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56" r:id="rId2"/>
    <p:sldId id="257" r:id="rId3"/>
    <p:sldId id="258" r:id="rId4"/>
    <p:sldId id="259" r:id="rId5"/>
    <p:sldId id="261" r:id="rId6"/>
    <p:sldId id="260" r:id="rId7"/>
    <p:sldId id="262" r:id="rId8"/>
    <p:sldId id="263" r:id="rId9"/>
    <p:sldId id="264" r:id="rId10"/>
    <p:sldId id="265" r:id="rId11"/>
    <p:sldId id="271" r:id="rId12"/>
    <p:sldId id="272" r:id="rId13"/>
    <p:sldId id="268" r:id="rId14"/>
    <p:sldId id="269" r:id="rId15"/>
    <p:sldId id="270" r:id="rId16"/>
  </p:sldIdLst>
  <p:sldSz cx="9144000" cy="5143500" type="screen16x9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F8F8F8"/>
    <a:srgbClr val="3366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950" y="-307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7DE8EA-D182-4923-AB48-F6E64DC1CDE1}" type="datetimeFigureOut">
              <a:rPr lang="pt-BR" smtClean="0"/>
              <a:t>06/09/2017</a:t>
            </a:fld>
            <a:endParaRPr lang="pt-B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86C33E-E134-43E5-B4F4-2B8E12D8B66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184424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pt-B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pt-B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BBCCD6DB-B2B2-4A16-8492-97CF9589BF51}" type="datetimeFigureOut">
              <a:rPr lang="pt-BR" smtClean="0"/>
              <a:t>06/09/2017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BA39B1DF-1CD5-428F-96B2-B6A9BA331C4F}" type="slidenum">
              <a:rPr lang="pt-BR" smtClean="0"/>
              <a:t>‹nº›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7129045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pt-B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B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BBCCD6DB-B2B2-4A16-8492-97CF9589BF51}" type="datetimeFigureOut">
              <a:rPr lang="pt-BR" smtClean="0"/>
              <a:t>06/09/2017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BA39B1DF-1CD5-428F-96B2-B6A9BA331C4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1095816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54781"/>
            <a:ext cx="2057400" cy="3290888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pt-B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B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BBCCD6DB-B2B2-4A16-8492-97CF9589BF51}" type="datetimeFigureOut">
              <a:rPr lang="pt-BR" smtClean="0"/>
              <a:t>06/09/2017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BA39B1DF-1CD5-428F-96B2-B6A9BA331C4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9690535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pt-B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B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BBCCD6DB-B2B2-4A16-8492-97CF9589BF51}" type="datetimeFigureOut">
              <a:rPr lang="pt-BR" smtClean="0"/>
              <a:t>06/09/2017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BA39B1DF-1CD5-428F-96B2-B6A9BA331C4F}" type="slidenum">
              <a:rPr lang="pt-BR" smtClean="0"/>
              <a:t>‹nº›</a:t>
            </a:fld>
            <a:endParaRPr lang="pt-BR"/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1002" y="203591"/>
            <a:ext cx="1251424" cy="4534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146925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pt-B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BBCCD6DB-B2B2-4A16-8492-97CF9589BF51}" type="datetimeFigureOut">
              <a:rPr lang="pt-BR" smtClean="0"/>
              <a:t>06/09/2017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BA39B1DF-1CD5-428F-96B2-B6A9BA331C4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190227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pt-B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900113"/>
            <a:ext cx="4038600" cy="2545556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B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900113"/>
            <a:ext cx="4038600" cy="2545556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B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BBCCD6DB-B2B2-4A16-8492-97CF9589BF51}" type="datetimeFigureOut">
              <a:rPr lang="pt-BR" smtClean="0"/>
              <a:t>06/09/2017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BA39B1DF-1CD5-428F-96B2-B6A9BA331C4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9547592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pt-B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B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B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BBCCD6DB-B2B2-4A16-8492-97CF9589BF51}" type="datetimeFigureOut">
              <a:rPr lang="pt-BR" smtClean="0"/>
              <a:t>06/09/2017</a:t>
            </a:fld>
            <a:endParaRPr lang="pt-B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BA39B1DF-1CD5-428F-96B2-B6A9BA331C4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0829739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pt-B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BBCCD6DB-B2B2-4A16-8492-97CF9589BF51}" type="datetimeFigureOut">
              <a:rPr lang="pt-BR" smtClean="0"/>
              <a:t>06/09/2017</a:t>
            </a:fld>
            <a:endParaRPr lang="pt-B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BA39B1DF-1CD5-428F-96B2-B6A9BA331C4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856834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BBCCD6DB-B2B2-4A16-8492-97CF9589BF51}" type="datetimeFigureOut">
              <a:rPr lang="pt-BR" smtClean="0"/>
              <a:t>06/09/2017</a:t>
            </a:fld>
            <a:endParaRPr lang="pt-B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BA39B1DF-1CD5-428F-96B2-B6A9BA331C4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6790350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pt-B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B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BBCCD6DB-B2B2-4A16-8492-97CF9589BF51}" type="datetimeFigureOut">
              <a:rPr lang="pt-BR" smtClean="0"/>
              <a:t>06/09/2017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BA39B1DF-1CD5-428F-96B2-B6A9BA331C4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2278051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pt-B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BBCCD6DB-B2B2-4A16-8492-97CF9589BF51}" type="datetimeFigureOut">
              <a:rPr lang="pt-BR" smtClean="0"/>
              <a:t>06/09/2017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BA39B1DF-1CD5-428F-96B2-B6A9BA331C4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0697810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\\ZEUS\ArquivosWX\Clientes\SNPTEE 2017\SNPTEE\Arquivos\Sem Título-3.jpg"/>
          <p:cNvPicPr>
            <a:picLocks noChangeAspect="1" noChangeArrowheads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440"/>
            <a:ext cx="9144000" cy="5145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ctangle 8"/>
          <p:cNvSpPr/>
          <p:nvPr userDrawn="1"/>
        </p:nvSpPr>
        <p:spPr>
          <a:xfrm>
            <a:off x="107504" y="4815031"/>
            <a:ext cx="813690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pt-BR" sz="1200" b="1" dirty="0" smtClean="0">
                <a:solidFill>
                  <a:schemeClr val="bg1"/>
                </a:solidFill>
                <a:ea typeface="Verdana" pitchFamily="34" charset="0"/>
                <a:cs typeface="Verdana" pitchFamily="34" charset="0"/>
              </a:rPr>
              <a:t> NOME DA APRESENTAÇÃO   -  </a:t>
            </a:r>
            <a:r>
              <a:rPr lang="pt-BR" sz="1200" b="0" dirty="0" smtClean="0">
                <a:solidFill>
                  <a:schemeClr val="bg1"/>
                </a:solidFill>
                <a:ea typeface="Verdana" pitchFamily="34" charset="0"/>
                <a:cs typeface="Verdana" pitchFamily="34" charset="0"/>
              </a:rPr>
              <a:t>Grupo de estudo</a:t>
            </a:r>
            <a:r>
              <a:rPr lang="pt-BR" sz="1200" b="0" baseline="0" dirty="0" smtClean="0">
                <a:solidFill>
                  <a:schemeClr val="bg1"/>
                </a:solidFill>
                <a:ea typeface="Verdana" pitchFamily="34" charset="0"/>
                <a:cs typeface="Verdana" pitchFamily="34" charset="0"/>
              </a:rPr>
              <a:t> / Autor</a:t>
            </a:r>
            <a:r>
              <a:rPr lang="pt-BR" sz="1200" b="0" dirty="0" smtClean="0">
                <a:solidFill>
                  <a:schemeClr val="bg1"/>
                </a:solidFill>
                <a:ea typeface="Verdana" pitchFamily="34" charset="0"/>
                <a:cs typeface="Verdana" pitchFamily="34" charset="0"/>
              </a:rPr>
              <a:t> </a:t>
            </a:r>
            <a:endParaRPr lang="pt-BR" sz="1200" b="0" dirty="0">
              <a:solidFill>
                <a:schemeClr val="bg1"/>
              </a:solidFill>
            </a:endParaRPr>
          </a:p>
        </p:txBody>
      </p:sp>
      <p:sp>
        <p:nvSpPr>
          <p:cNvPr id="10" name="Rectangle 9"/>
          <p:cNvSpPr/>
          <p:nvPr userDrawn="1"/>
        </p:nvSpPr>
        <p:spPr>
          <a:xfrm>
            <a:off x="179512" y="195486"/>
            <a:ext cx="142174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10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logotipo da </a:t>
            </a:r>
          </a:p>
          <a:p>
            <a:pPr algn="ctr"/>
            <a:r>
              <a:rPr lang="pt-BR" sz="10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empresa/instituição</a:t>
            </a:r>
            <a:endParaRPr lang="pt-BR" sz="10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cxnSp>
        <p:nvCxnSpPr>
          <p:cNvPr id="12" name="Straight Connector 11"/>
          <p:cNvCxnSpPr/>
          <p:nvPr userDrawn="1"/>
        </p:nvCxnSpPr>
        <p:spPr>
          <a:xfrm>
            <a:off x="2843808" y="843558"/>
            <a:ext cx="3168352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Oval 10"/>
          <p:cNvSpPr/>
          <p:nvPr userDrawn="1"/>
        </p:nvSpPr>
        <p:spPr>
          <a:xfrm>
            <a:off x="6228184" y="4948014"/>
            <a:ext cx="72008" cy="72008"/>
          </a:xfrm>
          <a:prstGeom prst="ellipse">
            <a:avLst/>
          </a:prstGeom>
          <a:solidFill>
            <a:srgbClr val="F8F8F8">
              <a:alpha val="27843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6" name="Oval 15"/>
          <p:cNvSpPr/>
          <p:nvPr userDrawn="1"/>
        </p:nvSpPr>
        <p:spPr>
          <a:xfrm>
            <a:off x="6511212" y="4948014"/>
            <a:ext cx="72008" cy="72008"/>
          </a:xfrm>
          <a:prstGeom prst="ellipse">
            <a:avLst/>
          </a:prstGeom>
          <a:solidFill>
            <a:srgbClr val="F8F8F8">
              <a:alpha val="27843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7" name="Oval 16"/>
          <p:cNvSpPr/>
          <p:nvPr userDrawn="1"/>
        </p:nvSpPr>
        <p:spPr>
          <a:xfrm>
            <a:off x="6369698" y="4948014"/>
            <a:ext cx="72008" cy="72008"/>
          </a:xfrm>
          <a:prstGeom prst="ellipse">
            <a:avLst/>
          </a:prstGeom>
          <a:solidFill>
            <a:srgbClr val="F8F8F8">
              <a:alpha val="27843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8" name="Oval 17"/>
          <p:cNvSpPr/>
          <p:nvPr userDrawn="1"/>
        </p:nvSpPr>
        <p:spPr>
          <a:xfrm>
            <a:off x="6652726" y="4948014"/>
            <a:ext cx="72008" cy="72008"/>
          </a:xfrm>
          <a:prstGeom prst="ellipse">
            <a:avLst/>
          </a:prstGeom>
          <a:solidFill>
            <a:srgbClr val="F8F8F8">
              <a:alpha val="27843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9" name="Oval 18"/>
          <p:cNvSpPr/>
          <p:nvPr userDrawn="1"/>
        </p:nvSpPr>
        <p:spPr>
          <a:xfrm>
            <a:off x="6794240" y="4948014"/>
            <a:ext cx="72008" cy="72008"/>
          </a:xfrm>
          <a:prstGeom prst="ellipse">
            <a:avLst/>
          </a:prstGeom>
          <a:solidFill>
            <a:srgbClr val="F8F8F8">
              <a:alpha val="27843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0" name="Oval 19"/>
          <p:cNvSpPr/>
          <p:nvPr userDrawn="1"/>
        </p:nvSpPr>
        <p:spPr>
          <a:xfrm>
            <a:off x="6935754" y="4948014"/>
            <a:ext cx="72008" cy="72008"/>
          </a:xfrm>
          <a:prstGeom prst="ellipse">
            <a:avLst/>
          </a:prstGeom>
          <a:solidFill>
            <a:srgbClr val="F8F8F8">
              <a:alpha val="27843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1" name="Oval 20"/>
          <p:cNvSpPr/>
          <p:nvPr userDrawn="1"/>
        </p:nvSpPr>
        <p:spPr>
          <a:xfrm>
            <a:off x="7077268" y="4948014"/>
            <a:ext cx="72008" cy="72008"/>
          </a:xfrm>
          <a:prstGeom prst="ellipse">
            <a:avLst/>
          </a:prstGeom>
          <a:solidFill>
            <a:srgbClr val="F8F8F8">
              <a:alpha val="27843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2" name="Oval 21"/>
          <p:cNvSpPr/>
          <p:nvPr userDrawn="1"/>
        </p:nvSpPr>
        <p:spPr>
          <a:xfrm>
            <a:off x="7218782" y="4948014"/>
            <a:ext cx="72008" cy="72008"/>
          </a:xfrm>
          <a:prstGeom prst="ellipse">
            <a:avLst/>
          </a:prstGeom>
          <a:solidFill>
            <a:srgbClr val="F8F8F8">
              <a:alpha val="27843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3" name="Oval 22"/>
          <p:cNvSpPr/>
          <p:nvPr userDrawn="1"/>
        </p:nvSpPr>
        <p:spPr>
          <a:xfrm>
            <a:off x="7360296" y="4948014"/>
            <a:ext cx="72008" cy="72008"/>
          </a:xfrm>
          <a:prstGeom prst="ellipse">
            <a:avLst/>
          </a:prstGeom>
          <a:solidFill>
            <a:srgbClr val="F8F8F8">
              <a:alpha val="27843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4" name="Oval 23"/>
          <p:cNvSpPr/>
          <p:nvPr userDrawn="1"/>
        </p:nvSpPr>
        <p:spPr>
          <a:xfrm>
            <a:off x="7501810" y="4948014"/>
            <a:ext cx="72008" cy="72008"/>
          </a:xfrm>
          <a:prstGeom prst="ellipse">
            <a:avLst/>
          </a:prstGeom>
          <a:solidFill>
            <a:srgbClr val="F8F8F8">
              <a:alpha val="27843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5" name="Oval 24"/>
          <p:cNvSpPr/>
          <p:nvPr userDrawn="1"/>
        </p:nvSpPr>
        <p:spPr>
          <a:xfrm>
            <a:off x="7643324" y="4948014"/>
            <a:ext cx="72008" cy="72008"/>
          </a:xfrm>
          <a:prstGeom prst="ellipse">
            <a:avLst/>
          </a:prstGeom>
          <a:solidFill>
            <a:srgbClr val="F8F8F8">
              <a:alpha val="27843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6" name="Oval 25"/>
          <p:cNvSpPr/>
          <p:nvPr userDrawn="1"/>
        </p:nvSpPr>
        <p:spPr>
          <a:xfrm>
            <a:off x="7784838" y="4948014"/>
            <a:ext cx="72008" cy="72008"/>
          </a:xfrm>
          <a:prstGeom prst="ellipse">
            <a:avLst/>
          </a:prstGeom>
          <a:solidFill>
            <a:srgbClr val="F8F8F8">
              <a:alpha val="27843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7" name="Oval 26"/>
          <p:cNvSpPr/>
          <p:nvPr userDrawn="1"/>
        </p:nvSpPr>
        <p:spPr>
          <a:xfrm>
            <a:off x="7926352" y="4948014"/>
            <a:ext cx="72008" cy="72008"/>
          </a:xfrm>
          <a:prstGeom prst="ellipse">
            <a:avLst/>
          </a:prstGeom>
          <a:solidFill>
            <a:srgbClr val="F8F8F8">
              <a:alpha val="27843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8" name="Oval 27"/>
          <p:cNvSpPr/>
          <p:nvPr userDrawn="1"/>
        </p:nvSpPr>
        <p:spPr>
          <a:xfrm>
            <a:off x="8067866" y="4948014"/>
            <a:ext cx="72008" cy="72008"/>
          </a:xfrm>
          <a:prstGeom prst="ellipse">
            <a:avLst/>
          </a:prstGeom>
          <a:solidFill>
            <a:srgbClr val="F8F8F8">
              <a:alpha val="27843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9" name="Oval 28"/>
          <p:cNvSpPr/>
          <p:nvPr userDrawn="1"/>
        </p:nvSpPr>
        <p:spPr>
          <a:xfrm>
            <a:off x="8209384" y="4948014"/>
            <a:ext cx="72008" cy="72008"/>
          </a:xfrm>
          <a:prstGeom prst="ellipse">
            <a:avLst/>
          </a:prstGeom>
          <a:solidFill>
            <a:srgbClr val="F8F8F8">
              <a:alpha val="27843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0657748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ZEUS\ArquivosWX\Clientes\SNPTEE 2017\SNPTEE\Arquivos\Sem Título-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5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Oval 13"/>
          <p:cNvSpPr/>
          <p:nvPr/>
        </p:nvSpPr>
        <p:spPr>
          <a:xfrm>
            <a:off x="6228184" y="4948014"/>
            <a:ext cx="72008" cy="72008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4" name="Rectangle 3"/>
          <p:cNvSpPr/>
          <p:nvPr/>
        </p:nvSpPr>
        <p:spPr>
          <a:xfrm>
            <a:off x="456510" y="4227934"/>
            <a:ext cx="281934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GEC/ Milton F. Santos Jr.</a:t>
            </a:r>
            <a:endParaRPr lang="pt-BR" dirty="0">
              <a:solidFill>
                <a:schemeClr val="tx1">
                  <a:lumMod val="50000"/>
                  <a:lumOff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-36512" y="2216934"/>
            <a:ext cx="377991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24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Verdana" pitchFamily="34" charset="0"/>
                <a:cs typeface="Arial" pitchFamily="34" charset="0"/>
              </a:rPr>
              <a:t>MODELO DE NEGÓCIO PARA GERAÇÃO DISTRIBUÍDA</a:t>
            </a:r>
          </a:p>
          <a:p>
            <a:pPr algn="ctr"/>
            <a:r>
              <a:rPr lang="pt-BR" sz="24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Verdana" pitchFamily="34" charset="0"/>
                <a:cs typeface="Arial" pitchFamily="34" charset="0"/>
              </a:rPr>
              <a:t>SOLAR</a:t>
            </a:r>
          </a:p>
          <a:p>
            <a:pPr algn="ctr"/>
            <a:r>
              <a:rPr lang="pt-BR" sz="24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Verdana" pitchFamily="34" charset="0"/>
                <a:cs typeface="Arial" pitchFamily="34" charset="0"/>
              </a:rPr>
              <a:t>FOTOVOLTAICA</a:t>
            </a:r>
            <a:endParaRPr lang="pt-BR" sz="2400" b="1" dirty="0">
              <a:solidFill>
                <a:schemeClr val="tx1">
                  <a:lumMod val="50000"/>
                  <a:lumOff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718142" y="771550"/>
            <a:ext cx="217239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pt-BR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logotipo da </a:t>
            </a:r>
          </a:p>
          <a:p>
            <a:pPr algn="ctr"/>
            <a:r>
              <a:rPr lang="pt-BR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empresa/instituição</a:t>
            </a:r>
            <a:endParaRPr lang="pt-BR" dirty="0">
              <a:solidFill>
                <a:schemeClr val="tx1">
                  <a:lumMod val="50000"/>
                  <a:lumOff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8" name="Straight Connector 7"/>
          <p:cNvCxnSpPr/>
          <p:nvPr/>
        </p:nvCxnSpPr>
        <p:spPr>
          <a:xfrm>
            <a:off x="-36512" y="4659982"/>
            <a:ext cx="3168352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3982" y="483518"/>
            <a:ext cx="2811874" cy="10187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27572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Oval 12"/>
          <p:cNvSpPr/>
          <p:nvPr/>
        </p:nvSpPr>
        <p:spPr>
          <a:xfrm>
            <a:off x="7501810" y="4948014"/>
            <a:ext cx="72008" cy="72008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9" name="Oval 13"/>
          <p:cNvSpPr/>
          <p:nvPr/>
        </p:nvSpPr>
        <p:spPr>
          <a:xfrm>
            <a:off x="7643324" y="4080973"/>
            <a:ext cx="72008" cy="72008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1" name="Retângulo 10"/>
          <p:cNvSpPr/>
          <p:nvPr/>
        </p:nvSpPr>
        <p:spPr>
          <a:xfrm>
            <a:off x="1148786" y="1691183"/>
            <a:ext cx="3143272" cy="114619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Retângulo 16"/>
          <p:cNvSpPr/>
          <p:nvPr/>
        </p:nvSpPr>
        <p:spPr>
          <a:xfrm>
            <a:off x="5148064" y="1691183"/>
            <a:ext cx="3143272" cy="114619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8" name="Retângulo 17"/>
          <p:cNvSpPr/>
          <p:nvPr/>
        </p:nvSpPr>
        <p:spPr>
          <a:xfrm>
            <a:off x="415886" y="3970356"/>
            <a:ext cx="8232884" cy="628666"/>
          </a:xfrm>
          <a:prstGeom prst="rect">
            <a:avLst/>
          </a:prstGeom>
          <a:gradFill>
            <a:gsLst>
              <a:gs pos="2000">
                <a:srgbClr val="FFF200"/>
              </a:gs>
              <a:gs pos="92000">
                <a:srgbClr val="FF3800"/>
              </a:gs>
              <a:gs pos="12000">
                <a:srgbClr val="FFD000"/>
              </a:gs>
              <a:gs pos="34000">
                <a:srgbClr val="FF9600"/>
              </a:gs>
              <a:gs pos="96000">
                <a:srgbClr val="FF0300"/>
              </a:gs>
              <a:gs pos="100000">
                <a:srgbClr val="4D0808"/>
              </a:gs>
            </a:gsLst>
            <a:lin ang="5400000" scaled="0"/>
          </a:gradFill>
          <a:ln w="60325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9" name="CaixaDeTexto 18"/>
          <p:cNvSpPr txBox="1"/>
          <p:nvPr/>
        </p:nvSpPr>
        <p:spPr>
          <a:xfrm>
            <a:off x="1305442" y="1691183"/>
            <a:ext cx="285752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dirty="0" smtClean="0">
                <a:latin typeface="Arial" panose="020B0604020202020204" pitchFamily="34" charset="0"/>
                <a:cs typeface="Arial" panose="020B0604020202020204" pitchFamily="34" charset="0"/>
              </a:rPr>
              <a:t>Consumidor-Gerador</a:t>
            </a:r>
          </a:p>
          <a:p>
            <a:pPr algn="ctr"/>
            <a:r>
              <a:rPr lang="pt-BR" dirty="0" smtClean="0">
                <a:latin typeface="Arial" panose="020B0604020202020204" pitchFamily="34" charset="0"/>
                <a:cs typeface="Arial" panose="020B0604020202020204" pitchFamily="34" charset="0"/>
              </a:rPr>
              <a:t>(com Micro ou </a:t>
            </a:r>
            <a:r>
              <a:rPr lang="pt-BR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Minigeração</a:t>
            </a:r>
            <a:r>
              <a:rPr lang="pt-BR" dirty="0" smtClean="0">
                <a:latin typeface="Arial" panose="020B0604020202020204" pitchFamily="34" charset="0"/>
                <a:cs typeface="Arial" panose="020B0604020202020204" pitchFamily="34" charset="0"/>
              </a:rPr>
              <a:t> Distribuída)</a:t>
            </a:r>
            <a:endParaRPr lang="pt-BR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CaixaDeTexto 19"/>
          <p:cNvSpPr txBox="1"/>
          <p:nvPr/>
        </p:nvSpPr>
        <p:spPr>
          <a:xfrm>
            <a:off x="5274378" y="1775965"/>
            <a:ext cx="28575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dirty="0" smtClean="0">
                <a:latin typeface="Arial" panose="020B0604020202020204" pitchFamily="34" charset="0"/>
                <a:cs typeface="Arial" panose="020B0604020202020204" pitchFamily="34" charset="0"/>
              </a:rPr>
              <a:t>Consumidor Tradicional</a:t>
            </a:r>
          </a:p>
          <a:p>
            <a:pPr algn="ctr"/>
            <a:r>
              <a:rPr lang="pt-BR" dirty="0" smtClean="0">
                <a:latin typeface="Arial" panose="020B0604020202020204" pitchFamily="34" charset="0"/>
                <a:cs typeface="Arial" panose="020B0604020202020204" pitchFamily="34" charset="0"/>
              </a:rPr>
              <a:t>(cativo)</a:t>
            </a:r>
            <a:endParaRPr lang="pt-BR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CaixaDeTexto 20"/>
          <p:cNvSpPr txBox="1"/>
          <p:nvPr/>
        </p:nvSpPr>
        <p:spPr>
          <a:xfrm>
            <a:off x="415886" y="4204935"/>
            <a:ext cx="811655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REDE DE DISTRIBUIÇÃO DE ENERGIA ELÉTRICA DA CONCESSIONÁRIA LOCAL</a:t>
            </a:r>
            <a:endParaRPr lang="pt-BR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Seta para baixo 21"/>
          <p:cNvSpPr/>
          <p:nvPr/>
        </p:nvSpPr>
        <p:spPr>
          <a:xfrm flipV="1">
            <a:off x="2448450" y="2645750"/>
            <a:ext cx="285752" cy="1543150"/>
          </a:xfrm>
          <a:prstGeom prst="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3" name="Seta para baixo 22"/>
          <p:cNvSpPr/>
          <p:nvPr/>
        </p:nvSpPr>
        <p:spPr>
          <a:xfrm flipV="1">
            <a:off x="6433948" y="2638879"/>
            <a:ext cx="285752" cy="155002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4" name="Seta para baixo 23"/>
          <p:cNvSpPr/>
          <p:nvPr/>
        </p:nvSpPr>
        <p:spPr>
          <a:xfrm flipV="1">
            <a:off x="6934014" y="2638879"/>
            <a:ext cx="285752" cy="1550021"/>
          </a:xfrm>
          <a:prstGeom prst="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5" name="Retângulo 24"/>
          <p:cNvSpPr/>
          <p:nvPr/>
        </p:nvSpPr>
        <p:spPr>
          <a:xfrm>
            <a:off x="988852" y="1282664"/>
            <a:ext cx="571504" cy="14287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6" name="Retângulo 25"/>
          <p:cNvSpPr/>
          <p:nvPr/>
        </p:nvSpPr>
        <p:spPr>
          <a:xfrm>
            <a:off x="988852" y="997482"/>
            <a:ext cx="571504" cy="142876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7" name="CaixaDeTexto 26"/>
          <p:cNvSpPr txBox="1"/>
          <p:nvPr/>
        </p:nvSpPr>
        <p:spPr>
          <a:xfrm>
            <a:off x="1521978" y="926614"/>
            <a:ext cx="519772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Tahoma" pitchFamily="34" charset="0"/>
                <a:cs typeface="Arial" pitchFamily="34" charset="0"/>
              </a:rPr>
              <a:t>Energia Elétrica fornecida pela Concessionária de Distribuição</a:t>
            </a:r>
          </a:p>
        </p:txBody>
      </p:sp>
      <p:sp>
        <p:nvSpPr>
          <p:cNvPr id="28" name="CaixaDeTexto 27"/>
          <p:cNvSpPr txBox="1"/>
          <p:nvPr/>
        </p:nvSpPr>
        <p:spPr>
          <a:xfrm>
            <a:off x="1521978" y="1212672"/>
            <a:ext cx="643439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Tahoma" pitchFamily="34" charset="0"/>
                <a:cs typeface="Arial" pitchFamily="34" charset="0"/>
              </a:rPr>
              <a:t>Energia Elétrica fornecida pelo sistema de Micro ou </a:t>
            </a:r>
            <a:r>
              <a:rPr lang="pt-BR" sz="14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Tahoma" pitchFamily="34" charset="0"/>
                <a:cs typeface="Arial" pitchFamily="34" charset="0"/>
              </a:rPr>
              <a:t>Minigeração</a:t>
            </a:r>
            <a:r>
              <a:rPr lang="pt-BR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Tahoma" pitchFamily="34" charset="0"/>
                <a:cs typeface="Arial" pitchFamily="34" charset="0"/>
              </a:rPr>
              <a:t> Distribuída</a:t>
            </a:r>
          </a:p>
        </p:txBody>
      </p:sp>
      <p:sp>
        <p:nvSpPr>
          <p:cNvPr id="29" name="CaixaDeTexto 28"/>
          <p:cNvSpPr txBox="1"/>
          <p:nvPr/>
        </p:nvSpPr>
        <p:spPr>
          <a:xfrm>
            <a:off x="7182562" y="2986365"/>
            <a:ext cx="1948206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Tahoma" pitchFamily="34" charset="0"/>
                <a:cs typeface="Arial" pitchFamily="34" charset="0"/>
              </a:rPr>
              <a:t>Incide ICMS sobre 100% da energia elétrica consumida, independentemente da sua origem (rede ou créditos do Consumidor-Gerador)</a:t>
            </a:r>
          </a:p>
        </p:txBody>
      </p:sp>
      <p:sp>
        <p:nvSpPr>
          <p:cNvPr id="30" name="Seta para baixo 29"/>
          <p:cNvSpPr/>
          <p:nvPr/>
        </p:nvSpPr>
        <p:spPr>
          <a:xfrm flipV="1">
            <a:off x="2015010" y="2639744"/>
            <a:ext cx="285752" cy="154915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31" name="CaixaDeTexto 30"/>
          <p:cNvSpPr txBox="1"/>
          <p:nvPr/>
        </p:nvSpPr>
        <p:spPr>
          <a:xfrm>
            <a:off x="2648348" y="3374886"/>
            <a:ext cx="306054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Tahoma" pitchFamily="34" charset="0"/>
                <a:cs typeface="Arial" pitchFamily="34" charset="0"/>
              </a:rPr>
              <a:t>Os créditos de energia </a:t>
            </a:r>
            <a:r>
              <a:rPr lang="pt-BR" sz="1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Tahoma" pitchFamily="34" charset="0"/>
                <a:cs typeface="Arial" pitchFamily="34" charset="0"/>
              </a:rPr>
              <a:t>elétrica são </a:t>
            </a:r>
            <a:r>
              <a:rPr lang="pt-BR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Tahoma" pitchFamily="34" charset="0"/>
                <a:cs typeface="Arial" pitchFamily="34" charset="0"/>
              </a:rPr>
              <a:t>abatidos do montante total a ser cobrado pela Concessionária de Distribuição (não deveria incidir ICMS)</a:t>
            </a:r>
          </a:p>
        </p:txBody>
      </p:sp>
      <p:sp>
        <p:nvSpPr>
          <p:cNvPr id="32" name="CaixaDeTexto 31"/>
          <p:cNvSpPr txBox="1"/>
          <p:nvPr/>
        </p:nvSpPr>
        <p:spPr>
          <a:xfrm>
            <a:off x="2598254" y="2820888"/>
            <a:ext cx="377394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Tahoma" pitchFamily="34" charset="0"/>
                <a:cs typeface="Arial" pitchFamily="34" charset="0"/>
              </a:rPr>
              <a:t>Somente sobre </a:t>
            </a:r>
            <a:r>
              <a:rPr lang="pt-BR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Tahoma" pitchFamily="34" charset="0"/>
                <a:cs typeface="Arial" pitchFamily="34" charset="0"/>
              </a:rPr>
              <a:t>a energia elétrica que efetivamente, no balanço mensal final, foi suprida pela rede, deveria incidir o ICMS, observado o consumo mínimo contratual</a:t>
            </a:r>
          </a:p>
        </p:txBody>
      </p:sp>
      <p:sp>
        <p:nvSpPr>
          <p:cNvPr id="33" name="Seta para baixo 32"/>
          <p:cNvSpPr/>
          <p:nvPr/>
        </p:nvSpPr>
        <p:spPr>
          <a:xfrm>
            <a:off x="1580928" y="2683082"/>
            <a:ext cx="285752" cy="150581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cxnSp>
        <p:nvCxnSpPr>
          <p:cNvPr id="34" name="Conector reto 33"/>
          <p:cNvCxnSpPr/>
          <p:nvPr/>
        </p:nvCxnSpPr>
        <p:spPr>
          <a:xfrm>
            <a:off x="2157886" y="3374886"/>
            <a:ext cx="669150" cy="11700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Conector reto 34"/>
          <p:cNvCxnSpPr/>
          <p:nvPr/>
        </p:nvCxnSpPr>
        <p:spPr>
          <a:xfrm flipV="1">
            <a:off x="2591326" y="3101320"/>
            <a:ext cx="235710" cy="7300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Conector reto 35"/>
          <p:cNvCxnSpPr/>
          <p:nvPr/>
        </p:nvCxnSpPr>
        <p:spPr>
          <a:xfrm flipV="1">
            <a:off x="1305442" y="3174327"/>
            <a:ext cx="418362" cy="22375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Conector reto 36"/>
          <p:cNvCxnSpPr/>
          <p:nvPr/>
        </p:nvCxnSpPr>
        <p:spPr>
          <a:xfrm flipV="1">
            <a:off x="6565652" y="3281273"/>
            <a:ext cx="801582" cy="15914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Conector reto 37"/>
          <p:cNvCxnSpPr/>
          <p:nvPr/>
        </p:nvCxnSpPr>
        <p:spPr>
          <a:xfrm flipV="1">
            <a:off x="7074345" y="3281273"/>
            <a:ext cx="292889" cy="29283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Retângulo 38"/>
          <p:cNvSpPr/>
          <p:nvPr/>
        </p:nvSpPr>
        <p:spPr>
          <a:xfrm>
            <a:off x="107504" y="3126926"/>
            <a:ext cx="130997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Tahoma" pitchFamily="34" charset="0"/>
                <a:cs typeface="Arial" pitchFamily="34" charset="0"/>
              </a:rPr>
              <a:t>Sobre a injeção de energia </a:t>
            </a:r>
            <a:r>
              <a:rPr lang="pt-BR" sz="1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Tahoma" pitchFamily="34" charset="0"/>
                <a:cs typeface="Arial" pitchFamily="34" charset="0"/>
              </a:rPr>
              <a:t>elétrica na </a:t>
            </a:r>
            <a:r>
              <a:rPr lang="pt-BR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Tahoma" pitchFamily="34" charset="0"/>
                <a:cs typeface="Arial" pitchFamily="34" charset="0"/>
              </a:rPr>
              <a:t>rede não incide ICMS</a:t>
            </a:r>
          </a:p>
        </p:txBody>
      </p:sp>
      <p:sp>
        <p:nvSpPr>
          <p:cNvPr id="40" name="Rectangle 6"/>
          <p:cNvSpPr/>
          <p:nvPr/>
        </p:nvSpPr>
        <p:spPr>
          <a:xfrm>
            <a:off x="1850965" y="411510"/>
            <a:ext cx="52714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pt-BR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Tahoma" pitchFamily="34" charset="0"/>
                <a:cs typeface="Arial" pitchFamily="34" charset="0"/>
              </a:rPr>
              <a:t>ICMS SOBRE A COMPENSAÇÃO DE ENERGIA</a:t>
            </a:r>
            <a:endParaRPr lang="pt-BR" b="1" dirty="0"/>
          </a:p>
        </p:txBody>
      </p:sp>
    </p:spTree>
    <p:extLst>
      <p:ext uri="{BB962C8B-B14F-4D97-AF65-F5344CB8AC3E}">
        <p14:creationId xmlns:p14="http://schemas.microsoft.com/office/powerpoint/2010/main" val="2432409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Oval 13"/>
          <p:cNvSpPr/>
          <p:nvPr/>
        </p:nvSpPr>
        <p:spPr>
          <a:xfrm>
            <a:off x="7643324" y="4948014"/>
            <a:ext cx="72008" cy="72008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30" name="Espaço Reservado para Conteúdo 2"/>
          <p:cNvSpPr txBox="1">
            <a:spLocks/>
          </p:cNvSpPr>
          <p:nvPr/>
        </p:nvSpPr>
        <p:spPr>
          <a:xfrm>
            <a:off x="467544" y="923186"/>
            <a:ext cx="8496944" cy="38808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>
                    <a:lumMod val="65000"/>
                    <a:lumOff val="35000"/>
                  </a:schemeClr>
                </a:solidFill>
                <a:latin typeface="Ubuntu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>
                    <a:lumMod val="65000"/>
                    <a:lumOff val="35000"/>
                  </a:schemeClr>
                </a:solidFill>
                <a:latin typeface="Ubuntu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Ubuntu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Ubuntu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Ubuntu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pt-BR" sz="16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1º </a:t>
            </a:r>
            <a:r>
              <a:rPr lang="pt-BR" sz="1600" b="1" u="sng" dirty="0">
                <a:latin typeface="Arial" panose="020B0604020202020204" pitchFamily="34" charset="0"/>
                <a:cs typeface="Arial" panose="020B0604020202020204" pitchFamily="34" charset="0"/>
              </a:rPr>
              <a:t>Aspecto – Financiamento ("</a:t>
            </a:r>
            <a:r>
              <a:rPr lang="pt-BR" sz="1600" b="1" u="sng" dirty="0" err="1">
                <a:latin typeface="Arial" panose="020B0604020202020204" pitchFamily="34" charset="0"/>
                <a:cs typeface="Arial" panose="020B0604020202020204" pitchFamily="34" charset="0"/>
              </a:rPr>
              <a:t>Funding</a:t>
            </a:r>
            <a:r>
              <a:rPr lang="pt-BR" sz="1600" b="1" u="sng" dirty="0">
                <a:latin typeface="Arial" panose="020B0604020202020204" pitchFamily="34" charset="0"/>
                <a:cs typeface="Arial" panose="020B0604020202020204" pitchFamily="34" charset="0"/>
              </a:rPr>
              <a:t>“)</a:t>
            </a:r>
          </a:p>
          <a:p>
            <a:pPr algn="just"/>
            <a:endParaRPr lang="pt-BR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pt-BR" sz="1600" u="sng" dirty="0">
                <a:latin typeface="Arial" panose="020B0604020202020204" pitchFamily="34" charset="0"/>
                <a:cs typeface="Arial" panose="020B0604020202020204" pitchFamily="34" charset="0"/>
              </a:rPr>
              <a:t>Opção </a:t>
            </a:r>
            <a:r>
              <a:rPr lang="pt-BR" sz="1600" u="sng" dirty="0" smtClean="0">
                <a:latin typeface="Arial" panose="020B0604020202020204" pitchFamily="34" charset="0"/>
                <a:cs typeface="Arial" panose="020B0604020202020204" pitchFamily="34" charset="0"/>
              </a:rPr>
              <a:t>1A</a:t>
            </a:r>
            <a:r>
              <a:rPr lang="pt-BR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1600" dirty="0">
                <a:latin typeface="Arial" panose="020B0604020202020204" pitchFamily="34" charset="0"/>
                <a:cs typeface="Arial" panose="020B0604020202020204" pitchFamily="34" charset="0"/>
              </a:rPr>
              <a:t>- </a:t>
            </a:r>
            <a:r>
              <a:rPr lang="pt-BR" sz="1600" dirty="0">
                <a:latin typeface="Arial" panose="020B0604020202020204" pitchFamily="34" charset="0"/>
                <a:cs typeface="Arial" panose="020B0604020202020204" pitchFamily="34" charset="0"/>
              </a:rPr>
              <a:t>Não </a:t>
            </a:r>
            <a:r>
              <a:rPr lang="pt-BR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ofertar </a:t>
            </a:r>
            <a:r>
              <a:rPr lang="pt-BR" sz="1600" dirty="0">
                <a:latin typeface="Arial" panose="020B0604020202020204" pitchFamily="34" charset="0"/>
                <a:cs typeface="Arial" panose="020B0604020202020204" pitchFamily="34" charset="0"/>
              </a:rPr>
              <a:t>qualquer forma de </a:t>
            </a:r>
            <a:r>
              <a:rPr lang="pt-BR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financiamento, </a:t>
            </a:r>
            <a:r>
              <a:rPr lang="pt-BR" sz="1600" dirty="0">
                <a:latin typeface="Arial" panose="020B0604020202020204" pitchFamily="34" charset="0"/>
                <a:cs typeface="Arial" panose="020B0604020202020204" pitchFamily="34" charset="0"/>
              </a:rPr>
              <a:t>ofertando a simples venda à vista </a:t>
            </a:r>
            <a:r>
              <a:rPr lang="pt-BR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para </a:t>
            </a:r>
            <a:r>
              <a:rPr lang="pt-BR" sz="1600" dirty="0">
                <a:latin typeface="Arial" panose="020B0604020202020204" pitchFamily="34" charset="0"/>
                <a:cs typeface="Arial" panose="020B0604020202020204" pitchFamily="34" charset="0"/>
              </a:rPr>
              <a:t>o </a:t>
            </a:r>
            <a:r>
              <a:rPr lang="pt-BR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consumidor</a:t>
            </a:r>
          </a:p>
          <a:p>
            <a:pPr algn="just"/>
            <a:endParaRPr lang="pt-BR" sz="1600" u="sng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pt-BR" sz="1600" u="sng" dirty="0">
                <a:latin typeface="Arial" panose="020B0604020202020204" pitchFamily="34" charset="0"/>
                <a:cs typeface="Arial" panose="020B0604020202020204" pitchFamily="34" charset="0"/>
              </a:rPr>
              <a:t>Opção </a:t>
            </a:r>
            <a:r>
              <a:rPr lang="pt-BR" sz="1600" u="sng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pt-BR" sz="1600" u="sng" dirty="0" smtClean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r>
              <a:rPr lang="pt-BR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1600" dirty="0">
                <a:latin typeface="Arial" panose="020B0604020202020204" pitchFamily="34" charset="0"/>
                <a:cs typeface="Arial" panose="020B0604020202020204" pitchFamily="34" charset="0"/>
              </a:rPr>
              <a:t>- </a:t>
            </a:r>
            <a:r>
              <a:rPr lang="pt-BR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Ofertar um </a:t>
            </a:r>
            <a:r>
              <a:rPr lang="pt-BR" sz="1600" dirty="0">
                <a:latin typeface="Arial" panose="020B0604020202020204" pitchFamily="34" charset="0"/>
                <a:cs typeface="Arial" panose="020B0604020202020204" pitchFamily="34" charset="0"/>
              </a:rPr>
              <a:t>aluguel para o consumidor (transferir a posse) e ficar como proprietária da instalação</a:t>
            </a:r>
            <a:endParaRPr lang="pt-BR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pt-BR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pt-BR" sz="1600" u="sng" dirty="0" smtClean="0">
                <a:latin typeface="Arial" panose="020B0604020202020204" pitchFamily="34" charset="0"/>
                <a:cs typeface="Arial" panose="020B0604020202020204" pitchFamily="34" charset="0"/>
              </a:rPr>
              <a:t>Opção </a:t>
            </a:r>
            <a:r>
              <a:rPr lang="pt-BR" sz="1600" u="sng" dirty="0" smtClean="0">
                <a:latin typeface="Arial" panose="020B0604020202020204" pitchFamily="34" charset="0"/>
                <a:cs typeface="Arial" panose="020B0604020202020204" pitchFamily="34" charset="0"/>
              </a:rPr>
              <a:t>1C</a:t>
            </a:r>
            <a:r>
              <a:rPr lang="pt-BR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1600" dirty="0">
                <a:latin typeface="Arial" panose="020B0604020202020204" pitchFamily="34" charset="0"/>
                <a:cs typeface="Arial" panose="020B0604020202020204" pitchFamily="34" charset="0"/>
              </a:rPr>
              <a:t>- </a:t>
            </a:r>
            <a:r>
              <a:rPr lang="pt-BR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Ofertar um </a:t>
            </a:r>
            <a:r>
              <a:rPr lang="pt-BR" sz="1600" dirty="0">
                <a:latin typeface="Arial" panose="020B0604020202020204" pitchFamily="34" charset="0"/>
                <a:cs typeface="Arial" panose="020B0604020202020204" pitchFamily="34" charset="0"/>
              </a:rPr>
              <a:t>financiamento para o consumidor que irá adquirir a instalação</a:t>
            </a:r>
            <a:endParaRPr lang="pt-BR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pt-BR" sz="1600" u="sng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pt-BR" sz="1600" u="sng" dirty="0">
                <a:latin typeface="Arial" panose="020B0604020202020204" pitchFamily="34" charset="0"/>
                <a:cs typeface="Arial" panose="020B0604020202020204" pitchFamily="34" charset="0"/>
              </a:rPr>
              <a:t>Opção </a:t>
            </a:r>
            <a:r>
              <a:rPr lang="pt-BR" sz="1600" u="sng" dirty="0" smtClean="0">
                <a:latin typeface="Arial" panose="020B0604020202020204" pitchFamily="34" charset="0"/>
                <a:cs typeface="Arial" panose="020B0604020202020204" pitchFamily="34" charset="0"/>
              </a:rPr>
              <a:t>1D</a:t>
            </a:r>
            <a:r>
              <a:rPr lang="pt-BR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1600" dirty="0">
                <a:latin typeface="Arial" panose="020B0604020202020204" pitchFamily="34" charset="0"/>
                <a:cs typeface="Arial" panose="020B0604020202020204" pitchFamily="34" charset="0"/>
              </a:rPr>
              <a:t>- </a:t>
            </a:r>
            <a:r>
              <a:rPr lang="pt-BR" sz="1600" dirty="0">
                <a:latin typeface="Arial" panose="020B0604020202020204" pitchFamily="34" charset="0"/>
                <a:cs typeface="Arial" panose="020B0604020202020204" pitchFamily="34" charset="0"/>
              </a:rPr>
              <a:t>Ofertar um </a:t>
            </a:r>
            <a:r>
              <a:rPr lang="pt-BR" sz="1600" dirty="0">
                <a:latin typeface="Arial" panose="020B0604020202020204" pitchFamily="34" charset="0"/>
                <a:cs typeface="Arial" panose="020B0604020202020204" pitchFamily="34" charset="0"/>
              </a:rPr>
              <a:t>financiamento para o consumidor através de parceria com uma instituição financeira, conforme linhas de crédito já disponíveis no mercado para Geração </a:t>
            </a:r>
            <a:r>
              <a:rPr lang="pt-BR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Distribuída</a:t>
            </a:r>
            <a:endParaRPr lang="pt-BR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" name="Rectangle 6"/>
          <p:cNvSpPr/>
          <p:nvPr/>
        </p:nvSpPr>
        <p:spPr>
          <a:xfrm>
            <a:off x="1673523" y="203106"/>
            <a:ext cx="562634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pt-BR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Tahoma" pitchFamily="34" charset="0"/>
                <a:cs typeface="Arial" pitchFamily="34" charset="0"/>
              </a:rPr>
              <a:t>MODELO DE NEGÓCIO PARA </a:t>
            </a:r>
          </a:p>
          <a:p>
            <a:pPr algn="ctr"/>
            <a:r>
              <a:rPr lang="pt-BR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Tahoma" pitchFamily="34" charset="0"/>
                <a:cs typeface="Arial" pitchFamily="34" charset="0"/>
              </a:rPr>
              <a:t>GERAÇÃO DISTRIBUÍDA SOLAR FOTOVOLTAICA</a:t>
            </a:r>
            <a:endParaRPr lang="pt-BR" b="1" dirty="0"/>
          </a:p>
        </p:txBody>
      </p:sp>
    </p:spTree>
    <p:extLst>
      <p:ext uri="{BB962C8B-B14F-4D97-AF65-F5344CB8AC3E}">
        <p14:creationId xmlns:p14="http://schemas.microsoft.com/office/powerpoint/2010/main" val="2536867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Oval 14"/>
          <p:cNvSpPr/>
          <p:nvPr/>
        </p:nvSpPr>
        <p:spPr>
          <a:xfrm>
            <a:off x="7784838" y="4948014"/>
            <a:ext cx="72008" cy="72008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3" name="Espaço Reservado para Conteúdo 2"/>
          <p:cNvSpPr txBox="1">
            <a:spLocks/>
          </p:cNvSpPr>
          <p:nvPr/>
        </p:nvSpPr>
        <p:spPr>
          <a:xfrm>
            <a:off x="467544" y="915566"/>
            <a:ext cx="8496944" cy="36004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>
                    <a:lumMod val="65000"/>
                    <a:lumOff val="35000"/>
                  </a:schemeClr>
                </a:solidFill>
                <a:latin typeface="Ubuntu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>
                    <a:lumMod val="65000"/>
                    <a:lumOff val="35000"/>
                  </a:schemeClr>
                </a:solidFill>
                <a:latin typeface="Ubuntu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Ubuntu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Ubuntu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Ubuntu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pt-BR" sz="1600" b="1" u="sng" dirty="0">
                <a:latin typeface="Arial" panose="020B0604020202020204" pitchFamily="34" charset="0"/>
                <a:cs typeface="Arial" panose="020B0604020202020204" pitchFamily="34" charset="0"/>
              </a:rPr>
              <a:t>2º Aspecto - Fornecimento e montagem das instalações</a:t>
            </a:r>
          </a:p>
          <a:p>
            <a:pPr algn="just"/>
            <a:endParaRPr lang="pt-BR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pt-BR" sz="1600" u="sng" dirty="0" smtClean="0">
                <a:latin typeface="Arial" panose="020B0604020202020204" pitchFamily="34" charset="0"/>
                <a:cs typeface="Arial" panose="020B0604020202020204" pitchFamily="34" charset="0"/>
              </a:rPr>
              <a:t>Opção </a:t>
            </a:r>
            <a:r>
              <a:rPr lang="pt-BR" sz="1600" u="sng" dirty="0" smtClean="0">
                <a:latin typeface="Arial" panose="020B0604020202020204" pitchFamily="34" charset="0"/>
                <a:cs typeface="Arial" panose="020B0604020202020204" pitchFamily="34" charset="0"/>
              </a:rPr>
              <a:t>2A</a:t>
            </a:r>
            <a:r>
              <a:rPr lang="pt-BR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1600" dirty="0">
                <a:latin typeface="Arial" panose="020B0604020202020204" pitchFamily="34" charset="0"/>
                <a:cs typeface="Arial" panose="020B0604020202020204" pitchFamily="34" charset="0"/>
              </a:rPr>
              <a:t>- </a:t>
            </a:r>
            <a:r>
              <a:rPr lang="pt-BR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Não fornecer</a:t>
            </a:r>
            <a:r>
              <a:rPr lang="pt-BR" sz="1600" dirty="0">
                <a:latin typeface="Arial" panose="020B0604020202020204" pitchFamily="34" charset="0"/>
                <a:cs typeface="Arial" panose="020B0604020202020204" pitchFamily="34" charset="0"/>
              </a:rPr>
              <a:t>, deixando para o consumidor a responsabilidade de contratar o fornecimento dos equipamentos e o serviço de instalação de qualquer empresa ou profissional que se disponha a </a:t>
            </a:r>
            <a:r>
              <a:rPr lang="pt-BR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fazê-lo</a:t>
            </a:r>
            <a:endParaRPr lang="pt-BR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pt-BR" sz="1600" u="sng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pt-BR" sz="1600" u="sng" dirty="0" smtClean="0">
                <a:latin typeface="Arial" panose="020B0604020202020204" pitchFamily="34" charset="0"/>
                <a:cs typeface="Arial" panose="020B0604020202020204" pitchFamily="34" charset="0"/>
              </a:rPr>
              <a:t>Opção </a:t>
            </a:r>
            <a:r>
              <a:rPr lang="pt-BR" sz="1600" u="sng" dirty="0" smtClean="0">
                <a:latin typeface="Arial" panose="020B0604020202020204" pitchFamily="34" charset="0"/>
                <a:cs typeface="Arial" panose="020B0604020202020204" pitchFamily="34" charset="0"/>
              </a:rPr>
              <a:t>2B</a:t>
            </a:r>
            <a:r>
              <a:rPr lang="pt-BR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1600" dirty="0">
                <a:latin typeface="Arial" panose="020B0604020202020204" pitchFamily="34" charset="0"/>
                <a:cs typeface="Arial" panose="020B0604020202020204" pitchFamily="34" charset="0"/>
              </a:rPr>
              <a:t>- </a:t>
            </a:r>
            <a:r>
              <a:rPr lang="pt-BR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Fornecer os </a:t>
            </a:r>
            <a:r>
              <a:rPr lang="pt-BR" sz="1600" dirty="0">
                <a:latin typeface="Arial" panose="020B0604020202020204" pitchFamily="34" charset="0"/>
                <a:cs typeface="Arial" panose="020B0604020202020204" pitchFamily="34" charset="0"/>
              </a:rPr>
              <a:t>equipamentos e a montagem das instalações (pacote completo com garantia), recebendo uma margem sobre este fornecimento, mas assumindo toda a </a:t>
            </a:r>
            <a:r>
              <a:rPr lang="pt-BR" sz="1600" dirty="0">
                <a:latin typeface="Arial" panose="020B0604020202020204" pitchFamily="34" charset="0"/>
                <a:cs typeface="Arial" panose="020B0604020202020204" pitchFamily="34" charset="0"/>
              </a:rPr>
              <a:t>responsabilidade e riscos </a:t>
            </a:r>
            <a:r>
              <a:rPr lang="pt-BR" sz="1600" dirty="0">
                <a:latin typeface="Arial" panose="020B0604020202020204" pitchFamily="34" charset="0"/>
                <a:cs typeface="Arial" panose="020B0604020202020204" pitchFamily="34" charset="0"/>
              </a:rPr>
              <a:t>técnicos</a:t>
            </a:r>
          </a:p>
          <a:p>
            <a:pPr algn="just"/>
            <a:endParaRPr lang="pt-BR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pt-BR" sz="1600" u="sng" dirty="0">
                <a:latin typeface="Arial" panose="020B0604020202020204" pitchFamily="34" charset="0"/>
                <a:cs typeface="Arial" panose="020B0604020202020204" pitchFamily="34" charset="0"/>
              </a:rPr>
              <a:t>Opção </a:t>
            </a:r>
            <a:r>
              <a:rPr lang="pt-BR" sz="1600" u="sng" dirty="0" smtClean="0">
                <a:latin typeface="Arial" panose="020B0604020202020204" pitchFamily="34" charset="0"/>
                <a:cs typeface="Arial" panose="020B0604020202020204" pitchFamily="34" charset="0"/>
              </a:rPr>
              <a:t>2C</a:t>
            </a:r>
            <a:r>
              <a:rPr lang="pt-BR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1600" dirty="0">
                <a:latin typeface="Arial" panose="020B0604020202020204" pitchFamily="34" charset="0"/>
                <a:cs typeface="Arial" panose="020B0604020202020204" pitchFamily="34" charset="0"/>
              </a:rPr>
              <a:t>– </a:t>
            </a:r>
            <a:r>
              <a:rPr lang="pt-BR" sz="1600" dirty="0">
                <a:latin typeface="Arial" panose="020B0604020202020204" pitchFamily="34" charset="0"/>
                <a:cs typeface="Arial" panose="020B0604020202020204" pitchFamily="34" charset="0"/>
              </a:rPr>
              <a:t>Fornecer, </a:t>
            </a:r>
            <a:r>
              <a:rPr lang="pt-BR" sz="1600" dirty="0">
                <a:latin typeface="Arial" panose="020B0604020202020204" pitchFamily="34" charset="0"/>
                <a:cs typeface="Arial" panose="020B0604020202020204" pitchFamily="34" charset="0"/>
              </a:rPr>
              <a:t>através de parceria(s) com empresa(s) </a:t>
            </a:r>
            <a:r>
              <a:rPr lang="pt-BR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que tenham expertise</a:t>
            </a:r>
            <a:r>
              <a:rPr lang="pt-BR" sz="1600" dirty="0">
                <a:latin typeface="Arial" panose="020B0604020202020204" pitchFamily="34" charset="0"/>
                <a:cs typeface="Arial" panose="020B0604020202020204" pitchFamily="34" charset="0"/>
              </a:rPr>
              <a:t>, os equipamentos e a montagem das instalações (pacote completo com garantia</a:t>
            </a:r>
            <a:r>
              <a:rPr lang="pt-BR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pt-BR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Rectangle 6"/>
          <p:cNvSpPr/>
          <p:nvPr/>
        </p:nvSpPr>
        <p:spPr>
          <a:xfrm>
            <a:off x="1673523" y="203106"/>
            <a:ext cx="562634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pt-BR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Tahoma" pitchFamily="34" charset="0"/>
                <a:cs typeface="Arial" pitchFamily="34" charset="0"/>
              </a:rPr>
              <a:t>MODELO DE NEGÓCIO PARA </a:t>
            </a:r>
          </a:p>
          <a:p>
            <a:pPr algn="ctr"/>
            <a:r>
              <a:rPr lang="pt-BR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Tahoma" pitchFamily="34" charset="0"/>
                <a:cs typeface="Arial" pitchFamily="34" charset="0"/>
              </a:rPr>
              <a:t>GERAÇÃO DISTRIBUÍDA SOLAR FOTOVOLTAICA</a:t>
            </a:r>
            <a:endParaRPr lang="pt-BR" b="1" dirty="0"/>
          </a:p>
        </p:txBody>
      </p:sp>
    </p:spTree>
    <p:extLst>
      <p:ext uri="{BB962C8B-B14F-4D97-AF65-F5344CB8AC3E}">
        <p14:creationId xmlns:p14="http://schemas.microsoft.com/office/powerpoint/2010/main" val="1612044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Oval 15"/>
          <p:cNvSpPr/>
          <p:nvPr/>
        </p:nvSpPr>
        <p:spPr>
          <a:xfrm>
            <a:off x="7926352" y="4948014"/>
            <a:ext cx="72008" cy="72008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33" name="Espaço Reservado para Conteúdo 2"/>
          <p:cNvSpPr txBox="1">
            <a:spLocks/>
          </p:cNvSpPr>
          <p:nvPr/>
        </p:nvSpPr>
        <p:spPr>
          <a:xfrm>
            <a:off x="467544" y="915566"/>
            <a:ext cx="8496944" cy="36004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>
                    <a:lumMod val="65000"/>
                    <a:lumOff val="35000"/>
                  </a:schemeClr>
                </a:solidFill>
                <a:latin typeface="Ubuntu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>
                    <a:lumMod val="65000"/>
                    <a:lumOff val="35000"/>
                  </a:schemeClr>
                </a:solidFill>
                <a:latin typeface="Ubuntu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Ubuntu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Ubuntu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Ubuntu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pt-BR" sz="1600" b="1" u="sng" dirty="0">
                <a:latin typeface="Arial" panose="020B0604020202020204" pitchFamily="34" charset="0"/>
                <a:cs typeface="Arial" panose="020B0604020202020204" pitchFamily="34" charset="0"/>
              </a:rPr>
              <a:t>3º Aspecto - Manutenção das instalações</a:t>
            </a:r>
          </a:p>
          <a:p>
            <a:pPr algn="just"/>
            <a:endParaRPr lang="pt-BR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pt-BR" sz="1600" u="sng" dirty="0">
                <a:latin typeface="Arial" panose="020B0604020202020204" pitchFamily="34" charset="0"/>
                <a:cs typeface="Arial" panose="020B0604020202020204" pitchFamily="34" charset="0"/>
              </a:rPr>
              <a:t>Opção </a:t>
            </a:r>
            <a:r>
              <a:rPr lang="pt-BR" sz="1600" u="sng" dirty="0" smtClean="0">
                <a:latin typeface="Arial" panose="020B0604020202020204" pitchFamily="34" charset="0"/>
                <a:cs typeface="Arial" panose="020B0604020202020204" pitchFamily="34" charset="0"/>
              </a:rPr>
              <a:t>3A</a:t>
            </a:r>
            <a:r>
              <a:rPr lang="pt-BR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1600" dirty="0">
                <a:latin typeface="Arial" panose="020B0604020202020204" pitchFamily="34" charset="0"/>
                <a:cs typeface="Arial" panose="020B0604020202020204" pitchFamily="34" charset="0"/>
              </a:rPr>
              <a:t>- </a:t>
            </a:r>
            <a:r>
              <a:rPr lang="pt-BR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Não fornecer</a:t>
            </a:r>
            <a:r>
              <a:rPr lang="pt-BR" sz="1600" dirty="0">
                <a:latin typeface="Arial" panose="020B0604020202020204" pitchFamily="34" charset="0"/>
                <a:cs typeface="Arial" panose="020B0604020202020204" pitchFamily="34" charset="0"/>
              </a:rPr>
              <a:t>, deixando para o consumidor a responsabilidade de realizar por si e/ou contratar a manutenção das </a:t>
            </a:r>
            <a:r>
              <a:rPr lang="pt-BR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instalações</a:t>
            </a:r>
            <a:endParaRPr lang="pt-BR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pt-BR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pt-BR" sz="1600" u="sng" dirty="0" smtClean="0">
                <a:latin typeface="Arial" panose="020B0604020202020204" pitchFamily="34" charset="0"/>
                <a:cs typeface="Arial" panose="020B0604020202020204" pitchFamily="34" charset="0"/>
              </a:rPr>
              <a:t>Opção </a:t>
            </a:r>
            <a:r>
              <a:rPr lang="pt-BR" sz="1600" u="sng" dirty="0" smtClean="0">
                <a:latin typeface="Arial" panose="020B0604020202020204" pitchFamily="34" charset="0"/>
                <a:cs typeface="Arial" panose="020B0604020202020204" pitchFamily="34" charset="0"/>
              </a:rPr>
              <a:t>3B</a:t>
            </a:r>
            <a:r>
              <a:rPr lang="pt-BR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1600" dirty="0">
                <a:latin typeface="Arial" panose="020B0604020202020204" pitchFamily="34" charset="0"/>
                <a:cs typeface="Arial" panose="020B0604020202020204" pitchFamily="34" charset="0"/>
              </a:rPr>
              <a:t>- </a:t>
            </a:r>
            <a:r>
              <a:rPr lang="pt-BR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Fornecer a </a:t>
            </a:r>
            <a:r>
              <a:rPr lang="pt-BR" sz="1600" dirty="0">
                <a:latin typeface="Arial" panose="020B0604020202020204" pitchFamily="34" charset="0"/>
                <a:cs typeface="Arial" panose="020B0604020202020204" pitchFamily="34" charset="0"/>
              </a:rPr>
              <a:t>manutenção preventiva das instalações, sendo manutenções corretivas negociadas a parte (pacote completo - com ou sem garantia), recebendo uma margem sobre este serviço, mas assumindo toda a responsabilidade e riscos </a:t>
            </a:r>
            <a:r>
              <a:rPr lang="pt-BR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técnicos</a:t>
            </a:r>
            <a:endParaRPr lang="pt-BR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pt-BR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pt-BR" sz="1600" u="sng" dirty="0">
                <a:latin typeface="Arial" panose="020B0604020202020204" pitchFamily="34" charset="0"/>
                <a:cs typeface="Arial" panose="020B0604020202020204" pitchFamily="34" charset="0"/>
              </a:rPr>
              <a:t>Opção 3C</a:t>
            </a:r>
            <a:r>
              <a:rPr lang="pt-BR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1600" dirty="0">
                <a:latin typeface="Arial" panose="020B0604020202020204" pitchFamily="34" charset="0"/>
                <a:cs typeface="Arial" panose="020B0604020202020204" pitchFamily="34" charset="0"/>
              </a:rPr>
              <a:t>- </a:t>
            </a:r>
            <a:r>
              <a:rPr lang="pt-BR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Fornecer, </a:t>
            </a:r>
            <a:r>
              <a:rPr lang="pt-BR" sz="1600" dirty="0">
                <a:latin typeface="Arial" panose="020B0604020202020204" pitchFamily="34" charset="0"/>
                <a:cs typeface="Arial" panose="020B0604020202020204" pitchFamily="34" charset="0"/>
              </a:rPr>
              <a:t>através de parceria(s) com empresa(s) </a:t>
            </a:r>
            <a:r>
              <a:rPr lang="pt-BR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que tenham expertise</a:t>
            </a:r>
            <a:r>
              <a:rPr lang="pt-BR" sz="1600" dirty="0">
                <a:latin typeface="Arial" panose="020B0604020202020204" pitchFamily="34" charset="0"/>
                <a:cs typeface="Arial" panose="020B0604020202020204" pitchFamily="34" charset="0"/>
              </a:rPr>
              <a:t>, a manutenção preventiva e corretiva das instalações (pacote completo com garantia</a:t>
            </a:r>
            <a:r>
              <a:rPr lang="pt-BR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), </a:t>
            </a:r>
            <a:r>
              <a:rPr lang="pt-BR" sz="1600" dirty="0">
                <a:latin typeface="Arial" panose="020B0604020202020204" pitchFamily="34" charset="0"/>
                <a:cs typeface="Arial" panose="020B0604020202020204" pitchFamily="34" charset="0"/>
              </a:rPr>
              <a:t>com a assunção por estes de toda a responsabilidade e riscos </a:t>
            </a:r>
            <a:r>
              <a:rPr lang="pt-BR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técnicos</a:t>
            </a:r>
            <a:endParaRPr lang="pt-BR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" name="Rectangle 6"/>
          <p:cNvSpPr/>
          <p:nvPr/>
        </p:nvSpPr>
        <p:spPr>
          <a:xfrm>
            <a:off x="1673523" y="203106"/>
            <a:ext cx="562634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pt-BR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Tahoma" pitchFamily="34" charset="0"/>
                <a:cs typeface="Arial" pitchFamily="34" charset="0"/>
              </a:rPr>
              <a:t>MODELO DE NEGÓCIO PARA </a:t>
            </a:r>
          </a:p>
          <a:p>
            <a:pPr algn="ctr"/>
            <a:r>
              <a:rPr lang="pt-BR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Tahoma" pitchFamily="34" charset="0"/>
                <a:cs typeface="Arial" pitchFamily="34" charset="0"/>
              </a:rPr>
              <a:t>GERAÇÃO DISTRIBUÍDA SOLAR FOTOVOLTAICA</a:t>
            </a:r>
            <a:endParaRPr lang="pt-BR" b="1" dirty="0"/>
          </a:p>
        </p:txBody>
      </p:sp>
    </p:spTree>
    <p:extLst>
      <p:ext uri="{BB962C8B-B14F-4D97-AF65-F5344CB8AC3E}">
        <p14:creationId xmlns:p14="http://schemas.microsoft.com/office/powerpoint/2010/main" val="654707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Oval 16"/>
          <p:cNvSpPr/>
          <p:nvPr/>
        </p:nvSpPr>
        <p:spPr>
          <a:xfrm>
            <a:off x="8067866" y="4948014"/>
            <a:ext cx="72008" cy="72008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5" name="Espaço Reservado para Conteúdo 2"/>
          <p:cNvSpPr txBox="1">
            <a:spLocks/>
          </p:cNvSpPr>
          <p:nvPr/>
        </p:nvSpPr>
        <p:spPr>
          <a:xfrm>
            <a:off x="467544" y="923186"/>
            <a:ext cx="8496944" cy="402482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>
                    <a:lumMod val="65000"/>
                    <a:lumOff val="35000"/>
                  </a:schemeClr>
                </a:solidFill>
                <a:latin typeface="Ubuntu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>
                    <a:lumMod val="65000"/>
                    <a:lumOff val="35000"/>
                  </a:schemeClr>
                </a:solidFill>
                <a:latin typeface="Ubuntu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Ubuntu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Ubuntu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Ubuntu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pt-BR" sz="1600" b="1" u="sng" dirty="0">
                <a:latin typeface="Arial" panose="020B0604020202020204" pitchFamily="34" charset="0"/>
                <a:cs typeface="Arial" panose="020B0604020202020204" pitchFamily="34" charset="0"/>
              </a:rPr>
              <a:t>4º Aspecto - Público-Alvo inicial do </a:t>
            </a:r>
            <a:r>
              <a:rPr lang="pt-BR" sz="16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programa</a:t>
            </a:r>
            <a:endParaRPr lang="pt-BR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pt-BR" sz="1600" u="sng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spcBef>
                <a:spcPts val="600"/>
              </a:spcBef>
              <a:spcAft>
                <a:spcPts val="600"/>
              </a:spcAft>
            </a:pPr>
            <a:r>
              <a:rPr lang="pt-BR" sz="1600" u="sng" dirty="0" smtClean="0">
                <a:latin typeface="Arial" panose="020B0604020202020204" pitchFamily="34" charset="0"/>
                <a:cs typeface="Arial" panose="020B0604020202020204" pitchFamily="34" charset="0"/>
              </a:rPr>
              <a:t>Opção 4A</a:t>
            </a:r>
            <a:r>
              <a:rPr lang="pt-BR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1600" dirty="0">
                <a:latin typeface="Arial" panose="020B0604020202020204" pitchFamily="34" charset="0"/>
                <a:cs typeface="Arial" panose="020B0604020202020204" pitchFamily="34" charset="0"/>
              </a:rPr>
              <a:t>- </a:t>
            </a:r>
            <a:r>
              <a:rPr lang="pt-BR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Ofertar já </a:t>
            </a:r>
            <a:r>
              <a:rPr lang="pt-BR" sz="1600" dirty="0">
                <a:latin typeface="Arial" panose="020B0604020202020204" pitchFamily="34" charset="0"/>
                <a:cs typeface="Arial" panose="020B0604020202020204" pitchFamily="34" charset="0"/>
              </a:rPr>
              <a:t>de início o programa para todos os seus clientes (todos os consumidores</a:t>
            </a:r>
            <a:r>
              <a:rPr lang="pt-BR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algn="just">
              <a:spcBef>
                <a:spcPts val="600"/>
              </a:spcBef>
              <a:spcAft>
                <a:spcPts val="600"/>
              </a:spcAft>
            </a:pPr>
            <a:r>
              <a:rPr lang="pt-BR" sz="1600" u="sng" dirty="0" smtClean="0">
                <a:latin typeface="Arial" panose="020B0604020202020204" pitchFamily="34" charset="0"/>
                <a:cs typeface="Arial" panose="020B0604020202020204" pitchFamily="34" charset="0"/>
              </a:rPr>
              <a:t>Opção 4B</a:t>
            </a:r>
            <a:r>
              <a:rPr lang="pt-BR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- </a:t>
            </a:r>
            <a:r>
              <a:rPr lang="pt-BR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Ofertar inicialmente </a:t>
            </a:r>
            <a:r>
              <a:rPr lang="pt-BR" sz="1600" dirty="0">
                <a:latin typeface="Arial" panose="020B0604020202020204" pitchFamily="34" charset="0"/>
                <a:cs typeface="Arial" panose="020B0604020202020204" pitchFamily="34" charset="0"/>
              </a:rPr>
              <a:t>a adesão ao programa para os seus clientes </a:t>
            </a:r>
            <a:r>
              <a:rPr lang="pt-BR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residenciais</a:t>
            </a:r>
          </a:p>
          <a:p>
            <a:pPr algn="just">
              <a:spcBef>
                <a:spcPts val="600"/>
              </a:spcBef>
              <a:spcAft>
                <a:spcPts val="600"/>
              </a:spcAft>
            </a:pPr>
            <a:r>
              <a:rPr lang="pt-BR" sz="1600" u="sng" dirty="0" smtClean="0">
                <a:latin typeface="Arial" panose="020B0604020202020204" pitchFamily="34" charset="0"/>
                <a:cs typeface="Arial" panose="020B0604020202020204" pitchFamily="34" charset="0"/>
              </a:rPr>
              <a:t>Opção 4C</a:t>
            </a:r>
            <a:r>
              <a:rPr lang="pt-BR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1600" dirty="0">
                <a:latin typeface="Arial" panose="020B0604020202020204" pitchFamily="34" charset="0"/>
                <a:cs typeface="Arial" panose="020B0604020202020204" pitchFamily="34" charset="0"/>
              </a:rPr>
              <a:t>- </a:t>
            </a:r>
            <a:r>
              <a:rPr lang="pt-BR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Ofertar inicialmente </a:t>
            </a:r>
            <a:r>
              <a:rPr lang="pt-BR" sz="1600" dirty="0">
                <a:latin typeface="Arial" panose="020B0604020202020204" pitchFamily="34" charset="0"/>
                <a:cs typeface="Arial" panose="020B0604020202020204" pitchFamily="34" charset="0"/>
              </a:rPr>
              <a:t>a adesão ao programa para os seus clientes residenciais de alto </a:t>
            </a:r>
            <a:r>
              <a:rPr lang="pt-BR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consumo</a:t>
            </a:r>
          </a:p>
          <a:p>
            <a:pPr algn="just">
              <a:spcBef>
                <a:spcPts val="600"/>
              </a:spcBef>
              <a:spcAft>
                <a:spcPts val="600"/>
              </a:spcAft>
            </a:pPr>
            <a:r>
              <a:rPr lang="pt-BR" sz="1600" u="sng" dirty="0" smtClean="0">
                <a:latin typeface="Arial" panose="020B0604020202020204" pitchFamily="34" charset="0"/>
                <a:cs typeface="Arial" panose="020B0604020202020204" pitchFamily="34" charset="0"/>
              </a:rPr>
              <a:t>Opção </a:t>
            </a:r>
            <a:r>
              <a:rPr lang="pt-BR" sz="1600" u="sng" dirty="0">
                <a:latin typeface="Arial" panose="020B0604020202020204" pitchFamily="34" charset="0"/>
                <a:cs typeface="Arial" panose="020B0604020202020204" pitchFamily="34" charset="0"/>
              </a:rPr>
              <a:t>4D</a:t>
            </a:r>
            <a:r>
              <a:rPr lang="pt-BR" sz="1600" dirty="0">
                <a:latin typeface="Arial" panose="020B0604020202020204" pitchFamily="34" charset="0"/>
                <a:cs typeface="Arial" panose="020B0604020202020204" pitchFamily="34" charset="0"/>
              </a:rPr>
              <a:t> - </a:t>
            </a:r>
            <a:r>
              <a:rPr lang="pt-BR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Ofertar inicialmente </a:t>
            </a:r>
            <a:r>
              <a:rPr lang="pt-BR" sz="1600" dirty="0">
                <a:latin typeface="Arial" panose="020B0604020202020204" pitchFamily="34" charset="0"/>
                <a:cs typeface="Arial" panose="020B0604020202020204" pitchFamily="34" charset="0"/>
              </a:rPr>
              <a:t>a adesão ao programa para os seus consumidores </a:t>
            </a:r>
            <a:r>
              <a:rPr lang="pt-BR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industriais</a:t>
            </a:r>
            <a:endParaRPr lang="pt-BR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spcBef>
                <a:spcPts val="600"/>
              </a:spcBef>
              <a:spcAft>
                <a:spcPts val="600"/>
              </a:spcAft>
            </a:pPr>
            <a:r>
              <a:rPr lang="pt-BR" sz="1600" u="sng" dirty="0" smtClean="0">
                <a:latin typeface="Arial" panose="020B0604020202020204" pitchFamily="34" charset="0"/>
                <a:cs typeface="Arial" panose="020B0604020202020204" pitchFamily="34" charset="0"/>
              </a:rPr>
              <a:t>Opção 4E</a:t>
            </a:r>
            <a:r>
              <a:rPr lang="pt-BR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1600" dirty="0">
                <a:latin typeface="Arial" panose="020B0604020202020204" pitchFamily="34" charset="0"/>
                <a:cs typeface="Arial" panose="020B0604020202020204" pitchFamily="34" charset="0"/>
              </a:rPr>
              <a:t>- </a:t>
            </a:r>
            <a:r>
              <a:rPr lang="pt-BR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Ofertar inicialmente </a:t>
            </a:r>
            <a:r>
              <a:rPr lang="pt-BR" sz="1600" dirty="0">
                <a:latin typeface="Arial" panose="020B0604020202020204" pitchFamily="34" charset="0"/>
                <a:cs typeface="Arial" panose="020B0604020202020204" pitchFamily="34" charset="0"/>
              </a:rPr>
              <a:t>a adesão ao programa para os seus empregados (projeto piloto)</a:t>
            </a:r>
            <a:endParaRPr lang="pt-BR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Rectangle 6"/>
          <p:cNvSpPr/>
          <p:nvPr/>
        </p:nvSpPr>
        <p:spPr>
          <a:xfrm>
            <a:off x="1673523" y="203106"/>
            <a:ext cx="562634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pt-BR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Tahoma" pitchFamily="34" charset="0"/>
                <a:cs typeface="Arial" pitchFamily="34" charset="0"/>
              </a:rPr>
              <a:t>MODELO DE NEGÓCIO PARA </a:t>
            </a:r>
          </a:p>
          <a:p>
            <a:pPr algn="ctr"/>
            <a:r>
              <a:rPr lang="pt-BR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Tahoma" pitchFamily="34" charset="0"/>
                <a:cs typeface="Arial" pitchFamily="34" charset="0"/>
              </a:rPr>
              <a:t>GERAÇÃO DISTRIBUÍDA SOLAR FOTOVOLTAICA</a:t>
            </a:r>
            <a:endParaRPr lang="pt-BR" b="1" dirty="0"/>
          </a:p>
        </p:txBody>
      </p:sp>
    </p:spTree>
    <p:extLst>
      <p:ext uri="{BB962C8B-B14F-4D97-AF65-F5344CB8AC3E}">
        <p14:creationId xmlns:p14="http://schemas.microsoft.com/office/powerpoint/2010/main" val="1261976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Oval 17"/>
          <p:cNvSpPr/>
          <p:nvPr/>
        </p:nvSpPr>
        <p:spPr>
          <a:xfrm>
            <a:off x="8209384" y="4948014"/>
            <a:ext cx="72008" cy="72008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3074" name="Picture 2" descr="C:\Users\WallE\Desktop\Sem Título-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588"/>
            <a:ext cx="9144001" cy="5145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Rectangle 19"/>
          <p:cNvSpPr/>
          <p:nvPr/>
        </p:nvSpPr>
        <p:spPr>
          <a:xfrm>
            <a:off x="1403648" y="1563638"/>
            <a:ext cx="376222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MILTON FCO. DOS SANTOS JR.</a:t>
            </a:r>
            <a:endParaRPr lang="pt-BR" b="1" dirty="0">
              <a:solidFill>
                <a:schemeClr val="tx1">
                  <a:lumMod val="50000"/>
                  <a:lumOff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1784068" y="2791832"/>
            <a:ext cx="268175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(41) 9 8419-5118</a:t>
            </a:r>
            <a:endParaRPr lang="pt-BR" dirty="0">
              <a:solidFill>
                <a:schemeClr val="tx1">
                  <a:lumMod val="50000"/>
                  <a:lumOff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1784068" y="3402062"/>
            <a:ext cx="392481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milton.santos@copel.com</a:t>
            </a:r>
            <a:endParaRPr lang="pt-BR" dirty="0">
              <a:solidFill>
                <a:schemeClr val="tx1">
                  <a:lumMod val="50000"/>
                  <a:lumOff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1784068" y="2178474"/>
            <a:ext cx="268175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(41) 3331-2914</a:t>
            </a:r>
            <a:endParaRPr lang="pt-BR" dirty="0">
              <a:solidFill>
                <a:schemeClr val="tx1">
                  <a:lumMod val="50000"/>
                  <a:lumOff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1784068" y="4010384"/>
            <a:ext cx="325654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www.copel.com</a:t>
            </a:r>
            <a:endParaRPr lang="pt-BR" dirty="0">
              <a:solidFill>
                <a:schemeClr val="tx1">
                  <a:lumMod val="50000"/>
                  <a:lumOff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3075" name="Picture 3" descr="C:\Users\WallE\Desktop\e-mail-envelope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3478909"/>
            <a:ext cx="249464" cy="249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C:\Users\WallE\Desktop\whatsapp-logo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2849016"/>
            <a:ext cx="280929" cy="2809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7" name="Picture 5" descr="C:\Users\WallE\Desktop\phone-call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2226228"/>
            <a:ext cx="273824" cy="2738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C:\Users\WallE\Desktop\screen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4077338"/>
            <a:ext cx="251752" cy="251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33" name="Straight Connector 32"/>
          <p:cNvCxnSpPr/>
          <p:nvPr/>
        </p:nvCxnSpPr>
        <p:spPr>
          <a:xfrm>
            <a:off x="-36512" y="1971742"/>
            <a:ext cx="4502334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40992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59627" y="1423104"/>
            <a:ext cx="595840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Tahoma" pitchFamily="34" charset="0"/>
                <a:cs typeface="Arial" pitchFamily="34" charset="0"/>
              </a:rPr>
              <a:t>A geração de energia descentralizada de pequeno porte, bem como a geração de eletricidade a partir de fontes alternativas de energia são tendências, e mesmo necessidade, em diversos locais do planeta</a:t>
            </a:r>
            <a:r>
              <a:rPr lang="pt-BR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Tahoma" pitchFamily="34" charset="0"/>
                <a:cs typeface="Arial" pitchFamily="34" charset="0"/>
              </a:rPr>
              <a:t>.</a:t>
            </a:r>
          </a:p>
          <a:p>
            <a:endParaRPr lang="pt-BR" dirty="0">
              <a:solidFill>
                <a:schemeClr val="tx1">
                  <a:lumMod val="50000"/>
                  <a:lumOff val="50000"/>
                </a:schemeClr>
              </a:solidFill>
              <a:latin typeface="Arial" pitchFamily="34" charset="0"/>
              <a:ea typeface="Tahoma" pitchFamily="34" charset="0"/>
              <a:cs typeface="Arial" pitchFamily="34" charset="0"/>
            </a:endParaRPr>
          </a:p>
          <a:p>
            <a:r>
              <a:rPr lang="pt-BR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Tahoma" pitchFamily="34" charset="0"/>
                <a:cs typeface="Arial" pitchFamily="34" charset="0"/>
              </a:rPr>
              <a:t>Nos últimos anos, diversos </a:t>
            </a:r>
            <a:r>
              <a:rPr lang="pt-BR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Tahoma" pitchFamily="34" charset="0"/>
                <a:cs typeface="Arial" pitchFamily="34" charset="0"/>
              </a:rPr>
              <a:t>países </a:t>
            </a:r>
            <a:r>
              <a:rPr lang="pt-BR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Tahoma" pitchFamily="34" charset="0"/>
                <a:cs typeface="Arial" pitchFamily="34" charset="0"/>
              </a:rPr>
              <a:t>procederam com iniciativas de fomento à chamada Geração Distribuída, como forma de acelerar a viabilização de tais projetos.</a:t>
            </a:r>
          </a:p>
        </p:txBody>
      </p:sp>
      <p:sp>
        <p:nvSpPr>
          <p:cNvPr id="5" name="Rectangle 4"/>
          <p:cNvSpPr/>
          <p:nvPr/>
        </p:nvSpPr>
        <p:spPr>
          <a:xfrm>
            <a:off x="3275856" y="411510"/>
            <a:ext cx="174919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Tahoma" pitchFamily="34" charset="0"/>
                <a:cs typeface="Arial" pitchFamily="34" charset="0"/>
              </a:rPr>
              <a:t>INTRODUÇÃO</a:t>
            </a:r>
            <a:endParaRPr lang="pt-BR" b="1" dirty="0"/>
          </a:p>
        </p:txBody>
      </p:sp>
      <p:sp>
        <p:nvSpPr>
          <p:cNvPr id="13" name="Oval 12"/>
          <p:cNvSpPr/>
          <p:nvPr/>
        </p:nvSpPr>
        <p:spPr>
          <a:xfrm>
            <a:off x="6369698" y="4948014"/>
            <a:ext cx="72008" cy="72008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0232" y="1563638"/>
            <a:ext cx="2369460" cy="15121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30564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Oval 8"/>
          <p:cNvSpPr/>
          <p:nvPr/>
        </p:nvSpPr>
        <p:spPr>
          <a:xfrm>
            <a:off x="6511212" y="4948014"/>
            <a:ext cx="72008" cy="72008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7" name="Rectangle 4"/>
          <p:cNvSpPr/>
          <p:nvPr/>
        </p:nvSpPr>
        <p:spPr>
          <a:xfrm>
            <a:off x="2339752" y="411510"/>
            <a:ext cx="425841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pt-BR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Tahoma" pitchFamily="34" charset="0"/>
                <a:cs typeface="Arial" pitchFamily="34" charset="0"/>
              </a:rPr>
              <a:t>MARCOS LEGAIS E REGULATÓRIOS</a:t>
            </a:r>
            <a:endParaRPr lang="pt-BR" b="1" dirty="0"/>
          </a:p>
        </p:txBody>
      </p:sp>
      <p:sp>
        <p:nvSpPr>
          <p:cNvPr id="8" name="Rectangle 3"/>
          <p:cNvSpPr/>
          <p:nvPr/>
        </p:nvSpPr>
        <p:spPr>
          <a:xfrm>
            <a:off x="971600" y="1275606"/>
            <a:ext cx="7344816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Tahoma" pitchFamily="34" charset="0"/>
                <a:cs typeface="Arial" pitchFamily="34" charset="0"/>
              </a:rPr>
              <a:t>No Brasil houve uma evolução quanto à Geração Distribuída no ano de 2004 (com a Lei nº 10.848/2004 e o Decreto nº 5.163/2004), mas somente a partir de 2012, quando entrou em vigor a </a:t>
            </a:r>
            <a:r>
              <a:rPr lang="pt-BR" b="1" u="sng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Tahoma" pitchFamily="34" charset="0"/>
                <a:cs typeface="Arial" pitchFamily="34" charset="0"/>
              </a:rPr>
              <a:t>Resolução Normativa nº 482/2012-Aneel</a:t>
            </a:r>
            <a:r>
              <a:rPr lang="pt-BR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Tahoma" pitchFamily="34" charset="0"/>
                <a:cs typeface="Arial" pitchFamily="34" charset="0"/>
              </a:rPr>
              <a:t>, é que efetivamente foi </a:t>
            </a:r>
            <a:r>
              <a:rPr lang="pt-BR" b="1" u="sng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Tahoma" pitchFamily="34" charset="0"/>
                <a:cs typeface="Arial" pitchFamily="34" charset="0"/>
              </a:rPr>
              <a:t>iniciada a criação de um ambiente onde o consumidor brasileiro </a:t>
            </a:r>
            <a:r>
              <a:rPr lang="pt-BR" b="1" u="sng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Tahoma" pitchFamily="34" charset="0"/>
                <a:cs typeface="Arial" pitchFamily="34" charset="0"/>
              </a:rPr>
              <a:t>de pequeno porte pode </a:t>
            </a:r>
            <a:r>
              <a:rPr lang="pt-BR" b="1" u="sng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Tahoma" pitchFamily="34" charset="0"/>
                <a:cs typeface="Arial" pitchFamily="34" charset="0"/>
              </a:rPr>
              <a:t>gerar a sua própria energia </a:t>
            </a:r>
            <a:r>
              <a:rPr lang="pt-BR" b="1" u="sng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Tahoma" pitchFamily="34" charset="0"/>
                <a:cs typeface="Arial" pitchFamily="34" charset="0"/>
              </a:rPr>
              <a:t>elétrica.</a:t>
            </a:r>
          </a:p>
          <a:p>
            <a:endParaRPr lang="pt-BR" b="1" u="sng" dirty="0" smtClean="0">
              <a:solidFill>
                <a:schemeClr val="tx1">
                  <a:lumMod val="50000"/>
                  <a:lumOff val="50000"/>
                </a:schemeClr>
              </a:solidFill>
              <a:latin typeface="Arial" pitchFamily="34" charset="0"/>
              <a:ea typeface="Tahoma" pitchFamily="34" charset="0"/>
              <a:cs typeface="Arial" pitchFamily="34" charset="0"/>
            </a:endParaRPr>
          </a:p>
          <a:p>
            <a:endParaRPr lang="pt-BR" b="1" u="sng" dirty="0">
              <a:solidFill>
                <a:schemeClr val="tx1">
                  <a:lumMod val="50000"/>
                  <a:lumOff val="50000"/>
                </a:schemeClr>
              </a:solidFill>
              <a:latin typeface="Arial" pitchFamily="34" charset="0"/>
              <a:ea typeface="Tahoma" pitchFamily="34" charset="0"/>
              <a:cs typeface="Arial" pitchFamily="34" charset="0"/>
            </a:endParaRPr>
          </a:p>
          <a:p>
            <a:pPr algn="ctr"/>
            <a:r>
              <a:rPr lang="pt-BR" b="1" u="sng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Tahoma" pitchFamily="34" charset="0"/>
                <a:cs typeface="Arial" pitchFamily="34" charset="0"/>
              </a:rPr>
              <a:t>Introdução do conceito: CONSUMIDOR-GERADOR</a:t>
            </a:r>
            <a:endParaRPr lang="pt-BR" b="1" u="sng" dirty="0">
              <a:solidFill>
                <a:schemeClr val="tx1">
                  <a:lumMod val="50000"/>
                  <a:lumOff val="50000"/>
                </a:schemeClr>
              </a:solidFill>
              <a:latin typeface="Arial" pitchFamily="34" charset="0"/>
              <a:ea typeface="Tahoma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62482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Oval 19"/>
          <p:cNvSpPr/>
          <p:nvPr/>
        </p:nvSpPr>
        <p:spPr>
          <a:xfrm>
            <a:off x="6794240" y="4948014"/>
            <a:ext cx="72008" cy="72008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2" name="Rectangle 4"/>
          <p:cNvSpPr/>
          <p:nvPr/>
        </p:nvSpPr>
        <p:spPr>
          <a:xfrm>
            <a:off x="3391260" y="411510"/>
            <a:ext cx="215539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pt-BR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Tahoma" pitchFamily="34" charset="0"/>
                <a:cs typeface="Arial" pitchFamily="34" charset="0"/>
              </a:rPr>
              <a:t>PRÉ-REQUISITOS</a:t>
            </a:r>
            <a:endParaRPr lang="pt-BR" b="1" dirty="0"/>
          </a:p>
        </p:txBody>
      </p:sp>
      <p:sp>
        <p:nvSpPr>
          <p:cNvPr id="13" name="Rectangle 3"/>
          <p:cNvSpPr/>
          <p:nvPr/>
        </p:nvSpPr>
        <p:spPr>
          <a:xfrm>
            <a:off x="971600" y="1275606"/>
            <a:ext cx="7344816" cy="32932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pt-BR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Tahoma" pitchFamily="34" charset="0"/>
                <a:cs typeface="Arial" pitchFamily="34" charset="0"/>
              </a:rPr>
              <a:t>Geração de energia elétrica de pequeno porte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pt-BR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Tahoma" pitchFamily="34" charset="0"/>
                <a:cs typeface="Arial" pitchFamily="34" charset="0"/>
              </a:rPr>
              <a:t>Localizada próxima aos locais de consumo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pt-BR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Tahoma" pitchFamily="34" charset="0"/>
                <a:cs typeface="Arial" pitchFamily="34" charset="0"/>
              </a:rPr>
              <a:t>Operação e manutenção sob responsabilidade do interessado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pt-BR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Tahoma" pitchFamily="34" charset="0"/>
                <a:cs typeface="Arial" pitchFamily="34" charset="0"/>
              </a:rPr>
              <a:t>NÃO despachada </a:t>
            </a:r>
            <a:r>
              <a:rPr lang="pt-BR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Tahoma" pitchFamily="34" charset="0"/>
                <a:cs typeface="Arial" pitchFamily="34" charset="0"/>
              </a:rPr>
              <a:t>centralizadamente</a:t>
            </a:r>
            <a:r>
              <a:rPr lang="pt-BR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Tahoma" pitchFamily="34" charset="0"/>
                <a:cs typeface="Arial" pitchFamily="34" charset="0"/>
              </a:rPr>
              <a:t> pelo ONS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pt-BR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Tahoma" pitchFamily="34" charset="0"/>
                <a:cs typeface="Arial" pitchFamily="34" charset="0"/>
              </a:rPr>
              <a:t>Produção de energia administrada pelo interessado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pt-BR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Tahoma" pitchFamily="34" charset="0"/>
                <a:cs typeface="Arial" pitchFamily="34" charset="0"/>
              </a:rPr>
              <a:t>Conectada ao sistema de distribuição ou mesmo dentro da propriedade do consumidor (chamado de Consumidor-Gerador, que deve possuir uma Unidade Consumidora - UC)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pt-BR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Tahoma" pitchFamily="34" charset="0"/>
                <a:cs typeface="Arial" pitchFamily="34" charset="0"/>
              </a:rPr>
              <a:t>Somente sistemas conectados à rede (“Grid-</a:t>
            </a:r>
            <a:r>
              <a:rPr lang="pt-BR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Tahoma" pitchFamily="34" charset="0"/>
                <a:cs typeface="Arial" pitchFamily="34" charset="0"/>
              </a:rPr>
              <a:t>Tie</a:t>
            </a:r>
            <a:r>
              <a:rPr lang="pt-BR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Tahoma" pitchFamily="34" charset="0"/>
                <a:cs typeface="Arial" pitchFamily="34" charset="0"/>
              </a:rPr>
              <a:t>”)*</a:t>
            </a:r>
          </a:p>
          <a:p>
            <a:endParaRPr lang="pt-BR" dirty="0">
              <a:solidFill>
                <a:schemeClr val="tx1">
                  <a:lumMod val="50000"/>
                  <a:lumOff val="50000"/>
                </a:schemeClr>
              </a:solidFill>
              <a:latin typeface="Arial" pitchFamily="34" charset="0"/>
              <a:ea typeface="Tahoma" pitchFamily="34" charset="0"/>
              <a:cs typeface="Arial" pitchFamily="34" charset="0"/>
            </a:endParaRPr>
          </a:p>
          <a:p>
            <a:endParaRPr lang="pt-BR" dirty="0">
              <a:solidFill>
                <a:schemeClr val="tx1">
                  <a:lumMod val="50000"/>
                  <a:lumOff val="50000"/>
                </a:schemeClr>
              </a:solidFill>
              <a:latin typeface="Arial" pitchFamily="34" charset="0"/>
              <a:ea typeface="Tahoma" pitchFamily="34" charset="0"/>
              <a:cs typeface="Arial" pitchFamily="34" charset="0"/>
            </a:endParaRPr>
          </a:p>
          <a:p>
            <a:r>
              <a:rPr lang="pt-BR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Tahoma" pitchFamily="34" charset="0"/>
                <a:cs typeface="Arial" pitchFamily="34" charset="0"/>
              </a:rPr>
              <a:t>* Nota: Da definição brasileira de GD ficaram excluídos os sistemas isolados (“Off-Grid”).</a:t>
            </a:r>
          </a:p>
        </p:txBody>
      </p:sp>
      <p:grpSp>
        <p:nvGrpSpPr>
          <p:cNvPr id="2" name="Grupo 1"/>
          <p:cNvGrpSpPr/>
          <p:nvPr/>
        </p:nvGrpSpPr>
        <p:grpSpPr>
          <a:xfrm>
            <a:off x="6444208" y="987574"/>
            <a:ext cx="2521867" cy="3434804"/>
            <a:chOff x="6444208" y="987574"/>
            <a:chExt cx="2521867" cy="3434804"/>
          </a:xfrm>
        </p:grpSpPr>
        <p:sp>
          <p:nvSpPr>
            <p:cNvPr id="15" name="Retângulo 14"/>
            <p:cNvSpPr/>
            <p:nvPr/>
          </p:nvSpPr>
          <p:spPr>
            <a:xfrm>
              <a:off x="6444208" y="987574"/>
              <a:ext cx="2197909" cy="830997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pt-BR" sz="2400" dirty="0" smtClean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</a:rPr>
                <a:t>O que é </a:t>
              </a:r>
            </a:p>
            <a:p>
              <a:pPr algn="ctr"/>
              <a:r>
                <a:rPr lang="pt-BR" sz="2400" dirty="0" smtClean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</a:rPr>
                <a:t>pequeno porte?</a:t>
              </a:r>
              <a:endParaRPr lang="pt-BR" sz="2400" b="0" cap="none" spc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</p:txBody>
        </p:sp>
        <p:pic>
          <p:nvPicPr>
            <p:cNvPr id="16" name="Picture 4" descr="Pardal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884368" y="1918047"/>
              <a:ext cx="1081707" cy="2504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3517628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Oval 13"/>
          <p:cNvSpPr/>
          <p:nvPr/>
        </p:nvSpPr>
        <p:spPr>
          <a:xfrm>
            <a:off x="6935754" y="4948014"/>
            <a:ext cx="72008" cy="72008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5" name="Rectangle 4"/>
          <p:cNvSpPr/>
          <p:nvPr/>
        </p:nvSpPr>
        <p:spPr>
          <a:xfrm>
            <a:off x="3017280" y="411510"/>
            <a:ext cx="29033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pt-BR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Tahoma" pitchFamily="34" charset="0"/>
                <a:cs typeface="Arial" pitchFamily="34" charset="0"/>
              </a:rPr>
              <a:t>MICRO E MINIGERAÇÃO</a:t>
            </a:r>
            <a:endParaRPr lang="pt-BR" b="1" dirty="0"/>
          </a:p>
        </p:txBody>
      </p:sp>
      <p:sp>
        <p:nvSpPr>
          <p:cNvPr id="6" name="Rectangle 3"/>
          <p:cNvSpPr/>
          <p:nvPr/>
        </p:nvSpPr>
        <p:spPr>
          <a:xfrm>
            <a:off x="971600" y="1203598"/>
            <a:ext cx="734481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pt-BR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Tahoma" pitchFamily="34" charset="0"/>
                <a:cs typeface="Arial" pitchFamily="34" charset="0"/>
              </a:rPr>
              <a:t>Microgeração</a:t>
            </a:r>
            <a:r>
              <a:rPr lang="pt-BR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Tahoma" pitchFamily="34" charset="0"/>
                <a:cs typeface="Arial" pitchFamily="34" charset="0"/>
              </a:rPr>
              <a:t> distribuída </a:t>
            </a:r>
            <a:r>
              <a:rPr lang="pt-BR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Tahoma" pitchFamily="34" charset="0"/>
                <a:cs typeface="Arial" pitchFamily="34" charset="0"/>
              </a:rPr>
              <a:t>- </a:t>
            </a:r>
            <a:r>
              <a:rPr lang="pt-BR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Tahoma" pitchFamily="34" charset="0"/>
                <a:cs typeface="Arial" pitchFamily="34" charset="0"/>
              </a:rPr>
              <a:t>geração até 75 kW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pt-BR" dirty="0">
              <a:solidFill>
                <a:schemeClr val="tx1">
                  <a:lumMod val="50000"/>
                  <a:lumOff val="50000"/>
                </a:schemeClr>
              </a:solidFill>
              <a:latin typeface="Arial" pitchFamily="34" charset="0"/>
              <a:ea typeface="Tahoma" pitchFamily="34" charset="0"/>
              <a:cs typeface="Arial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pt-BR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Tahoma" pitchFamily="34" charset="0"/>
                <a:cs typeface="Arial" pitchFamily="34" charset="0"/>
              </a:rPr>
              <a:t>Minigeração</a:t>
            </a:r>
            <a:r>
              <a:rPr lang="pt-BR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Tahoma" pitchFamily="34" charset="0"/>
                <a:cs typeface="Arial" pitchFamily="34" charset="0"/>
              </a:rPr>
              <a:t> distribuída </a:t>
            </a:r>
            <a:r>
              <a:rPr lang="pt-BR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Tahoma" pitchFamily="34" charset="0"/>
                <a:cs typeface="Arial" pitchFamily="34" charset="0"/>
              </a:rPr>
              <a:t>- </a:t>
            </a:r>
            <a:r>
              <a:rPr lang="pt-BR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Tahoma" pitchFamily="34" charset="0"/>
                <a:cs typeface="Arial" pitchFamily="34" charset="0"/>
              </a:rPr>
              <a:t>geração maior que 75kW até 5.000 kW (até 3.000 kW para a fonte hídrica</a:t>
            </a:r>
            <a:r>
              <a:rPr lang="pt-BR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Tahoma" pitchFamily="34" charset="0"/>
                <a:cs typeface="Arial" pitchFamily="34" charset="0"/>
              </a:rPr>
              <a:t>)</a:t>
            </a:r>
            <a:endParaRPr lang="pt-BR" dirty="0">
              <a:solidFill>
                <a:schemeClr val="tx1">
                  <a:lumMod val="50000"/>
                  <a:lumOff val="50000"/>
                </a:schemeClr>
              </a:solidFill>
              <a:latin typeface="Arial" pitchFamily="34" charset="0"/>
              <a:ea typeface="Tahoma" pitchFamily="34" charset="0"/>
              <a:cs typeface="Arial" pitchFamily="34" charset="0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1096" y="2545566"/>
            <a:ext cx="2706848" cy="2022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tângulo 1"/>
          <p:cNvSpPr/>
          <p:nvPr/>
        </p:nvSpPr>
        <p:spPr>
          <a:xfrm>
            <a:off x="5916704" y="4557777"/>
            <a:ext cx="162576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defRPr/>
            </a:pPr>
            <a:r>
              <a:rPr lang="pt-BR" sz="1000" spc="-100" dirty="0" smtClean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Fonte: https</a:t>
            </a:r>
            <a:r>
              <a:rPr lang="pt-BR" sz="1000" spc="-100" dirty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://www.cosol.com.br</a:t>
            </a:r>
            <a:r>
              <a:rPr lang="pt-BR" sz="1000" spc="-100" dirty="0" smtClean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endParaRPr lang="pt-BR" sz="1000" spc="-100" dirty="0">
              <a:solidFill>
                <a:schemeClr val="bg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0675" y="2545565"/>
            <a:ext cx="3481726" cy="201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87202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Oval 10"/>
          <p:cNvSpPr/>
          <p:nvPr/>
        </p:nvSpPr>
        <p:spPr>
          <a:xfrm>
            <a:off x="6652726" y="4948014"/>
            <a:ext cx="72008" cy="72008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6" name="Rectangle 4"/>
          <p:cNvSpPr/>
          <p:nvPr/>
        </p:nvSpPr>
        <p:spPr>
          <a:xfrm>
            <a:off x="3908547" y="411510"/>
            <a:ext cx="112082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pt-BR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Tahoma" pitchFamily="34" charset="0"/>
                <a:cs typeface="Arial" pitchFamily="34" charset="0"/>
              </a:rPr>
              <a:t>FONTES</a:t>
            </a:r>
            <a:endParaRPr lang="pt-BR" b="1" dirty="0"/>
          </a:p>
        </p:txBody>
      </p:sp>
      <p:sp>
        <p:nvSpPr>
          <p:cNvPr id="8" name="Rectangle 3"/>
          <p:cNvSpPr/>
          <p:nvPr/>
        </p:nvSpPr>
        <p:spPr>
          <a:xfrm>
            <a:off x="971600" y="1275606"/>
            <a:ext cx="7344816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Tahoma" pitchFamily="34" charset="0"/>
                <a:cs typeface="Arial" pitchFamily="34" charset="0"/>
              </a:rPr>
              <a:t>Várias tecnologias podem ser empregadas na Geração Distribuída, tanto a partir de recursos renováveis de energia, quanto a partir de combustíveis fósseis, dentre os quais: </a:t>
            </a:r>
          </a:p>
          <a:p>
            <a:endParaRPr lang="pt-BR" dirty="0">
              <a:solidFill>
                <a:schemeClr val="tx1">
                  <a:lumMod val="50000"/>
                  <a:lumOff val="50000"/>
                </a:schemeClr>
              </a:solidFill>
              <a:latin typeface="Arial" pitchFamily="34" charset="0"/>
              <a:ea typeface="Tahoma" pitchFamily="34" charset="0"/>
              <a:cs typeface="Arial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pt-BR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Tahoma" pitchFamily="34" charset="0"/>
                <a:cs typeface="Arial" pitchFamily="34" charset="0"/>
              </a:rPr>
              <a:t>Pequena Central Hidrelétrica – PCH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pt-BR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Tahoma" pitchFamily="34" charset="0"/>
                <a:cs typeface="Arial" pitchFamily="34" charset="0"/>
              </a:rPr>
              <a:t>Central Geradora Hidrelétrica – CGH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pt-BR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Tahoma" pitchFamily="34" charset="0"/>
                <a:cs typeface="Arial" pitchFamily="34" charset="0"/>
              </a:rPr>
              <a:t>Eólica – EOL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pt-BR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Tahoma" pitchFamily="34" charset="0"/>
                <a:cs typeface="Arial" pitchFamily="34" charset="0"/>
              </a:rPr>
              <a:t>Usinas </a:t>
            </a:r>
            <a:r>
              <a:rPr lang="pt-BR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Tahoma" pitchFamily="34" charset="0"/>
                <a:cs typeface="Arial" pitchFamily="34" charset="0"/>
              </a:rPr>
              <a:t>Termelétricas – UTE (movidas à Biomassa, Biogás, Resíduos Urbanos e/ou Combustíveis Fósseis)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pt-BR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Tahoma" pitchFamily="34" charset="0"/>
                <a:cs typeface="Arial" pitchFamily="34" charset="0"/>
              </a:rPr>
              <a:t>Cogeração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pt-BR" b="1" dirty="0" smtClean="0">
                <a:solidFill>
                  <a:srgbClr val="FF0000"/>
                </a:solidFill>
                <a:latin typeface="Arial" pitchFamily="34" charset="0"/>
                <a:ea typeface="Tahoma" pitchFamily="34" charset="0"/>
                <a:cs typeface="Arial" pitchFamily="34" charset="0"/>
              </a:rPr>
              <a:t>Solar </a:t>
            </a:r>
            <a:r>
              <a:rPr lang="pt-BR" b="1" dirty="0">
                <a:solidFill>
                  <a:srgbClr val="FF0000"/>
                </a:solidFill>
                <a:latin typeface="Arial" pitchFamily="34" charset="0"/>
                <a:ea typeface="Tahoma" pitchFamily="34" charset="0"/>
                <a:cs typeface="Arial" pitchFamily="34" charset="0"/>
              </a:rPr>
              <a:t>Fotovoltaica – </a:t>
            </a:r>
            <a:r>
              <a:rPr lang="pt-BR" b="1" dirty="0" smtClean="0">
                <a:solidFill>
                  <a:srgbClr val="FF0000"/>
                </a:solidFill>
                <a:latin typeface="Arial" pitchFamily="34" charset="0"/>
                <a:ea typeface="Tahoma" pitchFamily="34" charset="0"/>
                <a:cs typeface="Arial" pitchFamily="34" charset="0"/>
              </a:rPr>
              <a:t>UFV</a:t>
            </a:r>
            <a:endParaRPr lang="pt-BR" b="1" dirty="0">
              <a:solidFill>
                <a:srgbClr val="FF0000"/>
              </a:solidFill>
              <a:latin typeface="Arial" pitchFamily="34" charset="0"/>
              <a:ea typeface="Tahoma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38251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Oval 9"/>
          <p:cNvSpPr/>
          <p:nvPr/>
        </p:nvSpPr>
        <p:spPr>
          <a:xfrm>
            <a:off x="7077268" y="4948014"/>
            <a:ext cx="72008" cy="72008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4" name="Rectangle 4"/>
          <p:cNvSpPr/>
          <p:nvPr/>
        </p:nvSpPr>
        <p:spPr>
          <a:xfrm>
            <a:off x="2049078" y="195486"/>
            <a:ext cx="483978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pt-BR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Tahoma" pitchFamily="34" charset="0"/>
                <a:cs typeface="Arial" pitchFamily="34" charset="0"/>
              </a:rPr>
              <a:t>OS </a:t>
            </a:r>
            <a:r>
              <a:rPr lang="pt-BR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Tahoma" pitchFamily="34" charset="0"/>
                <a:cs typeface="Arial" pitchFamily="34" charset="0"/>
              </a:rPr>
              <a:t>NÚMEROS E MODALIDADES </a:t>
            </a:r>
            <a:endParaRPr lang="pt-BR" b="1" dirty="0" smtClean="0">
              <a:solidFill>
                <a:schemeClr val="tx1">
                  <a:lumMod val="50000"/>
                  <a:lumOff val="50000"/>
                </a:schemeClr>
              </a:solidFill>
              <a:latin typeface="Arial" pitchFamily="34" charset="0"/>
              <a:ea typeface="Tahoma" pitchFamily="34" charset="0"/>
              <a:cs typeface="Arial" pitchFamily="34" charset="0"/>
            </a:endParaRPr>
          </a:p>
          <a:p>
            <a:pPr algn="ctr"/>
            <a:r>
              <a:rPr lang="pt-BR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Tahoma" pitchFamily="34" charset="0"/>
                <a:cs typeface="Arial" pitchFamily="34" charset="0"/>
              </a:rPr>
              <a:t>DE MICRO E MINIGERAÇÃO DISTRIBUÍDA</a:t>
            </a:r>
            <a:endParaRPr lang="pt-BR" b="1" dirty="0"/>
          </a:p>
        </p:txBody>
      </p:sp>
      <p:graphicFrame>
        <p:nvGraphicFramePr>
          <p:cNvPr id="2" name="Tabe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30116700"/>
              </p:ext>
            </p:extLst>
          </p:nvPr>
        </p:nvGraphicFramePr>
        <p:xfrm>
          <a:off x="169255" y="912754"/>
          <a:ext cx="8568951" cy="1875020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926552"/>
                <a:gridCol w="1193444"/>
                <a:gridCol w="1604194"/>
                <a:gridCol w="1699783"/>
                <a:gridCol w="1350552"/>
                <a:gridCol w="1794426"/>
              </a:tblGrid>
              <a:tr h="811615">
                <a:tc>
                  <a:txBody>
                    <a:bodyPr/>
                    <a:lstStyle/>
                    <a:p>
                      <a:pPr marR="3175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af-ZA" sz="1400" b="0" i="0" baseline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Tipo</a:t>
                      </a:r>
                      <a:endParaRPr lang="pt-BR" sz="1400" b="0" i="0" baseline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3175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af-ZA" sz="1400" b="0" i="0" baseline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Quantidade de Projetos</a:t>
                      </a:r>
                      <a:endParaRPr lang="pt-BR" sz="1400" b="0" i="0" baseline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3175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af-ZA" sz="1400" b="0" i="0" baseline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Quantidade de </a:t>
                      </a:r>
                      <a:r>
                        <a:rPr lang="af-ZA" sz="1400" b="0" i="0" baseline="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UCs </a:t>
                      </a:r>
                      <a:r>
                        <a:rPr lang="af-ZA" sz="1400" b="0" i="0" baseline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que recebem os créditos</a:t>
                      </a:r>
                      <a:endParaRPr lang="pt-BR" sz="1400" b="0" i="0" baseline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3175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af-ZA" sz="1400" b="0" i="0" baseline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Percentual em relação à </a:t>
                      </a:r>
                      <a:endParaRPr lang="pt-BR" sz="1400" b="0" i="0" baseline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R="3175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af-ZA" sz="1400" b="1" i="0" baseline="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Quantidade</a:t>
                      </a:r>
                      <a:r>
                        <a:rPr lang="af-ZA" sz="1400" b="0" i="0" baseline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endParaRPr lang="af-ZA" sz="1400" b="0" i="0" baseline="0" dirty="0" smtClean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R="3175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af-ZA" sz="1400" b="0" i="0" baseline="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 </a:t>
                      </a:r>
                      <a:r>
                        <a:rPr lang="af-ZA" sz="1400" b="0" i="0" baseline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UCs</a:t>
                      </a:r>
                      <a:endParaRPr lang="pt-BR" sz="1400" b="0" i="0" baseline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3175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af-ZA" sz="1400" b="0" i="0" baseline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Potência Instalada </a:t>
                      </a:r>
                      <a:endParaRPr lang="pt-BR" sz="1400" b="0" i="0" baseline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R="3175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af-ZA" sz="1400" b="0" i="0" baseline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(kW)</a:t>
                      </a:r>
                      <a:endParaRPr lang="pt-BR" sz="1400" b="0" i="0" baseline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3175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af-ZA" sz="1400" b="0" i="0" baseline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Percentual em relação ao Total de </a:t>
                      </a:r>
                      <a:r>
                        <a:rPr lang="af-ZA" sz="1400" b="1" i="0" baseline="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Potência Instalada</a:t>
                      </a:r>
                      <a:endParaRPr lang="pt-BR" sz="1400" b="1" i="0" baseline="0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55395">
                <a:tc>
                  <a:txBody>
                    <a:bodyPr/>
                    <a:lstStyle/>
                    <a:p>
                      <a:pPr marR="3175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af-ZA" sz="1400" b="0" i="0" baseline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CGH</a:t>
                      </a:r>
                      <a:endParaRPr lang="pt-BR" sz="1400" b="0" i="0" baseline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3175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af-ZA" sz="1400" b="0" i="0" baseline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</a:t>
                      </a:r>
                      <a:endParaRPr lang="pt-BR" sz="1400" b="0" i="0" baseline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3175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af-ZA" sz="1400" b="0" i="0" baseline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34</a:t>
                      </a:r>
                      <a:endParaRPr lang="pt-BR" sz="1400" b="0" i="0" baseline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3175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af-ZA" sz="1400" b="0" i="0" baseline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0,34%</a:t>
                      </a:r>
                      <a:endParaRPr lang="pt-BR" sz="1400" b="0" i="0" baseline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3175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af-ZA" sz="1400" b="0" i="0" baseline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7.115,00</a:t>
                      </a:r>
                      <a:endParaRPr lang="pt-BR" sz="1400" b="0" i="0" baseline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3175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af-ZA" sz="1400" b="0" i="0" baseline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7,06%</a:t>
                      </a:r>
                      <a:endParaRPr lang="pt-BR" sz="1400" b="0" i="0" baseline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55395">
                <a:tc>
                  <a:txBody>
                    <a:bodyPr/>
                    <a:lstStyle/>
                    <a:p>
                      <a:pPr marR="3175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af-ZA" sz="1400" b="0" i="0" baseline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UTE</a:t>
                      </a:r>
                      <a:endParaRPr lang="pt-BR" sz="1400" b="0" i="0" baseline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3175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af-ZA" sz="1400" b="0" i="0" baseline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39</a:t>
                      </a:r>
                      <a:endParaRPr lang="pt-BR" sz="1400" b="0" i="0" baseline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3175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af-ZA" sz="1400" b="0" i="0" baseline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122</a:t>
                      </a:r>
                      <a:endParaRPr lang="pt-BR" sz="1400" b="0" i="0" baseline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3175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af-ZA" sz="1400" b="0" i="0" baseline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1,23%</a:t>
                      </a:r>
                      <a:endParaRPr lang="pt-BR" sz="1400" b="0" i="0" baseline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3175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af-ZA" sz="1400" b="0" i="0" baseline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15.577,00</a:t>
                      </a:r>
                      <a:endParaRPr lang="pt-BR" sz="1400" b="0" i="0" baseline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3175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af-ZA" sz="1400" b="0" i="0" baseline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15,45%</a:t>
                      </a:r>
                      <a:endParaRPr lang="pt-BR" sz="1400" b="0" i="0" baseline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55395">
                <a:tc>
                  <a:txBody>
                    <a:bodyPr/>
                    <a:lstStyle/>
                    <a:p>
                      <a:pPr marR="3175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af-ZA" sz="1400" b="0" i="0" baseline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EOL</a:t>
                      </a:r>
                      <a:endParaRPr lang="pt-BR" sz="1400" b="0" i="0" baseline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3175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af-ZA" sz="1400" b="0" i="0" baseline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49</a:t>
                      </a:r>
                      <a:endParaRPr lang="pt-BR" sz="1400" b="0" i="0" baseline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3175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af-ZA" sz="1400" b="0" i="0" baseline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50</a:t>
                      </a:r>
                      <a:endParaRPr lang="pt-BR" sz="1400" b="0" i="0" baseline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3175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af-ZA" sz="1400" b="0" i="0" baseline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0,50%</a:t>
                      </a:r>
                      <a:endParaRPr lang="pt-BR" sz="1400" b="0" i="0" baseline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3175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af-ZA" sz="1400" b="0" i="0" baseline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10.169,80</a:t>
                      </a:r>
                      <a:endParaRPr lang="pt-BR" sz="1400" b="0" i="0" baseline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3175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af-ZA" sz="1400" b="0" i="0" baseline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10,09%</a:t>
                      </a:r>
                      <a:endParaRPr lang="pt-BR" sz="1400" b="0" i="0" baseline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55395">
                <a:tc>
                  <a:txBody>
                    <a:bodyPr/>
                    <a:lstStyle/>
                    <a:p>
                      <a:pPr marR="3175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af-ZA" sz="1400" b="1" i="0" baseline="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UFV</a:t>
                      </a:r>
                      <a:endParaRPr lang="pt-BR" sz="1400" b="1" i="0" baseline="0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3175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af-ZA" sz="1400" b="0" i="0" baseline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8.863</a:t>
                      </a:r>
                      <a:endParaRPr lang="pt-BR" sz="1400" b="0" i="0" baseline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3175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af-ZA" sz="1400" b="0" i="0" baseline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9.749</a:t>
                      </a:r>
                      <a:endParaRPr lang="pt-BR" sz="1400" b="0" i="0" baseline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3175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af-ZA" sz="1400" b="1" i="0" baseline="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97,93%</a:t>
                      </a:r>
                      <a:endParaRPr lang="pt-BR" sz="1400" b="1" i="0" baseline="0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3175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af-ZA" sz="1400" b="0" i="0" baseline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67.967,47</a:t>
                      </a:r>
                      <a:endParaRPr lang="pt-BR" sz="1400" b="0" i="0" baseline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3175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af-ZA" sz="1400" b="1" i="0" baseline="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67,40%</a:t>
                      </a:r>
                      <a:endParaRPr lang="pt-BR" sz="1400" b="1" i="0" baseline="0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6" name="Retângulo 5"/>
          <p:cNvSpPr/>
          <p:nvPr/>
        </p:nvSpPr>
        <p:spPr>
          <a:xfrm>
            <a:off x="137922" y="4614545"/>
            <a:ext cx="1965603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defRPr/>
            </a:pPr>
            <a:r>
              <a:rPr lang="pt-BR" sz="1000" spc="-100" dirty="0" smtClean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Fonte: Aneel, acessado em 15/03/2017.</a:t>
            </a:r>
            <a:endParaRPr lang="pt-BR" sz="1000" spc="-100" dirty="0">
              <a:solidFill>
                <a:schemeClr val="bg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7" name="Tabela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94255644"/>
              </p:ext>
            </p:extLst>
          </p:nvPr>
        </p:nvGraphicFramePr>
        <p:xfrm>
          <a:off x="148491" y="2972002"/>
          <a:ext cx="8640960" cy="1665120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2221880"/>
                <a:gridCol w="1063777"/>
                <a:gridCol w="1266443"/>
                <a:gridCol w="1280548"/>
                <a:gridCol w="1239265"/>
                <a:gridCol w="1569047"/>
              </a:tblGrid>
              <a:tr h="793761">
                <a:tc>
                  <a:txBody>
                    <a:bodyPr/>
                    <a:lstStyle/>
                    <a:p>
                      <a:pPr marR="3175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af-ZA" sz="1400" b="0" i="0" baseline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Modalidade</a:t>
                      </a:r>
                      <a:endParaRPr lang="pt-BR" sz="1400" b="0" i="0" baseline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3175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af-ZA" sz="1400" b="0" i="0" baseline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Quantidade</a:t>
                      </a:r>
                      <a:endParaRPr lang="pt-BR" sz="1400" b="0" i="0" baseline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3175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af-ZA" sz="1400" b="0" i="0" baseline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Percentual em relação à Quantidade</a:t>
                      </a:r>
                      <a:endParaRPr lang="pt-BR" sz="1400" b="0" i="0" baseline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3175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af-ZA" sz="1400" b="0" i="0" baseline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Quantidade de </a:t>
                      </a:r>
                      <a:r>
                        <a:rPr lang="af-ZA" sz="1400" b="0" i="0" baseline="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UCs </a:t>
                      </a:r>
                      <a:r>
                        <a:rPr lang="af-ZA" sz="1400" b="0" i="0" baseline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que recebem os créditos</a:t>
                      </a:r>
                      <a:endParaRPr lang="pt-BR" sz="1400" b="0" i="0" baseline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3175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af-ZA" sz="1400" b="0" i="0" baseline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Potência Instalada</a:t>
                      </a:r>
                      <a:endParaRPr lang="pt-BR" sz="1400" b="0" i="0" baseline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R="3175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af-ZA" sz="1400" b="0" i="0" baseline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(kW)</a:t>
                      </a:r>
                      <a:endParaRPr lang="pt-BR" sz="1400" b="0" i="0" baseline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3175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af-ZA" sz="1400" b="0" i="0" baseline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Percentual em relação ao Total de Potência Intalada</a:t>
                      </a:r>
                      <a:endParaRPr lang="pt-BR" sz="1400" b="0" i="0" baseline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70560">
                <a:tc>
                  <a:txBody>
                    <a:bodyPr/>
                    <a:lstStyle/>
                    <a:p>
                      <a:pPr marR="3175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af-ZA" sz="1400" b="0" i="0" baseline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Autoconsumo remoto</a:t>
                      </a:r>
                      <a:endParaRPr lang="pt-BR" sz="1400" b="0" i="0" baseline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3175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af-ZA" sz="1400" b="0" i="0" baseline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543</a:t>
                      </a:r>
                      <a:endParaRPr lang="pt-BR" sz="1400" b="0" i="0" baseline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3175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af-ZA" sz="1400" b="0" i="0" baseline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6,06%</a:t>
                      </a:r>
                      <a:endParaRPr lang="pt-BR" sz="1400" b="0" i="0" baseline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3175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af-ZA" sz="1400" b="0" i="0" baseline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1.427</a:t>
                      </a:r>
                      <a:endParaRPr lang="pt-BR" sz="1400" b="0" i="0" baseline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3175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af-ZA" sz="1400" b="0" i="0" baseline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12.361,48</a:t>
                      </a:r>
                      <a:endParaRPr lang="pt-BR" sz="1400" b="0" i="0" baseline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3175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af-ZA" sz="1400" b="0" i="0" baseline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12,26%</a:t>
                      </a:r>
                      <a:endParaRPr lang="pt-BR" sz="1400" b="0" i="0" baseline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70560">
                <a:tc>
                  <a:txBody>
                    <a:bodyPr/>
                    <a:lstStyle/>
                    <a:p>
                      <a:pPr marR="3175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af-ZA" sz="1400" b="0" i="0" baseline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Geração compartilhada</a:t>
                      </a:r>
                      <a:endParaRPr lang="pt-BR" sz="1400" b="0" i="0" baseline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3175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af-ZA" sz="1400" b="0" i="0" baseline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28</a:t>
                      </a:r>
                      <a:endParaRPr lang="pt-BR" sz="1400" b="0" i="0" baseline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3175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af-ZA" sz="1400" b="0" i="0" baseline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0,31%</a:t>
                      </a:r>
                      <a:endParaRPr lang="pt-BR" sz="1400" b="0" i="0" baseline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3175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af-ZA" sz="1400" b="0" i="0" baseline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137</a:t>
                      </a:r>
                      <a:endParaRPr lang="pt-BR" sz="1400" b="0" i="0" baseline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3175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af-ZA" sz="1400" b="0" i="0" baseline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5.740,39</a:t>
                      </a:r>
                      <a:endParaRPr lang="pt-BR" sz="1400" b="0" i="0" baseline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3175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af-ZA" sz="1400" b="0" i="0" baseline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5,69%</a:t>
                      </a:r>
                      <a:endParaRPr lang="pt-BR" sz="1400" b="0" i="0" baseline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70560">
                <a:tc>
                  <a:txBody>
                    <a:bodyPr/>
                    <a:lstStyle/>
                    <a:p>
                      <a:pPr marR="3175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af-ZA" sz="1400" b="1" i="0" baseline="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Geração na própria UC</a:t>
                      </a:r>
                      <a:endParaRPr lang="pt-BR" sz="1400" b="1" i="0" baseline="0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3175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af-ZA" sz="1400" b="0" i="0" baseline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8.391</a:t>
                      </a:r>
                      <a:endParaRPr lang="pt-BR" sz="1400" b="0" i="0" baseline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3175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af-ZA" sz="1400" b="1" i="0" baseline="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93,63%</a:t>
                      </a:r>
                      <a:endParaRPr lang="pt-BR" sz="1400" b="1" i="0" baseline="0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3175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af-ZA" sz="1400" b="0" i="0" baseline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8.391</a:t>
                      </a:r>
                      <a:endParaRPr lang="pt-BR" sz="1400" b="0" i="0" baseline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3175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af-ZA" sz="1400" b="0" i="0" baseline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82.727,40</a:t>
                      </a:r>
                      <a:endParaRPr lang="pt-BR" sz="1400" b="0" i="0" baseline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3175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af-ZA" sz="1400" b="1" i="0" baseline="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82,05%</a:t>
                      </a:r>
                      <a:endParaRPr lang="pt-BR" sz="1400" b="1" i="0" baseline="0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06936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Oval 10"/>
          <p:cNvSpPr/>
          <p:nvPr/>
        </p:nvSpPr>
        <p:spPr>
          <a:xfrm>
            <a:off x="7218782" y="4948014"/>
            <a:ext cx="72008" cy="72008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6" name="Oval 25"/>
          <p:cNvSpPr/>
          <p:nvPr/>
        </p:nvSpPr>
        <p:spPr>
          <a:xfrm>
            <a:off x="7218782" y="4948014"/>
            <a:ext cx="72008" cy="72008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8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114" t="30664" r="9407" b="10156"/>
          <a:stretch>
            <a:fillRect/>
          </a:stretch>
        </p:blipFill>
        <p:spPr bwMode="auto">
          <a:xfrm>
            <a:off x="1187624" y="902868"/>
            <a:ext cx="6385185" cy="36851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tângulo 8"/>
          <p:cNvSpPr/>
          <p:nvPr/>
        </p:nvSpPr>
        <p:spPr>
          <a:xfrm>
            <a:off x="1095594" y="4557777"/>
            <a:ext cx="5311069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defRPr/>
            </a:pPr>
            <a:r>
              <a:rPr lang="pt-BR" sz="1000" spc="-100" dirty="0" smtClean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Fonte</a:t>
            </a:r>
            <a:r>
              <a:rPr lang="pt-BR" sz="1000" spc="-100" dirty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Disponível em:&lt;https://emp.lbl.gov/sites/all/files/lbnl-188238%20presentation_0.pdf&gt;. Acesso em: 15/03/2017.</a:t>
            </a:r>
          </a:p>
        </p:txBody>
      </p:sp>
      <p:sp>
        <p:nvSpPr>
          <p:cNvPr id="12" name="Rectangle 4"/>
          <p:cNvSpPr/>
          <p:nvPr/>
        </p:nvSpPr>
        <p:spPr>
          <a:xfrm>
            <a:off x="1967839" y="195486"/>
            <a:ext cx="500226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pt-BR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Tahoma" pitchFamily="34" charset="0"/>
                <a:cs typeface="Arial" pitchFamily="34" charset="0"/>
              </a:rPr>
              <a:t>HISTÓRICO DE PREÇOS DAS </a:t>
            </a:r>
          </a:p>
          <a:p>
            <a:pPr algn="ctr"/>
            <a:r>
              <a:rPr lang="pt-BR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Tahoma" pitchFamily="34" charset="0"/>
                <a:cs typeface="Arial" pitchFamily="34" charset="0"/>
              </a:rPr>
              <a:t>INSTALAÇÕES SOLARES FOTOVOLTAICAS</a:t>
            </a:r>
            <a:endParaRPr lang="pt-BR" b="1" dirty="0"/>
          </a:p>
        </p:txBody>
      </p:sp>
    </p:spTree>
    <p:extLst>
      <p:ext uri="{BB962C8B-B14F-4D97-AF65-F5344CB8AC3E}">
        <p14:creationId xmlns:p14="http://schemas.microsoft.com/office/powerpoint/2010/main" val="1923417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Oval 11"/>
          <p:cNvSpPr/>
          <p:nvPr/>
        </p:nvSpPr>
        <p:spPr>
          <a:xfrm>
            <a:off x="7360296" y="4948014"/>
            <a:ext cx="72008" cy="72008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9" name="Rectangle 3"/>
          <p:cNvSpPr/>
          <p:nvPr/>
        </p:nvSpPr>
        <p:spPr>
          <a:xfrm>
            <a:off x="467544" y="1733468"/>
            <a:ext cx="309634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Tahoma" pitchFamily="34" charset="0"/>
                <a:cs typeface="Arial" pitchFamily="34" charset="0"/>
              </a:rPr>
              <a:t>Existem aspectos </a:t>
            </a:r>
            <a:r>
              <a:rPr lang="pt-BR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Tahoma" pitchFamily="34" charset="0"/>
                <a:cs typeface="Arial" pitchFamily="34" charset="0"/>
              </a:rPr>
              <a:t>que nem sempre são explicitados nos cálculos apresentados para os leigos interessados na aquisição de sistemas de geração solar fotovoltaica.</a:t>
            </a:r>
          </a:p>
        </p:txBody>
      </p:sp>
      <p:sp>
        <p:nvSpPr>
          <p:cNvPr id="10" name="Rectangle 13"/>
          <p:cNvSpPr/>
          <p:nvPr/>
        </p:nvSpPr>
        <p:spPr>
          <a:xfrm>
            <a:off x="2627784" y="195486"/>
            <a:ext cx="369428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pt-BR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Tahoma" pitchFamily="34" charset="0"/>
                <a:cs typeface="Arial" pitchFamily="34" charset="0"/>
              </a:rPr>
              <a:t>ASPECTOS </a:t>
            </a:r>
            <a:r>
              <a:rPr lang="pt-BR" b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Tahoma" pitchFamily="34" charset="0"/>
                <a:cs typeface="Arial" pitchFamily="34" charset="0"/>
              </a:rPr>
              <a:t>NÃO TRIVIAIS QUE </a:t>
            </a:r>
            <a:endParaRPr lang="pt-BR" b="1" dirty="0" smtClean="0">
              <a:solidFill>
                <a:schemeClr val="tx1">
                  <a:lumMod val="50000"/>
                  <a:lumOff val="50000"/>
                </a:schemeClr>
              </a:solidFill>
              <a:latin typeface="Arial" pitchFamily="34" charset="0"/>
              <a:ea typeface="Tahoma" pitchFamily="34" charset="0"/>
              <a:cs typeface="Arial" pitchFamily="34" charset="0"/>
            </a:endParaRPr>
          </a:p>
          <a:p>
            <a:pPr algn="ctr"/>
            <a:r>
              <a:rPr lang="pt-BR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Tahoma" pitchFamily="34" charset="0"/>
                <a:cs typeface="Arial" pitchFamily="34" charset="0"/>
              </a:rPr>
              <a:t>INFLUENCIAM </a:t>
            </a:r>
            <a:r>
              <a:rPr lang="pt-BR" b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Tahoma" pitchFamily="34" charset="0"/>
                <a:cs typeface="Arial" pitchFamily="34" charset="0"/>
              </a:rPr>
              <a:t>A VIABILIDADE </a:t>
            </a:r>
            <a:endParaRPr lang="pt-BR" b="1" dirty="0"/>
          </a:p>
        </p:txBody>
      </p:sp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6" y="987574"/>
            <a:ext cx="3065729" cy="19631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5917" y="3057498"/>
            <a:ext cx="1084511" cy="16133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5271" y="1275606"/>
            <a:ext cx="2251225" cy="30963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40094" y="3057497"/>
            <a:ext cx="1440160" cy="16201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14442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211</TotalTime>
  <Words>1097</Words>
  <Application>Microsoft Office PowerPoint</Application>
  <PresentationFormat>Apresentação na tela (16:9)</PresentationFormat>
  <Paragraphs>164</Paragraphs>
  <Slides>15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15</vt:i4>
      </vt:variant>
    </vt:vector>
  </HeadingPairs>
  <TitlesOfParts>
    <vt:vector size="16" baseType="lpstr">
      <vt:lpstr>Office Theme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WallE</dc:creator>
  <cp:lastModifiedBy>MILTON FRANCISCO DOS SANTOS JR</cp:lastModifiedBy>
  <cp:revision>37</cp:revision>
  <dcterms:created xsi:type="dcterms:W3CDTF">2017-01-19T11:02:55Z</dcterms:created>
  <dcterms:modified xsi:type="dcterms:W3CDTF">2017-09-06T18:46:13Z</dcterms:modified>
</cp:coreProperties>
</file>