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F8F8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>
        <p:scale>
          <a:sx n="90" d="100"/>
          <a:sy n="90" d="100"/>
        </p:scale>
        <p:origin x="-798" y="-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DE8EA-D182-4923-AB48-F6E64DC1CDE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6C33E-E134-43E5-B4F4-2B8E12D8B6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44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6C33E-E134-43E5-B4F4-2B8E12D8B668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714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290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958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90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4692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2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475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297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68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90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780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t>27/09/2017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978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ZEUS\ArquivosWX\Clientes\SNPTEE 2017\SNPTEE\Arquivos\Sem Título-3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179512" y="195486"/>
            <a:ext cx="14217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logotipo da </a:t>
            </a:r>
          </a:p>
          <a:p>
            <a:pPr algn="ctr"/>
            <a:r>
              <a:rPr lang="pt-BR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empresa/instituição</a:t>
            </a:r>
            <a:endParaRPr lang="pt-BR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843808" y="843558"/>
            <a:ext cx="31683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Oval 15"/>
          <p:cNvSpPr/>
          <p:nvPr userDrawn="1"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Oval 16"/>
          <p:cNvSpPr/>
          <p:nvPr userDrawn="1"/>
        </p:nvSpPr>
        <p:spPr>
          <a:xfrm>
            <a:off x="636969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Oval 18"/>
          <p:cNvSpPr/>
          <p:nvPr userDrawn="1"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Oval 19"/>
          <p:cNvSpPr/>
          <p:nvPr userDrawn="1"/>
        </p:nvSpPr>
        <p:spPr>
          <a:xfrm>
            <a:off x="693575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Oval 20"/>
          <p:cNvSpPr/>
          <p:nvPr userDrawn="1"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Oval 21"/>
          <p:cNvSpPr/>
          <p:nvPr userDrawn="1"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Oval 22"/>
          <p:cNvSpPr/>
          <p:nvPr userDrawn="1"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Oval 23"/>
          <p:cNvSpPr/>
          <p:nvPr userDrawn="1"/>
        </p:nvSpPr>
        <p:spPr>
          <a:xfrm>
            <a:off x="750181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Oval 24"/>
          <p:cNvSpPr/>
          <p:nvPr userDrawn="1"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 userDrawn="1"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Oval 26"/>
          <p:cNvSpPr/>
          <p:nvPr userDrawn="1"/>
        </p:nvSpPr>
        <p:spPr>
          <a:xfrm>
            <a:off x="792635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Oval 28"/>
          <p:cNvSpPr/>
          <p:nvPr userDrawn="1"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577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ZEUS\ArquivosWX\Clientes\SNPTEE 2017\SNPTEE\Arquivos\Sem Títul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456510" y="4227934"/>
            <a:ext cx="2695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GEC / Diego Aspeé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157" y="2226713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Renovação das Concessões de Geração e a Qualidade da Produção de Energia Elétrica – Melhorias Necessárias</a:t>
            </a:r>
            <a:endParaRPr lang="pt-BR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8142" y="771550"/>
            <a:ext cx="2172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logotipo da </a:t>
            </a:r>
          </a:p>
          <a:p>
            <a:pPr algn="ctr"/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empresa/instituição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6512" y="4659982"/>
            <a:ext cx="31683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74" y="489877"/>
            <a:ext cx="28289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57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750181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6"/>
          <p:cNvSpPr/>
          <p:nvPr/>
        </p:nvSpPr>
        <p:spPr>
          <a:xfrm>
            <a:off x="2267744" y="411510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Proposta para incentivo da qualidade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9626" y="1423104"/>
            <a:ext cx="843285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Plano de Investimento Mínimo &amp; Matriz de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Indicadores</a:t>
            </a:r>
          </a:p>
          <a:p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Formação da base de dados de indicadores → Filosofia do NERC: “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If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you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can’t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measure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it, 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you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can’t</a:t>
            </a:r>
            <a:r>
              <a:rPr lang="pt-BR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improve it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”. A criação de uma plataforma contendo o histórico de indicadores, nos moldes da referência internacional, constituiria importante ferramenta para não somente guiar a ação de fiscalização, mas também como base para subsidiar futuros estudos e metodologias.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É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do melhor interesse dos agentes do setor o compartilhamento de práticas que resultem em maiores índices de disponibilidade → Remuneração via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AjI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4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6"/>
          <p:cNvSpPr/>
          <p:nvPr/>
        </p:nvSpPr>
        <p:spPr>
          <a:xfrm>
            <a:off x="2267744" y="411510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Proposta para incentivo da qualidade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656" y="1041362"/>
            <a:ext cx="4752528" cy="35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1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3"/>
          <p:cNvSpPr/>
          <p:nvPr/>
        </p:nvSpPr>
        <p:spPr>
          <a:xfrm>
            <a:off x="459626" y="1423104"/>
            <a:ext cx="84328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Ampliação do número de indicadores para acompanhamento do nível de qualidade, para além daqueles explicitados nos contratos de concessão em regime de cotas → Contemplar qualidade do Serviço, Produto e Ativo Físico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Formação da matriz de indicadores → Constitui ferramenta de fiscalização, e ao longo do tempo poderia fornecer os dados para a formação de benchmarks, banco de preços na geração, base para estudos futuros, etc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2267744" y="411510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Proposta para incentivo da qualidade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29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792635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3"/>
          <p:cNvSpPr/>
          <p:nvPr/>
        </p:nvSpPr>
        <p:spPr>
          <a:xfrm>
            <a:off x="459626" y="1423104"/>
            <a:ext cx="843285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Na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linha da referência internacional, o entendimento é que a publicidade dos dados coletados é crucial para incentivar a qualidade na geração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Caberia ao regulador o papel de apontar a necessidade de investimentos em melhorias/qualidade, sob a ótica da matriz de indicadores e do PRORET Submódulo 12.4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Qualidade/Quantidade de indicadores → Gestão eficiente → Sinal tarifário/preços mais coerentes.</a:t>
            </a:r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2267744" y="411510"/>
            <a:ext cx="428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Proposta para incentivo da qualidade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7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9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74" name="Picture 2" descr="C:\Users\WallE\Desktop\Sem Título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1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403648" y="1563638"/>
            <a:ext cx="3762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Diego Barraza Aspeé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99616" y="2655832"/>
            <a:ext cx="3924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diego.aspee@thymosenergia.com.br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84068" y="2178474"/>
            <a:ext cx="2681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+55 (11) 3192-9100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784068" y="3089024"/>
            <a:ext cx="3256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www.thymosenergia.com.br</a:t>
            </a: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WallE\Desktop\e-mail-enve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28" y="2715766"/>
            <a:ext cx="249464" cy="24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WallE\Desktop\phone-cal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6228"/>
            <a:ext cx="273824" cy="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WallE\Desktop\scree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684" y="3147814"/>
            <a:ext cx="251752" cy="25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Connector 32"/>
          <p:cNvCxnSpPr/>
          <p:nvPr/>
        </p:nvCxnSpPr>
        <p:spPr>
          <a:xfrm>
            <a:off x="-36512" y="1971742"/>
            <a:ext cx="450233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99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9626" y="1423104"/>
            <a:ext cx="84328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Indicadores de qualidade existentes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: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Referência internacional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Indicadores existentes nos contratos de concessão em regime de cotas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 para incentivo da qualidade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: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Análise da relação entre taxas de Indisponibilidade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vs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CAPEX e OPEX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Incentivo à qualidade no modelo em regime de cotas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Proposta → Plano de Investimento Mínimo &amp; Matriz de Indicadores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5816" y="411510"/>
            <a:ext cx="3095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Estrutura da apresentação</a:t>
            </a:r>
            <a:endParaRPr lang="pt-BR" b="1" dirty="0"/>
          </a:p>
        </p:txBody>
      </p:sp>
      <p:sp>
        <p:nvSpPr>
          <p:cNvPr id="13" name="Oval 12"/>
          <p:cNvSpPr/>
          <p:nvPr/>
        </p:nvSpPr>
        <p:spPr>
          <a:xfrm>
            <a:off x="636969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5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95010" y="411510"/>
            <a:ext cx="286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Referência internacional</a:t>
            </a:r>
            <a:endParaRPr lang="pt-BR" b="1" dirty="0"/>
          </a:p>
        </p:txBody>
      </p:sp>
      <p:sp>
        <p:nvSpPr>
          <p:cNvPr id="9" name="Oval 8"/>
          <p:cNvSpPr/>
          <p:nvPr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3"/>
          <p:cNvSpPr/>
          <p:nvPr/>
        </p:nvSpPr>
        <p:spPr>
          <a:xfrm>
            <a:off x="459627" y="1423104"/>
            <a:ext cx="31899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NERC (North American Electric Reliability Corporation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)</a:t>
            </a:r>
          </a:p>
          <a:p>
            <a:endParaRPr lang="pt-BR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r>
              <a:rPr lang="pt-B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Generating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Availability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Data System (GADS): base de dados de indicadores diversos ligados ao setor de geração</a:t>
            </a:r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386" y="1447607"/>
            <a:ext cx="4291220" cy="281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have esquerda 9"/>
          <p:cNvSpPr/>
          <p:nvPr/>
        </p:nvSpPr>
        <p:spPr>
          <a:xfrm>
            <a:off x="4390951" y="1464495"/>
            <a:ext cx="88123" cy="15627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3643905" y="2056004"/>
            <a:ext cx="704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Brasil</a:t>
            </a:r>
            <a:endParaRPr lang="pt-BR" dirty="0"/>
          </a:p>
        </p:txBody>
      </p:sp>
      <p:sp>
        <p:nvSpPr>
          <p:cNvPr id="12" name="Chave esquerda 11"/>
          <p:cNvSpPr/>
          <p:nvPr/>
        </p:nvSpPr>
        <p:spPr>
          <a:xfrm>
            <a:off x="4363475" y="3067479"/>
            <a:ext cx="121058" cy="11640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3595055" y="3464815"/>
            <a:ext cx="73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NERC</a:t>
            </a:r>
            <a:endParaRPr lang="pt-BR" dirty="0"/>
          </a:p>
        </p:txBody>
      </p:sp>
      <p:sp>
        <p:nvSpPr>
          <p:cNvPr id="14" name="Diferente de 13"/>
          <p:cNvSpPr/>
          <p:nvPr/>
        </p:nvSpPr>
        <p:spPr>
          <a:xfrm>
            <a:off x="3649565" y="2882914"/>
            <a:ext cx="623910" cy="288674"/>
          </a:xfrm>
          <a:prstGeom prst="mathNotEqual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4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67208" y="411510"/>
            <a:ext cx="4673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Lei </a:t>
            </a:r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12.783/13 </a:t>
            </a:r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– Indicadores de Qualidade</a:t>
            </a:r>
            <a:endParaRPr lang="pt-BR" b="1" dirty="0"/>
          </a:p>
        </p:txBody>
      </p:sp>
      <p:sp>
        <p:nvSpPr>
          <p:cNvPr id="11" name="Oval 10"/>
          <p:cNvSpPr/>
          <p:nvPr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3"/>
          <p:cNvSpPr/>
          <p:nvPr/>
        </p:nvSpPr>
        <p:spPr>
          <a:xfrm>
            <a:off x="459626" y="1423104"/>
            <a:ext cx="8432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Taxas equivalentes de paradas forçadas e programadas →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Indisponibilidade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 contrato de concessão explicita apenas o Ajuste de Indisponibilidade (</a:t>
            </a:r>
            <a:r>
              <a:rPr lang="pt-BR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AjI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55726"/>
            <a:ext cx="6776258" cy="122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813" y="3723878"/>
            <a:ext cx="6742244" cy="665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91" y="4155926"/>
            <a:ext cx="6718548" cy="664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2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55" y="1347614"/>
            <a:ext cx="4275985" cy="3302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607600" y="3706780"/>
            <a:ext cx="3742123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r>
              <a:rPr lang="pt-BR" dirty="0" smtClean="0"/>
              <a:t>Risco:</a:t>
            </a:r>
            <a:br>
              <a:rPr lang="pt-BR" dirty="0" smtClean="0"/>
            </a:br>
            <a:r>
              <a:rPr lang="pt-BR" dirty="0" smtClean="0"/>
              <a:t>Elementos críticos de </a:t>
            </a:r>
            <a:r>
              <a:rPr lang="pt-BR" dirty="0"/>
              <a:t>operação </a:t>
            </a:r>
            <a:r>
              <a:rPr lang="pt-BR" altLang="pt-BR" dirty="0"/>
              <a:t>→ Árvore de falhas</a:t>
            </a:r>
            <a:endParaRPr lang="pt-BR" dirty="0"/>
          </a:p>
        </p:txBody>
      </p:sp>
      <p:sp>
        <p:nvSpPr>
          <p:cNvPr id="15" name="Rectangle 6"/>
          <p:cNvSpPr/>
          <p:nvPr/>
        </p:nvSpPr>
        <p:spPr>
          <a:xfrm>
            <a:off x="2167208" y="41151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Metodologias para incentivo da qualidade</a:t>
            </a:r>
          </a:p>
        </p:txBody>
      </p:sp>
      <p:sp>
        <p:nvSpPr>
          <p:cNvPr id="16" name="Rectangle 3"/>
          <p:cNvSpPr/>
          <p:nvPr/>
        </p:nvSpPr>
        <p:spPr>
          <a:xfrm>
            <a:off x="459626" y="1423104"/>
            <a:ext cx="40380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Falhas operacionais → “curva da banheira”.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Estudo visando apontar metodologia para manutenção dos critérios de qualidade, em especial para a região de falhas constantes na “curva da banheira”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17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693575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6"/>
          <p:cNvSpPr/>
          <p:nvPr/>
        </p:nvSpPr>
        <p:spPr>
          <a:xfrm>
            <a:off x="2167208" y="41151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Metodologias para incentivo da qualidade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898" y="1302288"/>
            <a:ext cx="5028022" cy="321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/>
          <p:nvPr/>
        </p:nvSpPr>
        <p:spPr>
          <a:xfrm>
            <a:off x="459627" y="1423104"/>
            <a:ext cx="33202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Existência de correlação entre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TEIFa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vs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CAPEX e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OPEX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TEIFa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→ Em teoria reflete melhor a relação entre falhas operacionais e os indicadores de qualidade existentes</a:t>
            </a:r>
          </a:p>
          <a:p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2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3"/>
          <p:cNvSpPr/>
          <p:nvPr/>
        </p:nvSpPr>
        <p:spPr>
          <a:xfrm>
            <a:off x="459626" y="1423104"/>
            <a:ext cx="843285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Existência de correlação entre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TEIFa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vs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CAPEX e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OPEX</a:t>
            </a:r>
          </a:p>
          <a:p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Com uma amostra de dados muito pequena, a análise estatística fica comprometida, tornando difícil provar se há realmente uma relação entre os valores testados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Um investimento registrado em um ano pode ter seu efeito percebido – em termos dos indicadores de qualidade – somente em anos posteriores. Essa “poluição” compromete a análise de correlação entre as variáveis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Fica evidente, para fins de metodologias de qualidade, a necessidade de criação de um banco de dados </a:t>
            </a:r>
            <a:r>
              <a:rPr lang="pt-BR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com maior número de </a:t>
            </a:r>
            <a:r>
              <a:rPr lang="pt-BR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indicadores.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2167208" y="41151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Metodologias para incentivo da qualidade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9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63796"/>
            <a:ext cx="2880320" cy="172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971" y="2963796"/>
            <a:ext cx="2880320" cy="172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963795"/>
            <a:ext cx="2880320" cy="1729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67208" y="41151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Metodologias para incentivo da qualidade</a:t>
            </a:r>
          </a:p>
        </p:txBody>
      </p:sp>
      <p:sp>
        <p:nvSpPr>
          <p:cNvPr id="8" name="Rectangle 3"/>
          <p:cNvSpPr/>
          <p:nvPr/>
        </p:nvSpPr>
        <p:spPr>
          <a:xfrm>
            <a:off x="459626" y="1423104"/>
            <a:ext cx="84328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A tendência no aumento da taxa de parada na proximidade do fim da concessão deve ser entendida como um ponto de atenção e acompanhamento por parte do regulador. </a:t>
            </a:r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O </a:t>
            </a:r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risco é o repasse entre concessões de ativos em </a:t>
            </a:r>
            <a:r>
              <a:rPr lang="pt-B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trajetória de piora na qualidade </a:t>
            </a:r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de conservação.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4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ctangle 6"/>
          <p:cNvSpPr/>
          <p:nvPr/>
        </p:nvSpPr>
        <p:spPr>
          <a:xfrm>
            <a:off x="2167208" y="411510"/>
            <a:ext cx="4775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Metodologias para incentivo da qualidade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03" y="1411656"/>
            <a:ext cx="4536504" cy="319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/>
          <p:nvPr/>
        </p:nvSpPr>
        <p:spPr>
          <a:xfrm>
            <a:off x="459627" y="1423104"/>
            <a:ext cx="37523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Percepção do regulador: AP 016/2017 (adicional de RAG para melhorias em Cotas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)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Comparação do desempenho das usinas cotistas com as usinas não cotistas, a partir do Fator de Índice de Disponibilidade – FID</a:t>
            </a:r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486"/>
            <a:ext cx="14144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44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670</Words>
  <Application>Microsoft Office PowerPoint</Application>
  <PresentationFormat>Apresentação na tela (16:9)</PresentationFormat>
  <Paragraphs>70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WallE</dc:creator>
  <cp:lastModifiedBy>Diego Tadeu Rocha Barraza Aspeé</cp:lastModifiedBy>
  <cp:revision>44</cp:revision>
  <dcterms:created xsi:type="dcterms:W3CDTF">2017-01-19T11:02:55Z</dcterms:created>
  <dcterms:modified xsi:type="dcterms:W3CDTF">2017-09-27T23:35:37Z</dcterms:modified>
</cp:coreProperties>
</file>