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60" r:id="rId5"/>
    <p:sldId id="264" r:id="rId6"/>
    <p:sldId id="259" r:id="rId7"/>
    <p:sldId id="272" r:id="rId8"/>
    <p:sldId id="262" r:id="rId9"/>
    <p:sldId id="265" r:id="rId10"/>
    <p:sldId id="266" r:id="rId11"/>
    <p:sldId id="273" r:id="rId12"/>
    <p:sldId id="267" r:id="rId13"/>
    <p:sldId id="271" r:id="rId14"/>
    <p:sldId id="269" r:id="rId15"/>
    <p:sldId id="270" r:id="rId16"/>
  </p:sldIdLst>
  <p:sldSz cx="9144000" cy="5143500" type="screen16x9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8F8F8"/>
    <a:srgbClr val="3366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198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-2700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7DE8EA-D182-4923-AB48-F6E64DC1CDE1}" type="datetimeFigureOut">
              <a:rPr lang="pt-BR" smtClean="0"/>
              <a:pPr/>
              <a:t>11/10/2017</a:t>
            </a:fld>
            <a:endParaRPr lang="pt-B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86C33E-E134-43E5-B4F4-2B8E12D8B668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9184424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6C33E-E134-43E5-B4F4-2B8E12D8B668}" type="slidenum">
              <a:rPr lang="pt-BR" smtClean="0"/>
              <a:pPr/>
              <a:t>9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BCCD6DB-B2B2-4A16-8492-97CF9589BF51}" type="datetimeFigureOut">
              <a:rPr lang="pt-BR" smtClean="0"/>
              <a:pPr/>
              <a:t>11/10/2017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A39B1DF-1CD5-428F-96B2-B6A9BA331C4F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17129045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BCCD6DB-B2B2-4A16-8492-97CF9589BF51}" type="datetimeFigureOut">
              <a:rPr lang="pt-BR" smtClean="0"/>
              <a:pPr/>
              <a:t>11/10/2017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A39B1DF-1CD5-428F-96B2-B6A9BA331C4F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410958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BCCD6DB-B2B2-4A16-8492-97CF9589BF51}" type="datetimeFigureOut">
              <a:rPr lang="pt-BR" smtClean="0"/>
              <a:pPr/>
              <a:t>11/10/2017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A39B1DF-1CD5-428F-96B2-B6A9BA331C4F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969053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BCCD6DB-B2B2-4A16-8492-97CF9589BF51}" type="datetimeFigureOut">
              <a:rPr lang="pt-BR" smtClean="0"/>
              <a:pPr/>
              <a:t>11/10/2017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A39B1DF-1CD5-428F-96B2-B6A9BA331C4F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714692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BCCD6DB-B2B2-4A16-8492-97CF9589BF51}" type="datetimeFigureOut">
              <a:rPr lang="pt-BR" smtClean="0"/>
              <a:pPr/>
              <a:t>11/10/2017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A39B1DF-1CD5-428F-96B2-B6A9BA331C4F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190227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BCCD6DB-B2B2-4A16-8492-97CF9589BF51}" type="datetimeFigureOut">
              <a:rPr lang="pt-BR" smtClean="0"/>
              <a:pPr/>
              <a:t>11/10/2017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A39B1DF-1CD5-428F-96B2-B6A9BA331C4F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954759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BCCD6DB-B2B2-4A16-8492-97CF9589BF51}" type="datetimeFigureOut">
              <a:rPr lang="pt-BR" smtClean="0"/>
              <a:pPr/>
              <a:t>11/10/2017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A39B1DF-1CD5-428F-96B2-B6A9BA331C4F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082973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BCCD6DB-B2B2-4A16-8492-97CF9589BF51}" type="datetimeFigureOut">
              <a:rPr lang="pt-BR" smtClean="0"/>
              <a:pPr/>
              <a:t>11/10/2017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A39B1DF-1CD5-428F-96B2-B6A9BA331C4F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85683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BCCD6DB-B2B2-4A16-8492-97CF9589BF51}" type="datetimeFigureOut">
              <a:rPr lang="pt-BR" smtClean="0"/>
              <a:pPr/>
              <a:t>11/10/2017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A39B1DF-1CD5-428F-96B2-B6A9BA331C4F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679035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BCCD6DB-B2B2-4A16-8492-97CF9589BF51}" type="datetimeFigureOut">
              <a:rPr lang="pt-BR" smtClean="0"/>
              <a:pPr/>
              <a:t>11/10/2017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A39B1DF-1CD5-428F-96B2-B6A9BA331C4F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227805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BCCD6DB-B2B2-4A16-8492-97CF9589BF51}" type="datetimeFigureOut">
              <a:rPr lang="pt-BR" smtClean="0"/>
              <a:pPr/>
              <a:t>11/10/2017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A39B1DF-1CD5-428F-96B2-B6A9BA331C4F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069781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\\ZEUS\ArquivosWX\Clientes\SNPTEE 2017\SNPTEE\Arquivos\Sem Título-3.jp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440"/>
            <a:ext cx="9144000" cy="5145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 userDrawn="1"/>
        </p:nvSpPr>
        <p:spPr>
          <a:xfrm>
            <a:off x="107504" y="4815031"/>
            <a:ext cx="813690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b="1" dirty="0" smtClean="0">
                <a:solidFill>
                  <a:schemeClr val="bg1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pt-BR" sz="800" b="1" kern="1200" dirty="0" smtClean="0">
                <a:solidFill>
                  <a:schemeClr val="bg1"/>
                </a:solidFill>
                <a:latin typeface="+mn-lt"/>
                <a:ea typeface="Verdana" pitchFamily="34" charset="0"/>
                <a:cs typeface="Verdana" pitchFamily="34" charset="0"/>
              </a:rPr>
              <a:t>GESTÃO PARA ACOMPANHAMENTO E ADAPTAÇÃO FRENTE A MUDANÇAS NA LEGISLAÇÃO AMBIENTAL</a:t>
            </a:r>
            <a:r>
              <a:rPr lang="pt-BR" sz="800" b="1" kern="1200" baseline="0" dirty="0" smtClean="0">
                <a:solidFill>
                  <a:schemeClr val="bg1"/>
                </a:solidFill>
                <a:latin typeface="+mn-lt"/>
                <a:ea typeface="Verdana" pitchFamily="34" charset="0"/>
                <a:cs typeface="Verdana" pitchFamily="34" charset="0"/>
              </a:rPr>
              <a:t> </a:t>
            </a:r>
            <a:r>
              <a:rPr lang="pt-BR" sz="800" b="1" dirty="0" smtClean="0">
                <a:solidFill>
                  <a:schemeClr val="bg1"/>
                </a:solidFill>
                <a:ea typeface="Verdana" pitchFamily="34" charset="0"/>
                <a:cs typeface="Verdana" pitchFamily="34" charset="0"/>
              </a:rPr>
              <a:t>-  </a:t>
            </a:r>
            <a:r>
              <a:rPr lang="pt-BR" sz="800" b="0" dirty="0" smtClean="0">
                <a:solidFill>
                  <a:schemeClr val="bg1"/>
                </a:solidFill>
                <a:ea typeface="Verdana" pitchFamily="34" charset="0"/>
                <a:cs typeface="Verdana" pitchFamily="34" charset="0"/>
              </a:rPr>
              <a:t>Grupo </a:t>
            </a:r>
            <a:r>
              <a:rPr lang="pt-BR" sz="800" b="0" kern="1200" dirty="0" smtClean="0">
                <a:solidFill>
                  <a:schemeClr val="bg1"/>
                </a:solidFill>
                <a:latin typeface="+mn-lt"/>
                <a:ea typeface="Verdana" pitchFamily="34" charset="0"/>
                <a:cs typeface="Verdana" pitchFamily="34" charset="0"/>
              </a:rPr>
              <a:t>GEC</a:t>
            </a:r>
            <a:r>
              <a:rPr lang="pt-BR" sz="800" b="0" baseline="0" dirty="0" smtClean="0">
                <a:solidFill>
                  <a:schemeClr val="bg1"/>
                </a:solidFill>
                <a:ea typeface="Verdana" pitchFamily="34" charset="0"/>
                <a:cs typeface="Verdana" pitchFamily="34" charset="0"/>
              </a:rPr>
              <a:t>/ Alexandre Fanfa Bordin</a:t>
            </a:r>
            <a:r>
              <a:rPr lang="pt-BR" sz="800" b="0" dirty="0" smtClean="0">
                <a:solidFill>
                  <a:schemeClr val="bg1"/>
                </a:solidFill>
                <a:ea typeface="Verdana" pitchFamily="34" charset="0"/>
                <a:cs typeface="Verdana" pitchFamily="34" charset="0"/>
              </a:rPr>
              <a:t> </a:t>
            </a:r>
            <a:endParaRPr lang="pt-BR" sz="800" b="0" dirty="0">
              <a:solidFill>
                <a:schemeClr val="bg1"/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2843808" y="843558"/>
            <a:ext cx="316835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 userDrawn="1"/>
        </p:nvSpPr>
        <p:spPr>
          <a:xfrm>
            <a:off x="6228184" y="4948014"/>
            <a:ext cx="72008" cy="72008"/>
          </a:xfrm>
          <a:prstGeom prst="ellipse">
            <a:avLst/>
          </a:prstGeom>
          <a:solidFill>
            <a:srgbClr val="F8F8F8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Oval 15"/>
          <p:cNvSpPr/>
          <p:nvPr userDrawn="1"/>
        </p:nvSpPr>
        <p:spPr>
          <a:xfrm>
            <a:off x="6511212" y="4948014"/>
            <a:ext cx="72008" cy="72008"/>
          </a:xfrm>
          <a:prstGeom prst="ellipse">
            <a:avLst/>
          </a:prstGeom>
          <a:solidFill>
            <a:srgbClr val="F8F8F8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Oval 16"/>
          <p:cNvSpPr/>
          <p:nvPr userDrawn="1"/>
        </p:nvSpPr>
        <p:spPr>
          <a:xfrm>
            <a:off x="6369698" y="4948014"/>
            <a:ext cx="72008" cy="72008"/>
          </a:xfrm>
          <a:prstGeom prst="ellipse">
            <a:avLst/>
          </a:prstGeom>
          <a:solidFill>
            <a:srgbClr val="F8F8F8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Oval 17"/>
          <p:cNvSpPr/>
          <p:nvPr userDrawn="1"/>
        </p:nvSpPr>
        <p:spPr>
          <a:xfrm>
            <a:off x="6652726" y="4948014"/>
            <a:ext cx="72008" cy="72008"/>
          </a:xfrm>
          <a:prstGeom prst="ellipse">
            <a:avLst/>
          </a:prstGeom>
          <a:solidFill>
            <a:srgbClr val="F8F8F8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Oval 18"/>
          <p:cNvSpPr/>
          <p:nvPr userDrawn="1"/>
        </p:nvSpPr>
        <p:spPr>
          <a:xfrm>
            <a:off x="6794240" y="4948014"/>
            <a:ext cx="72008" cy="72008"/>
          </a:xfrm>
          <a:prstGeom prst="ellipse">
            <a:avLst/>
          </a:prstGeom>
          <a:solidFill>
            <a:srgbClr val="F8F8F8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Oval 19"/>
          <p:cNvSpPr/>
          <p:nvPr userDrawn="1"/>
        </p:nvSpPr>
        <p:spPr>
          <a:xfrm>
            <a:off x="6935754" y="4948014"/>
            <a:ext cx="72008" cy="72008"/>
          </a:xfrm>
          <a:prstGeom prst="ellipse">
            <a:avLst/>
          </a:prstGeom>
          <a:solidFill>
            <a:srgbClr val="F8F8F8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" name="Oval 20"/>
          <p:cNvSpPr/>
          <p:nvPr userDrawn="1"/>
        </p:nvSpPr>
        <p:spPr>
          <a:xfrm>
            <a:off x="7077268" y="4948014"/>
            <a:ext cx="72008" cy="72008"/>
          </a:xfrm>
          <a:prstGeom prst="ellipse">
            <a:avLst/>
          </a:prstGeom>
          <a:solidFill>
            <a:srgbClr val="F8F8F8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2" name="Oval 21"/>
          <p:cNvSpPr/>
          <p:nvPr userDrawn="1"/>
        </p:nvSpPr>
        <p:spPr>
          <a:xfrm>
            <a:off x="7218782" y="4948014"/>
            <a:ext cx="72008" cy="72008"/>
          </a:xfrm>
          <a:prstGeom prst="ellipse">
            <a:avLst/>
          </a:prstGeom>
          <a:solidFill>
            <a:srgbClr val="F8F8F8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3" name="Oval 22"/>
          <p:cNvSpPr/>
          <p:nvPr userDrawn="1"/>
        </p:nvSpPr>
        <p:spPr>
          <a:xfrm>
            <a:off x="7360296" y="4948014"/>
            <a:ext cx="72008" cy="72008"/>
          </a:xfrm>
          <a:prstGeom prst="ellipse">
            <a:avLst/>
          </a:prstGeom>
          <a:solidFill>
            <a:srgbClr val="F8F8F8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4" name="Oval 23"/>
          <p:cNvSpPr/>
          <p:nvPr userDrawn="1"/>
        </p:nvSpPr>
        <p:spPr>
          <a:xfrm>
            <a:off x="7501810" y="4948014"/>
            <a:ext cx="72008" cy="72008"/>
          </a:xfrm>
          <a:prstGeom prst="ellipse">
            <a:avLst/>
          </a:prstGeom>
          <a:solidFill>
            <a:srgbClr val="F8F8F8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5" name="Oval 24"/>
          <p:cNvSpPr/>
          <p:nvPr userDrawn="1"/>
        </p:nvSpPr>
        <p:spPr>
          <a:xfrm>
            <a:off x="7643324" y="4948014"/>
            <a:ext cx="72008" cy="72008"/>
          </a:xfrm>
          <a:prstGeom prst="ellipse">
            <a:avLst/>
          </a:prstGeom>
          <a:solidFill>
            <a:srgbClr val="F8F8F8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6" name="Oval 25"/>
          <p:cNvSpPr/>
          <p:nvPr userDrawn="1"/>
        </p:nvSpPr>
        <p:spPr>
          <a:xfrm>
            <a:off x="7784838" y="4948014"/>
            <a:ext cx="72008" cy="72008"/>
          </a:xfrm>
          <a:prstGeom prst="ellipse">
            <a:avLst/>
          </a:prstGeom>
          <a:solidFill>
            <a:srgbClr val="F8F8F8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7" name="Oval 26"/>
          <p:cNvSpPr/>
          <p:nvPr userDrawn="1"/>
        </p:nvSpPr>
        <p:spPr>
          <a:xfrm>
            <a:off x="7926352" y="4948014"/>
            <a:ext cx="72008" cy="72008"/>
          </a:xfrm>
          <a:prstGeom prst="ellipse">
            <a:avLst/>
          </a:prstGeom>
          <a:solidFill>
            <a:srgbClr val="F8F8F8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8" name="Oval 27"/>
          <p:cNvSpPr/>
          <p:nvPr userDrawn="1"/>
        </p:nvSpPr>
        <p:spPr>
          <a:xfrm>
            <a:off x="8067866" y="4948014"/>
            <a:ext cx="72008" cy="72008"/>
          </a:xfrm>
          <a:prstGeom prst="ellipse">
            <a:avLst/>
          </a:prstGeom>
          <a:solidFill>
            <a:srgbClr val="F8F8F8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9" name="Oval 28"/>
          <p:cNvSpPr/>
          <p:nvPr userDrawn="1"/>
        </p:nvSpPr>
        <p:spPr>
          <a:xfrm>
            <a:off x="8209384" y="4948014"/>
            <a:ext cx="72008" cy="72008"/>
          </a:xfrm>
          <a:prstGeom prst="ellipse">
            <a:avLst/>
          </a:prstGeom>
          <a:solidFill>
            <a:srgbClr val="F8F8F8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0" name="Picture 1" descr="logo ceee gt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95536" y="267494"/>
            <a:ext cx="1145597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065774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ZEUS\ArquivosWX\Clientes\SNPTEE 2017\SNPTEE\Arquivos\Sem Título-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44000" cy="5145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Oval 13"/>
          <p:cNvSpPr/>
          <p:nvPr/>
        </p:nvSpPr>
        <p:spPr>
          <a:xfrm>
            <a:off x="6228184" y="4948014"/>
            <a:ext cx="72008" cy="7200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0" y="4011910"/>
            <a:ext cx="33478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1200" dirty="0" smtClean="0">
                <a:latin typeface="Arial" pitchFamily="34" charset="0"/>
                <a:cs typeface="Arial" pitchFamily="34" charset="0"/>
              </a:rPr>
              <a:t>Grupo de estudo de aspectos empresariais e de gestão corporativa – GEC / Alexandre Fanfa Bordin</a:t>
            </a:r>
            <a:endParaRPr lang="pt-BR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1520" y="1923678"/>
            <a:ext cx="32403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1600" dirty="0" smtClean="0">
                <a:latin typeface="Arial" pitchFamily="34" charset="0"/>
                <a:cs typeface="Arial" pitchFamily="34" charset="0"/>
              </a:rPr>
              <a:t>GESTÃO PARA ACOMPANHAMENTO E ADAPTAÇÃO FRENTE A MUDANÇAS NA LEGISLAÇÃO AMBIENTAL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-36512" y="4659982"/>
            <a:ext cx="31683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1" descr="logo ceee g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771550"/>
            <a:ext cx="1611275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22757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a 14"/>
          <p:cNvGraphicFramePr>
            <a:graphicFrameLocks noGrp="1"/>
          </p:cNvGraphicFramePr>
          <p:nvPr/>
        </p:nvGraphicFramePr>
        <p:xfrm>
          <a:off x="107504" y="1203598"/>
          <a:ext cx="8928992" cy="3488050"/>
        </p:xfrm>
        <a:graphic>
          <a:graphicData uri="http://schemas.openxmlformats.org/drawingml/2006/table">
            <a:tbl>
              <a:tblPr/>
              <a:tblGrid>
                <a:gridCol w="825369"/>
                <a:gridCol w="6602951"/>
                <a:gridCol w="1500672"/>
              </a:tblGrid>
              <a:tr h="271697">
                <a:tc>
                  <a:txBody>
                    <a:bodyPr/>
                    <a:lstStyle/>
                    <a:p>
                      <a:pPr marL="90170" marR="71755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300" kern="12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Tema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1300" dirty="0">
                          <a:latin typeface="Calibri"/>
                          <a:ea typeface="Calibri"/>
                          <a:cs typeface="Times New Roman"/>
                        </a:rPr>
                        <a:t>Detalhamento dos requisitos</a:t>
                      </a:r>
                    </a:p>
                  </a:txBody>
                  <a:tcPr marL="6665" marR="6665" marT="6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1300" dirty="0">
                          <a:latin typeface="Calibri"/>
                          <a:ea typeface="Calibri"/>
                          <a:cs typeface="Times New Roman"/>
                        </a:rPr>
                        <a:t>Forma de atendimento</a:t>
                      </a:r>
                    </a:p>
                  </a:txBody>
                  <a:tcPr marL="6665" marR="6665" marT="6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38664">
                <a:tc>
                  <a:txBody>
                    <a:bodyPr/>
                    <a:lstStyle/>
                    <a:p>
                      <a:pPr marL="90170" marR="71755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300" kern="12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Resíduos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0170" marR="71755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300" dirty="0">
                          <a:latin typeface="Calibri"/>
                          <a:ea typeface="Calibri"/>
                          <a:cs typeface="Times New Roman"/>
                        </a:rPr>
                        <a:t>Art. 4°. As lâmpadas inservíveis contendo mercúrio devem ser entregues pelo gerador domiciliar, conforme legislação vigente, aos estabelecimentos que comercializam estes produtos, constituídos em Pontos de Entrega.</a:t>
                      </a:r>
                      <a:br>
                        <a:rPr lang="pt-BR" sz="1300" dirty="0"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pt-BR" sz="1300" dirty="0">
                          <a:latin typeface="Calibri"/>
                          <a:ea typeface="Calibri"/>
                          <a:cs typeface="Times New Roman"/>
                        </a:rPr>
                        <a:t>§ 1°. Os geradores não domiciliares destinarão as lâmpadas inservíveis contendo mercúrio às suas expensas, podendo aderir ao acordo setorial nacional.</a:t>
                      </a:r>
                    </a:p>
                    <a:p>
                      <a:pPr marL="90170" marR="71755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300" dirty="0">
                          <a:latin typeface="Calibri"/>
                          <a:ea typeface="Calibri"/>
                          <a:cs typeface="Times New Roman"/>
                        </a:rPr>
                        <a:t>Art. 8°. É vedado o descarte de lâmpadas inservíveis contendo mercúrio, íntegras ou quebradas, junto aos resíduos domésticos, comerciais, industriais, entre outros, bem como a destinação final em aterros de resíduos urbanos ou industriais, ou a sua incineração.</a:t>
                      </a:r>
                    </a:p>
                    <a:p>
                      <a:pPr marL="90170" marR="71755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300" dirty="0">
                          <a:latin typeface="Calibri"/>
                          <a:ea typeface="Calibri"/>
                          <a:cs typeface="Times New Roman"/>
                        </a:rPr>
                        <a:t>Art. 10°. Quando a destinação final das lâmpadas inservíveis contendo mercúrio ocorrer em unidade instalada fora dos limites geográficos do Estados do Rio Grande do Sul, deverá ser solicitada a “Autorização para envio para fora do Estado” junto à </a:t>
                      </a:r>
                      <a:r>
                        <a:rPr lang="pt-BR" sz="1300" dirty="0" err="1">
                          <a:latin typeface="Calibri"/>
                          <a:ea typeface="Calibri"/>
                          <a:cs typeface="Times New Roman"/>
                        </a:rPr>
                        <a:t>Fepam</a:t>
                      </a:r>
                      <a:r>
                        <a:rPr lang="pt-BR" sz="1300" dirty="0">
                          <a:latin typeface="Calibri"/>
                          <a:ea typeface="Calibri"/>
                          <a:cs typeface="Times New Roman"/>
                        </a:rPr>
                        <a:t> e emitido o respectivo Manifesto de Resíduo – MTR.Parágrafo único. A transferência de lâmpadas inservíveis contendo mercúrio, dentro dos limites do Rio Grande do Sul. Até a quantidade de 100 unidades, é isenta de Manifesto de Resíduos – MTR; </a:t>
                      </a:r>
                    </a:p>
                  </a:txBody>
                  <a:tcPr marL="6665" marR="6665" marT="666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0170" marR="5207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t-BR" sz="1300" dirty="0">
                          <a:latin typeface="Calibri"/>
                          <a:ea typeface="Calibri"/>
                          <a:cs typeface="Times New Roman"/>
                        </a:rPr>
                        <a:t>Continuidade de descartes pagos ou condicionados em novas compras de </a:t>
                      </a:r>
                      <a:r>
                        <a:rPr lang="pt-BR" sz="1300" dirty="0" smtClean="0">
                          <a:latin typeface="Calibri"/>
                          <a:ea typeface="Calibri"/>
                          <a:cs typeface="Times New Roman"/>
                        </a:rPr>
                        <a:t>fluorescentes</a:t>
                      </a:r>
                      <a:r>
                        <a:rPr lang="pt-BR" sz="1300" dirty="0">
                          <a:latin typeface="Calibri"/>
                          <a:ea typeface="Calibri"/>
                          <a:cs typeface="Times New Roman"/>
                        </a:rPr>
                        <a:t>, e ainda, a transição para compra de lâmpadas LED.</a:t>
                      </a:r>
                    </a:p>
                  </a:txBody>
                  <a:tcPr marL="6665" marR="6665" marT="66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4" name="Oval 13"/>
          <p:cNvSpPr/>
          <p:nvPr/>
        </p:nvSpPr>
        <p:spPr>
          <a:xfrm>
            <a:off x="7643324" y="4948014"/>
            <a:ext cx="72008" cy="7200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6"/>
          <p:cNvSpPr/>
          <p:nvPr/>
        </p:nvSpPr>
        <p:spPr>
          <a:xfrm>
            <a:off x="1907704" y="339502"/>
            <a:ext cx="54726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b="1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REGISTRO DAS LEGISLAÇÕES DE INTERESSE</a:t>
            </a:r>
          </a:p>
          <a:p>
            <a:pPr algn="ctr"/>
            <a:endParaRPr lang="pt-BR" b="1" dirty="0" smtClean="0"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  <p:sp>
        <p:nvSpPr>
          <p:cNvPr id="9" name="Seta para a direita 8"/>
          <p:cNvSpPr/>
          <p:nvPr/>
        </p:nvSpPr>
        <p:spPr>
          <a:xfrm rot="5400000">
            <a:off x="1475656" y="1059582"/>
            <a:ext cx="288032" cy="28803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Retângulo 9"/>
          <p:cNvSpPr/>
          <p:nvPr/>
        </p:nvSpPr>
        <p:spPr>
          <a:xfrm>
            <a:off x="107504" y="843558"/>
            <a:ext cx="3347864" cy="26161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af-ZA" sz="1100" dirty="0" smtClean="0">
                <a:cs typeface="Arial" pitchFamily="34" charset="0"/>
              </a:rPr>
              <a:t>Detalhe da planilha eletrônica utilizada pela CEEE-GT </a:t>
            </a:r>
            <a:endParaRPr lang="pt-BR" sz="1100" dirty="0"/>
          </a:p>
        </p:txBody>
      </p:sp>
    </p:spTree>
    <p:extLst>
      <p:ext uri="{BB962C8B-B14F-4D97-AF65-F5344CB8AC3E}">
        <p14:creationId xmlns:p14="http://schemas.microsoft.com/office/powerpoint/2010/main" xmlns="" val="148617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/>
          <p:nvPr/>
        </p:nvSpPr>
        <p:spPr>
          <a:xfrm>
            <a:off x="7218782" y="4948014"/>
            <a:ext cx="72008" cy="7200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6" name="Oval 25"/>
          <p:cNvSpPr/>
          <p:nvPr/>
        </p:nvSpPr>
        <p:spPr>
          <a:xfrm>
            <a:off x="7218782" y="4948014"/>
            <a:ext cx="72008" cy="7200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6"/>
          <p:cNvSpPr/>
          <p:nvPr/>
        </p:nvSpPr>
        <p:spPr>
          <a:xfrm>
            <a:off x="1907704" y="195486"/>
            <a:ext cx="54726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b="1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DIVULGAÇÃO DOS RESULTADOS DE ACOMPANHAMENTO </a:t>
            </a:r>
          </a:p>
          <a:p>
            <a:pPr algn="ctr"/>
            <a:endParaRPr lang="pt-BR" b="1" dirty="0" smtClean="0"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467544" y="915566"/>
            <a:ext cx="8280920" cy="3195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200"/>
              </a:spcAft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É elaborado um relatório que possui as seguintes características:</a:t>
            </a:r>
          </a:p>
          <a:p>
            <a:pPr marL="269875" indent="-269875" algn="just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af-ZA" dirty="0" smtClean="0">
                <a:latin typeface="Arial" pitchFamily="34" charset="0"/>
                <a:cs typeface="Arial" pitchFamily="34" charset="0"/>
              </a:rPr>
              <a:t>Recebe um número que permite seu rastreamento;</a:t>
            </a:r>
          </a:p>
          <a:p>
            <a:pPr marL="269875" indent="-269875" algn="just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af-ZA" dirty="0" smtClean="0">
                <a:latin typeface="Arial" pitchFamily="34" charset="0"/>
                <a:cs typeface="Arial" pitchFamily="34" charset="0"/>
              </a:rPr>
              <a:t>Indicação do mês ao qual o acompanhamento é refe</a:t>
            </a:r>
            <a:r>
              <a:rPr lang="af-ZA" b="1" dirty="0" smtClean="0">
                <a:latin typeface="Arial" pitchFamily="34" charset="0"/>
                <a:cs typeface="Arial" pitchFamily="34" charset="0"/>
              </a:rPr>
              <a:t>r</a:t>
            </a:r>
            <a:r>
              <a:rPr lang="af-ZA" dirty="0" smtClean="0">
                <a:latin typeface="Arial" pitchFamily="34" charset="0"/>
                <a:cs typeface="Arial" pitchFamily="34" charset="0"/>
              </a:rPr>
              <a:t>ente;</a:t>
            </a:r>
          </a:p>
          <a:p>
            <a:pPr marL="269875" indent="-269875" algn="just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af-ZA" dirty="0" smtClean="0">
                <a:latin typeface="Arial" pitchFamily="34" charset="0"/>
                <a:cs typeface="Arial" pitchFamily="34" charset="0"/>
              </a:rPr>
              <a:t>Nome do técnico responsável;</a:t>
            </a:r>
          </a:p>
          <a:p>
            <a:pPr marL="269875" indent="-269875" algn="just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af-ZA" dirty="0" smtClean="0">
                <a:latin typeface="Arial" pitchFamily="34" charset="0"/>
                <a:cs typeface="Arial" pitchFamily="34" charset="0"/>
              </a:rPr>
              <a:t>Quadro com a indicação dos endereços eletrônicos de pesquisa;</a:t>
            </a:r>
          </a:p>
          <a:p>
            <a:pPr marL="269875" indent="-269875" algn="just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af-ZA" dirty="0" smtClean="0">
                <a:latin typeface="Arial" pitchFamily="34" charset="0"/>
                <a:cs typeface="Arial" pitchFamily="34" charset="0"/>
              </a:rPr>
              <a:t>Quadro com informações das novas legislações;</a:t>
            </a:r>
          </a:p>
          <a:p>
            <a:pPr marL="269875" indent="-269875" algn="just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af-ZA" dirty="0" smtClean="0">
                <a:latin typeface="Arial" pitchFamily="34" charset="0"/>
                <a:cs typeface="Arial" pitchFamily="34" charset="0"/>
              </a:rPr>
              <a:t>Forma de atendimento das legislações ou planos de ação para adaptação ao atendimento;</a:t>
            </a:r>
          </a:p>
          <a:p>
            <a:pPr marL="269875" indent="-269875" algn="just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af-ZA" dirty="0" smtClean="0">
                <a:latin typeface="Arial" pitchFamily="34" charset="0"/>
                <a:cs typeface="Arial" pitchFamily="34" charset="0"/>
              </a:rPr>
              <a:t>Endereço de rede para consulta à planilha de legislação e 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conteúdo integral das</a:t>
            </a:r>
            <a:r>
              <a:rPr lang="pt-BR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legislações.</a:t>
            </a:r>
            <a:endParaRPr lang="pt-B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467544" y="4155926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af-ZA" dirty="0" smtClean="0">
                <a:latin typeface="Arial" pitchFamily="34" charset="0"/>
                <a:cs typeface="Arial" pitchFamily="34" charset="0"/>
              </a:rPr>
              <a:t>A divulgação é realizada por e-mail. A execução do acompanhamento mensal e emissão de relátorio tem demandado de 4 a 8 horas.</a:t>
            </a:r>
            <a:endParaRPr lang="pt-BR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3417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/>
          <p:cNvSpPr/>
          <p:nvPr/>
        </p:nvSpPr>
        <p:spPr>
          <a:xfrm>
            <a:off x="7784838" y="4948014"/>
            <a:ext cx="72008" cy="7200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aphicFrame>
        <p:nvGraphicFramePr>
          <p:cNvPr id="3" name="Tabela 2"/>
          <p:cNvGraphicFramePr>
            <a:graphicFrameLocks noGrp="1"/>
          </p:cNvGraphicFramePr>
          <p:nvPr/>
        </p:nvGraphicFramePr>
        <p:xfrm>
          <a:off x="251520" y="987574"/>
          <a:ext cx="8640960" cy="3672408"/>
        </p:xfrm>
        <a:graphic>
          <a:graphicData uri="http://schemas.openxmlformats.org/drawingml/2006/table">
            <a:tbl>
              <a:tblPr/>
              <a:tblGrid>
                <a:gridCol w="513324"/>
                <a:gridCol w="8127636"/>
              </a:tblGrid>
              <a:tr h="3672408">
                <a:tc>
                  <a:txBody>
                    <a:bodyPr/>
                    <a:lstStyle/>
                    <a:p>
                      <a:pPr marL="182563" indent="-182563" algn="ctr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None/>
                      </a:pPr>
                      <a:r>
                        <a:rPr lang="pt-BR" sz="1800" dirty="0" smtClean="0">
                          <a:latin typeface="Arial"/>
                          <a:ea typeface="Times New Roman"/>
                          <a:cs typeface="Times New Roman"/>
                        </a:rPr>
                        <a:t>Vantagens</a:t>
                      </a:r>
                      <a:endParaRPr lang="pt-BR" sz="1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vert="vert27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2563" indent="-182563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Char char="•"/>
                      </a:pPr>
                      <a:r>
                        <a:rPr lang="pt-BR" sz="1800" dirty="0">
                          <a:latin typeface="Arial"/>
                          <a:ea typeface="Times New Roman"/>
                          <a:cs typeface="Times New Roman"/>
                        </a:rPr>
                        <a:t>E</a:t>
                      </a:r>
                      <a:r>
                        <a:rPr lang="af-ZA" sz="1800" dirty="0">
                          <a:latin typeface="Arial"/>
                          <a:ea typeface="Times New Roman"/>
                          <a:cs typeface="Times New Roman"/>
                        </a:rPr>
                        <a:t>conomia através da otimização da força de trabalho própria e uso de fontes de informação públicas.</a:t>
                      </a:r>
                      <a:endParaRPr lang="pt-BR" sz="180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182563" indent="-182563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Char char="•"/>
                      </a:pPr>
                      <a:r>
                        <a:rPr lang="af-ZA" sz="1800" dirty="0">
                          <a:latin typeface="Arial"/>
                          <a:ea typeface="Times New Roman"/>
                          <a:cs typeface="Times New Roman"/>
                        </a:rPr>
                        <a:t>Demanda de recursos de infraestrutura </a:t>
                      </a:r>
                      <a:r>
                        <a:rPr lang="af-ZA" sz="1800" dirty="0" smtClean="0">
                          <a:latin typeface="Arial"/>
                          <a:ea typeface="Times New Roman"/>
                          <a:cs typeface="Times New Roman"/>
                        </a:rPr>
                        <a:t>simples;</a:t>
                      </a:r>
                      <a:endParaRPr lang="pt-BR" sz="180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182563" indent="-182563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Char char="•"/>
                      </a:pPr>
                      <a:r>
                        <a:rPr lang="af-ZA" sz="1800" dirty="0">
                          <a:latin typeface="Arial"/>
                          <a:ea typeface="Times New Roman"/>
                          <a:cs typeface="Times New Roman"/>
                        </a:rPr>
                        <a:t>Independência de softwares </a:t>
                      </a:r>
                      <a:r>
                        <a:rPr lang="af-ZA" sz="1800" dirty="0" smtClean="0">
                          <a:latin typeface="Arial"/>
                          <a:ea typeface="Times New Roman"/>
                          <a:cs typeface="Times New Roman"/>
                        </a:rPr>
                        <a:t>e sites de </a:t>
                      </a:r>
                      <a:r>
                        <a:rPr lang="af-ZA" sz="1800" dirty="0">
                          <a:latin typeface="Arial"/>
                          <a:ea typeface="Times New Roman"/>
                          <a:cs typeface="Times New Roman"/>
                        </a:rPr>
                        <a:t>terceiros para gestão da informação sobre </a:t>
                      </a:r>
                      <a:r>
                        <a:rPr lang="af-ZA" sz="1800" dirty="0" smtClean="0">
                          <a:latin typeface="Arial"/>
                          <a:ea typeface="Times New Roman"/>
                          <a:cs typeface="Times New Roman"/>
                        </a:rPr>
                        <a:t>legislação;</a:t>
                      </a:r>
                      <a:endParaRPr lang="pt-BR" sz="180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182563" indent="-182563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Char char="•"/>
                      </a:pPr>
                      <a:r>
                        <a:rPr lang="af-ZA" sz="1800" dirty="0">
                          <a:latin typeface="Arial"/>
                          <a:ea typeface="Times New Roman"/>
                          <a:cs typeface="Times New Roman"/>
                        </a:rPr>
                        <a:t>Maior garantia de sigilo para informações </a:t>
                      </a:r>
                      <a:r>
                        <a:rPr lang="af-ZA" sz="1800" dirty="0" smtClean="0">
                          <a:latin typeface="Arial"/>
                          <a:ea typeface="Times New Roman"/>
                          <a:cs typeface="Times New Roman"/>
                        </a:rPr>
                        <a:t>estratégicas;</a:t>
                      </a:r>
                      <a:endParaRPr lang="pt-BR" sz="180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182563" indent="-182563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Char char="•"/>
                      </a:pPr>
                      <a:r>
                        <a:rPr lang="af-ZA" sz="1800" dirty="0">
                          <a:latin typeface="Arial"/>
                          <a:ea typeface="Times New Roman"/>
                          <a:cs typeface="Times New Roman"/>
                        </a:rPr>
                        <a:t>Desenvolvimento e manutenção de conhecimento dentro da </a:t>
                      </a:r>
                      <a:r>
                        <a:rPr lang="af-ZA" sz="1800" dirty="0" smtClean="0">
                          <a:latin typeface="Arial"/>
                          <a:ea typeface="Times New Roman"/>
                          <a:cs typeface="Times New Roman"/>
                        </a:rPr>
                        <a:t>empresa;</a:t>
                      </a:r>
                      <a:endParaRPr lang="pt-BR" sz="180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182563" indent="-182563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Char char="•"/>
                      </a:pPr>
                      <a:r>
                        <a:rPr lang="af-ZA" sz="1800" dirty="0">
                          <a:latin typeface="Arial"/>
                          <a:ea typeface="Times New Roman"/>
                          <a:cs typeface="Times New Roman"/>
                        </a:rPr>
                        <a:t>Facilidade de edição e utilização da informação sobre </a:t>
                      </a:r>
                      <a:r>
                        <a:rPr lang="af-ZA" sz="1800" dirty="0" smtClean="0">
                          <a:latin typeface="Arial"/>
                          <a:ea typeface="Times New Roman"/>
                          <a:cs typeface="Times New Roman"/>
                        </a:rPr>
                        <a:t>legislação</a:t>
                      </a:r>
                      <a:r>
                        <a:rPr lang="af-ZA" sz="1800" baseline="0" dirty="0" smtClean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af-ZA" sz="1800" dirty="0" smtClean="0">
                          <a:latin typeface="Arial"/>
                          <a:ea typeface="Times New Roman"/>
                          <a:cs typeface="Times New Roman"/>
                        </a:rPr>
                        <a:t>(ex: </a:t>
                      </a:r>
                      <a:r>
                        <a:rPr lang="af-ZA" sz="1800" dirty="0">
                          <a:latin typeface="Arial"/>
                          <a:ea typeface="Times New Roman"/>
                          <a:cs typeface="Times New Roman"/>
                        </a:rPr>
                        <a:t>apresentação </a:t>
                      </a:r>
                      <a:r>
                        <a:rPr lang="af-ZA" sz="1800" dirty="0" smtClean="0">
                          <a:latin typeface="Arial"/>
                          <a:ea typeface="Times New Roman"/>
                          <a:cs typeface="Times New Roman"/>
                        </a:rPr>
                        <a:t>de relatórios para </a:t>
                      </a:r>
                      <a:r>
                        <a:rPr lang="af-ZA" sz="1800" dirty="0">
                          <a:latin typeface="Arial"/>
                          <a:ea typeface="Times New Roman"/>
                          <a:cs typeface="Times New Roman"/>
                        </a:rPr>
                        <a:t>fontes de </a:t>
                      </a:r>
                      <a:r>
                        <a:rPr lang="af-ZA" sz="1800" dirty="0" smtClean="0">
                          <a:latin typeface="Arial"/>
                          <a:ea typeface="Times New Roman"/>
                          <a:cs typeface="Times New Roman"/>
                        </a:rPr>
                        <a:t>financiamento);</a:t>
                      </a:r>
                      <a:endParaRPr lang="pt-BR" sz="180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182563" indent="-182563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Char char="•"/>
                      </a:pPr>
                      <a:r>
                        <a:rPr lang="af-ZA" sz="1800" dirty="0">
                          <a:latin typeface="Arial"/>
                          <a:ea typeface="Times New Roman"/>
                          <a:cs typeface="Times New Roman"/>
                        </a:rPr>
                        <a:t>Possibilidade de aplicação do método para outros </a:t>
                      </a:r>
                      <a:r>
                        <a:rPr lang="af-ZA" sz="1800" dirty="0" smtClean="0">
                          <a:latin typeface="Arial"/>
                          <a:ea typeface="Times New Roman"/>
                          <a:cs typeface="Times New Roman"/>
                        </a:rPr>
                        <a:t>temas;</a:t>
                      </a:r>
                      <a:endParaRPr lang="pt-BR" sz="180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182563" indent="-182563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Char char="•"/>
                      </a:pPr>
                      <a:r>
                        <a:rPr lang="af-ZA" sz="1800" dirty="0">
                          <a:latin typeface="Arial"/>
                          <a:ea typeface="Times New Roman"/>
                          <a:cs typeface="Times New Roman"/>
                        </a:rPr>
                        <a:t>Backup de informações </a:t>
                      </a:r>
                      <a:r>
                        <a:rPr lang="af-ZA" sz="1800" dirty="0" smtClean="0">
                          <a:latin typeface="Arial"/>
                          <a:ea typeface="Times New Roman"/>
                          <a:cs typeface="Times New Roman"/>
                        </a:rPr>
                        <a:t>na </a:t>
                      </a:r>
                      <a:r>
                        <a:rPr lang="af-ZA" sz="1800" dirty="0">
                          <a:latin typeface="Arial"/>
                          <a:ea typeface="Times New Roman"/>
                          <a:cs typeface="Times New Roman"/>
                        </a:rPr>
                        <a:t>rede da </a:t>
                      </a:r>
                      <a:r>
                        <a:rPr lang="af-ZA" sz="1800" dirty="0" smtClean="0">
                          <a:latin typeface="Arial"/>
                          <a:ea typeface="Times New Roman"/>
                          <a:cs typeface="Times New Roman"/>
                        </a:rPr>
                        <a:t>empresa;</a:t>
                      </a:r>
                      <a:endParaRPr lang="pt-BR" sz="1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Rectangle 4"/>
          <p:cNvSpPr/>
          <p:nvPr/>
        </p:nvSpPr>
        <p:spPr>
          <a:xfrm>
            <a:off x="2483768" y="411510"/>
            <a:ext cx="37710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VANTAGENS E DESVANTAGENS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xmlns="" val="339298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/>
          <p:cNvSpPr/>
          <p:nvPr/>
        </p:nvSpPr>
        <p:spPr>
          <a:xfrm>
            <a:off x="7784838" y="4948014"/>
            <a:ext cx="72008" cy="7200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251520" y="987574"/>
          <a:ext cx="8568952" cy="1798320"/>
        </p:xfrm>
        <a:graphic>
          <a:graphicData uri="http://schemas.openxmlformats.org/drawingml/2006/table">
            <a:tbl>
              <a:tblPr/>
              <a:tblGrid>
                <a:gridCol w="471685"/>
                <a:gridCol w="8097267"/>
              </a:tblGrid>
              <a:tr h="0">
                <a:tc>
                  <a:txBody>
                    <a:bodyPr/>
                    <a:lstStyle/>
                    <a:p>
                      <a:pPr marL="182563" indent="-182563" algn="ctr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None/>
                      </a:pPr>
                      <a:r>
                        <a:rPr lang="pt-BR" sz="1800" dirty="0" smtClean="0">
                          <a:latin typeface="Arial"/>
                          <a:ea typeface="Times New Roman"/>
                          <a:cs typeface="Times New Roman"/>
                        </a:rPr>
                        <a:t>Vantagens</a:t>
                      </a:r>
                      <a:endParaRPr lang="pt-BR" sz="1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vert="vert27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2563" indent="-182563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Char char="•"/>
                      </a:pPr>
                      <a:r>
                        <a:rPr lang="af-ZA" sz="1800" dirty="0" smtClean="0">
                          <a:latin typeface="Arial"/>
                          <a:ea typeface="Times New Roman"/>
                          <a:cs typeface="Times New Roman"/>
                        </a:rPr>
                        <a:t>Conhecimento do negócio e detalhes das instalações e localidades pelos técnicos que realizam o trabalho;</a:t>
                      </a:r>
                      <a:endParaRPr lang="pt-BR" sz="1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182563" indent="-182563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Char char="•"/>
                      </a:pPr>
                      <a:r>
                        <a:rPr lang="af-ZA" sz="1800" dirty="0" smtClean="0">
                          <a:latin typeface="Arial"/>
                          <a:ea typeface="Times New Roman"/>
                          <a:cs typeface="Times New Roman"/>
                        </a:rPr>
                        <a:t>Possibilidade de uso para atendimento do requisito 6.1.3 na norma NBR ISO 14001:2015;</a:t>
                      </a:r>
                      <a:endParaRPr lang="pt-BR" sz="1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182563" indent="-182563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Char char="•"/>
                      </a:pPr>
                      <a:r>
                        <a:rPr lang="af-ZA" sz="1800" dirty="0" smtClean="0">
                          <a:latin typeface="Arial"/>
                          <a:ea typeface="Times New Roman"/>
                          <a:cs typeface="Times New Roman"/>
                        </a:rPr>
                        <a:t>Contribuição para organização de audiorias internas e de conformidade legal.</a:t>
                      </a:r>
                      <a:endParaRPr lang="pt-BR" sz="1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ela 5"/>
          <p:cNvGraphicFramePr>
            <a:graphicFrameLocks noGrp="1"/>
          </p:cNvGraphicFramePr>
          <p:nvPr/>
        </p:nvGraphicFramePr>
        <p:xfrm>
          <a:off x="251520" y="2931790"/>
          <a:ext cx="8568952" cy="1728192"/>
        </p:xfrm>
        <a:graphic>
          <a:graphicData uri="http://schemas.openxmlformats.org/drawingml/2006/table">
            <a:tbl>
              <a:tblPr/>
              <a:tblGrid>
                <a:gridCol w="471685"/>
                <a:gridCol w="8097267"/>
              </a:tblGrid>
              <a:tr h="1728192">
                <a:tc>
                  <a:txBody>
                    <a:bodyPr/>
                    <a:lstStyle/>
                    <a:p>
                      <a:pPr marL="182563" indent="-182563" algn="ctr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None/>
                      </a:pPr>
                      <a:r>
                        <a:rPr lang="pt-BR" sz="1800" dirty="0" smtClean="0">
                          <a:latin typeface="Arial"/>
                          <a:ea typeface="Times New Roman"/>
                          <a:cs typeface="Times New Roman"/>
                        </a:rPr>
                        <a:t>Desvantagens</a:t>
                      </a:r>
                      <a:endParaRPr lang="pt-BR" sz="1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vert="vert27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2563" indent="-182563" algn="just" defTabSz="9144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Char char="•"/>
                      </a:pPr>
                      <a:r>
                        <a:rPr lang="af-ZA" sz="1800" kern="120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Periodicidade mensal da atualização;</a:t>
                      </a:r>
                      <a:endParaRPr lang="pt-BR" sz="1800" kern="1200" dirty="0" smtClean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182563" indent="-182563" algn="just" defTabSz="9144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Char char="•"/>
                      </a:pPr>
                      <a:r>
                        <a:rPr lang="pt-BR" sz="1800" kern="120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Limitações decorrentes do uso de planilha eletrônica </a:t>
                      </a:r>
                      <a:r>
                        <a:rPr lang="pt-BR" sz="1800" kern="1200" dirty="0" err="1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excel</a:t>
                      </a:r>
                      <a:r>
                        <a:rPr lang="pt-BR" sz="1800" kern="120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;</a:t>
                      </a:r>
                    </a:p>
                    <a:p>
                      <a:pPr marL="182563" indent="-182563" algn="just" defTabSz="9144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Char char="•"/>
                      </a:pPr>
                      <a:r>
                        <a:rPr lang="af-ZA" sz="1800" kern="120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Risco de falhas na interpretação e análise de legislações;</a:t>
                      </a:r>
                      <a:endParaRPr lang="pt-BR" sz="1800" kern="1200" dirty="0" smtClean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182563" indent="-182563" algn="just" defTabSz="9144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Char char="•"/>
                      </a:pPr>
                      <a:r>
                        <a:rPr lang="pt-BR" sz="1800" kern="120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Limitações em relação à legislação municipal;</a:t>
                      </a:r>
                    </a:p>
                    <a:p>
                      <a:pPr marL="182563" indent="-182563" algn="just" defTabSz="9144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Arial" pitchFamily="34" charset="0"/>
                        <a:buChar char="•"/>
                      </a:pPr>
                      <a:r>
                        <a:rPr lang="pt-BR" sz="1800" kern="120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Atualmente aplicado somente ao tema de meio ambiente.</a:t>
                      </a:r>
                      <a:endParaRPr lang="pt-BR" sz="1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4"/>
          <p:cNvSpPr/>
          <p:nvPr/>
        </p:nvSpPr>
        <p:spPr>
          <a:xfrm>
            <a:off x="2483768" y="411510"/>
            <a:ext cx="37710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VANTAGENS E DESVANTAGENS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xmlns="" val="339298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16"/>
          <p:cNvSpPr/>
          <p:nvPr/>
        </p:nvSpPr>
        <p:spPr>
          <a:xfrm>
            <a:off x="8067866" y="4948014"/>
            <a:ext cx="72008" cy="7200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" name="Rectangle 20"/>
          <p:cNvSpPr/>
          <p:nvPr/>
        </p:nvSpPr>
        <p:spPr>
          <a:xfrm>
            <a:off x="683568" y="1419622"/>
            <a:ext cx="806489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af-ZA" dirty="0" smtClean="0">
                <a:latin typeface="Arial" pitchFamily="34" charset="0"/>
                <a:cs typeface="Arial" pitchFamily="34" charset="0"/>
              </a:rPr>
              <a:t>O método é simples, eficaz e contribui para gestão ambiental com prevenção de riscos.</a:t>
            </a:r>
          </a:p>
          <a:p>
            <a:pPr algn="just"/>
            <a:endParaRPr lang="af-ZA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af-ZA" dirty="0" smtClean="0">
                <a:latin typeface="Arial" pitchFamily="34" charset="0"/>
                <a:cs typeface="Arial" pitchFamily="34" charset="0"/>
              </a:rPr>
              <a:t>O método possibilita economia de recursos.</a:t>
            </a:r>
          </a:p>
          <a:p>
            <a:pPr algn="just"/>
            <a:endParaRPr lang="af-ZA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af-ZA" dirty="0" smtClean="0">
                <a:latin typeface="Arial" pitchFamily="34" charset="0"/>
                <a:cs typeface="Arial" pitchFamily="34" charset="0"/>
              </a:rPr>
              <a:t>O método pode contribuir para que outras 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empresas aprimorem suas práticas de acompanhamento e atendimento da legislação ambiental.</a:t>
            </a:r>
          </a:p>
        </p:txBody>
      </p:sp>
      <p:sp>
        <p:nvSpPr>
          <p:cNvPr id="5" name="Rectangle 4"/>
          <p:cNvSpPr/>
          <p:nvPr/>
        </p:nvSpPr>
        <p:spPr>
          <a:xfrm>
            <a:off x="3563888" y="411510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CONCLUSÕES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xmlns="" val="1261976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val 17"/>
          <p:cNvSpPr/>
          <p:nvPr/>
        </p:nvSpPr>
        <p:spPr>
          <a:xfrm>
            <a:off x="8209384" y="4948014"/>
            <a:ext cx="72008" cy="7200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074" name="Picture 2" descr="C:\Users\WallE\Desktop\Sem Título-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44001" cy="5145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19"/>
          <p:cNvSpPr/>
          <p:nvPr/>
        </p:nvSpPr>
        <p:spPr>
          <a:xfrm>
            <a:off x="1403648" y="1563638"/>
            <a:ext cx="37622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 smtClean="0">
                <a:latin typeface="Arial" pitchFamily="34" charset="0"/>
                <a:cs typeface="Arial" pitchFamily="34" charset="0"/>
              </a:rPr>
              <a:t>ALEXANDRE FANFA BORDIN</a:t>
            </a:r>
            <a:endParaRPr lang="pt-B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784068" y="2791832"/>
            <a:ext cx="26817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 smtClean="0">
                <a:latin typeface="Arial" pitchFamily="34" charset="0"/>
                <a:cs typeface="Arial" pitchFamily="34" charset="0"/>
              </a:rPr>
              <a:t>(51) 99325-0260</a:t>
            </a:r>
            <a:endParaRPr lang="pt-B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763688" y="3435846"/>
            <a:ext cx="39248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 smtClean="0">
                <a:latin typeface="Arial" pitchFamily="34" charset="0"/>
                <a:cs typeface="Arial" pitchFamily="34" charset="0"/>
              </a:rPr>
              <a:t>alexandre.bordin@ceee.com.br</a:t>
            </a:r>
            <a:endParaRPr lang="pt-B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784068" y="2178474"/>
            <a:ext cx="26817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 smtClean="0">
                <a:latin typeface="Arial" pitchFamily="34" charset="0"/>
                <a:cs typeface="Arial" pitchFamily="34" charset="0"/>
              </a:rPr>
              <a:t>(51) 3382-2897</a:t>
            </a:r>
            <a:endParaRPr lang="pt-B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784068" y="4018548"/>
            <a:ext cx="32565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 smtClean="0">
                <a:latin typeface="Arial" pitchFamily="34" charset="0"/>
                <a:cs typeface="Arial" pitchFamily="34" charset="0"/>
              </a:rPr>
              <a:t>www.ceee.com.br</a:t>
            </a:r>
            <a:endParaRPr lang="pt-BR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5" name="Picture 3" descr="C:\Users\WallE\Desktop\e-mail-envelop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478909"/>
            <a:ext cx="249464" cy="249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WallE\Desktop\whatsapp-log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849016"/>
            <a:ext cx="280929" cy="280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WallE\Desktop\phone-cal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226228"/>
            <a:ext cx="273824" cy="273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WallE\Desktop\screen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077338"/>
            <a:ext cx="251752" cy="25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33" name="Straight Connector 32"/>
          <p:cNvCxnSpPr/>
          <p:nvPr/>
        </p:nvCxnSpPr>
        <p:spPr>
          <a:xfrm>
            <a:off x="-36512" y="1971742"/>
            <a:ext cx="4502334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640992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7544" y="1635646"/>
            <a:ext cx="5958408" cy="154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300"/>
              </a:lnSpc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Apresentar o método que a CEEE-GT utiliza para acompanhar e analisar mudanças na legislação ambiental, abrangendo também os procedimentos para cadastramento das legislações de interesse e como ocorre a adaptação para seu atendimento.</a:t>
            </a:r>
            <a:endParaRPr lang="af-ZA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11760" y="411510"/>
            <a:ext cx="39934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OBJETIVO DO INFORME TÉCNICO</a:t>
            </a:r>
            <a:endParaRPr lang="pt-BR" b="1" dirty="0"/>
          </a:p>
        </p:txBody>
      </p:sp>
      <p:sp>
        <p:nvSpPr>
          <p:cNvPr id="13" name="Oval 12"/>
          <p:cNvSpPr/>
          <p:nvPr/>
        </p:nvSpPr>
        <p:spPr>
          <a:xfrm>
            <a:off x="6372200" y="4948014"/>
            <a:ext cx="72008" cy="7200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9" name="Imagem 8" descr="desenv_ econom_e_meioa_ambien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76053" y="1707654"/>
            <a:ext cx="2567947" cy="1925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3056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563888" y="411510"/>
            <a:ext cx="1749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INTRODUÇÃO</a:t>
            </a:r>
            <a:endParaRPr lang="pt-BR" b="1" dirty="0"/>
          </a:p>
        </p:txBody>
      </p:sp>
      <p:sp>
        <p:nvSpPr>
          <p:cNvPr id="9" name="Oval 8"/>
          <p:cNvSpPr/>
          <p:nvPr/>
        </p:nvSpPr>
        <p:spPr>
          <a:xfrm>
            <a:off x="6511212" y="4948014"/>
            <a:ext cx="72008" cy="7200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3"/>
          <p:cNvSpPr/>
          <p:nvPr/>
        </p:nvSpPr>
        <p:spPr>
          <a:xfrm>
            <a:off x="323528" y="1059582"/>
            <a:ext cx="856895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latin typeface="Arial" pitchFamily="34" charset="0"/>
                <a:cs typeface="Arial" pitchFamily="34" charset="0"/>
              </a:rPr>
              <a:t>O conhecimento da legislação de meio ambiente é uma das bases mais importantes para a gestão ambiental, pois a demora na identificação e compreensão de alterações na legislação pode deixar as empresas expostas a prejuízos ou entraves na condução de seus empreendimentos.</a:t>
            </a:r>
          </a:p>
          <a:p>
            <a:endParaRPr lang="pt-BR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dirty="0" smtClean="0">
                <a:latin typeface="Arial" pitchFamily="34" charset="0"/>
                <a:cs typeface="Arial" pitchFamily="34" charset="0"/>
              </a:rPr>
              <a:t>Existe a complexidade da legislação de interesse possuir diversas origens:  leis e decretos emitidos pelo poder legislativo Federal, Estadual e Municipal, portarias, normas, instruções e resoluções que são emitidas por Órgãos Ambientais, Agências Reguladoras, Conselhos e Associações de Normalização.</a:t>
            </a:r>
          </a:p>
          <a:p>
            <a:endParaRPr lang="pt-BR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just"/>
            <a:r>
              <a:rPr lang="af-ZA" dirty="0" smtClean="0">
                <a:latin typeface="Arial" pitchFamily="34" charset="0"/>
                <a:cs typeface="Arial" pitchFamily="34" charset="0"/>
              </a:rPr>
              <a:t>A partir do ano de 2012 a CEEE- GT definiu método e passou a acompanhar com seus recursos humanos as alterações na legislação ambiental.</a:t>
            </a:r>
          </a:p>
          <a:p>
            <a:endParaRPr lang="pt-BR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2482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67744" y="195486"/>
            <a:ext cx="47030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ACOMPANHAMENTO DAS ALTERAÇÕES</a:t>
            </a:r>
          </a:p>
          <a:p>
            <a:pPr algn="ctr"/>
            <a:r>
              <a:rPr lang="pt-BR" b="1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 NA LEGISLAÇÃO</a:t>
            </a:r>
          </a:p>
        </p:txBody>
      </p:sp>
      <p:sp>
        <p:nvSpPr>
          <p:cNvPr id="11" name="Oval 10"/>
          <p:cNvSpPr/>
          <p:nvPr/>
        </p:nvSpPr>
        <p:spPr>
          <a:xfrm>
            <a:off x="6652726" y="4948014"/>
            <a:ext cx="72008" cy="7200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tângulo 5"/>
          <p:cNvSpPr/>
          <p:nvPr/>
        </p:nvSpPr>
        <p:spPr>
          <a:xfrm>
            <a:off x="395536" y="1059582"/>
            <a:ext cx="849694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af-ZA" dirty="0" smtClean="0">
                <a:latin typeface="Arial" pitchFamily="34" charset="0"/>
                <a:cs typeface="Arial" pitchFamily="34" charset="0"/>
              </a:rPr>
              <a:t>O trabalho tem periodicidade mensal. É realizado por técnicos da CEEE-GT com experiência em gestão ambiental, se necessário, com auxílio de advogados.</a:t>
            </a:r>
          </a:p>
          <a:p>
            <a:pPr algn="just"/>
            <a:endParaRPr lang="af-ZA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dirty="0" smtClean="0">
                <a:latin typeface="Arial" pitchFamily="34" charset="0"/>
                <a:cs typeface="Arial" pitchFamily="34" charset="0"/>
              </a:rPr>
              <a:t>Foram selecionadas as principais fontes emissoras de legislações e outros requisitos ambientais, abrangendo Poder Legislativo, Agências Reguladoras, Conselhos e Associações de Normalização.</a:t>
            </a:r>
          </a:p>
          <a:p>
            <a:pPr algn="just"/>
            <a:endParaRPr lang="pt-BR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dirty="0" smtClean="0">
                <a:latin typeface="Arial" pitchFamily="34" charset="0"/>
                <a:cs typeface="Arial" pitchFamily="34" charset="0"/>
              </a:rPr>
              <a:t>Foram identificados os endereços eletrônicos que cada fonte utiliza para divulgar seus regramentos, tais como: diário oficial ou site específico da organização.</a:t>
            </a:r>
          </a:p>
          <a:p>
            <a:pPr algn="just"/>
            <a:endParaRPr lang="pt-BR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dirty="0" smtClean="0">
                <a:latin typeface="Arial" pitchFamily="34" charset="0"/>
                <a:cs typeface="Arial" pitchFamily="34" charset="0"/>
              </a:rPr>
              <a:t>As fontes de divulgação vêm sendo melhoradas ao longo do tempo, com inovações nos mecanismos de buscas e outras, mas também já foram percebidos retrocessos pontuais.</a:t>
            </a:r>
          </a:p>
        </p:txBody>
      </p:sp>
    </p:spTree>
    <p:extLst>
      <p:ext uri="{BB962C8B-B14F-4D97-AF65-F5344CB8AC3E}">
        <p14:creationId xmlns:p14="http://schemas.microsoft.com/office/powerpoint/2010/main" xmlns="" val="393825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1"/>
          <p:cNvSpPr/>
          <p:nvPr/>
        </p:nvSpPr>
        <p:spPr>
          <a:xfrm>
            <a:off x="7360296" y="4948014"/>
            <a:ext cx="72008" cy="7200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aphicFrame>
        <p:nvGraphicFramePr>
          <p:cNvPr id="3" name="Tabela 2"/>
          <p:cNvGraphicFramePr>
            <a:graphicFrameLocks noGrp="1"/>
          </p:cNvGraphicFramePr>
          <p:nvPr/>
        </p:nvGraphicFramePr>
        <p:xfrm>
          <a:off x="755576" y="1059582"/>
          <a:ext cx="7560840" cy="3583704"/>
        </p:xfrm>
        <a:graphic>
          <a:graphicData uri="http://schemas.openxmlformats.org/drawingml/2006/table">
            <a:tbl>
              <a:tblPr/>
              <a:tblGrid>
                <a:gridCol w="2448272"/>
                <a:gridCol w="5112568"/>
              </a:tblGrid>
              <a:tr h="216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80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Origem da legislação e outros requisitos</a:t>
                      </a:r>
                      <a:endParaRPr lang="pt-BR" sz="80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576" marR="61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Endereços eletrônicos utilizados para consulta</a:t>
                      </a:r>
                      <a:endParaRPr lang="pt-BR" sz="80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576" marR="61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</a:tr>
              <a:tr h="144000">
                <a:tc row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Legislação Federal</a:t>
                      </a:r>
                      <a:endParaRPr lang="pt-BR" sz="80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576" marR="61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af-ZA" sz="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http://www4.planalto.gov.br/legislacao/portal-legis/resenha-diaria/resenha-diaria</a:t>
                      </a:r>
                      <a:endParaRPr lang="pt-BR" sz="80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576" marR="61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0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af-ZA" sz="800" u="none" strike="noStrike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http://www.mtps.gov.br/seguranca-e-saude-no-trabalho/normatizacao/normas-regulamentadoras</a:t>
                      </a:r>
                      <a:endParaRPr lang="pt-BR" sz="80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576" marR="61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Legislação Estadual</a:t>
                      </a:r>
                      <a:endParaRPr lang="pt-BR" sz="80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576" marR="61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af-ZA" sz="800" u="none" strike="noStrike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http://www.al.rs.gov.br/legislativo/LegislaçãoEstadual.aspx</a:t>
                      </a:r>
                      <a:endParaRPr lang="pt-BR" sz="80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576" marR="61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00">
                <a:tc row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SEMA – Secretaria Estadual de Meio Ambiente</a:t>
                      </a:r>
                      <a:endParaRPr lang="pt-BR" sz="80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576" marR="61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af-ZA" sz="800" u="none" strike="noStrike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http://corag.rs.gov.br/doe</a:t>
                      </a:r>
                      <a:endParaRPr lang="pt-BR" sz="80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576" marR="61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0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af-ZA" sz="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http://www.sema.rs.gov.br/legislacao-ambiental</a:t>
                      </a:r>
                      <a:endParaRPr lang="pt-BR" sz="80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576" marR="61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IPHAN – Instituto de Patrimônio Histórico Nacional</a:t>
                      </a:r>
                      <a:endParaRPr lang="pt-BR" sz="80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576" marR="61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af-ZA" sz="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http://portal.iphan.gov.br/legislacao</a:t>
                      </a:r>
                      <a:endParaRPr lang="pt-BR" sz="80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576" marR="61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ABNT – Associação Brasileira de Normas Técnicas</a:t>
                      </a:r>
                      <a:endParaRPr lang="pt-BR" sz="80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576" marR="61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800" u="none" strike="noStrike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http://www.abnt.org.br/normalizacao/lista-de-publicacoes/abnt</a:t>
                      </a:r>
                      <a:endParaRPr lang="pt-BR" sz="80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576" marR="61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ANEEL – Agência Nacional de Energia Elétrica</a:t>
                      </a:r>
                      <a:endParaRPr lang="pt-BR" sz="80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576" marR="61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af-ZA" sz="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http://biblioteca.aneel.gov.br/index.html</a:t>
                      </a:r>
                      <a:endParaRPr lang="pt-BR" sz="80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576" marR="61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ANA – Agência Nacional das Águas</a:t>
                      </a:r>
                      <a:endParaRPr lang="pt-BR" sz="80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576" marR="61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af-ZA" sz="800" u="none" strike="noStrike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http://www2.ana.gov.br/Paginas/institucional/SobreaAna/resolucoesana.aspx</a:t>
                      </a:r>
                      <a:endParaRPr lang="pt-BR" sz="80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576" marR="61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ANP – Agência Nacional do Petróleo</a:t>
                      </a:r>
                      <a:endParaRPr lang="pt-BR" sz="80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576" marR="61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af-ZA" sz="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http://www.anp.gov.br/wwwanp/rodada-legislacao</a:t>
                      </a:r>
                      <a:endParaRPr lang="pt-BR" sz="80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576" marR="61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ANTT – Agência Nacional de Transportes Terrestres</a:t>
                      </a:r>
                      <a:endParaRPr lang="pt-BR" sz="80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576" marR="61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af-ZA" sz="800" u="none" strike="noStrike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http://www.antt.gov.br/legislacao/PPerigosos/Nacional/index.asp</a:t>
                      </a:r>
                      <a:endParaRPr lang="pt-BR" sz="80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576" marR="61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CNRH – Conselho Nacional de Recursos Hídricos</a:t>
                      </a:r>
                      <a:endParaRPr lang="pt-BR" sz="80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576" marR="61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af-ZA" sz="800" u="none" strike="noStrike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http://www.cnrh.gov.br/index.php?option=com_content&amp;view=article&amp;id=14:resolucoes&amp;catid=16:resolucoes&amp;Itemid=42</a:t>
                      </a:r>
                      <a:endParaRPr lang="pt-BR" sz="80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576" marR="61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CONTRAN – Conselho Nacional de Trânsito</a:t>
                      </a:r>
                      <a:endParaRPr lang="pt-BR" sz="80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576" marR="61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af-ZA" sz="800" u="none" strike="noStrike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http://www.denatran.gov.br/resolucoes.htm</a:t>
                      </a:r>
                      <a:endParaRPr lang="pt-BR" sz="80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576" marR="61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MMA – Ministério do Meio Ambiente</a:t>
                      </a:r>
                      <a:endParaRPr lang="pt-BR" sz="80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576" marR="61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af-ZA" sz="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http://portal.imprensanacional.gov.br/</a:t>
                      </a:r>
                      <a:endParaRPr lang="pt-BR" sz="80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576" marR="61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FUNAI – Fundação Nacional do Índio</a:t>
                      </a:r>
                      <a:endParaRPr lang="pt-BR" sz="80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576" marR="61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af-ZA" sz="800" u="none" strike="noStrike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http://www.funai.gov.br/index.php/meio-ambiente</a:t>
                      </a:r>
                      <a:endParaRPr lang="pt-BR" sz="80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576" marR="61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DPC – Diretoria de Portos e Canais</a:t>
                      </a:r>
                      <a:endParaRPr lang="pt-BR" sz="80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576" marR="61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af-ZA" sz="800" u="none" strike="noStrike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https://www.dpc.mar.mil.br/normas/normam</a:t>
                      </a:r>
                      <a:endParaRPr lang="pt-BR" sz="80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576" marR="61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CONAMA – Conselho Nacional do Meio Ambiente</a:t>
                      </a:r>
                      <a:endParaRPr lang="pt-BR" sz="80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576" marR="61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af-ZA" sz="800" u="none" strike="noStrike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http://www.mma.gov.br/port/conama/legiano.cfm?codlegitipo=3</a:t>
                      </a:r>
                      <a:endParaRPr lang="pt-BR" sz="80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576" marR="61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00">
                <a:tc row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Município de Canela</a:t>
                      </a:r>
                      <a:endParaRPr lang="pt-BR" sz="80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576" marR="61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af-ZA" sz="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http://canela.cespro.com.br/</a:t>
                      </a:r>
                      <a:endParaRPr lang="pt-BR" sz="80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576" marR="61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0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af-ZA" sz="800" u="none" strike="noStrike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http://www.canela.rs.gov.br/index.php/smmatu</a:t>
                      </a:r>
                      <a:endParaRPr lang="pt-BR" sz="80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576" marR="61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0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Município de São Francisco de Paula</a:t>
                      </a:r>
                      <a:endParaRPr lang="pt-BR" sz="80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576" marR="61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af-ZA" sz="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http://cespro.com.br/visualizarLegislacao.php?cdMunicipio=7896</a:t>
                      </a:r>
                      <a:endParaRPr lang="pt-BR" sz="80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576" marR="61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00">
                <a:tc row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Município de Santa Maria do </a:t>
                      </a:r>
                      <a:r>
                        <a:rPr lang="pt-BR" sz="800" dirty="0" err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Herval</a:t>
                      </a:r>
                      <a:endParaRPr lang="pt-BR" sz="80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576" marR="61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http://www.santamariadoherval.rs.gov.br/index.</a:t>
                      </a:r>
                      <a:r>
                        <a:rPr lang="pt-BR" sz="800" dirty="0" err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php</a:t>
                      </a:r>
                      <a:endParaRPr lang="pt-BR" sz="80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576" marR="61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0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af-ZA" sz="8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Arial"/>
                        </a:rPr>
                        <a:t>http://santamariadoherval.cespro.com.br/</a:t>
                      </a:r>
                      <a:endParaRPr lang="pt-BR" sz="80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1576" marR="61576" marT="0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4" name="Rectangle 6"/>
          <p:cNvSpPr/>
          <p:nvPr/>
        </p:nvSpPr>
        <p:spPr>
          <a:xfrm>
            <a:off x="2267744" y="195486"/>
            <a:ext cx="47030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ACOMPANHAMENTO DAS ALTERAÇÕES</a:t>
            </a:r>
          </a:p>
          <a:p>
            <a:pPr algn="ctr"/>
            <a:r>
              <a:rPr lang="pt-BR" b="1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 NA LEGISLAÇÃO</a:t>
            </a:r>
          </a:p>
        </p:txBody>
      </p:sp>
    </p:spTree>
    <p:extLst>
      <p:ext uri="{BB962C8B-B14F-4D97-AF65-F5344CB8AC3E}">
        <p14:creationId xmlns:p14="http://schemas.microsoft.com/office/powerpoint/2010/main" xmlns="" val="2314442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 19"/>
          <p:cNvSpPr/>
          <p:nvPr/>
        </p:nvSpPr>
        <p:spPr>
          <a:xfrm>
            <a:off x="6794240" y="4948014"/>
            <a:ext cx="72008" cy="7200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Rectangle 6"/>
          <p:cNvSpPr/>
          <p:nvPr/>
        </p:nvSpPr>
        <p:spPr>
          <a:xfrm>
            <a:off x="2267744" y="195486"/>
            <a:ext cx="47030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ACOMPANHAMENTO DAS ALTERAÇÕES</a:t>
            </a:r>
          </a:p>
          <a:p>
            <a:pPr algn="ctr"/>
            <a:r>
              <a:rPr lang="pt-BR" b="1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 NA LEGISLAÇÃO</a:t>
            </a:r>
          </a:p>
        </p:txBody>
      </p:sp>
      <p:sp>
        <p:nvSpPr>
          <p:cNvPr id="13" name="Retângulo 12"/>
          <p:cNvSpPr/>
          <p:nvPr/>
        </p:nvSpPr>
        <p:spPr>
          <a:xfrm>
            <a:off x="395536" y="987574"/>
            <a:ext cx="8496944" cy="40395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af-ZA" dirty="0" smtClean="0">
                <a:latin typeface="Arial" pitchFamily="34" charset="0"/>
                <a:cs typeface="Arial" pitchFamily="34" charset="0"/>
              </a:rPr>
              <a:t>No âmbito da legislação municipal o monitoramento abrange apenas 03 municípios, nos quais até 2013 era mantido escopo certificado em conformidade com a 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NBR ISO 14001.</a:t>
            </a:r>
          </a:p>
          <a:p>
            <a:pPr algn="just"/>
            <a:endParaRPr lang="pt-BR" sz="800" dirty="0" smtClean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1200"/>
              </a:spcAft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Nos demais municípios (166) o monitoramento sistemático não é realizado em função dos seguintes motivos:</a:t>
            </a:r>
          </a:p>
          <a:p>
            <a:pPr marL="342900" indent="-342900" algn="just">
              <a:spcBef>
                <a:spcPts val="300"/>
              </a:spcBef>
              <a:spcAft>
                <a:spcPts val="300"/>
              </a:spcAft>
              <a:buAutoNum type="alphaLcParenR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Pouco dinamismo na evolução da legislação ambiental municipal, não sendo justificável o gasto de tempo com </a:t>
            </a:r>
            <a:r>
              <a:rPr lang="af-ZA" dirty="0" smtClean="0">
                <a:latin typeface="Arial" pitchFamily="34" charset="0"/>
                <a:cs typeface="Arial" pitchFamily="34" charset="0"/>
              </a:rPr>
              <a:t>monitoramento sistemático;</a:t>
            </a:r>
          </a:p>
          <a:p>
            <a:pPr marL="342900" indent="-342900" algn="just">
              <a:spcBef>
                <a:spcPts val="300"/>
              </a:spcBef>
              <a:spcAft>
                <a:spcPts val="300"/>
              </a:spcAft>
              <a:buAutoNum type="alphaLcParenR"/>
            </a:pPr>
            <a:r>
              <a:rPr lang="af-ZA" dirty="0" smtClean="0">
                <a:latin typeface="Arial" pitchFamily="34" charset="0"/>
                <a:cs typeface="Arial" pitchFamily="34" charset="0"/>
              </a:rPr>
              <a:t>Municípios realizam a gestão ambiental com base nas legislações das esferas Federal e Estadual;</a:t>
            </a:r>
          </a:p>
          <a:p>
            <a:pPr marL="342900" indent="-342900" algn="just">
              <a:spcBef>
                <a:spcPts val="300"/>
              </a:spcBef>
              <a:spcAft>
                <a:spcPts val="300"/>
              </a:spcAft>
              <a:buAutoNum type="alphaLcParenR"/>
            </a:pPr>
            <a:r>
              <a:rPr lang="af-ZA" dirty="0" smtClean="0">
                <a:latin typeface="Arial" pitchFamily="34" charset="0"/>
                <a:cs typeface="Arial" pitchFamily="34" charset="0"/>
              </a:rPr>
              <a:t>Apesar de não ser realizado monitoramento sistemático, é realizado registro da legislação destes municípios sempre que se toma conhecimento das mesmas.</a:t>
            </a:r>
            <a:endParaRPr lang="pt-BR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51762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 19"/>
          <p:cNvSpPr/>
          <p:nvPr/>
        </p:nvSpPr>
        <p:spPr>
          <a:xfrm>
            <a:off x="6794240" y="4948014"/>
            <a:ext cx="72008" cy="7200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Rectangle 6"/>
          <p:cNvSpPr/>
          <p:nvPr/>
        </p:nvSpPr>
        <p:spPr>
          <a:xfrm>
            <a:off x="2267744" y="195486"/>
            <a:ext cx="47030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ACOMPANHAMENTO DAS ALTERAÇÕES</a:t>
            </a:r>
          </a:p>
          <a:p>
            <a:pPr algn="ctr"/>
            <a:r>
              <a:rPr lang="pt-BR" b="1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 NA LEGISLAÇÃO</a:t>
            </a:r>
          </a:p>
        </p:txBody>
      </p:sp>
      <p:sp>
        <p:nvSpPr>
          <p:cNvPr id="13" name="Retângulo 12"/>
          <p:cNvSpPr/>
          <p:nvPr/>
        </p:nvSpPr>
        <p:spPr>
          <a:xfrm>
            <a:off x="395536" y="1203598"/>
            <a:ext cx="84969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af-ZA" dirty="0" smtClean="0">
                <a:latin typeface="Arial" pitchFamily="34" charset="0"/>
                <a:cs typeface="Arial" pitchFamily="34" charset="0"/>
              </a:rPr>
              <a:t>O trabalho considera a planilha eletrônica que a CEEE-GT mantém com o inventário da legislação ambiental de interesse, pois indica temas e legislações que devem ser monitoradas e avaliadas quando alteradas.</a:t>
            </a:r>
          </a:p>
          <a:p>
            <a:pPr algn="just"/>
            <a:endParaRPr lang="af-ZA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af-ZA" dirty="0" smtClean="0">
                <a:latin typeface="Arial" pitchFamily="34" charset="0"/>
                <a:cs typeface="Arial" pitchFamily="34" charset="0"/>
              </a:rPr>
              <a:t>Também é considerada uma planilha eletrônica com inventário sobre aspectos e impactos ambientais das atividades da CEEE-GT, a qual é útil para sinalização de temas de interesse a serem analisados em novas legislações.</a:t>
            </a:r>
          </a:p>
          <a:p>
            <a:pPr algn="just"/>
            <a:endParaRPr lang="af-ZA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af-ZA" dirty="0" smtClean="0">
                <a:latin typeface="Arial" pitchFamily="34" charset="0"/>
                <a:cs typeface="Arial" pitchFamily="34" charset="0"/>
              </a:rPr>
              <a:t>É realizada a análise das súmulas ou descrições das legislações e outros requisitos. O  conteúdo integral é analisado somente quando existe possibilidade de interesse para a CEEE-GT. </a:t>
            </a:r>
            <a:endParaRPr lang="pt-BR" dirty="0" smtClean="0">
              <a:latin typeface="Arial" pitchFamily="34" charset="0"/>
              <a:cs typeface="Arial" pitchFamily="34" charset="0"/>
            </a:endParaRPr>
          </a:p>
          <a:p>
            <a:endParaRPr lang="pt-BR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51762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/>
          <p:cNvSpPr/>
          <p:nvPr/>
        </p:nvSpPr>
        <p:spPr>
          <a:xfrm>
            <a:off x="7077268" y="4948014"/>
            <a:ext cx="72008" cy="7200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6"/>
          <p:cNvSpPr/>
          <p:nvPr/>
        </p:nvSpPr>
        <p:spPr>
          <a:xfrm>
            <a:off x="1907704" y="339502"/>
            <a:ext cx="54726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b="1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REGISTRO DAS LEGISLAÇÕES DE INTERESSE</a:t>
            </a:r>
          </a:p>
          <a:p>
            <a:pPr algn="ctr"/>
            <a:endParaRPr lang="pt-BR" b="1" dirty="0" smtClean="0"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323528" y="987574"/>
            <a:ext cx="84249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latin typeface="Arial" pitchFamily="34" charset="0"/>
                <a:cs typeface="Arial" pitchFamily="34" charset="0"/>
              </a:rPr>
              <a:t>Novas legislações são incluídas em planilha eletrônica Excel denominada como: </a:t>
            </a:r>
            <a:r>
              <a:rPr lang="pt-BR" i="1" dirty="0" smtClean="0">
                <a:latin typeface="Arial" pitchFamily="34" charset="0"/>
                <a:cs typeface="Arial" pitchFamily="34" charset="0"/>
              </a:rPr>
              <a:t>Legislações e outros requisitos ambientais CEEE-GT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/>
            <a:endParaRPr lang="pt-BR" sz="8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dirty="0" smtClean="0">
                <a:latin typeface="Arial" pitchFamily="34" charset="0"/>
                <a:cs typeface="Arial" pitchFamily="34" charset="0"/>
              </a:rPr>
              <a:t>A planilha fica disponível para consulta na rede corporativa, protegida contra edições e com backup diário.</a:t>
            </a:r>
          </a:p>
        </p:txBody>
      </p:sp>
      <p:sp>
        <p:nvSpPr>
          <p:cNvPr id="6" name="Retângulo 5"/>
          <p:cNvSpPr/>
          <p:nvPr/>
        </p:nvSpPr>
        <p:spPr>
          <a:xfrm>
            <a:off x="395536" y="2571750"/>
            <a:ext cx="1800200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latin typeface="Arial" pitchFamily="34" charset="0"/>
                <a:cs typeface="Arial" pitchFamily="34" charset="0"/>
              </a:rPr>
              <a:t>Aplicabilidade das legislações</a:t>
            </a:r>
            <a:endParaRPr lang="pt-B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2843808" y="2355726"/>
            <a:ext cx="5976664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latin typeface="Arial" pitchFamily="34" charset="0"/>
                <a:cs typeface="Arial" pitchFamily="34" charset="0"/>
              </a:rPr>
              <a:t>Real: estabelecem objetivamente algo a ser cumprido.</a:t>
            </a:r>
            <a:endParaRPr lang="pt-B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2843808" y="2931790"/>
            <a:ext cx="597666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latin typeface="Arial" pitchFamily="34" charset="0"/>
                <a:cs typeface="Arial" pitchFamily="34" charset="0"/>
              </a:rPr>
              <a:t>Potencial: poderão vir a ter aplicabilidade real, ou então, que são de interesse para conhecimento da CEEE GT.</a:t>
            </a:r>
            <a:endParaRPr lang="pt-B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395536" y="3651870"/>
            <a:ext cx="8424936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 smtClean="0">
                <a:latin typeface="Arial" pitchFamily="34" charset="0"/>
                <a:cs typeface="Arial" pitchFamily="34" charset="0"/>
              </a:rPr>
              <a:t>Legislações também são arquivadas em formato digital.</a:t>
            </a:r>
          </a:p>
          <a:p>
            <a:endParaRPr lang="pt-BR" sz="800" dirty="0" smtClean="0">
              <a:latin typeface="Arial" pitchFamily="34" charset="0"/>
              <a:cs typeface="Arial" pitchFamily="34" charset="0"/>
            </a:endParaRPr>
          </a:p>
          <a:p>
            <a:r>
              <a:rPr lang="pt-BR" dirty="0" smtClean="0">
                <a:latin typeface="Arial" pitchFamily="34" charset="0"/>
                <a:cs typeface="Arial" pitchFamily="34" charset="0"/>
              </a:rPr>
              <a:t>São elaborados planos de ação quando as práticas de trabalho da CEEE-GT não atendem uma nova legislação.</a:t>
            </a:r>
          </a:p>
        </p:txBody>
      </p:sp>
      <p:cxnSp>
        <p:nvCxnSpPr>
          <p:cNvPr id="13" name="Conector de seta reta 12"/>
          <p:cNvCxnSpPr>
            <a:stCxn id="6" idx="3"/>
            <a:endCxn id="7" idx="1"/>
          </p:cNvCxnSpPr>
          <p:nvPr/>
        </p:nvCxnSpPr>
        <p:spPr>
          <a:xfrm flipV="1">
            <a:off x="2195736" y="2540392"/>
            <a:ext cx="648072" cy="3545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de seta reta 15"/>
          <p:cNvCxnSpPr>
            <a:stCxn id="6" idx="3"/>
            <a:endCxn id="8" idx="1"/>
          </p:cNvCxnSpPr>
          <p:nvPr/>
        </p:nvCxnSpPr>
        <p:spPr>
          <a:xfrm>
            <a:off x="2195736" y="2894916"/>
            <a:ext cx="648072" cy="3600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306936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/>
          <p:cNvSpPr/>
          <p:nvPr/>
        </p:nvSpPr>
        <p:spPr>
          <a:xfrm>
            <a:off x="4009930" y="4659982"/>
            <a:ext cx="72008" cy="72008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6"/>
          <p:cNvSpPr/>
          <p:nvPr/>
        </p:nvSpPr>
        <p:spPr>
          <a:xfrm>
            <a:off x="1907704" y="339502"/>
            <a:ext cx="54726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b="1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REGISTRO DAS LEGISLAÇÕES DE INTERESSE</a:t>
            </a:r>
          </a:p>
          <a:p>
            <a:pPr algn="ctr"/>
            <a:endParaRPr lang="pt-BR" b="1" dirty="0" smtClean="0"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  <p:pic>
        <p:nvPicPr>
          <p:cNvPr id="16" name="Imagem 15"/>
          <p:cNvPicPr/>
          <p:nvPr/>
        </p:nvPicPr>
        <p:blipFill>
          <a:blip r:embed="rId3" cstate="print"/>
          <a:srcRect b="18574"/>
          <a:stretch>
            <a:fillRect/>
          </a:stretch>
        </p:blipFill>
        <p:spPr bwMode="auto">
          <a:xfrm>
            <a:off x="1223120" y="843558"/>
            <a:ext cx="7920880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CaixaDeTexto 22"/>
          <p:cNvSpPr txBox="1"/>
          <p:nvPr/>
        </p:nvSpPr>
        <p:spPr>
          <a:xfrm>
            <a:off x="107504" y="3363838"/>
            <a:ext cx="1008112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pt-BR" sz="1200" dirty="0" smtClean="0"/>
              <a:t>Geração</a:t>
            </a:r>
          </a:p>
          <a:p>
            <a:r>
              <a:rPr lang="pt-BR" sz="1200" dirty="0" smtClean="0"/>
              <a:t>Transmissão</a:t>
            </a:r>
          </a:p>
          <a:p>
            <a:r>
              <a:rPr lang="pt-BR" sz="1200" dirty="0" smtClean="0"/>
              <a:t>Distribuição</a:t>
            </a:r>
            <a:endParaRPr lang="pt-BR" sz="1200" dirty="0"/>
          </a:p>
        </p:txBody>
      </p:sp>
      <p:cxnSp>
        <p:nvCxnSpPr>
          <p:cNvPr id="31" name="Conector de seta reta 30"/>
          <p:cNvCxnSpPr>
            <a:stCxn id="23" idx="3"/>
          </p:cNvCxnSpPr>
          <p:nvPr/>
        </p:nvCxnSpPr>
        <p:spPr>
          <a:xfrm flipV="1">
            <a:off x="1115616" y="3003798"/>
            <a:ext cx="1728192" cy="68320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Seta para a direita 32"/>
          <p:cNvSpPr/>
          <p:nvPr/>
        </p:nvSpPr>
        <p:spPr>
          <a:xfrm>
            <a:off x="971600" y="1995686"/>
            <a:ext cx="288032" cy="28803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6" name="Retângulo 25"/>
          <p:cNvSpPr/>
          <p:nvPr/>
        </p:nvSpPr>
        <p:spPr>
          <a:xfrm>
            <a:off x="107504" y="1707654"/>
            <a:ext cx="936104" cy="93871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af-ZA" sz="1100" dirty="0" smtClean="0">
                <a:cs typeface="Arial" pitchFamily="34" charset="0"/>
              </a:rPr>
              <a:t>Detalhe da planilha eletrônica utilizada pela CEEE-GT </a:t>
            </a:r>
            <a:endParaRPr lang="pt-BR" sz="1100" dirty="0"/>
          </a:p>
        </p:txBody>
      </p:sp>
    </p:spTree>
    <p:extLst>
      <p:ext uri="{BB962C8B-B14F-4D97-AF65-F5344CB8AC3E}">
        <p14:creationId xmlns:p14="http://schemas.microsoft.com/office/powerpoint/2010/main" xmlns="" val="2432409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1031</TotalTime>
  <Words>1239</Words>
  <Application>Microsoft Office PowerPoint</Application>
  <PresentationFormat>Apresentação na tela (16:9)</PresentationFormat>
  <Paragraphs>146</Paragraphs>
  <Slides>15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15</vt:i4>
      </vt:variant>
    </vt:vector>
  </HeadingPairs>
  <TitlesOfParts>
    <vt:vector size="16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WallE</dc:creator>
  <cp:lastModifiedBy>alexandre.bordin</cp:lastModifiedBy>
  <cp:revision>125</cp:revision>
  <dcterms:created xsi:type="dcterms:W3CDTF">2017-01-19T11:02:55Z</dcterms:created>
  <dcterms:modified xsi:type="dcterms:W3CDTF">2017-10-11T14:24:08Z</dcterms:modified>
</cp:coreProperties>
</file>