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0" r:id="rId5"/>
    <p:sldId id="259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70" r:id="rId14"/>
  </p:sldIdLst>
  <p:sldSz cx="9144000" cy="5143500" type="screen16x9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8F8F8"/>
    <a:srgbClr val="33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610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7DE8EA-D182-4923-AB48-F6E64DC1CDE1}" type="datetimeFigureOut">
              <a:rPr lang="pt-BR" smtClean="0"/>
              <a:t>21/10/2017</a:t>
            </a:fld>
            <a:endParaRPr lang="pt-B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86C33E-E134-43E5-B4F4-2B8E12D8B66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184424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6C33E-E134-43E5-B4F4-2B8E12D8B668}" type="slidenum">
              <a:rPr lang="pt-BR" smtClean="0"/>
              <a:t>8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3734437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pt-B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BCCD6DB-B2B2-4A16-8492-97CF9589BF51}" type="datetimeFigureOut">
              <a:rPr lang="pt-BR" smtClean="0"/>
              <a:t>21/10/2017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A39B1DF-1CD5-428F-96B2-B6A9BA331C4F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7129045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pt-B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BCCD6DB-B2B2-4A16-8492-97CF9589BF51}" type="datetimeFigureOut">
              <a:rPr lang="pt-BR" smtClean="0"/>
              <a:t>21/10/2017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A39B1DF-1CD5-428F-96B2-B6A9BA331C4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095816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pt-B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BCCD6DB-B2B2-4A16-8492-97CF9589BF51}" type="datetimeFigureOut">
              <a:rPr lang="pt-BR" smtClean="0"/>
              <a:t>21/10/2017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A39B1DF-1CD5-428F-96B2-B6A9BA331C4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69053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419622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pt-B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BCCD6DB-B2B2-4A16-8492-97CF9589BF51}" type="datetimeFigureOut">
              <a:rPr lang="pt-BR" smtClean="0"/>
              <a:t>21/10/2017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A39B1DF-1CD5-428F-96B2-B6A9BA331C4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146925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pt-B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BCCD6DB-B2B2-4A16-8492-97CF9589BF51}" type="datetimeFigureOut">
              <a:rPr lang="pt-BR" smtClean="0"/>
              <a:t>21/10/2017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A39B1DF-1CD5-428F-96B2-B6A9BA331C4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90227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pt-B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B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B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BCCD6DB-B2B2-4A16-8492-97CF9589BF51}" type="datetimeFigureOut">
              <a:rPr lang="pt-BR" smtClean="0"/>
              <a:t>21/10/2017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A39B1DF-1CD5-428F-96B2-B6A9BA331C4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547592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pt-B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B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B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BCCD6DB-B2B2-4A16-8492-97CF9589BF51}" type="datetimeFigureOut">
              <a:rPr lang="pt-BR" smtClean="0"/>
              <a:t>21/10/2017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A39B1DF-1CD5-428F-96B2-B6A9BA331C4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829739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pt-B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BCCD6DB-B2B2-4A16-8492-97CF9589BF51}" type="datetimeFigureOut">
              <a:rPr lang="pt-BR" smtClean="0"/>
              <a:t>21/10/2017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A39B1DF-1CD5-428F-96B2-B6A9BA331C4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56834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BCCD6DB-B2B2-4A16-8492-97CF9589BF51}" type="datetimeFigureOut">
              <a:rPr lang="pt-BR" smtClean="0"/>
              <a:t>21/10/2017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A39B1DF-1CD5-428F-96B2-B6A9BA331C4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790350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B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B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BCCD6DB-B2B2-4A16-8492-97CF9589BF51}" type="datetimeFigureOut">
              <a:rPr lang="pt-BR" smtClean="0"/>
              <a:t>21/10/2017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A39B1DF-1CD5-428F-96B2-B6A9BA331C4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27805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B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BCCD6DB-B2B2-4A16-8492-97CF9589BF51}" type="datetimeFigureOut">
              <a:rPr lang="pt-BR" smtClean="0"/>
              <a:t>21/10/2017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A39B1DF-1CD5-428F-96B2-B6A9BA331C4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69781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\\ZEUS\ArquivosWX\Clientes\SNPTEE 2017\SNPTEE\Arquivos\Sem Título-3.jpg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9144000" cy="514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Straight Connector 11"/>
          <p:cNvCxnSpPr/>
          <p:nvPr userDrawn="1"/>
        </p:nvCxnSpPr>
        <p:spPr>
          <a:xfrm>
            <a:off x="2843808" y="843558"/>
            <a:ext cx="316835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/>
          <p:nvPr userDrawn="1"/>
        </p:nvSpPr>
        <p:spPr>
          <a:xfrm>
            <a:off x="6228184" y="4948014"/>
            <a:ext cx="72008" cy="72008"/>
          </a:xfrm>
          <a:prstGeom prst="ellipse">
            <a:avLst/>
          </a:prstGeom>
          <a:solidFill>
            <a:srgbClr val="F8F8F8">
              <a:alpha val="2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Oval 15"/>
          <p:cNvSpPr/>
          <p:nvPr userDrawn="1"/>
        </p:nvSpPr>
        <p:spPr>
          <a:xfrm>
            <a:off x="6511212" y="4948014"/>
            <a:ext cx="72008" cy="72008"/>
          </a:xfrm>
          <a:prstGeom prst="ellipse">
            <a:avLst/>
          </a:prstGeom>
          <a:solidFill>
            <a:srgbClr val="F8F8F8">
              <a:alpha val="2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7" name="Oval 16"/>
          <p:cNvSpPr/>
          <p:nvPr userDrawn="1"/>
        </p:nvSpPr>
        <p:spPr>
          <a:xfrm>
            <a:off x="6369698" y="4948014"/>
            <a:ext cx="72008" cy="72008"/>
          </a:xfrm>
          <a:prstGeom prst="ellipse">
            <a:avLst/>
          </a:prstGeom>
          <a:solidFill>
            <a:srgbClr val="F8F8F8">
              <a:alpha val="2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8" name="Oval 17"/>
          <p:cNvSpPr/>
          <p:nvPr userDrawn="1"/>
        </p:nvSpPr>
        <p:spPr>
          <a:xfrm>
            <a:off x="6652726" y="4948014"/>
            <a:ext cx="72008" cy="72008"/>
          </a:xfrm>
          <a:prstGeom prst="ellipse">
            <a:avLst/>
          </a:prstGeom>
          <a:solidFill>
            <a:srgbClr val="F8F8F8">
              <a:alpha val="2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Oval 18"/>
          <p:cNvSpPr/>
          <p:nvPr userDrawn="1"/>
        </p:nvSpPr>
        <p:spPr>
          <a:xfrm>
            <a:off x="6794240" y="4948014"/>
            <a:ext cx="72008" cy="72008"/>
          </a:xfrm>
          <a:prstGeom prst="ellipse">
            <a:avLst/>
          </a:prstGeom>
          <a:solidFill>
            <a:srgbClr val="F8F8F8">
              <a:alpha val="2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0" name="Oval 19"/>
          <p:cNvSpPr/>
          <p:nvPr userDrawn="1"/>
        </p:nvSpPr>
        <p:spPr>
          <a:xfrm>
            <a:off x="6935754" y="4948014"/>
            <a:ext cx="72008" cy="72008"/>
          </a:xfrm>
          <a:prstGeom prst="ellipse">
            <a:avLst/>
          </a:prstGeom>
          <a:solidFill>
            <a:srgbClr val="F8F8F8">
              <a:alpha val="2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1" name="Oval 20"/>
          <p:cNvSpPr/>
          <p:nvPr userDrawn="1"/>
        </p:nvSpPr>
        <p:spPr>
          <a:xfrm>
            <a:off x="7077268" y="4948014"/>
            <a:ext cx="72008" cy="72008"/>
          </a:xfrm>
          <a:prstGeom prst="ellipse">
            <a:avLst/>
          </a:prstGeom>
          <a:solidFill>
            <a:srgbClr val="F8F8F8">
              <a:alpha val="2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2" name="Oval 21"/>
          <p:cNvSpPr/>
          <p:nvPr userDrawn="1"/>
        </p:nvSpPr>
        <p:spPr>
          <a:xfrm>
            <a:off x="7218782" y="4948014"/>
            <a:ext cx="72008" cy="72008"/>
          </a:xfrm>
          <a:prstGeom prst="ellipse">
            <a:avLst/>
          </a:prstGeom>
          <a:solidFill>
            <a:srgbClr val="F8F8F8">
              <a:alpha val="2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3" name="Oval 22"/>
          <p:cNvSpPr/>
          <p:nvPr userDrawn="1"/>
        </p:nvSpPr>
        <p:spPr>
          <a:xfrm>
            <a:off x="7360296" y="4948014"/>
            <a:ext cx="72008" cy="72008"/>
          </a:xfrm>
          <a:prstGeom prst="ellipse">
            <a:avLst/>
          </a:prstGeom>
          <a:solidFill>
            <a:srgbClr val="F8F8F8">
              <a:alpha val="2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4" name="Oval 23"/>
          <p:cNvSpPr/>
          <p:nvPr userDrawn="1"/>
        </p:nvSpPr>
        <p:spPr>
          <a:xfrm>
            <a:off x="7501810" y="4948014"/>
            <a:ext cx="72008" cy="72008"/>
          </a:xfrm>
          <a:prstGeom prst="ellipse">
            <a:avLst/>
          </a:prstGeom>
          <a:solidFill>
            <a:srgbClr val="F8F8F8">
              <a:alpha val="2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5" name="Oval 24"/>
          <p:cNvSpPr/>
          <p:nvPr userDrawn="1"/>
        </p:nvSpPr>
        <p:spPr>
          <a:xfrm>
            <a:off x="7643324" y="4948014"/>
            <a:ext cx="72008" cy="72008"/>
          </a:xfrm>
          <a:prstGeom prst="ellipse">
            <a:avLst/>
          </a:prstGeom>
          <a:solidFill>
            <a:srgbClr val="F8F8F8">
              <a:alpha val="2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6" name="Oval 25"/>
          <p:cNvSpPr/>
          <p:nvPr userDrawn="1"/>
        </p:nvSpPr>
        <p:spPr>
          <a:xfrm>
            <a:off x="7784838" y="4948014"/>
            <a:ext cx="72008" cy="72008"/>
          </a:xfrm>
          <a:prstGeom prst="ellipse">
            <a:avLst/>
          </a:prstGeom>
          <a:solidFill>
            <a:srgbClr val="F8F8F8">
              <a:alpha val="2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7" name="Oval 26"/>
          <p:cNvSpPr/>
          <p:nvPr userDrawn="1"/>
        </p:nvSpPr>
        <p:spPr>
          <a:xfrm>
            <a:off x="7926352" y="4948014"/>
            <a:ext cx="72008" cy="72008"/>
          </a:xfrm>
          <a:prstGeom prst="ellipse">
            <a:avLst/>
          </a:prstGeom>
          <a:solidFill>
            <a:srgbClr val="F8F8F8">
              <a:alpha val="2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8" name="Oval 27"/>
          <p:cNvSpPr/>
          <p:nvPr userDrawn="1"/>
        </p:nvSpPr>
        <p:spPr>
          <a:xfrm>
            <a:off x="8067866" y="4948014"/>
            <a:ext cx="72008" cy="72008"/>
          </a:xfrm>
          <a:prstGeom prst="ellipse">
            <a:avLst/>
          </a:prstGeom>
          <a:solidFill>
            <a:srgbClr val="F8F8F8">
              <a:alpha val="2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9" name="Oval 28"/>
          <p:cNvSpPr/>
          <p:nvPr userDrawn="1"/>
        </p:nvSpPr>
        <p:spPr>
          <a:xfrm>
            <a:off x="8209384" y="4948014"/>
            <a:ext cx="72008" cy="72008"/>
          </a:xfrm>
          <a:prstGeom prst="ellipse">
            <a:avLst/>
          </a:prstGeom>
          <a:solidFill>
            <a:srgbClr val="F8F8F8">
              <a:alpha val="2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0" name="Imagem 29" descr="eletrobras_eletronorte"/>
          <p:cNvPicPr/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179512" y="117606"/>
            <a:ext cx="908491" cy="760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65774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ZEUS\ArquivosWX\Clientes\SNPTEE 2017\SNPTEE\Arquivos\Sem Título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Oval 13"/>
          <p:cNvSpPr/>
          <p:nvPr/>
        </p:nvSpPr>
        <p:spPr>
          <a:xfrm>
            <a:off x="6228184" y="4948014"/>
            <a:ext cx="72008" cy="7200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4" name="Rectangle 3"/>
          <p:cNvSpPr/>
          <p:nvPr/>
        </p:nvSpPr>
        <p:spPr>
          <a:xfrm>
            <a:off x="456510" y="4227934"/>
            <a:ext cx="26956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GMI_12 </a:t>
            </a:r>
            <a:r>
              <a:rPr lang="pt-BR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/ Cleiner Assis</a:t>
            </a:r>
            <a:endParaRPr lang="pt-BR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7504" y="1669203"/>
            <a:ext cx="34563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AS TÉCNICAS DE MANUTENÇÃO PREVENTIVA SÃO EFICIENTES NA DETECÇÃO DE FALHAS EM TRANSFORMADORES DE INSTRUMENTOS? AVALIAÇÃO DAS FALHAS EM TC`S  E </a:t>
            </a:r>
            <a:r>
              <a:rPr lang="pt-BR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TPC`S</a:t>
            </a:r>
          </a:p>
          <a:p>
            <a:pPr algn="ctr"/>
            <a:r>
              <a:rPr lang="pt-BR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NA </a:t>
            </a:r>
            <a:r>
              <a:rPr lang="pt-BR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INTERLIGAÇÃO NORTE-SUL</a:t>
            </a:r>
            <a:r>
              <a:rPr lang="pt-BR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.</a:t>
            </a:r>
            <a:endParaRPr lang="pt-BR" sz="2400" b="1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-36512" y="4659982"/>
            <a:ext cx="316835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m 8" descr="eletrobras_eletronorte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34021" y="267494"/>
            <a:ext cx="1403350" cy="1148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27572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/>
          <p:cNvSpPr/>
          <p:nvPr/>
        </p:nvSpPr>
        <p:spPr>
          <a:xfrm>
            <a:off x="7643324" y="4948014"/>
            <a:ext cx="72008" cy="7200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" name="Rectangle 3"/>
          <p:cNvSpPr/>
          <p:nvPr/>
        </p:nvSpPr>
        <p:spPr>
          <a:xfrm>
            <a:off x="323528" y="1059582"/>
            <a:ext cx="8432853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pt-B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25% dos equipamentos dessa família de TC, possuem histórico de Anomalia Térmica (Ponto quente) nas Conexões Primárias, sendo 50% dos que falharam.</a:t>
            </a:r>
          </a:p>
          <a:p>
            <a:pPr lvl="1"/>
            <a:endParaRPr lang="pt-BR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sp>
        <p:nvSpPr>
          <p:cNvPr id="4" name="Rectangle 13"/>
          <p:cNvSpPr/>
          <p:nvPr/>
        </p:nvSpPr>
        <p:spPr>
          <a:xfrm>
            <a:off x="1115616" y="411510"/>
            <a:ext cx="71652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ANÁLISE DE FALHAS EM TI`S NA INTERLIGAÇÃO NORTE -SUL</a:t>
            </a:r>
            <a:endParaRPr lang="pt-BR" b="1" dirty="0"/>
          </a:p>
        </p:txBody>
      </p:sp>
      <p:pic>
        <p:nvPicPr>
          <p:cNvPr id="5" name="Imagem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167" y="1779662"/>
            <a:ext cx="2195830" cy="1915795"/>
          </a:xfrm>
          <a:prstGeom prst="rect">
            <a:avLst/>
          </a:prstGeom>
          <a:ln w="25400">
            <a:solidFill>
              <a:schemeClr val="accent1"/>
            </a:solidFill>
          </a:ln>
        </p:spPr>
      </p:pic>
      <p:pic>
        <p:nvPicPr>
          <p:cNvPr id="6" name="Imagem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6579" y="1789160"/>
            <a:ext cx="2268855" cy="1914525"/>
          </a:xfrm>
          <a:prstGeom prst="rect">
            <a:avLst/>
          </a:prstGeom>
          <a:ln w="25400">
            <a:solidFill>
              <a:schemeClr val="accent1"/>
            </a:solidFill>
          </a:ln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7215" y="1707654"/>
            <a:ext cx="2516251" cy="1355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7214" y="3223917"/>
            <a:ext cx="2522943" cy="1372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Tabe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2293729"/>
              </p:ext>
            </p:extLst>
          </p:nvPr>
        </p:nvGraphicFramePr>
        <p:xfrm>
          <a:off x="945035" y="3867894"/>
          <a:ext cx="2989924" cy="10662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32363"/>
                <a:gridCol w="914047"/>
                <a:gridCol w="943514"/>
              </a:tblGrid>
              <a:tr h="214630">
                <a:tc gridSpan="3">
                  <a:txBody>
                    <a:bodyPr/>
                    <a:lstStyle/>
                    <a:p>
                      <a:pPr indent="152400"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100" dirty="0" smtClean="0">
                          <a:effectLst/>
                          <a:latin typeface="+mj-lt"/>
                          <a:ea typeface="Times New Roman"/>
                        </a:rPr>
                        <a:t>Medição de Resistência Ôhmica de Conexão</a:t>
                      </a:r>
                      <a:endParaRPr lang="pt-BR" sz="11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indent="152400"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endParaRPr lang="pt-BR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indent="152400"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endParaRPr lang="pt-BR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14630">
                <a:tc>
                  <a:txBody>
                    <a:bodyPr/>
                    <a:lstStyle/>
                    <a:p>
                      <a:pPr indent="152400"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  <a:latin typeface="+mj-lt"/>
                        </a:rPr>
                        <a:t>PXTC7-BY</a:t>
                      </a:r>
                      <a:endParaRPr lang="pt-BR" sz="11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52400"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  <a:latin typeface="+mj-lt"/>
                        </a:rPr>
                        <a:t>Antes da </a:t>
                      </a:r>
                      <a:r>
                        <a:rPr lang="pt-BR" sz="1100" dirty="0" smtClean="0">
                          <a:effectLst/>
                          <a:latin typeface="+mj-lt"/>
                        </a:rPr>
                        <a:t>intervenção*  </a:t>
                      </a:r>
                      <a:endParaRPr lang="pt-BR" sz="11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52400"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  <a:latin typeface="+mj-lt"/>
                        </a:rPr>
                        <a:t>após a intervenção*  </a:t>
                      </a:r>
                      <a:endParaRPr lang="pt-BR" sz="11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37795">
                <a:tc>
                  <a:txBody>
                    <a:bodyPr/>
                    <a:lstStyle/>
                    <a:p>
                      <a:pPr indent="152400"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  <a:latin typeface="+mj-lt"/>
                        </a:rPr>
                        <a:t>FASE A</a:t>
                      </a:r>
                      <a:endParaRPr lang="pt-BR" sz="11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52400"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  <a:latin typeface="+mj-lt"/>
                        </a:rPr>
                        <a:t>43 µΩ</a:t>
                      </a:r>
                      <a:endParaRPr lang="pt-BR" sz="11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52400"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  <a:latin typeface="+mj-lt"/>
                        </a:rPr>
                        <a:t>13 µΩ</a:t>
                      </a:r>
                      <a:endParaRPr lang="pt-BR" sz="11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37795">
                <a:tc>
                  <a:txBody>
                    <a:bodyPr/>
                    <a:lstStyle/>
                    <a:p>
                      <a:pPr indent="152400"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  <a:latin typeface="+mj-lt"/>
                        </a:rPr>
                        <a:t>FASE B</a:t>
                      </a:r>
                      <a:endParaRPr lang="pt-BR" sz="11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52400"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100" dirty="0" smtClean="0">
                          <a:effectLst/>
                          <a:latin typeface="+mj-lt"/>
                        </a:rPr>
                        <a:t>614 </a:t>
                      </a:r>
                      <a:r>
                        <a:rPr lang="pt-BR" sz="1100" dirty="0">
                          <a:effectLst/>
                          <a:latin typeface="+mj-lt"/>
                        </a:rPr>
                        <a:t>µΩ</a:t>
                      </a:r>
                      <a:endParaRPr lang="pt-BR" sz="11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52400"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  <a:latin typeface="+mj-lt"/>
                        </a:rPr>
                        <a:t>11 µΩ</a:t>
                      </a:r>
                      <a:endParaRPr lang="pt-BR" sz="11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37795">
                <a:tc>
                  <a:txBody>
                    <a:bodyPr/>
                    <a:lstStyle/>
                    <a:p>
                      <a:pPr indent="152400"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  <a:latin typeface="+mj-lt"/>
                        </a:rPr>
                        <a:t>FASE V</a:t>
                      </a:r>
                      <a:endParaRPr lang="pt-BR" sz="11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52400"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  <a:latin typeface="+mj-lt"/>
                        </a:rPr>
                        <a:t>126 µΩ</a:t>
                      </a:r>
                      <a:endParaRPr lang="pt-BR" sz="11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52400"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  <a:latin typeface="+mj-lt"/>
                        </a:rPr>
                        <a:t>15 µΩ</a:t>
                      </a:r>
                      <a:endParaRPr lang="pt-BR" sz="11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6179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14"/>
          <p:cNvSpPr/>
          <p:nvPr/>
        </p:nvSpPr>
        <p:spPr>
          <a:xfrm>
            <a:off x="7784838" y="4948014"/>
            <a:ext cx="72008" cy="7200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" name="Rectangle 13"/>
          <p:cNvSpPr/>
          <p:nvPr/>
        </p:nvSpPr>
        <p:spPr>
          <a:xfrm>
            <a:off x="1115616" y="411510"/>
            <a:ext cx="71652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ANÁLISE DE FALHAS EM TI`S NA INTERLIGAÇÃO NORTE -SUL</a:t>
            </a:r>
            <a:endParaRPr lang="pt-BR" b="1" dirty="0"/>
          </a:p>
        </p:txBody>
      </p:sp>
      <p:sp>
        <p:nvSpPr>
          <p:cNvPr id="4" name="Rectangle 3"/>
          <p:cNvSpPr/>
          <p:nvPr/>
        </p:nvSpPr>
        <p:spPr>
          <a:xfrm>
            <a:off x="459626" y="987574"/>
            <a:ext cx="843285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pt-BR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Análise das possíveis causa de falha da Família de TC CTC - 550.</a:t>
            </a:r>
          </a:p>
          <a:p>
            <a:pPr lvl="1"/>
            <a:r>
              <a:rPr lang="pt-B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	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219866"/>
            <a:ext cx="1466850" cy="151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1234" y="1506905"/>
            <a:ext cx="2230684" cy="1678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0416" y="1506905"/>
            <a:ext cx="2537167" cy="2823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3"/>
          <p:cNvSpPr/>
          <p:nvPr/>
        </p:nvSpPr>
        <p:spPr>
          <a:xfrm>
            <a:off x="179512" y="1628982"/>
            <a:ext cx="381642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pt-B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Perda de equalização da Virola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pt-B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Conexões de Aterramento deficitárias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pt-B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Degradação acelerada do sistema de Isolação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pt-B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Excesso de Manobras de Seccionadoras nos sistemas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pt-B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Dimensionamento conforme Norma NBR 6856/92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pt-B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Valor de TSFI de 650 KV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pt-BR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742950" lvl="1" indent="-285750">
              <a:buFont typeface="Wingdings" panose="05000000000000000000" pitchFamily="2" charset="2"/>
              <a:buChar char="q"/>
            </a:pPr>
            <a:endParaRPr lang="pt-BR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r>
              <a:rPr lang="pt-B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392981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val 15"/>
          <p:cNvSpPr/>
          <p:nvPr/>
        </p:nvSpPr>
        <p:spPr>
          <a:xfrm>
            <a:off x="7926352" y="4948014"/>
            <a:ext cx="72008" cy="7200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" name="Rectangle 13"/>
          <p:cNvSpPr/>
          <p:nvPr/>
        </p:nvSpPr>
        <p:spPr>
          <a:xfrm>
            <a:off x="2771800" y="407384"/>
            <a:ext cx="30444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CONSIDERAÇÕES FINAIS</a:t>
            </a:r>
            <a:endParaRPr lang="pt-BR" b="1" dirty="0"/>
          </a:p>
        </p:txBody>
      </p:sp>
      <p:sp>
        <p:nvSpPr>
          <p:cNvPr id="4" name="Rectangle 3"/>
          <p:cNvSpPr/>
          <p:nvPr/>
        </p:nvSpPr>
        <p:spPr>
          <a:xfrm>
            <a:off x="459626" y="1203598"/>
            <a:ext cx="836084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pt-B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As técnicas preditivas, para os casos de falhas analisados, obtiveram um bom desempenho na busca por defeitos, mesmo que incipientes. </a:t>
            </a:r>
            <a:r>
              <a:rPr lang="pt-BR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No entanto </a:t>
            </a:r>
            <a:r>
              <a:rPr lang="pt-B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é importante o  </a:t>
            </a:r>
            <a:r>
              <a:rPr lang="pt-BR" sz="1600" u="sng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o</a:t>
            </a:r>
            <a:r>
              <a:rPr lang="pt-BR" sz="1600" u="sng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pt-BR" sz="1600" u="sng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aumento da </a:t>
            </a:r>
            <a:r>
              <a:rPr lang="pt-BR" sz="1600" u="sng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credibilidade a partir da </a:t>
            </a:r>
            <a:r>
              <a:rPr lang="pt-BR" sz="1600" u="sng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eficientização</a:t>
            </a:r>
            <a:r>
              <a:rPr lang="pt-BR" sz="1600" u="sng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pt-BR" sz="1600" u="sng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do processo de engenharia de </a:t>
            </a:r>
            <a:r>
              <a:rPr lang="pt-BR" sz="1600" u="sng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Manutenção, </a:t>
            </a:r>
            <a:r>
              <a:rPr lang="pt-B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para </a:t>
            </a:r>
            <a:r>
              <a:rPr lang="pt-BR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se evitar falhas em ativos da transmissão, como demonstrados neste IT. </a:t>
            </a:r>
          </a:p>
          <a:p>
            <a:endParaRPr lang="pt-BR" sz="16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t-BR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A eficiência das manutenções preventivas com intervalo fixo </a:t>
            </a:r>
            <a:r>
              <a:rPr lang="pt-B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para </a:t>
            </a:r>
            <a:r>
              <a:rPr lang="pt-BR" sz="16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TI`s</a:t>
            </a:r>
            <a:r>
              <a:rPr lang="pt-B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, </a:t>
            </a:r>
            <a:r>
              <a:rPr lang="pt-BR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conforme casos </a:t>
            </a:r>
            <a:r>
              <a:rPr lang="pt-B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demonstrados, </a:t>
            </a:r>
            <a:r>
              <a:rPr lang="pt-BR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deve ser </a:t>
            </a:r>
            <a:r>
              <a:rPr lang="pt-B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reavaliada. Diante dos novos desafios do setor elétrico a evolução para </a:t>
            </a:r>
            <a:r>
              <a:rPr lang="pt-BR" sz="1600" b="1" u="sng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Manutenção Preventiva com Base no Monitoramento </a:t>
            </a:r>
            <a:r>
              <a:rPr lang="pt-BR" sz="1600" b="1" u="sng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P</a:t>
            </a:r>
            <a:r>
              <a:rPr lang="pt-BR" sz="1600" b="1" u="sng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reditivo </a:t>
            </a:r>
            <a:r>
              <a:rPr lang="pt-B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é imprescindível para sustentabilidade das empresas. </a:t>
            </a:r>
          </a:p>
          <a:p>
            <a:endParaRPr lang="pt-BR" sz="16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t-BR" sz="1600" u="sng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A Resolução 669/2015 da ANEEL definindo prazos mínimos de manutenção, reforçou o conceito de manutenção preventiva com intervalo fixo?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pt-BR" sz="1600" u="sng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707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val 17"/>
          <p:cNvSpPr/>
          <p:nvPr/>
        </p:nvSpPr>
        <p:spPr>
          <a:xfrm>
            <a:off x="8209384" y="4948014"/>
            <a:ext cx="72008" cy="7200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3074" name="Picture 2" descr="C:\Users\WallE\Desktop\Sem Título-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9144001" cy="514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19"/>
          <p:cNvSpPr/>
          <p:nvPr/>
        </p:nvSpPr>
        <p:spPr>
          <a:xfrm>
            <a:off x="539552" y="1563638"/>
            <a:ext cx="37622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CLEINER ASSIS</a:t>
            </a:r>
            <a:endParaRPr lang="pt-BR" b="1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91197" y="2791832"/>
            <a:ext cx="26817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(63) 99913-0469</a:t>
            </a:r>
            <a:endParaRPr lang="pt-BR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791197" y="3549206"/>
            <a:ext cx="39248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Cleiner.assis@eletronorte.gov.br</a:t>
            </a:r>
            <a:endParaRPr lang="pt-BR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791197" y="2178474"/>
            <a:ext cx="26817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(63) 3236-4254</a:t>
            </a:r>
            <a:endParaRPr lang="pt-BR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791197" y="4018548"/>
            <a:ext cx="32565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www.eletronorte.gov.br</a:t>
            </a:r>
            <a:endParaRPr lang="pt-BR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5" name="Picture 3" descr="C:\Users\WallE\Desktop\e-mail-envelop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777" y="3478909"/>
            <a:ext cx="249464" cy="249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WallE\Desktop\whatsapp-logo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777" y="2849016"/>
            <a:ext cx="280929" cy="280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WallE\Desktop\phone-cal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777" y="2226228"/>
            <a:ext cx="273824" cy="273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WallE\Desktop\screen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777" y="4077338"/>
            <a:ext cx="251752" cy="25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3" name="Straight Connector 32"/>
          <p:cNvCxnSpPr/>
          <p:nvPr/>
        </p:nvCxnSpPr>
        <p:spPr>
          <a:xfrm>
            <a:off x="-36512" y="1971742"/>
            <a:ext cx="4502334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2073" y="2038546"/>
            <a:ext cx="1667605" cy="2981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aixaDeTexto 1"/>
          <p:cNvSpPr txBox="1"/>
          <p:nvPr/>
        </p:nvSpPr>
        <p:spPr>
          <a:xfrm>
            <a:off x="2916796" y="277488"/>
            <a:ext cx="5328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GRATO PELA ATENÇÃO</a:t>
            </a:r>
            <a:endParaRPr lang="pt-BR" b="1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0992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9627" y="1275606"/>
            <a:ext cx="468843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pt-BR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Os transformadores para instrumentos (TC`s e TPC`s) possuem papel fundamental nos sistemas elétricos, </a:t>
            </a:r>
            <a:r>
              <a:rPr lang="pt-BR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sendo responsáveis </a:t>
            </a:r>
            <a:r>
              <a:rPr lang="pt-BR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pela interface entre o Sistema Elétrico de Potência (SEP) e as unidades de supervisão, controle e </a:t>
            </a:r>
            <a:r>
              <a:rPr lang="pt-BR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proteção.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pt-BR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t-BR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As falhas em TI`s, além dos transtornos sistêmicos, podem ocasionar em explosão colocando em riscos outros equipamentos e principalmente pessoas. </a:t>
            </a:r>
            <a:endParaRPr lang="pt-BR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75856" y="411510"/>
            <a:ext cx="17491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INTRODUÇÃO</a:t>
            </a:r>
            <a:endParaRPr lang="pt-BR" b="1" dirty="0"/>
          </a:p>
        </p:txBody>
      </p:sp>
      <p:sp>
        <p:nvSpPr>
          <p:cNvPr id="6" name="Rectangle 5"/>
          <p:cNvSpPr/>
          <p:nvPr/>
        </p:nvSpPr>
        <p:spPr>
          <a:xfrm>
            <a:off x="6713984" y="1707654"/>
            <a:ext cx="2430016" cy="201622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ctangle 6"/>
          <p:cNvSpPr/>
          <p:nvPr/>
        </p:nvSpPr>
        <p:spPr>
          <a:xfrm>
            <a:off x="7380312" y="2392600"/>
            <a:ext cx="10801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INSERIR </a:t>
            </a:r>
          </a:p>
          <a:p>
            <a:pPr algn="ctr"/>
            <a:r>
              <a:rPr lang="pt-BR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IMAGEM AQUI</a:t>
            </a:r>
            <a:endParaRPr lang="pt-BR" sz="1200" dirty="0"/>
          </a:p>
        </p:txBody>
      </p:sp>
      <p:sp>
        <p:nvSpPr>
          <p:cNvPr id="13" name="Oval 12"/>
          <p:cNvSpPr/>
          <p:nvPr/>
        </p:nvSpPr>
        <p:spPr>
          <a:xfrm>
            <a:off x="6369698" y="4948014"/>
            <a:ext cx="72008" cy="7200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491630"/>
            <a:ext cx="3390640" cy="2750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0564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547664" y="262935"/>
            <a:ext cx="58571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TÉCNICAS DE MANUTENÇÃO APLICADAS EM TI`S </a:t>
            </a:r>
            <a:endParaRPr lang="pt-BR" b="1" dirty="0"/>
          </a:p>
        </p:txBody>
      </p:sp>
      <p:sp>
        <p:nvSpPr>
          <p:cNvPr id="9" name="Oval 8"/>
          <p:cNvSpPr/>
          <p:nvPr/>
        </p:nvSpPr>
        <p:spPr>
          <a:xfrm>
            <a:off x="6511212" y="4948014"/>
            <a:ext cx="72008" cy="7200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ctangle 3"/>
          <p:cNvSpPr/>
          <p:nvPr/>
        </p:nvSpPr>
        <p:spPr>
          <a:xfrm>
            <a:off x="459627" y="1059582"/>
            <a:ext cx="5958408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pt-BR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Manutenção Preventiva com intervalo Fixo.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endParaRPr lang="pt-BR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pt-B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Teste Sistema de Isolação ( Medição Tangente Delta)	</a:t>
            </a:r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480" y="2183770"/>
            <a:ext cx="6723484" cy="2258878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2482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/>
          <p:cNvSpPr/>
          <p:nvPr/>
        </p:nvSpPr>
        <p:spPr>
          <a:xfrm>
            <a:off x="6652726" y="4948014"/>
            <a:ext cx="72008" cy="7200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6" name="Rectangle 5"/>
          <p:cNvSpPr/>
          <p:nvPr/>
        </p:nvSpPr>
        <p:spPr>
          <a:xfrm>
            <a:off x="1547664" y="283083"/>
            <a:ext cx="58571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TÉCNICAS DE MANUTENÇÃO APLICADAS EM TI`S </a:t>
            </a:r>
            <a:endParaRPr lang="pt-BR" b="1" dirty="0"/>
          </a:p>
        </p:txBody>
      </p:sp>
      <p:sp>
        <p:nvSpPr>
          <p:cNvPr id="8" name="Rectangle 3"/>
          <p:cNvSpPr/>
          <p:nvPr/>
        </p:nvSpPr>
        <p:spPr>
          <a:xfrm>
            <a:off x="107504" y="1275606"/>
            <a:ext cx="3456385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pt-BR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Manutenções Preditivas</a:t>
            </a:r>
          </a:p>
          <a:p>
            <a:endParaRPr lang="pt-BR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pt-B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Inspeção Operadores de Instalação</a:t>
            </a:r>
          </a:p>
          <a:p>
            <a:endParaRPr lang="pt-BR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pt-BR" sz="1600" b="1" u="sng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Inspeção Termográfica</a:t>
            </a:r>
          </a:p>
          <a:p>
            <a:endParaRPr lang="pt-BR" sz="1600" b="1" u="sng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pt-B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Análise de Gases Dissolvidos e Teor de Água no Óleo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pt-BR" sz="1600" b="1" u="sng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pt-B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Descargas Parciais ( Especial)	</a:t>
            </a:r>
          </a:p>
        </p:txBody>
      </p:sp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8474600"/>
              </p:ext>
            </p:extLst>
          </p:nvPr>
        </p:nvGraphicFramePr>
        <p:xfrm>
          <a:off x="3419872" y="1059582"/>
          <a:ext cx="5616625" cy="383577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4968"/>
                <a:gridCol w="1716168"/>
                <a:gridCol w="1703360"/>
                <a:gridCol w="360040"/>
                <a:gridCol w="100236"/>
                <a:gridCol w="691853"/>
              </a:tblGrid>
              <a:tr h="246634">
                <a:tc gridSpan="3">
                  <a:txBody>
                    <a:bodyPr/>
                    <a:lstStyle/>
                    <a:p>
                      <a:pPr marR="46990" algn="ctr">
                        <a:spcAft>
                          <a:spcPts val="0"/>
                        </a:spcAft>
                      </a:pPr>
                      <a:r>
                        <a:rPr lang="pt-BR" sz="1200" dirty="0">
                          <a:effectLst/>
                        </a:rPr>
                        <a:t>ROTEIRO DE INSPEÇÃO TERMOGRÁFICA SE COLINAS</a:t>
                      </a:r>
                      <a:endParaRPr lang="pt-BR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659" marR="61659" marT="0" marB="0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R="46990" algn="ctr"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</a:rPr>
                        <a:t>DATA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659" marR="61659" marT="0" marB="0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46990" algn="ctr">
                        <a:spcAft>
                          <a:spcPts val="0"/>
                        </a:spcAft>
                      </a:pPr>
                      <a:r>
                        <a:rPr lang="pt-BR" sz="1000" dirty="0" smtClean="0">
                          <a:effectLst/>
                        </a:rPr>
                        <a:t>01/02/17</a:t>
                      </a:r>
                      <a:endParaRPr lang="pt-BR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659" marR="61659" marT="0" marB="0"/>
                </a:tc>
              </a:tr>
              <a:tr h="187830">
                <a:tc rowSpan="2">
                  <a:txBody>
                    <a:bodyPr/>
                    <a:lstStyle/>
                    <a:p>
                      <a:pPr marR="46990"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FUNÇÃO/ BAY / VÃO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659" marR="61659" marT="0" marB="0" anchor="ctr"/>
                </a:tc>
                <a:tc rowSpan="2">
                  <a:txBody>
                    <a:bodyPr/>
                    <a:lstStyle/>
                    <a:p>
                      <a:pPr marR="46990"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EQUIPAMENTO / COMPONENTE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659" marR="61659" marT="0" marB="0" anchor="ctr"/>
                </a:tc>
                <a:tc rowSpan="2">
                  <a:txBody>
                    <a:bodyPr/>
                    <a:lstStyle/>
                    <a:p>
                      <a:pPr marR="46990"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PONTOS DE INSPEÇÃO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659" marR="61659" marT="0" marB="0" anchor="ctr"/>
                </a:tc>
                <a:tc gridSpan="3">
                  <a:txBody>
                    <a:bodyPr/>
                    <a:lstStyle/>
                    <a:p>
                      <a:pPr marR="46990"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CONDIÇÃO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659" marR="61659" marT="0" marB="0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246634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46990"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OK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659" marR="61659" marT="0" marB="0"/>
                </a:tc>
                <a:tc gridSpan="2">
                  <a:txBody>
                    <a:bodyPr/>
                    <a:lstStyle/>
                    <a:p>
                      <a:pPr marR="46990" algn="l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REGISTRO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659" marR="61659" marT="0" marB="0"/>
                </a:tc>
                <a:tc hMerge="1">
                  <a:txBody>
                    <a:bodyPr/>
                    <a:lstStyle/>
                    <a:p>
                      <a:pPr marR="46990" algn="l">
                        <a:spcAft>
                          <a:spcPts val="0"/>
                        </a:spcAft>
                      </a:pP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659" marR="61659" marT="0" marB="0"/>
                </a:tc>
              </a:tr>
              <a:tr h="246634">
                <a:tc rowSpan="4">
                  <a:txBody>
                    <a:bodyPr/>
                    <a:lstStyle/>
                    <a:p>
                      <a:pPr marR="46990" algn="ctr">
                        <a:spcAft>
                          <a:spcPts val="0"/>
                        </a:spcAft>
                      </a:pPr>
                      <a:r>
                        <a:rPr lang="pt-BR" sz="1000" dirty="0">
                          <a:effectLst/>
                        </a:rPr>
                        <a:t>DISJUNTOR  CODJ7-08</a:t>
                      </a:r>
                    </a:p>
                    <a:p>
                      <a:pPr marR="46990" algn="ctr">
                        <a:spcAft>
                          <a:spcPts val="0"/>
                        </a:spcAft>
                      </a:pPr>
                      <a:r>
                        <a:rPr lang="pt-BR" sz="1000" dirty="0">
                          <a:effectLst/>
                        </a:rPr>
                        <a:t>VÃO CX</a:t>
                      </a:r>
                      <a:endParaRPr lang="pt-BR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659" marR="61659" marT="0" marB="0" anchor="ctr"/>
                </a:tc>
                <a:tc>
                  <a:txBody>
                    <a:bodyPr/>
                    <a:lstStyle/>
                    <a:p>
                      <a:pPr marR="46990" algn="ctr"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</a:rPr>
                        <a:t>Conexões Primárias (fases A,B e V)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659" marR="61659" marT="0" marB="0"/>
                </a:tc>
                <a:tc>
                  <a:txBody>
                    <a:bodyPr/>
                    <a:lstStyle/>
                    <a:p>
                      <a:pPr marR="46990" algn="ctr"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</a:rPr>
                        <a:t>Conexões primárias dos barramentos aéreos 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659" marR="61659" marT="0" marB="0"/>
                </a:tc>
                <a:tc>
                  <a:txBody>
                    <a:bodyPr/>
                    <a:lstStyle/>
                    <a:p>
                      <a:pPr marL="342900" marR="46990" lvl="0" indent="-342900" algn="just">
                        <a:spcAft>
                          <a:spcPts val="0"/>
                        </a:spcAft>
                        <a:buSzPts val="1800"/>
                        <a:buFont typeface="Wingdings"/>
                        <a:buChar char=""/>
                      </a:pPr>
                      <a:r>
                        <a:rPr lang="pt-BR" sz="900" dirty="0">
                          <a:effectLst/>
                        </a:rPr>
                        <a:t> 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659" marR="61659" marT="0" marB="0"/>
                </a:tc>
                <a:tc gridSpan="2">
                  <a:txBody>
                    <a:bodyPr/>
                    <a:lstStyle/>
                    <a:p>
                      <a:pPr marR="46990" algn="ctr"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</a:rPr>
                        <a:t> 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659" marR="61659" marT="0" marB="0"/>
                </a:tc>
                <a:tc hMerge="1">
                  <a:txBody>
                    <a:bodyPr/>
                    <a:lstStyle/>
                    <a:p>
                      <a:pPr marR="46990" algn="ctr">
                        <a:spcAft>
                          <a:spcPts val="0"/>
                        </a:spcAft>
                      </a:pP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659" marR="61659" marT="0" marB="0"/>
                </a:tc>
              </a:tr>
              <a:tr h="616585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46990" algn="ctr">
                        <a:spcAft>
                          <a:spcPts val="0"/>
                        </a:spcAft>
                      </a:pPr>
                      <a:r>
                        <a:rPr lang="pt-BR" sz="900" dirty="0">
                          <a:solidFill>
                            <a:srgbClr val="FF0000"/>
                          </a:solidFill>
                          <a:effectLst/>
                        </a:rPr>
                        <a:t>Transformador de Corrente         (Fases A, B e V)</a:t>
                      </a:r>
                      <a:endParaRPr lang="pt-BR" sz="900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659" marR="61659" marT="0" marB="0"/>
                </a:tc>
                <a:tc>
                  <a:txBody>
                    <a:bodyPr/>
                    <a:lstStyle/>
                    <a:p>
                      <a:pPr marR="46990" algn="ctr">
                        <a:spcAft>
                          <a:spcPts val="0"/>
                        </a:spcAft>
                      </a:pPr>
                      <a:r>
                        <a:rPr lang="pt-BR" sz="900" dirty="0">
                          <a:solidFill>
                            <a:srgbClr val="FF0000"/>
                          </a:solidFill>
                          <a:effectLst/>
                        </a:rPr>
                        <a:t>Conexões Terminais primárias, Coluna isolante, Tanque, conexões secundárias e de aterramento, armário de interligação comum. </a:t>
                      </a:r>
                      <a:endParaRPr lang="pt-BR" sz="900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659" marR="61659" marT="0" marB="0"/>
                </a:tc>
                <a:tc>
                  <a:txBody>
                    <a:bodyPr/>
                    <a:lstStyle/>
                    <a:p>
                      <a:pPr marR="46990" algn="ctr">
                        <a:spcAft>
                          <a:spcPts val="0"/>
                        </a:spcAft>
                      </a:pPr>
                      <a:r>
                        <a:rPr lang="pt-BR" sz="900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</a:p>
                    <a:p>
                      <a:pPr marL="342900" marR="46990" lvl="0" indent="-342900" algn="ctr">
                        <a:spcAft>
                          <a:spcPts val="0"/>
                        </a:spcAft>
                        <a:buSzPts val="1800"/>
                        <a:buFont typeface="Wingdings"/>
                        <a:buChar char=""/>
                      </a:pPr>
                      <a:r>
                        <a:rPr lang="pt-BR" sz="900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pt-BR" sz="900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659" marR="61659" marT="0" marB="0"/>
                </a:tc>
                <a:tc gridSpan="2">
                  <a:txBody>
                    <a:bodyPr/>
                    <a:lstStyle/>
                    <a:p>
                      <a:pPr marR="46990" algn="ctr"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</a:rPr>
                        <a:t> 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659" marR="61659" marT="0" marB="0"/>
                </a:tc>
                <a:tc hMerge="1">
                  <a:txBody>
                    <a:bodyPr/>
                    <a:lstStyle/>
                    <a:p>
                      <a:pPr marR="46990" algn="ctr">
                        <a:spcAft>
                          <a:spcPts val="0"/>
                        </a:spcAft>
                      </a:pP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659" marR="61659" marT="0" marB="0"/>
                </a:tc>
              </a:tr>
              <a:tr h="493268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46990" algn="ctr"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</a:rPr>
                        <a:t>Disjuntor              (fases A,B e V)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659" marR="61659" marT="0" marB="0"/>
                </a:tc>
                <a:tc>
                  <a:txBody>
                    <a:bodyPr/>
                    <a:lstStyle/>
                    <a:p>
                      <a:pPr marR="46990" algn="ctr"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</a:rPr>
                        <a:t>Conexões terminais primárias e de aterramento, Colunas isolantes, Armários de Comando e  de acionamento.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659" marR="61659" marT="0" marB="0"/>
                </a:tc>
                <a:tc>
                  <a:txBody>
                    <a:bodyPr/>
                    <a:lstStyle/>
                    <a:p>
                      <a:pPr marR="46990" algn="ctr"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</a:rPr>
                        <a:t> </a:t>
                      </a:r>
                    </a:p>
                    <a:p>
                      <a:pPr marL="342900" marR="46990" lvl="0" indent="-342900" algn="ctr">
                        <a:spcAft>
                          <a:spcPts val="0"/>
                        </a:spcAft>
                        <a:buSzPts val="1800"/>
                        <a:buFont typeface="Wingdings"/>
                        <a:buChar char=""/>
                      </a:pPr>
                      <a:r>
                        <a:rPr lang="pt-BR" sz="900" dirty="0">
                          <a:effectLst/>
                        </a:rPr>
                        <a:t> 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659" marR="61659" marT="0" marB="0"/>
                </a:tc>
                <a:tc gridSpan="2">
                  <a:txBody>
                    <a:bodyPr/>
                    <a:lstStyle/>
                    <a:p>
                      <a:pPr marR="46990" algn="ctr"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</a:rPr>
                        <a:t> 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659" marR="61659" marT="0" marB="0"/>
                </a:tc>
                <a:tc hMerge="1">
                  <a:txBody>
                    <a:bodyPr/>
                    <a:lstStyle/>
                    <a:p>
                      <a:pPr marR="46990" algn="ctr">
                        <a:spcAft>
                          <a:spcPts val="0"/>
                        </a:spcAft>
                      </a:pP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659" marR="61659" marT="0" marB="0"/>
                </a:tc>
              </a:tr>
              <a:tr h="493268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46990" algn="ctr"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</a:rPr>
                        <a:t>Chaves Seccionadoras   (fases A, B e V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659" marR="61659" marT="0" marB="0"/>
                </a:tc>
                <a:tc>
                  <a:txBody>
                    <a:bodyPr/>
                    <a:lstStyle/>
                    <a:p>
                      <a:pPr marR="46990" algn="ctr"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</a:rPr>
                        <a:t>Conexões Primárias terminais e de aterramentos, contatos principais, coluna isolante e armário de comando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659" marR="61659" marT="0" marB="0"/>
                </a:tc>
                <a:tc>
                  <a:txBody>
                    <a:bodyPr/>
                    <a:lstStyle/>
                    <a:p>
                      <a:pPr marR="46990" algn="ctr"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</a:rPr>
                        <a:t> </a:t>
                      </a:r>
                    </a:p>
                    <a:p>
                      <a:pPr marL="342900" marR="46990" lvl="0" indent="-342900" algn="ctr">
                        <a:spcAft>
                          <a:spcPts val="0"/>
                        </a:spcAft>
                        <a:buSzPts val="1800"/>
                        <a:buFont typeface="Wingdings"/>
                        <a:buChar char=""/>
                      </a:pPr>
                      <a:r>
                        <a:rPr lang="pt-BR" sz="900" dirty="0">
                          <a:effectLst/>
                        </a:rPr>
                        <a:t> 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659" marR="61659" marT="0" marB="0"/>
                </a:tc>
                <a:tc gridSpan="2">
                  <a:txBody>
                    <a:bodyPr/>
                    <a:lstStyle/>
                    <a:p>
                      <a:pPr marR="46990" algn="ctr"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</a:rPr>
                        <a:t> 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659" marR="61659" marT="0" marB="0"/>
                </a:tc>
                <a:tc hMerge="1">
                  <a:txBody>
                    <a:bodyPr/>
                    <a:lstStyle/>
                    <a:p>
                      <a:pPr marR="46990" algn="ctr">
                        <a:spcAft>
                          <a:spcPts val="0"/>
                        </a:spcAft>
                      </a:pP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659" marR="61659" marT="0" marB="0"/>
                </a:tc>
              </a:tr>
              <a:tr h="246634">
                <a:tc rowSpan="2">
                  <a:txBody>
                    <a:bodyPr/>
                    <a:lstStyle/>
                    <a:p>
                      <a:pPr marR="46990" algn="ctr"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</a:rPr>
                        <a:t> 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000" dirty="0">
                          <a:effectLst/>
                        </a:rPr>
                        <a:t>MODULO GERAL BARRA COBR7-01 / COBR7-02</a:t>
                      </a:r>
                      <a:endParaRPr lang="pt-BR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659" marR="61659" marT="0" marB="0"/>
                </a:tc>
                <a:tc>
                  <a:txBody>
                    <a:bodyPr/>
                    <a:lstStyle/>
                    <a:p>
                      <a:pPr marR="46990" algn="ctr"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</a:rPr>
                        <a:t>Barra 1 de 500 kV (fases A,B e V)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659" marR="61659" marT="0" marB="0"/>
                </a:tc>
                <a:tc>
                  <a:txBody>
                    <a:bodyPr/>
                    <a:lstStyle/>
                    <a:p>
                      <a:pPr marR="46990" algn="ctr"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</a:rPr>
                        <a:t>Conexões primárias dos barramentos aéreos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659" marR="61659" marT="0" marB="0"/>
                </a:tc>
                <a:tc>
                  <a:txBody>
                    <a:bodyPr/>
                    <a:lstStyle/>
                    <a:p>
                      <a:pPr marR="46990" algn="ctr"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</a:rPr>
                        <a:t> </a:t>
                      </a:r>
                    </a:p>
                    <a:p>
                      <a:pPr marL="342900" marR="46990" lvl="0" indent="-342900" algn="ctr">
                        <a:spcAft>
                          <a:spcPts val="0"/>
                        </a:spcAft>
                        <a:buSzPts val="1800"/>
                        <a:buFont typeface="Wingdings"/>
                        <a:buChar char=""/>
                      </a:pPr>
                      <a:r>
                        <a:rPr lang="pt-BR" sz="900" dirty="0">
                          <a:effectLst/>
                        </a:rPr>
                        <a:t> 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659" marR="61659" marT="0" marB="0"/>
                </a:tc>
                <a:tc gridSpan="2">
                  <a:txBody>
                    <a:bodyPr/>
                    <a:lstStyle/>
                    <a:p>
                      <a:pPr marR="46990" algn="ctr"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</a:rPr>
                        <a:t> 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659" marR="61659" marT="0" marB="0"/>
                </a:tc>
                <a:tc hMerge="1">
                  <a:txBody>
                    <a:bodyPr/>
                    <a:lstStyle/>
                    <a:p>
                      <a:pPr marR="46990" algn="ctr">
                        <a:spcAft>
                          <a:spcPts val="0"/>
                        </a:spcAft>
                      </a:pP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659" marR="61659" marT="0" marB="0"/>
                </a:tc>
              </a:tr>
              <a:tr h="616585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46990" algn="ctr">
                        <a:spcAft>
                          <a:spcPts val="0"/>
                        </a:spcAft>
                      </a:pPr>
                      <a:r>
                        <a:rPr lang="pt-BR" sz="900" dirty="0">
                          <a:solidFill>
                            <a:srgbClr val="FF0000"/>
                          </a:solidFill>
                          <a:effectLst/>
                        </a:rPr>
                        <a:t>TPC CODP7-BR1 (Fases A,B e V)</a:t>
                      </a:r>
                      <a:endParaRPr lang="pt-BR" sz="900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659" marR="61659" marT="0" marB="0"/>
                </a:tc>
                <a:tc>
                  <a:txBody>
                    <a:bodyPr/>
                    <a:lstStyle/>
                    <a:p>
                      <a:pPr marR="46990" algn="ctr">
                        <a:spcAft>
                          <a:spcPts val="0"/>
                        </a:spcAft>
                      </a:pPr>
                      <a:r>
                        <a:rPr lang="pt-BR" sz="900" dirty="0">
                          <a:solidFill>
                            <a:srgbClr val="FF0000"/>
                          </a:solidFill>
                          <a:effectLst/>
                        </a:rPr>
                        <a:t>Conexões Terminais primárias, Coluna isolante, Tanque, conexões secundárias e de aterramento, armário de interligação comum</a:t>
                      </a:r>
                      <a:endParaRPr lang="pt-BR" sz="900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659" marR="61659" marT="0" marB="0"/>
                </a:tc>
                <a:tc>
                  <a:txBody>
                    <a:bodyPr/>
                    <a:lstStyle/>
                    <a:p>
                      <a:pPr marR="46990" algn="ctr">
                        <a:spcAft>
                          <a:spcPts val="0"/>
                        </a:spcAft>
                      </a:pPr>
                      <a:r>
                        <a:rPr lang="pt-BR" sz="900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</a:p>
                    <a:p>
                      <a:pPr marL="342900" marR="46990" lvl="0" indent="-342900" algn="ctr">
                        <a:spcAft>
                          <a:spcPts val="0"/>
                        </a:spcAft>
                        <a:buSzPts val="1800"/>
                        <a:buFont typeface="Wingdings"/>
                        <a:buChar char=""/>
                      </a:pPr>
                      <a:r>
                        <a:rPr lang="pt-BR" sz="900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pt-BR" sz="900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659" marR="61659" marT="0" marB="0"/>
                </a:tc>
                <a:tc gridSpan="2">
                  <a:txBody>
                    <a:bodyPr/>
                    <a:lstStyle/>
                    <a:p>
                      <a:pPr marR="46990" algn="ctr"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</a:rPr>
                        <a:t> 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659" marR="61659" marT="0" marB="0"/>
                </a:tc>
                <a:tc hMerge="1">
                  <a:txBody>
                    <a:bodyPr/>
                    <a:lstStyle/>
                    <a:p>
                      <a:pPr marR="46990" algn="ctr">
                        <a:spcAft>
                          <a:spcPts val="0"/>
                        </a:spcAft>
                      </a:pP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659" marR="61659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8251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115616" y="339502"/>
            <a:ext cx="71652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ANÁLISE DE FALHAS EM TI`S NA INTERLIGAÇÃO NORTE -SUL</a:t>
            </a:r>
            <a:endParaRPr lang="pt-BR" b="1" dirty="0"/>
          </a:p>
        </p:txBody>
      </p:sp>
      <p:sp>
        <p:nvSpPr>
          <p:cNvPr id="20" name="Oval 19"/>
          <p:cNvSpPr/>
          <p:nvPr/>
        </p:nvSpPr>
        <p:spPr>
          <a:xfrm>
            <a:off x="6794240" y="4948014"/>
            <a:ext cx="72008" cy="7200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0260853"/>
              </p:ext>
            </p:extLst>
          </p:nvPr>
        </p:nvGraphicFramePr>
        <p:xfrm>
          <a:off x="3995936" y="1059582"/>
          <a:ext cx="4828091" cy="35966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50887"/>
                <a:gridCol w="935495"/>
                <a:gridCol w="1000302"/>
                <a:gridCol w="1191121"/>
                <a:gridCol w="850286"/>
              </a:tblGrid>
              <a:tr h="2810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000" dirty="0">
                          <a:effectLst/>
                        </a:rPr>
                        <a:t>DATA DA FALHA</a:t>
                      </a:r>
                      <a:endParaRPr lang="pt-BR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4855" marR="64855" marT="0" marB="0"/>
                </a:tc>
                <a:tc>
                  <a:txBody>
                    <a:bodyPr/>
                    <a:lstStyle/>
                    <a:p>
                      <a:pPr marR="45720" algn="ctr">
                        <a:spcAft>
                          <a:spcPts val="0"/>
                        </a:spcAft>
                      </a:pPr>
                      <a:r>
                        <a:rPr lang="af-ZA" sz="1000" dirty="0">
                          <a:effectLst/>
                        </a:rPr>
                        <a:t>SUBESTAÇÃO</a:t>
                      </a:r>
                      <a:endParaRPr lang="pt-BR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4855" marR="64855" marT="0" marB="0"/>
                </a:tc>
                <a:tc>
                  <a:txBody>
                    <a:bodyPr/>
                    <a:lstStyle/>
                    <a:p>
                      <a:pPr marR="45720" algn="ctr">
                        <a:spcAft>
                          <a:spcPts val="0"/>
                        </a:spcAft>
                      </a:pPr>
                      <a:r>
                        <a:rPr lang="af-ZA" sz="1000" dirty="0">
                          <a:effectLst/>
                        </a:rPr>
                        <a:t>EQUIPAMENTO / COD. OPER.</a:t>
                      </a:r>
                      <a:endParaRPr lang="pt-BR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4855" marR="64855" marT="0" marB="0"/>
                </a:tc>
                <a:tc>
                  <a:txBody>
                    <a:bodyPr/>
                    <a:lstStyle/>
                    <a:p>
                      <a:pPr marR="45720" algn="ctr">
                        <a:spcAft>
                          <a:spcPts val="0"/>
                        </a:spcAft>
                      </a:pPr>
                      <a:r>
                        <a:rPr lang="af-ZA" sz="1000" dirty="0">
                          <a:effectLst/>
                        </a:rPr>
                        <a:t>LOCAL DE   INSTALAÇÃO</a:t>
                      </a:r>
                      <a:endParaRPr lang="pt-BR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4855" marR="64855" marT="0" marB="0"/>
                </a:tc>
                <a:tc>
                  <a:txBody>
                    <a:bodyPr/>
                    <a:lstStyle/>
                    <a:p>
                      <a:pPr marR="45720" algn="ctr">
                        <a:spcAft>
                          <a:spcPts val="0"/>
                        </a:spcAft>
                      </a:pPr>
                      <a:r>
                        <a:rPr lang="af-ZA" sz="1000" dirty="0">
                          <a:effectLst/>
                        </a:rPr>
                        <a:t>ANO FAB. / MODELO</a:t>
                      </a:r>
                      <a:endParaRPr lang="pt-BR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4855" marR="64855" marT="0" marB="0"/>
                </a:tc>
              </a:tr>
              <a:tr h="2594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</a:rPr>
                        <a:t>04.03.2010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4855" marR="64855" marT="0" marB="0" anchor="ctr"/>
                </a:tc>
                <a:tc>
                  <a:txBody>
                    <a:bodyPr/>
                    <a:lstStyle/>
                    <a:p>
                      <a:pPr marR="45720" algn="ctr">
                        <a:spcAft>
                          <a:spcPts val="0"/>
                        </a:spcAft>
                      </a:pPr>
                      <a:r>
                        <a:rPr lang="af-ZA" sz="900">
                          <a:effectLst/>
                        </a:rPr>
                        <a:t>SE COLINAS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4855" marR="64855" marT="0" marB="0" anchor="ctr"/>
                </a:tc>
                <a:tc>
                  <a:txBody>
                    <a:bodyPr/>
                    <a:lstStyle/>
                    <a:p>
                      <a:pPr marR="45720" algn="ctr">
                        <a:spcAft>
                          <a:spcPts val="0"/>
                        </a:spcAft>
                      </a:pPr>
                      <a:r>
                        <a:rPr lang="af-ZA" sz="900" dirty="0">
                          <a:effectLst/>
                        </a:rPr>
                        <a:t>TPC               CODP7- BR1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4855" marR="64855" marT="0" marB="0"/>
                </a:tc>
                <a:tc>
                  <a:txBody>
                    <a:bodyPr/>
                    <a:lstStyle/>
                    <a:p>
                      <a:pPr marR="45720" algn="just">
                        <a:spcAft>
                          <a:spcPts val="0"/>
                        </a:spcAft>
                      </a:pPr>
                      <a:r>
                        <a:rPr lang="af-ZA" sz="900">
                          <a:effectLst/>
                        </a:rPr>
                        <a:t>Fase A da Barra 2 de 500 kV 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4855" marR="6485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af-ZA" sz="900">
                          <a:effectLst/>
                        </a:rPr>
                        <a:t>1998                 TEP-500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4855" marR="64855" marT="0" marB="0"/>
                </a:tc>
              </a:tr>
              <a:tr h="2594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</a:rPr>
                        <a:t>26.08.2011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4855" marR="64855" marT="0" marB="0" anchor="ctr"/>
                </a:tc>
                <a:tc>
                  <a:txBody>
                    <a:bodyPr/>
                    <a:lstStyle/>
                    <a:p>
                      <a:pPr marR="45720" algn="ctr">
                        <a:spcAft>
                          <a:spcPts val="0"/>
                        </a:spcAft>
                      </a:pPr>
                      <a:r>
                        <a:rPr lang="af-ZA" sz="900">
                          <a:effectLst/>
                        </a:rPr>
                        <a:t>SE MIRACEMA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4855" marR="64855" marT="0" marB="0" anchor="ctr"/>
                </a:tc>
                <a:tc>
                  <a:txBody>
                    <a:bodyPr/>
                    <a:lstStyle/>
                    <a:p>
                      <a:pPr marR="45720" algn="ctr">
                        <a:spcAft>
                          <a:spcPts val="0"/>
                        </a:spcAft>
                      </a:pPr>
                      <a:r>
                        <a:rPr lang="af-ZA" sz="900">
                          <a:effectLst/>
                        </a:rPr>
                        <a:t>TPC               MCDP7- BR2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4855" marR="64855" marT="0" marB="0"/>
                </a:tc>
                <a:tc>
                  <a:txBody>
                    <a:bodyPr/>
                    <a:lstStyle/>
                    <a:p>
                      <a:pPr marR="45720" algn="just">
                        <a:spcAft>
                          <a:spcPts val="0"/>
                        </a:spcAft>
                      </a:pPr>
                      <a:r>
                        <a:rPr lang="af-ZA" sz="900">
                          <a:effectLst/>
                        </a:rPr>
                        <a:t>Fase A da Barra 2 de 500 kV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4855" marR="6485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af-ZA" sz="900">
                          <a:effectLst/>
                        </a:rPr>
                        <a:t>1998                 TEP-500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4855" marR="64855" marT="0" marB="0"/>
                </a:tc>
              </a:tr>
              <a:tr h="2594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</a:rPr>
                        <a:t>10.11.2013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4855" marR="64855" marT="0" marB="0" anchor="ctr"/>
                </a:tc>
                <a:tc>
                  <a:txBody>
                    <a:bodyPr/>
                    <a:lstStyle/>
                    <a:p>
                      <a:pPr marR="45720" algn="ctr">
                        <a:spcAft>
                          <a:spcPts val="0"/>
                        </a:spcAft>
                      </a:pPr>
                      <a:r>
                        <a:rPr lang="af-ZA" sz="900">
                          <a:effectLst/>
                        </a:rPr>
                        <a:t>SE MIRACEMA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4855" marR="64855" marT="0" marB="0" anchor="ctr"/>
                </a:tc>
                <a:tc>
                  <a:txBody>
                    <a:bodyPr/>
                    <a:lstStyle/>
                    <a:p>
                      <a:pPr marR="45720" algn="ctr">
                        <a:spcAft>
                          <a:spcPts val="0"/>
                        </a:spcAft>
                      </a:pPr>
                      <a:r>
                        <a:rPr lang="af-ZA" sz="900" dirty="0">
                          <a:effectLst/>
                        </a:rPr>
                        <a:t>TPC               MCDP7- BR2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4855" marR="64855" marT="0" marB="0"/>
                </a:tc>
                <a:tc>
                  <a:txBody>
                    <a:bodyPr/>
                    <a:lstStyle/>
                    <a:p>
                      <a:pPr marR="45720" algn="just">
                        <a:spcAft>
                          <a:spcPts val="0"/>
                        </a:spcAft>
                      </a:pPr>
                      <a:r>
                        <a:rPr lang="af-ZA" sz="900">
                          <a:effectLst/>
                        </a:rPr>
                        <a:t>Fase V da Barra 2 de 500 kV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4855" marR="6485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af-ZA" sz="900">
                          <a:effectLst/>
                        </a:rPr>
                        <a:t>1998                 TEP-500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4855" marR="64855" marT="0" marB="0"/>
                </a:tc>
              </a:tr>
              <a:tr h="2594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</a:rPr>
                        <a:t>16.04.2015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4855" marR="64855" marT="0" marB="0" anchor="ctr"/>
                </a:tc>
                <a:tc>
                  <a:txBody>
                    <a:bodyPr/>
                    <a:lstStyle/>
                    <a:p>
                      <a:pPr marR="45720" algn="ctr">
                        <a:spcAft>
                          <a:spcPts val="0"/>
                        </a:spcAft>
                      </a:pPr>
                      <a:r>
                        <a:rPr lang="af-ZA" sz="900">
                          <a:effectLst/>
                        </a:rPr>
                        <a:t>SE MIRACEMA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4855" marR="64855" marT="0" marB="0" anchor="ctr"/>
                </a:tc>
                <a:tc>
                  <a:txBody>
                    <a:bodyPr/>
                    <a:lstStyle/>
                    <a:p>
                      <a:pPr marR="45720" algn="ctr">
                        <a:spcAft>
                          <a:spcPts val="0"/>
                        </a:spcAft>
                      </a:pPr>
                      <a:r>
                        <a:rPr lang="af-ZA" sz="900">
                          <a:effectLst/>
                        </a:rPr>
                        <a:t>TPC               MCDP7- BR2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4855" marR="64855" marT="0" marB="0"/>
                </a:tc>
                <a:tc>
                  <a:txBody>
                    <a:bodyPr/>
                    <a:lstStyle/>
                    <a:p>
                      <a:pPr marR="45720" algn="just">
                        <a:spcAft>
                          <a:spcPts val="0"/>
                        </a:spcAft>
                      </a:pPr>
                      <a:r>
                        <a:rPr lang="af-ZA" sz="900">
                          <a:effectLst/>
                        </a:rPr>
                        <a:t>Fase B da Barra 2 de 500 kV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4855" marR="6485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af-ZA" sz="900">
                          <a:effectLst/>
                        </a:rPr>
                        <a:t>1998                 TEP-500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4855" marR="64855" marT="0" marB="0"/>
                </a:tc>
              </a:tr>
              <a:tr h="2594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</a:rPr>
                        <a:t>07.08.2015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4855" marR="64855" marT="0" marB="0" anchor="ctr"/>
                </a:tc>
                <a:tc>
                  <a:txBody>
                    <a:bodyPr/>
                    <a:lstStyle/>
                    <a:p>
                      <a:pPr marR="45720" algn="ctr">
                        <a:spcAft>
                          <a:spcPts val="0"/>
                        </a:spcAft>
                      </a:pPr>
                      <a:r>
                        <a:rPr lang="af-ZA" sz="900">
                          <a:effectLst/>
                        </a:rPr>
                        <a:t>SE COLINAS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4855" marR="64855" marT="0" marB="0" anchor="ctr"/>
                </a:tc>
                <a:tc>
                  <a:txBody>
                    <a:bodyPr/>
                    <a:lstStyle/>
                    <a:p>
                      <a:pPr marR="45720" algn="ctr">
                        <a:spcAft>
                          <a:spcPts val="0"/>
                        </a:spcAft>
                      </a:pPr>
                      <a:r>
                        <a:rPr lang="af-ZA" sz="900">
                          <a:effectLst/>
                        </a:rPr>
                        <a:t>TPC               CODP7- BR2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4855" marR="64855" marT="0" marB="0"/>
                </a:tc>
                <a:tc>
                  <a:txBody>
                    <a:bodyPr/>
                    <a:lstStyle/>
                    <a:p>
                      <a:pPr marR="45720" algn="just">
                        <a:spcAft>
                          <a:spcPts val="0"/>
                        </a:spcAft>
                      </a:pPr>
                      <a:r>
                        <a:rPr lang="af-ZA" sz="900">
                          <a:effectLst/>
                        </a:rPr>
                        <a:t>Fase A da Barra 1 de 500 kV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4855" marR="6485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af-ZA" sz="900">
                          <a:effectLst/>
                        </a:rPr>
                        <a:t>1998                 TEP-500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4855" marR="64855" marT="0" marB="0"/>
                </a:tc>
              </a:tr>
              <a:tr h="2594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</a:rPr>
                        <a:t>29.08.2015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4855" marR="64855" marT="0" marB="0" anchor="ctr"/>
                </a:tc>
                <a:tc>
                  <a:txBody>
                    <a:bodyPr/>
                    <a:lstStyle/>
                    <a:p>
                      <a:pPr marR="45720" algn="ctr">
                        <a:spcAft>
                          <a:spcPts val="0"/>
                        </a:spcAft>
                      </a:pPr>
                      <a:r>
                        <a:rPr lang="af-ZA" sz="900">
                          <a:effectLst/>
                        </a:rPr>
                        <a:t>SE MIRACEMA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4855" marR="64855" marT="0" marB="0" anchor="ctr"/>
                </a:tc>
                <a:tc>
                  <a:txBody>
                    <a:bodyPr/>
                    <a:lstStyle/>
                    <a:p>
                      <a:pPr marR="45720" algn="ctr">
                        <a:spcAft>
                          <a:spcPts val="0"/>
                        </a:spcAft>
                      </a:pPr>
                      <a:r>
                        <a:rPr lang="af-ZA" sz="900">
                          <a:effectLst/>
                        </a:rPr>
                        <a:t>TC                      MCTC7-FZ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4855" marR="64855" marT="0" marB="0"/>
                </a:tc>
                <a:tc>
                  <a:txBody>
                    <a:bodyPr/>
                    <a:lstStyle/>
                    <a:p>
                      <a:pPr marR="45720" algn="just">
                        <a:spcAft>
                          <a:spcPts val="0"/>
                        </a:spcAft>
                      </a:pPr>
                      <a:r>
                        <a:rPr lang="af-ZA" sz="900">
                          <a:effectLst/>
                        </a:rPr>
                        <a:t>FASE A do Vão FZ Disjuntor MCDJ7-19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4855" marR="64855" marT="0" marB="0"/>
                </a:tc>
                <a:tc>
                  <a:txBody>
                    <a:bodyPr/>
                    <a:lstStyle/>
                    <a:p>
                      <a:pPr marR="45720" algn="ctr">
                        <a:spcAft>
                          <a:spcPts val="0"/>
                        </a:spcAft>
                      </a:pPr>
                      <a:r>
                        <a:rPr lang="af-ZA" sz="900">
                          <a:effectLst/>
                        </a:rPr>
                        <a:t>2007                 CTC - 550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4855" marR="64855" marT="0" marB="0" anchor="ctr"/>
                </a:tc>
              </a:tr>
              <a:tr h="2594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</a:rPr>
                        <a:t>22.02.2016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4855" marR="64855" marT="0" marB="0" anchor="ctr"/>
                </a:tc>
                <a:tc>
                  <a:txBody>
                    <a:bodyPr/>
                    <a:lstStyle/>
                    <a:p>
                      <a:pPr marR="45720" algn="ctr">
                        <a:spcAft>
                          <a:spcPts val="0"/>
                        </a:spcAft>
                      </a:pPr>
                      <a:r>
                        <a:rPr lang="af-ZA" sz="900">
                          <a:effectLst/>
                        </a:rPr>
                        <a:t>SE SERRA DA MESA 2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4855" marR="64855" marT="0" marB="0" anchor="ctr"/>
                </a:tc>
                <a:tc>
                  <a:txBody>
                    <a:bodyPr/>
                    <a:lstStyle/>
                    <a:p>
                      <a:pPr marR="45720" algn="ctr">
                        <a:spcAft>
                          <a:spcPts val="0"/>
                        </a:spcAft>
                      </a:pPr>
                      <a:r>
                        <a:rPr lang="af-ZA" sz="900" dirty="0">
                          <a:effectLst/>
                        </a:rPr>
                        <a:t>TC                      SDTC7-AX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4855" marR="64855" marT="0" marB="0"/>
                </a:tc>
                <a:tc>
                  <a:txBody>
                    <a:bodyPr/>
                    <a:lstStyle/>
                    <a:p>
                      <a:pPr marR="45720" algn="just">
                        <a:spcAft>
                          <a:spcPts val="0"/>
                        </a:spcAft>
                      </a:pPr>
                      <a:r>
                        <a:rPr lang="af-ZA" sz="900">
                          <a:effectLst/>
                        </a:rPr>
                        <a:t>FASE A do Vão AX Disjuntor SDDJ7-01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4855" marR="64855" marT="0" marB="0"/>
                </a:tc>
                <a:tc>
                  <a:txBody>
                    <a:bodyPr/>
                    <a:lstStyle/>
                    <a:p>
                      <a:pPr marR="45720" algn="ctr">
                        <a:spcAft>
                          <a:spcPts val="0"/>
                        </a:spcAft>
                      </a:pPr>
                      <a:r>
                        <a:rPr lang="af-ZA" sz="900">
                          <a:effectLst/>
                        </a:rPr>
                        <a:t>2007                 CTC - 550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4855" marR="64855" marT="0" marB="0" anchor="ctr"/>
                </a:tc>
              </a:tr>
              <a:tr h="2594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</a:rPr>
                        <a:t>27.02.2016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4855" marR="64855" marT="0" marB="0" anchor="ctr"/>
                </a:tc>
                <a:tc>
                  <a:txBody>
                    <a:bodyPr/>
                    <a:lstStyle/>
                    <a:p>
                      <a:pPr marR="45720" algn="ctr">
                        <a:spcAft>
                          <a:spcPts val="0"/>
                        </a:spcAft>
                      </a:pPr>
                      <a:r>
                        <a:rPr lang="af-ZA" sz="900">
                          <a:effectLst/>
                        </a:rPr>
                        <a:t>SE MIRACEMA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4855" marR="64855" marT="0" marB="0" anchor="ctr"/>
                </a:tc>
                <a:tc>
                  <a:txBody>
                    <a:bodyPr/>
                    <a:lstStyle/>
                    <a:p>
                      <a:pPr marR="45720" algn="ctr">
                        <a:spcAft>
                          <a:spcPts val="0"/>
                        </a:spcAft>
                      </a:pPr>
                      <a:r>
                        <a:rPr lang="af-ZA" sz="900">
                          <a:effectLst/>
                        </a:rPr>
                        <a:t>TPC               MCDP7- BR1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4855" marR="64855" marT="0" marB="0"/>
                </a:tc>
                <a:tc>
                  <a:txBody>
                    <a:bodyPr/>
                    <a:lstStyle/>
                    <a:p>
                      <a:pPr marR="45720" algn="just">
                        <a:spcAft>
                          <a:spcPts val="0"/>
                        </a:spcAft>
                      </a:pPr>
                      <a:r>
                        <a:rPr lang="af-ZA" sz="900">
                          <a:effectLst/>
                        </a:rPr>
                        <a:t>Fase V da Barra 1 de 500 kV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4855" marR="64855" marT="0" marB="0"/>
                </a:tc>
                <a:tc>
                  <a:txBody>
                    <a:bodyPr/>
                    <a:lstStyle/>
                    <a:p>
                      <a:pPr marR="45720" algn="ctr">
                        <a:spcAft>
                          <a:spcPts val="0"/>
                        </a:spcAft>
                      </a:pPr>
                      <a:r>
                        <a:rPr lang="af-ZA" sz="900">
                          <a:effectLst/>
                        </a:rPr>
                        <a:t>1998                 TEP - 500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4855" marR="64855" marT="0" marB="0" anchor="ctr"/>
                </a:tc>
              </a:tr>
              <a:tr h="2594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</a:rPr>
                        <a:t>29.02.2016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4855" marR="64855" marT="0" marB="0" anchor="ctr"/>
                </a:tc>
                <a:tc>
                  <a:txBody>
                    <a:bodyPr/>
                    <a:lstStyle/>
                    <a:p>
                      <a:pPr marR="45720" algn="ctr">
                        <a:spcAft>
                          <a:spcPts val="0"/>
                        </a:spcAft>
                      </a:pPr>
                      <a:r>
                        <a:rPr lang="af-ZA" sz="900">
                          <a:effectLst/>
                        </a:rPr>
                        <a:t>SE MIRACEMA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4855" marR="64855" marT="0" marB="0" anchor="ctr"/>
                </a:tc>
                <a:tc>
                  <a:txBody>
                    <a:bodyPr/>
                    <a:lstStyle/>
                    <a:p>
                      <a:pPr marR="45720" algn="ctr">
                        <a:spcAft>
                          <a:spcPts val="0"/>
                        </a:spcAft>
                      </a:pPr>
                      <a:r>
                        <a:rPr lang="af-ZA" sz="900">
                          <a:effectLst/>
                        </a:rPr>
                        <a:t>TPC               MCDP7- BR1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4855" marR="64855" marT="0" marB="0"/>
                </a:tc>
                <a:tc>
                  <a:txBody>
                    <a:bodyPr/>
                    <a:lstStyle/>
                    <a:p>
                      <a:pPr marR="45720" algn="just">
                        <a:spcAft>
                          <a:spcPts val="0"/>
                        </a:spcAft>
                      </a:pPr>
                      <a:r>
                        <a:rPr lang="af-ZA" sz="900">
                          <a:effectLst/>
                        </a:rPr>
                        <a:t>Fase B da Barra 1 de 500 kV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4855" marR="6485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af-ZA" sz="900">
                          <a:effectLst/>
                        </a:rPr>
                        <a:t>1998                 TEP-500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4855" marR="64855" marT="0" marB="0"/>
                </a:tc>
              </a:tr>
              <a:tr h="2594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</a:rPr>
                        <a:t>30.05.2016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4855" marR="64855" marT="0" marB="0" anchor="ctr"/>
                </a:tc>
                <a:tc>
                  <a:txBody>
                    <a:bodyPr/>
                    <a:lstStyle/>
                    <a:p>
                      <a:pPr marR="45720" algn="ctr">
                        <a:spcAft>
                          <a:spcPts val="0"/>
                        </a:spcAft>
                      </a:pPr>
                      <a:r>
                        <a:rPr lang="af-ZA" sz="900">
                          <a:effectLst/>
                        </a:rPr>
                        <a:t>SE COLINAS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4855" marR="64855" marT="0" marB="0" anchor="ctr"/>
                </a:tc>
                <a:tc>
                  <a:txBody>
                    <a:bodyPr/>
                    <a:lstStyle/>
                    <a:p>
                      <a:pPr marR="45720" algn="ctr">
                        <a:spcAft>
                          <a:spcPts val="0"/>
                        </a:spcAft>
                      </a:pPr>
                      <a:r>
                        <a:rPr lang="af-ZA" sz="900">
                          <a:effectLst/>
                        </a:rPr>
                        <a:t>TPC               CODP7- BR2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4855" marR="64855" marT="0" marB="0"/>
                </a:tc>
                <a:tc>
                  <a:txBody>
                    <a:bodyPr/>
                    <a:lstStyle/>
                    <a:p>
                      <a:pPr marR="45720" algn="just">
                        <a:spcAft>
                          <a:spcPts val="0"/>
                        </a:spcAft>
                      </a:pPr>
                      <a:r>
                        <a:rPr lang="af-ZA" sz="900">
                          <a:effectLst/>
                        </a:rPr>
                        <a:t>Fase B da Barra 2 de 500 kV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4855" marR="6485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af-ZA" sz="900">
                          <a:effectLst/>
                        </a:rPr>
                        <a:t>1998                 TEP - 500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4855" marR="64855" marT="0" marB="0"/>
                </a:tc>
              </a:tr>
              <a:tr h="2594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</a:rPr>
                        <a:t>27.07.2016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4855" marR="64855" marT="0" marB="0" anchor="ctr"/>
                </a:tc>
                <a:tc>
                  <a:txBody>
                    <a:bodyPr/>
                    <a:lstStyle/>
                    <a:p>
                      <a:pPr marR="45720" algn="ctr">
                        <a:spcAft>
                          <a:spcPts val="0"/>
                        </a:spcAft>
                      </a:pPr>
                      <a:r>
                        <a:rPr lang="af-ZA" sz="900">
                          <a:effectLst/>
                        </a:rPr>
                        <a:t>SE COLINAS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4855" marR="64855" marT="0" marB="0" anchor="ctr"/>
                </a:tc>
                <a:tc>
                  <a:txBody>
                    <a:bodyPr/>
                    <a:lstStyle/>
                    <a:p>
                      <a:pPr marR="45720" algn="ctr">
                        <a:spcAft>
                          <a:spcPts val="0"/>
                        </a:spcAft>
                      </a:pPr>
                      <a:r>
                        <a:rPr lang="af-ZA" sz="900">
                          <a:effectLst/>
                        </a:rPr>
                        <a:t>TC                COTC7-AY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4855" marR="64855" marT="0" marB="0"/>
                </a:tc>
                <a:tc>
                  <a:txBody>
                    <a:bodyPr/>
                    <a:lstStyle/>
                    <a:p>
                      <a:pPr marR="45720" algn="just">
                        <a:spcAft>
                          <a:spcPts val="0"/>
                        </a:spcAft>
                      </a:pPr>
                      <a:r>
                        <a:rPr lang="af-ZA" sz="900">
                          <a:effectLst/>
                        </a:rPr>
                        <a:t>FASE B do Vão AY Disjuntor CODJ7-14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4855" marR="6485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af-ZA" sz="900">
                          <a:effectLst/>
                        </a:rPr>
                        <a:t>2007                 CTC - 550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4855" marR="64855" marT="0" marB="0"/>
                </a:tc>
              </a:tr>
              <a:tr h="2594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</a:rPr>
                        <a:t>20.09.2016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4855" marR="64855" marT="0" marB="0" anchor="ctr"/>
                </a:tc>
                <a:tc>
                  <a:txBody>
                    <a:bodyPr/>
                    <a:lstStyle/>
                    <a:p>
                      <a:pPr marR="45720" algn="ctr">
                        <a:spcAft>
                          <a:spcPts val="0"/>
                        </a:spcAft>
                      </a:pPr>
                      <a:r>
                        <a:rPr lang="af-ZA" sz="900">
                          <a:effectLst/>
                        </a:rPr>
                        <a:t>SE PEIXE 2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4855" marR="64855" marT="0" marB="0" anchor="ctr"/>
                </a:tc>
                <a:tc>
                  <a:txBody>
                    <a:bodyPr/>
                    <a:lstStyle/>
                    <a:p>
                      <a:pPr marR="45720" algn="ctr">
                        <a:spcAft>
                          <a:spcPts val="0"/>
                        </a:spcAft>
                      </a:pPr>
                      <a:r>
                        <a:rPr lang="af-ZA" sz="900" dirty="0">
                          <a:effectLst/>
                        </a:rPr>
                        <a:t>TC               </a:t>
                      </a:r>
                      <a:r>
                        <a:rPr lang="af-ZA" sz="900" dirty="0" smtClean="0">
                          <a:effectLst/>
                        </a:rPr>
                        <a:t> PXTC7- </a:t>
                      </a:r>
                      <a:r>
                        <a:rPr lang="af-ZA" sz="900" dirty="0">
                          <a:effectLst/>
                        </a:rPr>
                        <a:t>BX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4855" marR="64855" marT="0" marB="0"/>
                </a:tc>
                <a:tc>
                  <a:txBody>
                    <a:bodyPr/>
                    <a:lstStyle/>
                    <a:p>
                      <a:pPr marR="45720" algn="just">
                        <a:spcAft>
                          <a:spcPts val="0"/>
                        </a:spcAft>
                      </a:pPr>
                      <a:r>
                        <a:rPr lang="af-ZA" sz="900">
                          <a:effectLst/>
                        </a:rPr>
                        <a:t>FASE A do Vão BX Disjuntor PXDJ7-04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4855" marR="6485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af-ZA" sz="900" dirty="0">
                          <a:effectLst/>
                        </a:rPr>
                        <a:t>2007                 CTC - 550</a:t>
                      </a: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4855" marR="64855" marT="0" marB="0"/>
                </a:tc>
              </a:tr>
            </a:tbl>
          </a:graphicData>
        </a:graphic>
      </p:graphicFrame>
      <p:sp>
        <p:nvSpPr>
          <p:cNvPr id="13" name="Rectangle 3"/>
          <p:cNvSpPr/>
          <p:nvPr/>
        </p:nvSpPr>
        <p:spPr>
          <a:xfrm>
            <a:off x="182521" y="1059582"/>
            <a:ext cx="3816424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pt-B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Falha Transformadores de Potencial Capacitivo;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pt-B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Afundamento de Tensão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pt-B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Aquecimento TPI (tanque).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pt-B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Aumento da Pressão no tanque</a:t>
            </a:r>
          </a:p>
          <a:p>
            <a:pPr lvl="1"/>
            <a:endParaRPr lang="pt-BR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t-B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Falha Transformadores de Corrente;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pt-B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Falha abrupta de isolação;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pt-B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Explosão do Domo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pt-B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Incêndio no Tanque</a:t>
            </a:r>
          </a:p>
          <a:p>
            <a:r>
              <a:rPr lang="pt-B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351762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/>
          <p:cNvSpPr/>
          <p:nvPr/>
        </p:nvSpPr>
        <p:spPr>
          <a:xfrm>
            <a:off x="7077268" y="4948014"/>
            <a:ext cx="72008" cy="7200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" name="Rectangle 3"/>
          <p:cNvSpPr/>
          <p:nvPr/>
        </p:nvSpPr>
        <p:spPr>
          <a:xfrm>
            <a:off x="179513" y="1635646"/>
            <a:ext cx="612068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pt-B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Desvios encontrados na AGD e teor de água do óleo Isolante do tanque do TPC`s (Norma IEC 60599) ;</a:t>
            </a:r>
          </a:p>
          <a:p>
            <a:pPr lvl="1"/>
            <a:endParaRPr lang="pt-BR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lvl="1"/>
            <a:endParaRPr lang="pt-BR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sp>
        <p:nvSpPr>
          <p:cNvPr id="4" name="Rectangle 13"/>
          <p:cNvSpPr/>
          <p:nvPr/>
        </p:nvSpPr>
        <p:spPr>
          <a:xfrm>
            <a:off x="1043608" y="397718"/>
            <a:ext cx="71652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ANÁLISE DE FALHAS EM TI`S NA INTERLIGAÇÃO NORTE -SUL</a:t>
            </a:r>
            <a:endParaRPr lang="pt-BR" b="1" dirty="0"/>
          </a:p>
        </p:txBody>
      </p:sp>
      <p:graphicFrame>
        <p:nvGraphicFramePr>
          <p:cNvPr id="5" name="Tabe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4979115"/>
              </p:ext>
            </p:extLst>
          </p:nvPr>
        </p:nvGraphicFramePr>
        <p:xfrm>
          <a:off x="280393" y="2280523"/>
          <a:ext cx="6019800" cy="15087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3047"/>
                <a:gridCol w="648072"/>
                <a:gridCol w="432048"/>
                <a:gridCol w="452062"/>
                <a:gridCol w="497557"/>
                <a:gridCol w="497557"/>
                <a:gridCol w="413949"/>
                <a:gridCol w="497557"/>
                <a:gridCol w="497557"/>
                <a:gridCol w="300522"/>
                <a:gridCol w="300522"/>
                <a:gridCol w="439675"/>
                <a:gridCol w="439675"/>
              </a:tblGrid>
              <a:tr h="126171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ANO </a:t>
                      </a:r>
                      <a:r>
                        <a:rPr lang="pt-BR" sz="1100" dirty="0" smtClean="0">
                          <a:effectLst/>
                        </a:rPr>
                        <a:t>COLETA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CODIGO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FASE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10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ANÁLISE ÓLEO GASCROMATOGRÁFICA E TEOR DE ÁGUA (PPM)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208196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H2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O2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N2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CH4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CO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CO2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C2H4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C2H6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 smtClean="0">
                          <a:effectLst/>
                        </a:rPr>
                        <a:t>C2 H2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 smtClean="0">
                          <a:effectLst/>
                        </a:rPr>
                        <a:t>H20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33683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2017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CODP7-CX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A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12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17032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48696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2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19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10645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0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0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0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  <a:highlight>
                            <a:srgbClr val="FFFF00"/>
                          </a:highlight>
                        </a:rPr>
                        <a:t>59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8708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B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15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14843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50705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2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55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  <a:highlight>
                            <a:srgbClr val="FFFF00"/>
                          </a:highlight>
                        </a:rPr>
                        <a:t>23908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0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0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0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  <a:highlight>
                            <a:srgbClr val="FFFF00"/>
                          </a:highlight>
                        </a:rPr>
                        <a:t>70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3733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V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17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18431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50458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2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16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7407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0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0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0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  <a:highlight>
                            <a:srgbClr val="FFFF00"/>
                          </a:highlight>
                        </a:rPr>
                        <a:t>59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29666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2016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MCDP7-DX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A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6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18490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49334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2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0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  <a:highlight>
                            <a:srgbClr val="FFFF00"/>
                          </a:highlight>
                        </a:rPr>
                        <a:t>9237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&lt;1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&lt;1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&lt;1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  <a:highlight>
                            <a:srgbClr val="FFFF00"/>
                          </a:highlight>
                        </a:rPr>
                        <a:t>93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29666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B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3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19032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51225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2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27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1704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&lt;1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&lt;1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&lt;1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  <a:highlight>
                            <a:srgbClr val="FFFF00"/>
                          </a:highlight>
                        </a:rPr>
                        <a:t>85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29666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V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22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15775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49663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3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30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  <a:highlight>
                            <a:srgbClr val="FFFF00"/>
                          </a:highlight>
                        </a:rPr>
                        <a:t>18485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  <a:highlight>
                            <a:srgbClr val="FFFF00"/>
                          </a:highlight>
                        </a:rPr>
                        <a:t>5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  <a:highlight>
                            <a:srgbClr val="FFFF00"/>
                          </a:highlight>
                        </a:rPr>
                        <a:t>3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  <a:highlight>
                            <a:srgbClr val="FFFF00"/>
                          </a:highlight>
                        </a:rPr>
                        <a:t>2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  <a:highlight>
                            <a:srgbClr val="FFFF00"/>
                          </a:highlight>
                        </a:rPr>
                        <a:t>100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6774" y="1737050"/>
            <a:ext cx="2445036" cy="2070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aixaDeTexto 1"/>
          <p:cNvSpPr txBox="1"/>
          <p:nvPr/>
        </p:nvSpPr>
        <p:spPr>
          <a:xfrm>
            <a:off x="6665449" y="3789283"/>
            <a:ext cx="2445036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pt-BR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50% dos equipamentos que falharam possuíam histórico de vazamento.	</a:t>
            </a:r>
          </a:p>
          <a:p>
            <a:endParaRPr lang="pt-BR" dirty="0"/>
          </a:p>
        </p:txBody>
      </p:sp>
      <p:sp>
        <p:nvSpPr>
          <p:cNvPr id="8" name="Rectangle 3"/>
          <p:cNvSpPr/>
          <p:nvPr/>
        </p:nvSpPr>
        <p:spPr>
          <a:xfrm>
            <a:off x="323528" y="1059582"/>
            <a:ext cx="84328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pt-BR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Análise dos dados Históricos de Manutenção da Família de TPC`S TEP - 500.</a:t>
            </a:r>
          </a:p>
          <a:p>
            <a:pPr lvl="1"/>
            <a:endParaRPr lang="pt-BR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6936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/>
          <p:cNvSpPr/>
          <p:nvPr/>
        </p:nvSpPr>
        <p:spPr>
          <a:xfrm>
            <a:off x="7218782" y="4948014"/>
            <a:ext cx="72008" cy="7200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6" name="Oval 25"/>
          <p:cNvSpPr/>
          <p:nvPr/>
        </p:nvSpPr>
        <p:spPr>
          <a:xfrm>
            <a:off x="7218782" y="4948014"/>
            <a:ext cx="72008" cy="7200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4" name="Rectangle 3"/>
          <p:cNvSpPr/>
          <p:nvPr/>
        </p:nvSpPr>
        <p:spPr>
          <a:xfrm>
            <a:off x="179512" y="987574"/>
            <a:ext cx="870400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pt-B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Resultados obtidos com  as técnicas de Medição de Descargas Parciais;</a:t>
            </a:r>
          </a:p>
          <a:p>
            <a:pPr lvl="1"/>
            <a:endParaRPr lang="pt-BR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5586152"/>
              </p:ext>
            </p:extLst>
          </p:nvPr>
        </p:nvGraphicFramePr>
        <p:xfrm>
          <a:off x="4860032" y="1578685"/>
          <a:ext cx="4155523" cy="1844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36104"/>
                <a:gridCol w="475811"/>
                <a:gridCol w="847149"/>
                <a:gridCol w="1129535"/>
                <a:gridCol w="766924"/>
              </a:tblGrid>
              <a:tr h="0">
                <a:tc rowSpan="2">
                  <a:txBody>
                    <a:bodyPr/>
                    <a:lstStyle/>
                    <a:p>
                      <a:pPr marR="45720" algn="just">
                        <a:spcAft>
                          <a:spcPts val="0"/>
                        </a:spcAft>
                      </a:pPr>
                      <a:r>
                        <a:rPr lang="af-ZA" sz="1100" dirty="0" smtClean="0">
                          <a:effectLst/>
                        </a:rPr>
                        <a:t>CODIGO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R="45720" algn="just">
                        <a:spcAft>
                          <a:spcPts val="0"/>
                        </a:spcAft>
                      </a:pPr>
                      <a:r>
                        <a:rPr lang="af-ZA" sz="1100" dirty="0">
                          <a:effectLst/>
                        </a:rPr>
                        <a:t>FASE</a:t>
                      </a:r>
                      <a:endParaRPr lang="pt-BR" sz="1100" dirty="0">
                        <a:effectLst/>
                      </a:endParaRPr>
                    </a:p>
                    <a:p>
                      <a:pPr marR="45720" algn="just">
                        <a:spcAft>
                          <a:spcPts val="0"/>
                        </a:spcAft>
                      </a:pPr>
                      <a:r>
                        <a:rPr lang="af-ZA" sz="1100" dirty="0">
                          <a:effectLst/>
                        </a:rPr>
                        <a:t> 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marR="45720" algn="just">
                        <a:spcAft>
                          <a:spcPts val="0"/>
                        </a:spcAft>
                      </a:pPr>
                      <a:r>
                        <a:rPr lang="af-ZA" sz="1100" dirty="0">
                          <a:effectLst/>
                        </a:rPr>
                        <a:t>CRITÍCIDADE A PARTIR DA ANÁLISE DOS RESULTADOS DE MEDIÇÕES DE DESCARGAS PARCIAIS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45720" algn="ctr">
                        <a:spcAft>
                          <a:spcPts val="0"/>
                        </a:spcAft>
                      </a:pPr>
                      <a:r>
                        <a:rPr lang="af-ZA" sz="1100" dirty="0">
                          <a:effectLst/>
                        </a:rPr>
                        <a:t>EMISSÃO ACUSTICA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45720" algn="ctr">
                        <a:spcAft>
                          <a:spcPts val="0"/>
                        </a:spcAft>
                      </a:pPr>
                      <a:r>
                        <a:rPr lang="af-ZA" sz="1100" dirty="0">
                          <a:effectLst/>
                        </a:rPr>
                        <a:t>METODO </a:t>
                      </a:r>
                      <a:r>
                        <a:rPr lang="af-ZA" sz="1100" dirty="0" smtClean="0">
                          <a:effectLst/>
                        </a:rPr>
                        <a:t>ELETROMAG.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45720" algn="ctr">
                        <a:spcAft>
                          <a:spcPts val="0"/>
                        </a:spcAft>
                      </a:pPr>
                      <a:r>
                        <a:rPr lang="af-ZA" sz="1100">
                          <a:effectLst/>
                        </a:rPr>
                        <a:t>METODO        UHF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 rowSpan="3">
                  <a:txBody>
                    <a:bodyPr/>
                    <a:lstStyle/>
                    <a:p>
                      <a:pPr marR="45720"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 </a:t>
                      </a:r>
                    </a:p>
                    <a:p>
                      <a:pPr marR="45720"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   CODP7-BR2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45720" algn="just">
                        <a:spcAft>
                          <a:spcPts val="0"/>
                        </a:spcAft>
                      </a:pPr>
                      <a:r>
                        <a:rPr lang="af-ZA" sz="1100">
                          <a:effectLst/>
                        </a:rPr>
                        <a:t>A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45720" algn="ctr">
                        <a:spcAft>
                          <a:spcPts val="0"/>
                        </a:spcAft>
                      </a:pPr>
                      <a:r>
                        <a:rPr lang="af-ZA" sz="1100">
                          <a:effectLst/>
                        </a:rPr>
                        <a:t>1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45720" algn="ctr">
                        <a:spcAft>
                          <a:spcPts val="0"/>
                        </a:spcAft>
                      </a:pPr>
                      <a:r>
                        <a:rPr lang="af-ZA" sz="1100" dirty="0">
                          <a:effectLst/>
                          <a:highlight>
                            <a:srgbClr val="FFFF00"/>
                          </a:highlight>
                        </a:rPr>
                        <a:t>2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45720" algn="ctr">
                        <a:spcAft>
                          <a:spcPts val="0"/>
                        </a:spcAft>
                      </a:pPr>
                      <a:r>
                        <a:rPr lang="af-ZA" sz="1100">
                          <a:effectLst/>
                        </a:rPr>
                        <a:t>1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45720" algn="just">
                        <a:spcAft>
                          <a:spcPts val="0"/>
                        </a:spcAft>
                      </a:pPr>
                      <a:r>
                        <a:rPr lang="af-ZA" sz="1100">
                          <a:effectLst/>
                        </a:rPr>
                        <a:t>B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45720" algn="ctr">
                        <a:spcAft>
                          <a:spcPts val="0"/>
                        </a:spcAft>
                      </a:pPr>
                      <a:r>
                        <a:rPr lang="af-ZA" sz="1100" dirty="0">
                          <a:effectLst/>
                          <a:highlight>
                            <a:srgbClr val="FFFF00"/>
                          </a:highlight>
                        </a:rPr>
                        <a:t>2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45720" algn="ctr">
                        <a:spcAft>
                          <a:spcPts val="0"/>
                        </a:spcAft>
                      </a:pPr>
                      <a:r>
                        <a:rPr lang="af-ZA" sz="1100" dirty="0">
                          <a:effectLst/>
                          <a:highlight>
                            <a:srgbClr val="FFFF00"/>
                          </a:highlight>
                        </a:rPr>
                        <a:t>3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45720" algn="ctr">
                        <a:spcAft>
                          <a:spcPts val="0"/>
                        </a:spcAft>
                      </a:pPr>
                      <a:r>
                        <a:rPr lang="af-ZA" sz="1100">
                          <a:effectLst/>
                        </a:rPr>
                        <a:t>1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45720" algn="just">
                        <a:spcAft>
                          <a:spcPts val="0"/>
                        </a:spcAft>
                      </a:pPr>
                      <a:r>
                        <a:rPr lang="af-ZA" sz="1100" dirty="0">
                          <a:effectLst/>
                        </a:rPr>
                        <a:t>V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45720" algn="ctr">
                        <a:spcAft>
                          <a:spcPts val="0"/>
                        </a:spcAft>
                      </a:pPr>
                      <a:r>
                        <a:rPr lang="af-ZA" sz="1100">
                          <a:effectLst/>
                        </a:rPr>
                        <a:t>1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45720" algn="ctr">
                        <a:spcAft>
                          <a:spcPts val="0"/>
                        </a:spcAft>
                      </a:pPr>
                      <a:r>
                        <a:rPr lang="af-ZA" sz="1100" dirty="0">
                          <a:effectLst/>
                        </a:rPr>
                        <a:t>1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45720" algn="ctr">
                        <a:spcAft>
                          <a:spcPts val="0"/>
                        </a:spcAft>
                      </a:pPr>
                      <a:r>
                        <a:rPr lang="af-ZA" sz="1100">
                          <a:effectLst/>
                          <a:highlight>
                            <a:srgbClr val="FFFF00"/>
                          </a:highlight>
                        </a:rPr>
                        <a:t>3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 rowSpan="3">
                  <a:txBody>
                    <a:bodyPr/>
                    <a:lstStyle/>
                    <a:p>
                      <a:pPr marR="45720" algn="ctr">
                        <a:spcAft>
                          <a:spcPts val="0"/>
                        </a:spcAft>
                      </a:pPr>
                      <a:r>
                        <a:rPr lang="af-ZA" sz="1100" dirty="0">
                          <a:effectLst/>
                        </a:rPr>
                        <a:t> </a:t>
                      </a:r>
                      <a:endParaRPr lang="pt-BR" sz="1100" dirty="0">
                        <a:effectLst/>
                      </a:endParaRPr>
                    </a:p>
                    <a:p>
                      <a:pPr marR="45720"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    MCDP7-BR1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45720" algn="just">
                        <a:spcAft>
                          <a:spcPts val="0"/>
                        </a:spcAft>
                      </a:pPr>
                      <a:r>
                        <a:rPr lang="af-ZA" sz="1100">
                          <a:effectLst/>
                        </a:rPr>
                        <a:t>A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45720" algn="ctr">
                        <a:spcAft>
                          <a:spcPts val="0"/>
                        </a:spcAft>
                      </a:pPr>
                      <a:r>
                        <a:rPr lang="af-ZA" sz="1100">
                          <a:effectLst/>
                        </a:rPr>
                        <a:t>1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45720" algn="ctr">
                        <a:spcAft>
                          <a:spcPts val="0"/>
                        </a:spcAft>
                      </a:pPr>
                      <a:r>
                        <a:rPr lang="af-ZA" sz="1100" dirty="0">
                          <a:effectLst/>
                        </a:rPr>
                        <a:t>1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45720" algn="ctr">
                        <a:spcAft>
                          <a:spcPts val="0"/>
                        </a:spcAft>
                      </a:pPr>
                      <a:r>
                        <a:rPr lang="af-ZA" sz="1100" dirty="0">
                          <a:effectLst/>
                        </a:rPr>
                        <a:t>2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45720" algn="just">
                        <a:spcAft>
                          <a:spcPts val="0"/>
                        </a:spcAft>
                      </a:pPr>
                      <a:r>
                        <a:rPr lang="af-ZA" sz="1100">
                          <a:effectLst/>
                        </a:rPr>
                        <a:t>B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45720" algn="ctr">
                        <a:spcAft>
                          <a:spcPts val="0"/>
                        </a:spcAft>
                      </a:pPr>
                      <a:r>
                        <a:rPr lang="af-ZA" sz="1100">
                          <a:effectLst/>
                        </a:rPr>
                        <a:t>1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45720" algn="ctr">
                        <a:spcAft>
                          <a:spcPts val="0"/>
                        </a:spcAft>
                      </a:pPr>
                      <a:r>
                        <a:rPr lang="af-ZA" sz="1100">
                          <a:effectLst/>
                          <a:highlight>
                            <a:srgbClr val="FFFF00"/>
                          </a:highlight>
                        </a:rPr>
                        <a:t>3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45720" algn="ctr">
                        <a:spcAft>
                          <a:spcPts val="0"/>
                        </a:spcAft>
                      </a:pPr>
                      <a:r>
                        <a:rPr lang="af-ZA" sz="1100" dirty="0">
                          <a:effectLst/>
                          <a:highlight>
                            <a:srgbClr val="FFFF00"/>
                          </a:highlight>
                        </a:rPr>
                        <a:t>3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45720" algn="just">
                        <a:spcAft>
                          <a:spcPts val="0"/>
                        </a:spcAft>
                      </a:pPr>
                      <a:r>
                        <a:rPr lang="af-ZA" sz="1100" dirty="0">
                          <a:effectLst/>
                        </a:rPr>
                        <a:t>V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45720" algn="ctr">
                        <a:spcAft>
                          <a:spcPts val="0"/>
                        </a:spcAft>
                      </a:pPr>
                      <a:r>
                        <a:rPr lang="af-ZA" sz="1100">
                          <a:effectLst/>
                          <a:highlight>
                            <a:srgbClr val="FFFF00"/>
                          </a:highlight>
                        </a:rPr>
                        <a:t>3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45720" algn="ctr">
                        <a:spcAft>
                          <a:spcPts val="0"/>
                        </a:spcAft>
                      </a:pPr>
                      <a:r>
                        <a:rPr lang="af-ZA" sz="1100">
                          <a:effectLst/>
                          <a:highlight>
                            <a:srgbClr val="FFFF00"/>
                          </a:highlight>
                        </a:rPr>
                        <a:t>2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45720" algn="ctr">
                        <a:spcAft>
                          <a:spcPts val="0"/>
                        </a:spcAft>
                      </a:pPr>
                      <a:r>
                        <a:rPr lang="af-ZA" sz="1100" dirty="0">
                          <a:effectLst/>
                          <a:highlight>
                            <a:srgbClr val="FFFF00"/>
                          </a:highlight>
                        </a:rPr>
                        <a:t>2</a:t>
                      </a:r>
                      <a:endParaRPr lang="pt-B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Rectangle 13"/>
          <p:cNvSpPr/>
          <p:nvPr/>
        </p:nvSpPr>
        <p:spPr>
          <a:xfrm>
            <a:off x="1071422" y="387085"/>
            <a:ext cx="71652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ANÁLISE DE FALHAS EM TI`S NA INTERLIGAÇÃO NORTE -SUL</a:t>
            </a:r>
            <a:endParaRPr lang="pt-BR" b="1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578685"/>
            <a:ext cx="2623026" cy="1567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88" y="1548793"/>
            <a:ext cx="1749008" cy="306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2428" y="3219822"/>
            <a:ext cx="2581610" cy="1466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4823640" y="3507854"/>
            <a:ext cx="42484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af-Z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Nível 1:  Condição de normalidade </a:t>
            </a:r>
            <a:endParaRPr lang="pt-BR" sz="12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lvl="0"/>
            <a:r>
              <a:rPr lang="af-Z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Nível 2: Necessidade de novas medições além de acompanhar outros parâmetros do ativo.</a:t>
            </a:r>
            <a:endParaRPr lang="pt-BR" sz="12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r>
              <a:rPr lang="af-ZA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Nível 3: Programar quando possível a retirada de operação para analisar o padrão de anormalidade </a:t>
            </a:r>
            <a:endParaRPr lang="pt-BR" sz="12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3417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11"/>
          <p:cNvSpPr/>
          <p:nvPr/>
        </p:nvSpPr>
        <p:spPr>
          <a:xfrm>
            <a:off x="7360296" y="4948014"/>
            <a:ext cx="72008" cy="7200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" name="Rectangle 3"/>
          <p:cNvSpPr/>
          <p:nvPr/>
        </p:nvSpPr>
        <p:spPr>
          <a:xfrm>
            <a:off x="459626" y="987574"/>
            <a:ext cx="843285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pt-BR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Análise da possível causa de falha da Família de TPC`S TEP - 500.</a:t>
            </a:r>
          </a:p>
          <a:p>
            <a:pPr lvl="1"/>
            <a:r>
              <a:rPr lang="pt-B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	</a:t>
            </a:r>
          </a:p>
        </p:txBody>
      </p:sp>
      <p:sp>
        <p:nvSpPr>
          <p:cNvPr id="4" name="Rectangle 13"/>
          <p:cNvSpPr/>
          <p:nvPr/>
        </p:nvSpPr>
        <p:spPr>
          <a:xfrm>
            <a:off x="1115616" y="411510"/>
            <a:ext cx="71652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ANÁLISE DE FALHAS EM TI`S NA INTERLIGAÇÃO NORTE -SUL</a:t>
            </a:r>
            <a:endParaRPr lang="pt-BR" b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6324" y="1452016"/>
            <a:ext cx="2479455" cy="1536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6961" y="3120711"/>
            <a:ext cx="2479455" cy="1685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0494" y="1409654"/>
            <a:ext cx="2355962" cy="341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188243"/>
            <a:ext cx="2502039" cy="161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41948"/>
            <a:ext cx="2064953" cy="1702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4442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 12"/>
          <p:cNvSpPr/>
          <p:nvPr/>
        </p:nvSpPr>
        <p:spPr>
          <a:xfrm>
            <a:off x="7501810" y="4948014"/>
            <a:ext cx="72008" cy="7200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" name="Rectangle 13"/>
          <p:cNvSpPr/>
          <p:nvPr/>
        </p:nvSpPr>
        <p:spPr>
          <a:xfrm>
            <a:off x="1115616" y="411510"/>
            <a:ext cx="71652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ANÁLISE DE FALHAS EM TI`S NA INTERLIGAÇÃO NORTE -SUL</a:t>
            </a:r>
            <a:endParaRPr lang="pt-BR" b="1" dirty="0"/>
          </a:p>
        </p:txBody>
      </p:sp>
      <p:sp>
        <p:nvSpPr>
          <p:cNvPr id="4" name="Rectangle 3"/>
          <p:cNvSpPr/>
          <p:nvPr/>
        </p:nvSpPr>
        <p:spPr>
          <a:xfrm>
            <a:off x="323528" y="1059582"/>
            <a:ext cx="8432853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pt-BR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Análise dos dados Históricos de Manutenção da Família de TC`S CTC - 550.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endParaRPr lang="pt-BR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pt-BR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Análise resultados de Tangente Delta ficaram comprometidas</a:t>
            </a:r>
          </a:p>
        </p:txBody>
      </p:sp>
      <p:pic>
        <p:nvPicPr>
          <p:cNvPr id="5" name="Imagem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457" y="1963156"/>
            <a:ext cx="5365031" cy="2768834"/>
          </a:xfrm>
          <a:prstGeom prst="rect">
            <a:avLst/>
          </a:prstGeom>
          <a:ln w="25400">
            <a:solidFill>
              <a:schemeClr val="accent1"/>
            </a:solidFill>
          </a:ln>
        </p:spPr>
      </p:pic>
      <p:graphicFrame>
        <p:nvGraphicFramePr>
          <p:cNvPr id="6" name="Tabe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8455403"/>
              </p:ext>
            </p:extLst>
          </p:nvPr>
        </p:nvGraphicFramePr>
        <p:xfrm>
          <a:off x="0" y="2355726"/>
          <a:ext cx="3491952" cy="14611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3208"/>
                <a:gridCol w="531384"/>
                <a:gridCol w="607296"/>
                <a:gridCol w="607296"/>
                <a:gridCol w="486632"/>
                <a:gridCol w="576136"/>
              </a:tblGrid>
              <a:tr h="0">
                <a:tc rowSpan="3">
                  <a:txBody>
                    <a:bodyPr/>
                    <a:lstStyle/>
                    <a:p>
                      <a:pPr marR="45720" algn="just">
                        <a:spcAft>
                          <a:spcPts val="0"/>
                        </a:spcAft>
                      </a:pPr>
                      <a:r>
                        <a:rPr lang="af-ZA" sz="1100" dirty="0" smtClean="0">
                          <a:effectLst/>
                          <a:latin typeface="+mj-lt"/>
                        </a:rPr>
                        <a:t>CODIGO</a:t>
                      </a:r>
                      <a:endParaRPr lang="pt-BR" sz="110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R="45720" algn="just">
                        <a:spcAft>
                          <a:spcPts val="0"/>
                        </a:spcAft>
                      </a:pPr>
                      <a:r>
                        <a:rPr lang="af-ZA" sz="1100" dirty="0">
                          <a:effectLst/>
                          <a:latin typeface="+mj-lt"/>
                        </a:rPr>
                        <a:t>FASE</a:t>
                      </a:r>
                      <a:endParaRPr lang="pt-BR" sz="1100" dirty="0">
                        <a:effectLst/>
                        <a:latin typeface="+mj-lt"/>
                      </a:endParaRPr>
                    </a:p>
                    <a:p>
                      <a:pPr marR="45720" algn="just">
                        <a:spcAft>
                          <a:spcPts val="0"/>
                        </a:spcAft>
                      </a:pPr>
                      <a:r>
                        <a:rPr lang="af-ZA" sz="1100" dirty="0">
                          <a:effectLst/>
                          <a:latin typeface="+mj-lt"/>
                        </a:rPr>
                        <a:t> </a:t>
                      </a:r>
                      <a:endParaRPr lang="pt-BR" sz="110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marR="45720" algn="just">
                        <a:spcAft>
                          <a:spcPts val="0"/>
                        </a:spcAft>
                      </a:pPr>
                      <a:r>
                        <a:rPr lang="pt-BR" sz="1100" dirty="0" smtClean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MEDIÇÃO</a:t>
                      </a:r>
                      <a:r>
                        <a:rPr lang="pt-BR" sz="1100" baseline="0" dirty="0" smtClean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 SISTEMA DE ISOLAÇÃO TC</a:t>
                      </a:r>
                      <a:endParaRPr lang="pt-BR" sz="110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R="45720" algn="ctr">
                        <a:spcAft>
                          <a:spcPts val="0"/>
                        </a:spcAft>
                      </a:pPr>
                      <a:r>
                        <a:rPr lang="af-ZA" sz="1200" dirty="0" smtClean="0">
                          <a:effectLst/>
                          <a:latin typeface="+mj-lt"/>
                          <a:ea typeface="+mn-ea"/>
                          <a:cs typeface="+mn-cs"/>
                        </a:rPr>
                        <a:t>Capacitância</a:t>
                      </a:r>
                      <a:r>
                        <a:rPr lang="af-ZA" sz="1200" baseline="0" dirty="0" smtClean="0">
                          <a:effectLst/>
                          <a:latin typeface="+mj-lt"/>
                          <a:ea typeface="+mn-ea"/>
                          <a:cs typeface="+mn-cs"/>
                        </a:rPr>
                        <a:t> (nF) 60hz</a:t>
                      </a:r>
                      <a:endParaRPr lang="pt-BR" sz="120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4572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f-ZA" sz="1200" dirty="0" smtClean="0">
                          <a:effectLst/>
                          <a:latin typeface="+mj-lt"/>
                        </a:rPr>
                        <a:t>Tangente (%)  60hz</a:t>
                      </a:r>
                      <a:endParaRPr lang="pt-BR" sz="1200" dirty="0" smtClean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pPr marR="45720" algn="just">
                        <a:spcAft>
                          <a:spcPts val="0"/>
                        </a:spcAft>
                      </a:pPr>
                      <a:endParaRPr lang="pt-B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45720" algn="just">
                        <a:spcAft>
                          <a:spcPts val="0"/>
                        </a:spcAft>
                      </a:pPr>
                      <a:endParaRPr lang="pt-BR" sz="120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45720" algn="ctr">
                        <a:spcAft>
                          <a:spcPts val="0"/>
                        </a:spcAft>
                      </a:pPr>
                      <a:r>
                        <a:rPr lang="pt-BR" sz="1200" dirty="0" smtClean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Com</a:t>
                      </a:r>
                      <a:endParaRPr lang="pt-BR" sz="120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45720" algn="ctr">
                        <a:spcAft>
                          <a:spcPts val="0"/>
                        </a:spcAft>
                      </a:pPr>
                      <a:r>
                        <a:rPr lang="pt-BR" sz="1200" dirty="0" smtClean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Prev.</a:t>
                      </a:r>
                      <a:endParaRPr lang="pt-BR" sz="120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45720" algn="ctr">
                        <a:spcAft>
                          <a:spcPts val="0"/>
                        </a:spcAft>
                      </a:pPr>
                      <a:r>
                        <a:rPr lang="pt-BR" sz="1200" dirty="0" smtClean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Com</a:t>
                      </a:r>
                      <a:endParaRPr lang="pt-BR" sz="120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45720" algn="ctr">
                        <a:spcAft>
                          <a:spcPts val="0"/>
                        </a:spcAft>
                      </a:pPr>
                      <a:r>
                        <a:rPr lang="pt-BR" sz="1200" dirty="0" err="1" smtClean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Prev</a:t>
                      </a:r>
                      <a:endParaRPr lang="pt-BR" sz="1200" dirty="0" smtClean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 rowSpan="3">
                  <a:txBody>
                    <a:bodyPr/>
                    <a:lstStyle/>
                    <a:p>
                      <a:pPr marR="45720" algn="ctr">
                        <a:spcAft>
                          <a:spcPts val="0"/>
                        </a:spcAft>
                      </a:pPr>
                      <a:endParaRPr lang="pt-BR" sz="1200" dirty="0" smtClean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  <a:p>
                      <a:pPr marR="45720" algn="ctr">
                        <a:spcAft>
                          <a:spcPts val="0"/>
                        </a:spcAft>
                      </a:pPr>
                      <a:r>
                        <a:rPr lang="pt-BR" sz="1200" dirty="0" smtClean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MCTC7-FZ</a:t>
                      </a:r>
                      <a:endParaRPr lang="pt-BR" sz="120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45720" algn="ctr">
                        <a:spcAft>
                          <a:spcPts val="0"/>
                        </a:spcAft>
                      </a:pPr>
                      <a:r>
                        <a:rPr lang="af-ZA" sz="1200" dirty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A</a:t>
                      </a:r>
                      <a:endParaRPr lang="pt-BR" sz="1200" dirty="0">
                        <a:solidFill>
                          <a:srgbClr val="FF0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t-BR" sz="12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935,4</a:t>
                      </a:r>
                      <a:endParaRPr lang="pt-BR" sz="1200" b="0" i="0" u="none" strike="noStrike" kern="1200" dirty="0">
                        <a:solidFill>
                          <a:srgbClr val="FF0000"/>
                        </a:solidFill>
                        <a:effectLst/>
                        <a:latin typeface="+mj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4572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pt-BR" sz="1200" kern="1200" dirty="0" smtClean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+mj-lt"/>
                          <a:ea typeface="+mn-ea"/>
                          <a:cs typeface="+mn-cs"/>
                        </a:rPr>
                        <a:t>1839,5</a:t>
                      </a:r>
                      <a:endParaRPr lang="pt-BR" sz="1200" kern="1200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t-BR" sz="12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0,156</a:t>
                      </a:r>
                      <a:endParaRPr lang="pt-BR" sz="1200" b="0" i="0" u="none" strike="noStrike" kern="1200" dirty="0">
                        <a:solidFill>
                          <a:srgbClr val="FF0000"/>
                        </a:solidFill>
                        <a:effectLst/>
                        <a:latin typeface="+mj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t-BR" sz="12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0,155</a:t>
                      </a:r>
                      <a:endParaRPr lang="pt-BR" sz="1200" b="0" i="0" u="none" strike="noStrike" kern="1200" dirty="0">
                        <a:solidFill>
                          <a:srgbClr val="FF0000"/>
                        </a:solidFill>
                        <a:effectLst/>
                        <a:latin typeface="+mj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45720" algn="ctr">
                        <a:spcAft>
                          <a:spcPts val="0"/>
                        </a:spcAft>
                      </a:pPr>
                      <a:r>
                        <a:rPr lang="af-ZA" sz="1200" dirty="0">
                          <a:effectLst/>
                          <a:latin typeface="+mj-lt"/>
                        </a:rPr>
                        <a:t>B</a:t>
                      </a:r>
                      <a:endParaRPr lang="pt-BR" sz="120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t-BR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963,2</a:t>
                      </a:r>
                      <a:endParaRPr lang="pt-BR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4572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pt-BR" sz="1200" kern="1200" dirty="0" smtClean="0">
                          <a:solidFill>
                            <a:schemeClr val="dk1"/>
                          </a:solidFill>
                          <a:effectLst/>
                          <a:highlight>
                            <a:srgbClr val="FFFF00"/>
                          </a:highlight>
                          <a:latin typeface="+mj-lt"/>
                          <a:ea typeface="+mn-ea"/>
                          <a:cs typeface="+mn-cs"/>
                        </a:rPr>
                        <a:t>1814,4  </a:t>
                      </a:r>
                      <a:endParaRPr lang="pt-BR" sz="1200" kern="1200" dirty="0">
                        <a:solidFill>
                          <a:schemeClr val="dk1"/>
                        </a:solidFill>
                        <a:effectLst/>
                        <a:highlight>
                          <a:srgbClr val="FFFF00"/>
                        </a:highlight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t-BR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0,223</a:t>
                      </a:r>
                      <a:endParaRPr lang="pt-BR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t-BR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0,162</a:t>
                      </a:r>
                      <a:endParaRPr lang="pt-BR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45720" algn="ctr">
                        <a:spcAft>
                          <a:spcPts val="0"/>
                        </a:spcAft>
                      </a:pPr>
                      <a:r>
                        <a:rPr lang="af-ZA" sz="1200" dirty="0">
                          <a:effectLst/>
                          <a:latin typeface="+mj-lt"/>
                        </a:rPr>
                        <a:t>V</a:t>
                      </a:r>
                      <a:endParaRPr lang="pt-BR" sz="120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t-BR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930,6</a:t>
                      </a:r>
                      <a:endParaRPr lang="pt-BR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4572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pt-BR" sz="1200" kern="1200" dirty="0" smtClean="0">
                          <a:solidFill>
                            <a:schemeClr val="dk1"/>
                          </a:solidFill>
                          <a:effectLst/>
                          <a:highlight>
                            <a:srgbClr val="FFFF00"/>
                          </a:highlight>
                          <a:latin typeface="+mj-lt"/>
                          <a:ea typeface="+mn-ea"/>
                          <a:cs typeface="+mn-cs"/>
                        </a:rPr>
                        <a:t>1824,0  </a:t>
                      </a:r>
                      <a:endParaRPr lang="pt-BR" sz="1200" kern="1200" dirty="0">
                        <a:solidFill>
                          <a:schemeClr val="dk1"/>
                        </a:solidFill>
                        <a:effectLst/>
                        <a:highlight>
                          <a:srgbClr val="FFFF00"/>
                        </a:highlight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t-BR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0,158</a:t>
                      </a:r>
                      <a:endParaRPr lang="pt-BR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t-BR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0,160</a:t>
                      </a:r>
                      <a:endParaRPr lang="pt-BR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2409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2440</TotalTime>
  <Words>1194</Words>
  <Application>Microsoft Office PowerPoint</Application>
  <PresentationFormat>Apresentação na tela (16:9)</PresentationFormat>
  <Paragraphs>344</Paragraphs>
  <Slides>13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13</vt:i4>
      </vt:variant>
    </vt:vector>
  </HeadingPairs>
  <TitlesOfParts>
    <vt:vector size="20" baseType="lpstr">
      <vt:lpstr>Arial</vt:lpstr>
      <vt:lpstr>Calibri</vt:lpstr>
      <vt:lpstr>Tahoma</vt:lpstr>
      <vt:lpstr>Times New Roman</vt:lpstr>
      <vt:lpstr>Verdana</vt:lpstr>
      <vt:lpstr>Wingdings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WallE</dc:creator>
  <cp:lastModifiedBy>CLIENTE</cp:lastModifiedBy>
  <cp:revision>77</cp:revision>
  <dcterms:created xsi:type="dcterms:W3CDTF">2017-01-19T11:02:55Z</dcterms:created>
  <dcterms:modified xsi:type="dcterms:W3CDTF">2017-10-21T22:52:37Z</dcterms:modified>
</cp:coreProperties>
</file>