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9" r:id="rId4"/>
    <p:sldId id="260" r:id="rId5"/>
    <p:sldId id="261" r:id="rId6"/>
    <p:sldId id="265" r:id="rId7"/>
    <p:sldId id="267" r:id="rId8"/>
    <p:sldId id="266" r:id="rId9"/>
    <p:sldId id="268" r:id="rId10"/>
    <p:sldId id="271" r:id="rId11"/>
    <p:sldId id="275" r:id="rId12"/>
    <p:sldId id="274" r:id="rId13"/>
    <p:sldId id="276" r:id="rId14"/>
    <p:sldId id="277" r:id="rId15"/>
    <p:sldId id="279" r:id="rId16"/>
    <p:sldId id="278" r:id="rId17"/>
  </p:sldIdLst>
  <p:sldSz cx="9144000" cy="6858000" type="screen4x3"/>
  <p:notesSz cx="6867525" cy="99949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835" autoAdjust="0"/>
    <p:restoredTop sz="94660"/>
  </p:normalViewPr>
  <p:slideViewPr>
    <p:cSldViewPr>
      <p:cViewPr varScale="1">
        <p:scale>
          <a:sx n="74" d="100"/>
          <a:sy n="74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plotArea>
      <c:layout/>
      <c:barChart>
        <c:barDir val="col"/>
        <c:grouping val="percentStacked"/>
        <c:ser>
          <c:idx val="0"/>
          <c:order val="0"/>
          <c:tx>
            <c:strRef>
              <c:f>Plan1!$B$1</c:f>
              <c:strCache>
                <c:ptCount val="1"/>
                <c:pt idx="0">
                  <c:v>Custo evento</c:v>
                </c:pt>
              </c:strCache>
            </c:strRef>
          </c:tx>
          <c:cat>
            <c:strRef>
              <c:f>Plan1!$A$2:$A$4</c:f>
              <c:strCache>
                <c:ptCount val="3"/>
                <c:pt idx="0">
                  <c:v>GRUPO 1 ou 2              IB 69kV</c:v>
                </c:pt>
                <c:pt idx="1">
                  <c:v>GRUPO 2                 SE Bom Nome</c:v>
                </c:pt>
                <c:pt idx="2">
                  <c:v>GRUPO 4   Unidade reserva</c:v>
                </c:pt>
              </c:strCache>
            </c:strRef>
          </c:cat>
          <c:val>
            <c:numRef>
              <c:f>Plan1!$B$2:$B$4</c:f>
              <c:numCache>
                <c:formatCode>0.00</c:formatCode>
                <c:ptCount val="3"/>
                <c:pt idx="0">
                  <c:v>89.83</c:v>
                </c:pt>
                <c:pt idx="1">
                  <c:v>73.789999999999992</c:v>
                </c:pt>
                <c:pt idx="2">
                  <c:v>76.38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Custos Adicionais </c:v>
                </c:pt>
              </c:strCache>
            </c:strRef>
          </c:tx>
          <c:dLbls>
            <c:showVal val="1"/>
          </c:dLbls>
          <c:cat>
            <c:strRef>
              <c:f>Plan1!$A$2:$A$4</c:f>
              <c:strCache>
                <c:ptCount val="3"/>
                <c:pt idx="0">
                  <c:v>GRUPO 1 ou 2              IB 69kV</c:v>
                </c:pt>
                <c:pt idx="1">
                  <c:v>GRUPO 2                 SE Bom Nome</c:v>
                </c:pt>
                <c:pt idx="2">
                  <c:v>GRUPO 4   Unidade reserva</c:v>
                </c:pt>
              </c:strCache>
            </c:strRef>
          </c:cat>
          <c:val>
            <c:numRef>
              <c:f>Plan1!$C$2:$C$4</c:f>
              <c:numCache>
                <c:formatCode>0.00</c:formatCode>
                <c:ptCount val="3"/>
                <c:pt idx="0">
                  <c:v>10.17</c:v>
                </c:pt>
                <c:pt idx="1">
                  <c:v>26.21</c:v>
                </c:pt>
                <c:pt idx="2">
                  <c:v>23.62</c:v>
                </c:pt>
              </c:numCache>
            </c:numRef>
          </c:val>
        </c:ser>
        <c:overlap val="100"/>
        <c:axId val="62261504"/>
        <c:axId val="62275584"/>
      </c:barChart>
      <c:catAx>
        <c:axId val="62261504"/>
        <c:scaling>
          <c:orientation val="minMax"/>
        </c:scaling>
        <c:axPos val="b"/>
        <c:tickLblPos val="nextTo"/>
        <c:crossAx val="62275584"/>
        <c:crosses val="autoZero"/>
        <c:auto val="1"/>
        <c:lblAlgn val="ctr"/>
        <c:lblOffset val="100"/>
      </c:catAx>
      <c:valAx>
        <c:axId val="62275584"/>
        <c:scaling>
          <c:orientation val="minMax"/>
        </c:scaling>
        <c:axPos val="l"/>
        <c:majorGridlines/>
        <c:numFmt formatCode="0%" sourceLinked="1"/>
        <c:tickLblPos val="nextTo"/>
        <c:crossAx val="62261504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pt-BR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E1975C-28A2-4D85-A474-A01A93932FD2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7716A9E9-40C4-46D5-875A-054E3DAFB23B}">
      <dgm:prSet phldrT="[Texto]" custT="1"/>
      <dgm:spPr/>
      <dgm:t>
        <a:bodyPr/>
        <a:lstStyle/>
        <a:p>
          <a:r>
            <a:rPr lang="pt-BR" sz="1800" b="1" dirty="0" smtClean="0"/>
            <a:t>CONEXÃO e INTERLIGAÇÃO DE BARRAS 69 kV : </a:t>
          </a:r>
        </a:p>
        <a:p>
          <a:r>
            <a:rPr lang="pt-BR" sz="1800" b="1" dirty="0" smtClean="0"/>
            <a:t>In (40%)=1171,5 A</a:t>
          </a:r>
          <a:endParaRPr lang="pt-BR" sz="1800" b="1" dirty="0"/>
        </a:p>
      </dgm:t>
    </dgm:pt>
    <dgm:pt modelId="{924E9B8E-B45C-4C30-AE6C-ECC8AEEDC54A}" type="parTrans" cxnId="{E50BEA20-584C-4728-BA8B-75B25E0037A9}">
      <dgm:prSet/>
      <dgm:spPr/>
      <dgm:t>
        <a:bodyPr/>
        <a:lstStyle/>
        <a:p>
          <a:endParaRPr lang="pt-BR"/>
        </a:p>
      </dgm:t>
    </dgm:pt>
    <dgm:pt modelId="{B90E669B-CB48-4692-8B8A-CDF367CE31B6}" type="sibTrans" cxnId="{E50BEA20-584C-4728-BA8B-75B25E0037A9}">
      <dgm:prSet/>
      <dgm:spPr/>
      <dgm:t>
        <a:bodyPr/>
        <a:lstStyle/>
        <a:p>
          <a:endParaRPr lang="pt-BR"/>
        </a:p>
      </dgm:t>
    </dgm:pt>
    <dgm:pt modelId="{39C5D5B9-4360-43EA-81C2-2F29650E8B5D}">
      <dgm:prSet phldrT="[Texto]" custT="1"/>
      <dgm:spPr/>
      <dgm:t>
        <a:bodyPr/>
        <a:lstStyle/>
        <a:p>
          <a:r>
            <a:rPr lang="pt-BR" sz="1800" b="1" dirty="0" smtClean="0"/>
            <a:t>Substituição de secionadores, disjuntores e transformadores de corrente  das CT 69 kV e secionadores das IB 69 kV </a:t>
          </a:r>
          <a:endParaRPr lang="pt-BR" sz="1800" b="1" dirty="0"/>
        </a:p>
      </dgm:t>
    </dgm:pt>
    <dgm:pt modelId="{6A82B35F-9B47-473D-8426-EDCB87E81A5F}" type="parTrans" cxnId="{EDC6BB5A-D6E9-4BB2-B538-F074E8DB4BA8}">
      <dgm:prSet/>
      <dgm:spPr/>
      <dgm:t>
        <a:bodyPr/>
        <a:lstStyle/>
        <a:p>
          <a:endParaRPr lang="pt-BR"/>
        </a:p>
      </dgm:t>
    </dgm:pt>
    <dgm:pt modelId="{03FE3F30-F860-4477-AA4D-BBC88A1C7CC5}" type="sibTrans" cxnId="{EDC6BB5A-D6E9-4BB2-B538-F074E8DB4BA8}">
      <dgm:prSet/>
      <dgm:spPr/>
      <dgm:t>
        <a:bodyPr/>
        <a:lstStyle/>
        <a:p>
          <a:endParaRPr lang="pt-BR"/>
        </a:p>
      </dgm:t>
    </dgm:pt>
    <dgm:pt modelId="{7AA7D03E-EF2D-469D-A55D-F258E205E4D1}">
      <dgm:prSet phldrT="[Texto]" custT="1"/>
      <dgm:spPr/>
      <dgm:t>
        <a:bodyPr/>
        <a:lstStyle/>
        <a:p>
          <a:r>
            <a:rPr lang="pt-BR" sz="1800" b="1" dirty="0" smtClean="0"/>
            <a:t>BARRAMENTOS  (ESTUDO DE FLUXO DE CARGA)</a:t>
          </a:r>
          <a:endParaRPr lang="pt-BR" sz="1800" b="1" dirty="0"/>
        </a:p>
      </dgm:t>
    </dgm:pt>
    <dgm:pt modelId="{08BAB99F-2FE1-4F4C-8073-24EB4CF07AA8}" type="parTrans" cxnId="{7DAA9CA8-69A1-4DF0-BBD7-31953EBF235E}">
      <dgm:prSet/>
      <dgm:spPr/>
      <dgm:t>
        <a:bodyPr/>
        <a:lstStyle/>
        <a:p>
          <a:endParaRPr lang="pt-BR"/>
        </a:p>
      </dgm:t>
    </dgm:pt>
    <dgm:pt modelId="{B4E38407-D542-43C0-9560-600D86E865D1}" type="sibTrans" cxnId="{7DAA9CA8-69A1-4DF0-BBD7-31953EBF235E}">
      <dgm:prSet/>
      <dgm:spPr/>
      <dgm:t>
        <a:bodyPr/>
        <a:lstStyle/>
        <a:p>
          <a:endParaRPr lang="pt-BR"/>
        </a:p>
      </dgm:t>
    </dgm:pt>
    <dgm:pt modelId="{4B932D49-30C7-4BF1-A41B-327A29D90A30}">
      <dgm:prSet phldrT="[Texto]" custT="1"/>
      <dgm:spPr/>
      <dgm:t>
        <a:bodyPr/>
        <a:lstStyle/>
        <a:p>
          <a:r>
            <a:rPr lang="pt-BR" sz="1800" b="1" dirty="0" smtClean="0"/>
            <a:t>Adequação do barramento 230 kV (I &gt; 1150 A) que possui 2 tipos de cabos diferentes, e 69 kV (I &gt; 1171 A)</a:t>
          </a:r>
          <a:endParaRPr lang="pt-BR" sz="1800" b="1" dirty="0"/>
        </a:p>
      </dgm:t>
    </dgm:pt>
    <dgm:pt modelId="{F0E86B80-0655-4818-995B-878D25DCA329}" type="parTrans" cxnId="{2C0CD0F6-59B3-4BA8-A028-7FFC7C06E428}">
      <dgm:prSet/>
      <dgm:spPr/>
      <dgm:t>
        <a:bodyPr/>
        <a:lstStyle/>
        <a:p>
          <a:endParaRPr lang="pt-BR"/>
        </a:p>
      </dgm:t>
    </dgm:pt>
    <dgm:pt modelId="{90326766-9389-4975-9625-DCB513043719}" type="sibTrans" cxnId="{2C0CD0F6-59B3-4BA8-A028-7FFC7C06E428}">
      <dgm:prSet/>
      <dgm:spPr/>
      <dgm:t>
        <a:bodyPr/>
        <a:lstStyle/>
        <a:p>
          <a:endParaRPr lang="pt-BR"/>
        </a:p>
      </dgm:t>
    </dgm:pt>
    <dgm:pt modelId="{07918E72-3A8D-4099-93F3-FE7CDE97073A}">
      <dgm:prSet phldrT="[Texto]" custT="1"/>
      <dgm:spPr/>
      <dgm:t>
        <a:bodyPr/>
        <a:lstStyle/>
        <a:p>
          <a:r>
            <a:rPr lang="pt-BR" sz="1800" b="1" dirty="0" smtClean="0"/>
            <a:t>INTERLIGAÇÃO DE BARRAS 230 kV : </a:t>
          </a:r>
        </a:p>
        <a:p>
          <a:r>
            <a:rPr lang="pt-BR" sz="1800" b="1" dirty="0" err="1" smtClean="0"/>
            <a:t>Recondutoramento</a:t>
          </a:r>
          <a:r>
            <a:rPr lang="pt-BR" sz="1800" b="1" dirty="0" smtClean="0"/>
            <a:t>  2 cabos </a:t>
          </a:r>
          <a:r>
            <a:rPr lang="pt-BR" sz="1800" b="1" dirty="0" err="1" smtClean="0"/>
            <a:t>Rail</a:t>
          </a:r>
          <a:r>
            <a:rPr lang="pt-BR" sz="1800" b="1" dirty="0" smtClean="0"/>
            <a:t> (954 MCM) nas IB 230 kV</a:t>
          </a:r>
          <a:endParaRPr lang="pt-BR" sz="1800" dirty="0"/>
        </a:p>
      </dgm:t>
    </dgm:pt>
    <dgm:pt modelId="{72793132-C066-44A0-B39A-F1B75DF7EC89}" type="parTrans" cxnId="{E4D0A4B9-017C-401E-9C87-138B13431021}">
      <dgm:prSet/>
      <dgm:spPr/>
      <dgm:t>
        <a:bodyPr/>
        <a:lstStyle/>
        <a:p>
          <a:endParaRPr lang="pt-BR"/>
        </a:p>
      </dgm:t>
    </dgm:pt>
    <dgm:pt modelId="{871B2D0C-78B0-46C4-979C-9313BCBB8299}" type="sibTrans" cxnId="{E4D0A4B9-017C-401E-9C87-138B13431021}">
      <dgm:prSet/>
      <dgm:spPr/>
      <dgm:t>
        <a:bodyPr/>
        <a:lstStyle/>
        <a:p>
          <a:endParaRPr lang="pt-BR"/>
        </a:p>
      </dgm:t>
    </dgm:pt>
    <dgm:pt modelId="{E7DF5677-D76F-459B-9E38-2348CFB09271}">
      <dgm:prSet phldrT="[Texto]" custT="1"/>
      <dgm:spPr/>
      <dgm:t>
        <a:bodyPr/>
        <a:lstStyle/>
        <a:p>
          <a:endParaRPr lang="pt-BR" sz="1800" b="1" dirty="0"/>
        </a:p>
      </dgm:t>
    </dgm:pt>
    <dgm:pt modelId="{469684CA-D3CE-4B09-9FA5-80AE0939F388}" type="parTrans" cxnId="{DFD6107D-CD5F-420B-BDDA-CBC337154388}">
      <dgm:prSet/>
      <dgm:spPr/>
      <dgm:t>
        <a:bodyPr/>
        <a:lstStyle/>
        <a:p>
          <a:endParaRPr lang="pt-BR"/>
        </a:p>
      </dgm:t>
    </dgm:pt>
    <dgm:pt modelId="{FC22D8E8-51F9-403D-A8BE-09988EFA3264}" type="sibTrans" cxnId="{DFD6107D-CD5F-420B-BDDA-CBC337154388}">
      <dgm:prSet/>
      <dgm:spPr/>
      <dgm:t>
        <a:bodyPr/>
        <a:lstStyle/>
        <a:p>
          <a:endParaRPr lang="pt-BR"/>
        </a:p>
      </dgm:t>
    </dgm:pt>
    <dgm:pt modelId="{A9C62923-06B1-47F3-AA2E-F8E72E6BD04E}">
      <dgm:prSet phldrT="[Texto]" custT="1"/>
      <dgm:spPr/>
      <dgm:t>
        <a:bodyPr/>
        <a:lstStyle/>
        <a:p>
          <a:r>
            <a:rPr lang="pt-BR" sz="1800" b="1" dirty="0" smtClean="0"/>
            <a:t>Substituição de </a:t>
          </a:r>
          <a:r>
            <a:rPr lang="pt-BR" sz="1800" b="1" dirty="0" err="1" smtClean="0"/>
            <a:t>para-raios</a:t>
          </a:r>
          <a:r>
            <a:rPr lang="pt-BR" sz="1800" b="1" dirty="0" smtClean="0"/>
            <a:t> de carbureto de silício das CT 69 kV </a:t>
          </a:r>
          <a:endParaRPr lang="pt-BR" sz="1800" b="1" dirty="0"/>
        </a:p>
      </dgm:t>
    </dgm:pt>
    <dgm:pt modelId="{D3EE6D48-28BF-4093-A8D0-2B06873DE216}" type="parTrans" cxnId="{D5B4D832-098C-4F1E-A66C-EF08A3F45954}">
      <dgm:prSet/>
      <dgm:spPr/>
      <dgm:t>
        <a:bodyPr/>
        <a:lstStyle/>
        <a:p>
          <a:endParaRPr lang="pt-BR"/>
        </a:p>
      </dgm:t>
    </dgm:pt>
    <dgm:pt modelId="{1B99D92C-74EB-4890-BAA3-F46A3386C8AA}" type="sibTrans" cxnId="{D5B4D832-098C-4F1E-A66C-EF08A3F45954}">
      <dgm:prSet/>
      <dgm:spPr/>
      <dgm:t>
        <a:bodyPr/>
        <a:lstStyle/>
        <a:p>
          <a:endParaRPr lang="pt-BR"/>
        </a:p>
      </dgm:t>
    </dgm:pt>
    <dgm:pt modelId="{821E2F16-9279-4620-9C59-2AB2BDFD503E}">
      <dgm:prSet phldrT="[Texto]" custT="1"/>
      <dgm:spPr/>
      <dgm:t>
        <a:bodyPr/>
        <a:lstStyle/>
        <a:p>
          <a:r>
            <a:rPr lang="pt-BR" sz="1800" b="1" dirty="0" err="1" smtClean="0"/>
            <a:t>Recondutoramento</a:t>
          </a:r>
          <a:r>
            <a:rPr lang="pt-BR" sz="1800" b="1" dirty="0" smtClean="0"/>
            <a:t>  2 cabos </a:t>
          </a:r>
          <a:r>
            <a:rPr lang="pt-BR" sz="1800" b="1" dirty="0" err="1" smtClean="0"/>
            <a:t>Rail</a:t>
          </a:r>
          <a:r>
            <a:rPr lang="pt-BR" sz="1800" b="1" dirty="0" smtClean="0"/>
            <a:t> (954 MCM) nos barramentos</a:t>
          </a:r>
          <a:endParaRPr lang="pt-BR" sz="1800" b="1" dirty="0"/>
        </a:p>
      </dgm:t>
    </dgm:pt>
    <dgm:pt modelId="{27D94CF3-2627-4BFC-A8F6-15762A1C7210}" type="parTrans" cxnId="{17B1E2C2-8F8D-44D0-B9AD-DE867A2F8FA7}">
      <dgm:prSet/>
      <dgm:spPr/>
      <dgm:t>
        <a:bodyPr/>
        <a:lstStyle/>
        <a:p>
          <a:endParaRPr lang="pt-BR"/>
        </a:p>
      </dgm:t>
    </dgm:pt>
    <dgm:pt modelId="{7C1127EF-FC73-4B84-9961-7435AAFFCBA4}" type="sibTrans" cxnId="{17B1E2C2-8F8D-44D0-B9AD-DE867A2F8FA7}">
      <dgm:prSet/>
      <dgm:spPr/>
      <dgm:t>
        <a:bodyPr/>
        <a:lstStyle/>
        <a:p>
          <a:endParaRPr lang="pt-BR"/>
        </a:p>
      </dgm:t>
    </dgm:pt>
    <dgm:pt modelId="{95BF0BD6-0988-4C7B-A59A-52EF084FB72F}" type="pres">
      <dgm:prSet presAssocID="{BAE1975C-28A2-4D85-A474-A01A93932FD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4D88BE3-2B1E-437F-B7E0-B71940BC88F5}" type="pres">
      <dgm:prSet presAssocID="{7716A9E9-40C4-46D5-875A-054E3DAFB23B}" presName="comp" presStyleCnt="0"/>
      <dgm:spPr/>
    </dgm:pt>
    <dgm:pt modelId="{CC715F8F-407C-4AE5-9B99-72AC436365BD}" type="pres">
      <dgm:prSet presAssocID="{7716A9E9-40C4-46D5-875A-054E3DAFB23B}" presName="box" presStyleLbl="node1" presStyleIdx="0" presStyleCnt="3" custScaleY="132410"/>
      <dgm:spPr/>
      <dgm:t>
        <a:bodyPr/>
        <a:lstStyle/>
        <a:p>
          <a:endParaRPr lang="pt-BR"/>
        </a:p>
      </dgm:t>
    </dgm:pt>
    <dgm:pt modelId="{965CC9F5-6675-4054-AD3B-77DDB5EA15CF}" type="pres">
      <dgm:prSet presAssocID="{7716A9E9-40C4-46D5-875A-054E3DAFB23B}" presName="img" presStyleLbl="fgImgPlace1" presStyleIdx="0" presStyleCnt="3" custScaleY="11544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9424DF0-4DDF-4FC0-A1F5-757CD0B90C4B}" type="pres">
      <dgm:prSet presAssocID="{7716A9E9-40C4-46D5-875A-054E3DAFB23B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4F3A2F3-AACC-4D1B-B531-117F3DD35566}" type="pres">
      <dgm:prSet presAssocID="{B90E669B-CB48-4692-8B8A-CDF367CE31B6}" presName="spacer" presStyleCnt="0"/>
      <dgm:spPr/>
    </dgm:pt>
    <dgm:pt modelId="{783DA952-B328-4504-A4FE-D6F2B8611E55}" type="pres">
      <dgm:prSet presAssocID="{7AA7D03E-EF2D-469D-A55D-F258E205E4D1}" presName="comp" presStyleCnt="0"/>
      <dgm:spPr/>
    </dgm:pt>
    <dgm:pt modelId="{73B83ECB-23A7-4545-A735-B881D4E8D61B}" type="pres">
      <dgm:prSet presAssocID="{7AA7D03E-EF2D-469D-A55D-F258E205E4D1}" presName="box" presStyleLbl="node1" presStyleIdx="1" presStyleCnt="3" custScaleY="119436"/>
      <dgm:spPr/>
      <dgm:t>
        <a:bodyPr/>
        <a:lstStyle/>
        <a:p>
          <a:endParaRPr lang="pt-BR"/>
        </a:p>
      </dgm:t>
    </dgm:pt>
    <dgm:pt modelId="{B755C02A-1382-4DEA-BF71-135A21A571BC}" type="pres">
      <dgm:prSet presAssocID="{7AA7D03E-EF2D-469D-A55D-F258E205E4D1}" presName="img" presStyleLbl="fgImgPlace1" presStyleIdx="1" presStyleCnt="3" custScaleY="108746" custLinFactNeighborX="1370" custLinFactNeighborY="-445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418574B-680D-43F3-9274-72A8B349A92A}" type="pres">
      <dgm:prSet presAssocID="{7AA7D03E-EF2D-469D-A55D-F258E205E4D1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13493DC-82FD-4758-BF63-9C6F8BCDDD90}" type="pres">
      <dgm:prSet presAssocID="{B4E38407-D542-43C0-9560-600D86E865D1}" presName="spacer" presStyleCnt="0"/>
      <dgm:spPr/>
    </dgm:pt>
    <dgm:pt modelId="{A27F5C36-C4DC-46FF-9F9C-5A05C9BABF64}" type="pres">
      <dgm:prSet presAssocID="{07918E72-3A8D-4099-93F3-FE7CDE97073A}" presName="comp" presStyleCnt="0"/>
      <dgm:spPr/>
    </dgm:pt>
    <dgm:pt modelId="{74FD4BF8-5BFD-435C-A24C-91FA6687B25F}" type="pres">
      <dgm:prSet presAssocID="{07918E72-3A8D-4099-93F3-FE7CDE97073A}" presName="box" presStyleLbl="node1" presStyleIdx="2" presStyleCnt="3" custScaleY="105900"/>
      <dgm:spPr/>
      <dgm:t>
        <a:bodyPr/>
        <a:lstStyle/>
        <a:p>
          <a:endParaRPr lang="pt-BR"/>
        </a:p>
      </dgm:t>
    </dgm:pt>
    <dgm:pt modelId="{16272056-D701-41D2-91F9-70AB964B1D8E}" type="pres">
      <dgm:prSet presAssocID="{07918E72-3A8D-4099-93F3-FE7CDE97073A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DB94EAFE-9BD2-438F-AF9E-C9250A356469}" type="pres">
      <dgm:prSet presAssocID="{07918E72-3A8D-4099-93F3-FE7CDE97073A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5881E5F-5C73-42D4-BC29-1EC77E13F00E}" type="presOf" srcId="{39C5D5B9-4360-43EA-81C2-2F29650E8B5D}" destId="{CC715F8F-407C-4AE5-9B99-72AC436365BD}" srcOrd="0" destOrd="1" presId="urn:microsoft.com/office/officeart/2005/8/layout/vList4"/>
    <dgm:cxn modelId="{F455D071-102D-49E3-A203-3727FFDA1CFA}" type="presOf" srcId="{821E2F16-9279-4620-9C59-2AB2BDFD503E}" destId="{0418574B-680D-43F3-9274-72A8B349A92A}" srcOrd="1" destOrd="2" presId="urn:microsoft.com/office/officeart/2005/8/layout/vList4"/>
    <dgm:cxn modelId="{E50BEA20-584C-4728-BA8B-75B25E0037A9}" srcId="{BAE1975C-28A2-4D85-A474-A01A93932FD2}" destId="{7716A9E9-40C4-46D5-875A-054E3DAFB23B}" srcOrd="0" destOrd="0" parTransId="{924E9B8E-B45C-4C30-AE6C-ECC8AEEDC54A}" sibTransId="{B90E669B-CB48-4692-8B8A-CDF367CE31B6}"/>
    <dgm:cxn modelId="{D5B4D832-098C-4F1E-A66C-EF08A3F45954}" srcId="{7716A9E9-40C4-46D5-875A-054E3DAFB23B}" destId="{A9C62923-06B1-47F3-AA2E-F8E72E6BD04E}" srcOrd="1" destOrd="0" parTransId="{D3EE6D48-28BF-4093-A8D0-2B06873DE216}" sibTransId="{1B99D92C-74EB-4890-BAA3-F46A3386C8AA}"/>
    <dgm:cxn modelId="{5F78AC39-3E01-418C-9E1E-F4B1FF95350A}" type="presOf" srcId="{E7DF5677-D76F-459B-9E38-2348CFB09271}" destId="{CC715F8F-407C-4AE5-9B99-72AC436365BD}" srcOrd="0" destOrd="3" presId="urn:microsoft.com/office/officeart/2005/8/layout/vList4"/>
    <dgm:cxn modelId="{7FD34A4E-8BF8-4E3E-B662-B7141FBCADB2}" type="presOf" srcId="{4B932D49-30C7-4BF1-A41B-327A29D90A30}" destId="{0418574B-680D-43F3-9274-72A8B349A92A}" srcOrd="1" destOrd="1" presId="urn:microsoft.com/office/officeart/2005/8/layout/vList4"/>
    <dgm:cxn modelId="{2C0CD0F6-59B3-4BA8-A028-7FFC7C06E428}" srcId="{7AA7D03E-EF2D-469D-A55D-F258E205E4D1}" destId="{4B932D49-30C7-4BF1-A41B-327A29D90A30}" srcOrd="0" destOrd="0" parTransId="{F0E86B80-0655-4818-995B-878D25DCA329}" sibTransId="{90326766-9389-4975-9625-DCB513043719}"/>
    <dgm:cxn modelId="{75C935DC-CE48-416B-8168-EE0BECBF820A}" type="presOf" srcId="{07918E72-3A8D-4099-93F3-FE7CDE97073A}" destId="{74FD4BF8-5BFD-435C-A24C-91FA6687B25F}" srcOrd="0" destOrd="0" presId="urn:microsoft.com/office/officeart/2005/8/layout/vList4"/>
    <dgm:cxn modelId="{EDC6BB5A-D6E9-4BB2-B538-F074E8DB4BA8}" srcId="{7716A9E9-40C4-46D5-875A-054E3DAFB23B}" destId="{39C5D5B9-4360-43EA-81C2-2F29650E8B5D}" srcOrd="0" destOrd="0" parTransId="{6A82B35F-9B47-473D-8426-EDCB87E81A5F}" sibTransId="{03FE3F30-F860-4477-AA4D-BBC88A1C7CC5}"/>
    <dgm:cxn modelId="{8C3655AB-D710-4E25-8AE6-A226D8B2DF9D}" type="presOf" srcId="{A9C62923-06B1-47F3-AA2E-F8E72E6BD04E}" destId="{99424DF0-4DDF-4FC0-A1F5-757CD0B90C4B}" srcOrd="1" destOrd="2" presId="urn:microsoft.com/office/officeart/2005/8/layout/vList4"/>
    <dgm:cxn modelId="{025E546F-D310-480A-BF52-34F94389435C}" type="presOf" srcId="{A9C62923-06B1-47F3-AA2E-F8E72E6BD04E}" destId="{CC715F8F-407C-4AE5-9B99-72AC436365BD}" srcOrd="0" destOrd="2" presId="urn:microsoft.com/office/officeart/2005/8/layout/vList4"/>
    <dgm:cxn modelId="{F7677133-9A2F-415E-97D5-767234F23F3B}" type="presOf" srcId="{07918E72-3A8D-4099-93F3-FE7CDE97073A}" destId="{DB94EAFE-9BD2-438F-AF9E-C9250A356469}" srcOrd="1" destOrd="0" presId="urn:microsoft.com/office/officeart/2005/8/layout/vList4"/>
    <dgm:cxn modelId="{2A20DD2F-6264-4179-B5E1-2203DA4DF78A}" type="presOf" srcId="{39C5D5B9-4360-43EA-81C2-2F29650E8B5D}" destId="{99424DF0-4DDF-4FC0-A1F5-757CD0B90C4B}" srcOrd="1" destOrd="1" presId="urn:microsoft.com/office/officeart/2005/8/layout/vList4"/>
    <dgm:cxn modelId="{17B1E2C2-8F8D-44D0-B9AD-DE867A2F8FA7}" srcId="{7AA7D03E-EF2D-469D-A55D-F258E205E4D1}" destId="{821E2F16-9279-4620-9C59-2AB2BDFD503E}" srcOrd="1" destOrd="0" parTransId="{27D94CF3-2627-4BFC-A8F6-15762A1C7210}" sibTransId="{7C1127EF-FC73-4B84-9961-7435AAFFCBA4}"/>
    <dgm:cxn modelId="{7DAA9CA8-69A1-4DF0-BBD7-31953EBF235E}" srcId="{BAE1975C-28A2-4D85-A474-A01A93932FD2}" destId="{7AA7D03E-EF2D-469D-A55D-F258E205E4D1}" srcOrd="1" destOrd="0" parTransId="{08BAB99F-2FE1-4F4C-8073-24EB4CF07AA8}" sibTransId="{B4E38407-D542-43C0-9560-600D86E865D1}"/>
    <dgm:cxn modelId="{E4510E43-ACB0-4E5E-95E1-622D778E75F5}" type="presOf" srcId="{7AA7D03E-EF2D-469D-A55D-F258E205E4D1}" destId="{73B83ECB-23A7-4545-A735-B881D4E8D61B}" srcOrd="0" destOrd="0" presId="urn:microsoft.com/office/officeart/2005/8/layout/vList4"/>
    <dgm:cxn modelId="{B8E70F99-2954-429B-9F67-43A8EEE49631}" type="presOf" srcId="{7716A9E9-40C4-46D5-875A-054E3DAFB23B}" destId="{CC715F8F-407C-4AE5-9B99-72AC436365BD}" srcOrd="0" destOrd="0" presId="urn:microsoft.com/office/officeart/2005/8/layout/vList4"/>
    <dgm:cxn modelId="{52FDC447-D74F-4B3A-97B0-697C7B8E6340}" type="presOf" srcId="{7AA7D03E-EF2D-469D-A55D-F258E205E4D1}" destId="{0418574B-680D-43F3-9274-72A8B349A92A}" srcOrd="1" destOrd="0" presId="urn:microsoft.com/office/officeart/2005/8/layout/vList4"/>
    <dgm:cxn modelId="{F803FC2B-CCFD-4DA9-8D86-72559244ED69}" type="presOf" srcId="{4B932D49-30C7-4BF1-A41B-327A29D90A30}" destId="{73B83ECB-23A7-4545-A735-B881D4E8D61B}" srcOrd="0" destOrd="1" presId="urn:microsoft.com/office/officeart/2005/8/layout/vList4"/>
    <dgm:cxn modelId="{E0778687-1518-4D3B-B31B-88D154B18188}" type="presOf" srcId="{7716A9E9-40C4-46D5-875A-054E3DAFB23B}" destId="{99424DF0-4DDF-4FC0-A1F5-757CD0B90C4B}" srcOrd="1" destOrd="0" presId="urn:microsoft.com/office/officeart/2005/8/layout/vList4"/>
    <dgm:cxn modelId="{89ECC56C-2EA0-467B-882E-1C5FF59867AD}" type="presOf" srcId="{BAE1975C-28A2-4D85-A474-A01A93932FD2}" destId="{95BF0BD6-0988-4C7B-A59A-52EF084FB72F}" srcOrd="0" destOrd="0" presId="urn:microsoft.com/office/officeart/2005/8/layout/vList4"/>
    <dgm:cxn modelId="{E4D0A4B9-017C-401E-9C87-138B13431021}" srcId="{BAE1975C-28A2-4D85-A474-A01A93932FD2}" destId="{07918E72-3A8D-4099-93F3-FE7CDE97073A}" srcOrd="2" destOrd="0" parTransId="{72793132-C066-44A0-B39A-F1B75DF7EC89}" sibTransId="{871B2D0C-78B0-46C4-979C-9313BCBB8299}"/>
    <dgm:cxn modelId="{5F947E56-842C-4CE0-8932-6E1C757379DF}" type="presOf" srcId="{821E2F16-9279-4620-9C59-2AB2BDFD503E}" destId="{73B83ECB-23A7-4545-A735-B881D4E8D61B}" srcOrd="0" destOrd="2" presId="urn:microsoft.com/office/officeart/2005/8/layout/vList4"/>
    <dgm:cxn modelId="{DFD6107D-CD5F-420B-BDDA-CBC337154388}" srcId="{7716A9E9-40C4-46D5-875A-054E3DAFB23B}" destId="{E7DF5677-D76F-459B-9E38-2348CFB09271}" srcOrd="2" destOrd="0" parTransId="{469684CA-D3CE-4B09-9FA5-80AE0939F388}" sibTransId="{FC22D8E8-51F9-403D-A8BE-09988EFA3264}"/>
    <dgm:cxn modelId="{A012BB2A-E733-4BAE-BFCF-DB4B1C07AD9C}" type="presOf" srcId="{E7DF5677-D76F-459B-9E38-2348CFB09271}" destId="{99424DF0-4DDF-4FC0-A1F5-757CD0B90C4B}" srcOrd="1" destOrd="3" presId="urn:microsoft.com/office/officeart/2005/8/layout/vList4"/>
    <dgm:cxn modelId="{35616791-90B6-429E-A2AB-4744A653D4AF}" type="presParOf" srcId="{95BF0BD6-0988-4C7B-A59A-52EF084FB72F}" destId="{D4D88BE3-2B1E-437F-B7E0-B71940BC88F5}" srcOrd="0" destOrd="0" presId="urn:microsoft.com/office/officeart/2005/8/layout/vList4"/>
    <dgm:cxn modelId="{F3B48214-53F7-467A-BC3E-18734B76BFC1}" type="presParOf" srcId="{D4D88BE3-2B1E-437F-B7E0-B71940BC88F5}" destId="{CC715F8F-407C-4AE5-9B99-72AC436365BD}" srcOrd="0" destOrd="0" presId="urn:microsoft.com/office/officeart/2005/8/layout/vList4"/>
    <dgm:cxn modelId="{1567CCDD-6E03-48FD-B1B1-8E2B439EF6AE}" type="presParOf" srcId="{D4D88BE3-2B1E-437F-B7E0-B71940BC88F5}" destId="{965CC9F5-6675-4054-AD3B-77DDB5EA15CF}" srcOrd="1" destOrd="0" presId="urn:microsoft.com/office/officeart/2005/8/layout/vList4"/>
    <dgm:cxn modelId="{D9265BAB-14A8-441C-9540-B8D3B88E3979}" type="presParOf" srcId="{D4D88BE3-2B1E-437F-B7E0-B71940BC88F5}" destId="{99424DF0-4DDF-4FC0-A1F5-757CD0B90C4B}" srcOrd="2" destOrd="0" presId="urn:microsoft.com/office/officeart/2005/8/layout/vList4"/>
    <dgm:cxn modelId="{E2FFFC09-7967-49BF-A055-0F3640E34307}" type="presParOf" srcId="{95BF0BD6-0988-4C7B-A59A-52EF084FB72F}" destId="{E4F3A2F3-AACC-4D1B-B531-117F3DD35566}" srcOrd="1" destOrd="0" presId="urn:microsoft.com/office/officeart/2005/8/layout/vList4"/>
    <dgm:cxn modelId="{A8E9B33E-7A21-4D45-A0F8-01664BAA8D47}" type="presParOf" srcId="{95BF0BD6-0988-4C7B-A59A-52EF084FB72F}" destId="{783DA952-B328-4504-A4FE-D6F2B8611E55}" srcOrd="2" destOrd="0" presId="urn:microsoft.com/office/officeart/2005/8/layout/vList4"/>
    <dgm:cxn modelId="{AEDF488D-FD61-452B-88A4-43A6EB782DB7}" type="presParOf" srcId="{783DA952-B328-4504-A4FE-D6F2B8611E55}" destId="{73B83ECB-23A7-4545-A735-B881D4E8D61B}" srcOrd="0" destOrd="0" presId="urn:microsoft.com/office/officeart/2005/8/layout/vList4"/>
    <dgm:cxn modelId="{CCE5DCF9-AB09-4C33-961B-ED61CD8630CB}" type="presParOf" srcId="{783DA952-B328-4504-A4FE-D6F2B8611E55}" destId="{B755C02A-1382-4DEA-BF71-135A21A571BC}" srcOrd="1" destOrd="0" presId="urn:microsoft.com/office/officeart/2005/8/layout/vList4"/>
    <dgm:cxn modelId="{4D0732A6-F44D-44FE-A42D-E539B64425FF}" type="presParOf" srcId="{783DA952-B328-4504-A4FE-D6F2B8611E55}" destId="{0418574B-680D-43F3-9274-72A8B349A92A}" srcOrd="2" destOrd="0" presId="urn:microsoft.com/office/officeart/2005/8/layout/vList4"/>
    <dgm:cxn modelId="{0DF9683F-9A66-44A0-88CD-62492BC62215}" type="presParOf" srcId="{95BF0BD6-0988-4C7B-A59A-52EF084FB72F}" destId="{D13493DC-82FD-4758-BF63-9C6F8BCDDD90}" srcOrd="3" destOrd="0" presId="urn:microsoft.com/office/officeart/2005/8/layout/vList4"/>
    <dgm:cxn modelId="{4F77D10E-0B7A-4FB1-B41E-92EE5B0A53C0}" type="presParOf" srcId="{95BF0BD6-0988-4C7B-A59A-52EF084FB72F}" destId="{A27F5C36-C4DC-46FF-9F9C-5A05C9BABF64}" srcOrd="4" destOrd="0" presId="urn:microsoft.com/office/officeart/2005/8/layout/vList4"/>
    <dgm:cxn modelId="{1741CC45-78AA-4298-AE17-8CE9CA566DBD}" type="presParOf" srcId="{A27F5C36-C4DC-46FF-9F9C-5A05C9BABF64}" destId="{74FD4BF8-5BFD-435C-A24C-91FA6687B25F}" srcOrd="0" destOrd="0" presId="urn:microsoft.com/office/officeart/2005/8/layout/vList4"/>
    <dgm:cxn modelId="{CCB92543-04AA-4030-A781-6D958AE1AC79}" type="presParOf" srcId="{A27F5C36-C4DC-46FF-9F9C-5A05C9BABF64}" destId="{16272056-D701-41D2-91F9-70AB964B1D8E}" srcOrd="1" destOrd="0" presId="urn:microsoft.com/office/officeart/2005/8/layout/vList4"/>
    <dgm:cxn modelId="{F6A1E28F-E57D-4F75-B6C2-207F3DD3593E}" type="presParOf" srcId="{A27F5C36-C4DC-46FF-9F9C-5A05C9BABF64}" destId="{DB94EAFE-9BD2-438F-AF9E-C9250A356469}" srcOrd="2" destOrd="0" presId="urn:microsoft.com/office/officeart/2005/8/layout/vList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BE49C-B51F-445A-88A4-12B78B7DEED3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C973DE08-77D5-404A-9E96-1D0F612A4690}">
      <dgm:prSet phldrT="[Texto]" custT="1"/>
      <dgm:spPr/>
      <dgm:t>
        <a:bodyPr/>
        <a:lstStyle/>
        <a:p>
          <a:r>
            <a:rPr lang="pt-BR" sz="2000" b="1" dirty="0" smtClean="0"/>
            <a:t>REQUISITOS TÉCNICOS DA INTALAÇÃO E SISTEMA; </a:t>
          </a:r>
        </a:p>
        <a:p>
          <a:r>
            <a:rPr lang="pt-BR" sz="2000" b="1" dirty="0" smtClean="0"/>
            <a:t>NORMAS TÉCNICAS</a:t>
          </a:r>
          <a:endParaRPr lang="pt-BR" sz="2000" b="1" dirty="0"/>
        </a:p>
      </dgm:t>
    </dgm:pt>
    <dgm:pt modelId="{919ED394-C204-44B9-89FD-E2F3CCB672A1}" type="parTrans" cxnId="{567769F8-C566-4A19-A65E-B334A711CCE9}">
      <dgm:prSet/>
      <dgm:spPr/>
      <dgm:t>
        <a:bodyPr/>
        <a:lstStyle/>
        <a:p>
          <a:endParaRPr lang="pt-BR"/>
        </a:p>
      </dgm:t>
    </dgm:pt>
    <dgm:pt modelId="{5E40A12E-DC36-4228-8348-C9AC637DC3C6}" type="sibTrans" cxnId="{567769F8-C566-4A19-A65E-B334A711CCE9}">
      <dgm:prSet/>
      <dgm:spPr/>
      <dgm:t>
        <a:bodyPr/>
        <a:lstStyle/>
        <a:p>
          <a:endParaRPr lang="pt-BR"/>
        </a:p>
      </dgm:t>
    </dgm:pt>
    <dgm:pt modelId="{0AD5BD21-C3F6-49F6-AFAA-CB7BE05D6C15}">
      <dgm:prSet phldrT="[Texto]" custT="1"/>
      <dgm:spPr/>
      <dgm:t>
        <a:bodyPr/>
        <a:lstStyle/>
        <a:p>
          <a:endParaRPr lang="pt-BR" sz="1800" b="1" dirty="0" smtClean="0"/>
        </a:p>
        <a:p>
          <a:r>
            <a:rPr lang="pt-BR" sz="2000" b="1" dirty="0" smtClean="0"/>
            <a:t>SUB-MÓDULO 2.3 DO ONS </a:t>
          </a:r>
        </a:p>
        <a:p>
          <a:endParaRPr lang="pt-BR" sz="1800" dirty="0"/>
        </a:p>
      </dgm:t>
    </dgm:pt>
    <dgm:pt modelId="{D5DDBA59-CC8F-4E45-BDD1-F1C845DC2850}" type="parTrans" cxnId="{2CB414CC-BA9D-4813-9176-9C325C5D8C06}">
      <dgm:prSet/>
      <dgm:spPr/>
      <dgm:t>
        <a:bodyPr/>
        <a:lstStyle/>
        <a:p>
          <a:endParaRPr lang="pt-BR"/>
        </a:p>
      </dgm:t>
    </dgm:pt>
    <dgm:pt modelId="{F00E40BA-7EF4-4826-B16B-862DD0DF99C2}" type="sibTrans" cxnId="{2CB414CC-BA9D-4813-9176-9C325C5D8C06}">
      <dgm:prSet/>
      <dgm:spPr/>
      <dgm:t>
        <a:bodyPr/>
        <a:lstStyle/>
        <a:p>
          <a:endParaRPr lang="pt-BR"/>
        </a:p>
      </dgm:t>
    </dgm:pt>
    <dgm:pt modelId="{9932B99D-E081-46E0-9593-9D1058CBB9B3}">
      <dgm:prSet phldrT="[Texto]" custT="1"/>
      <dgm:spPr/>
      <dgm:t>
        <a:bodyPr/>
        <a:lstStyle/>
        <a:p>
          <a:endParaRPr lang="pt-BR" sz="2000" b="1" dirty="0" smtClean="0"/>
        </a:p>
        <a:p>
          <a:endParaRPr lang="pt-BR" sz="2000" b="1" dirty="0" smtClean="0"/>
        </a:p>
        <a:p>
          <a:endParaRPr lang="pt-BR" sz="2000" b="1" dirty="0" smtClean="0"/>
        </a:p>
        <a:p>
          <a:endParaRPr lang="pt-BR" sz="2000" b="1" dirty="0" smtClean="0"/>
        </a:p>
        <a:p>
          <a:r>
            <a:rPr lang="pt-BR" sz="2000" b="1" dirty="0" smtClean="0"/>
            <a:t>TRANSFORMADORES 230/69 kV E 230/138 kV COM SOBRECARGA </a:t>
          </a:r>
        </a:p>
        <a:p>
          <a:r>
            <a:rPr lang="pt-BR" sz="2000" b="1" dirty="0" smtClean="0"/>
            <a:t>8 E 10%  MAIS CAROS</a:t>
          </a:r>
        </a:p>
        <a:p>
          <a:endParaRPr lang="pt-BR" sz="1600" b="1" dirty="0" smtClean="0"/>
        </a:p>
        <a:p>
          <a:r>
            <a:rPr lang="pt-BR" sz="1600" b="1" dirty="0" smtClean="0"/>
            <a:t>FONTE: CONTRATOS CHESF 2011/2012 </a:t>
          </a:r>
        </a:p>
        <a:p>
          <a:endParaRPr lang="pt-BR" sz="2000" b="1" dirty="0" smtClean="0"/>
        </a:p>
        <a:p>
          <a:r>
            <a:rPr lang="pt-BR" sz="2000" b="1" dirty="0" smtClean="0"/>
            <a:t> </a:t>
          </a:r>
        </a:p>
        <a:p>
          <a:r>
            <a:rPr lang="pt-BR" sz="2000" b="1" dirty="0" smtClean="0"/>
            <a:t> </a:t>
          </a:r>
        </a:p>
        <a:p>
          <a:endParaRPr lang="pt-BR" sz="2000" b="1" dirty="0"/>
        </a:p>
      </dgm:t>
    </dgm:pt>
    <dgm:pt modelId="{7333727C-073B-4D21-B9AD-9E056016CDED}" type="parTrans" cxnId="{F3A0CF8C-C4C0-4091-B1C4-6DE4CF0036C4}">
      <dgm:prSet/>
      <dgm:spPr/>
      <dgm:t>
        <a:bodyPr/>
        <a:lstStyle/>
        <a:p>
          <a:endParaRPr lang="pt-BR"/>
        </a:p>
      </dgm:t>
    </dgm:pt>
    <dgm:pt modelId="{CB9D68BA-CFD6-4186-901A-CCFF1F60F23B}" type="sibTrans" cxnId="{F3A0CF8C-C4C0-4091-B1C4-6DE4CF0036C4}">
      <dgm:prSet/>
      <dgm:spPr/>
      <dgm:t>
        <a:bodyPr/>
        <a:lstStyle/>
        <a:p>
          <a:endParaRPr lang="pt-BR"/>
        </a:p>
      </dgm:t>
    </dgm:pt>
    <dgm:pt modelId="{D856F348-CBB6-4D78-93DA-8725762E000C}" type="pres">
      <dgm:prSet presAssocID="{482BE49C-B51F-445A-88A4-12B78B7DEED3}" presName="Name0" presStyleCnt="0">
        <dgm:presLayoutVars>
          <dgm:dir/>
          <dgm:resizeHandles val="exact"/>
        </dgm:presLayoutVars>
      </dgm:prSet>
      <dgm:spPr/>
    </dgm:pt>
    <dgm:pt modelId="{0AF1DD02-0257-4DC7-9657-D2DE5F32CB4A}" type="pres">
      <dgm:prSet presAssocID="{482BE49C-B51F-445A-88A4-12B78B7DEED3}" presName="vNodes" presStyleCnt="0"/>
      <dgm:spPr/>
    </dgm:pt>
    <dgm:pt modelId="{4B9D45ED-8E7D-48DD-8B5F-B8ABB42E4526}" type="pres">
      <dgm:prSet presAssocID="{C973DE08-77D5-404A-9E96-1D0F612A4690}" presName="node" presStyleLbl="node1" presStyleIdx="0" presStyleCnt="3" custScaleX="230951" custScaleY="16536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70379C8-09D1-4949-AAA2-3F393980E3F4}" type="pres">
      <dgm:prSet presAssocID="{5E40A12E-DC36-4228-8348-C9AC637DC3C6}" presName="spacerT" presStyleCnt="0"/>
      <dgm:spPr/>
    </dgm:pt>
    <dgm:pt modelId="{8B00D84C-8B29-41FF-9CF2-A8F183582E20}" type="pres">
      <dgm:prSet presAssocID="{5E40A12E-DC36-4228-8348-C9AC637DC3C6}" presName="sibTrans" presStyleLbl="sibTrans2D1" presStyleIdx="0" presStyleCnt="2" custLinFactNeighborX="28712" custLinFactNeighborY="7245"/>
      <dgm:spPr/>
      <dgm:t>
        <a:bodyPr/>
        <a:lstStyle/>
        <a:p>
          <a:endParaRPr lang="pt-BR"/>
        </a:p>
      </dgm:t>
    </dgm:pt>
    <dgm:pt modelId="{C5958413-B0B5-4C96-9725-56794A1D2347}" type="pres">
      <dgm:prSet presAssocID="{5E40A12E-DC36-4228-8348-C9AC637DC3C6}" presName="spacerB" presStyleCnt="0"/>
      <dgm:spPr/>
    </dgm:pt>
    <dgm:pt modelId="{5F8460C6-DB02-47F9-B7D9-F36BCFBC5B38}" type="pres">
      <dgm:prSet presAssocID="{0AD5BD21-C3F6-49F6-AFAA-CB7BE05D6C15}" presName="node" presStyleLbl="node1" presStyleIdx="1" presStyleCnt="3" custScaleX="217328" custScaleY="109234" custLinFactNeighborX="18939" custLinFactNeighborY="1882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83F4C70-310F-4D88-8451-099E211D8597}" type="pres">
      <dgm:prSet presAssocID="{482BE49C-B51F-445A-88A4-12B78B7DEED3}" presName="sibTransLast" presStyleLbl="sibTrans2D1" presStyleIdx="1" presStyleCnt="2" custLinFactX="-1903" custLinFactNeighborX="-100000" custLinFactNeighborY="2527"/>
      <dgm:spPr/>
      <dgm:t>
        <a:bodyPr/>
        <a:lstStyle/>
        <a:p>
          <a:endParaRPr lang="pt-BR"/>
        </a:p>
      </dgm:t>
    </dgm:pt>
    <dgm:pt modelId="{74BFA936-4504-4EF6-BE97-97C7B02F8FDB}" type="pres">
      <dgm:prSet presAssocID="{482BE49C-B51F-445A-88A4-12B78B7DEED3}" presName="connectorText" presStyleLbl="sibTrans2D1" presStyleIdx="1" presStyleCnt="2"/>
      <dgm:spPr/>
      <dgm:t>
        <a:bodyPr/>
        <a:lstStyle/>
        <a:p>
          <a:endParaRPr lang="pt-BR"/>
        </a:p>
      </dgm:t>
    </dgm:pt>
    <dgm:pt modelId="{1C9305B0-B03C-48B7-A7A6-6D5D2335144B}" type="pres">
      <dgm:prSet presAssocID="{482BE49C-B51F-445A-88A4-12B78B7DEED3}" presName="lastNode" presStyleLbl="node1" presStyleIdx="2" presStyleCnt="3" custScaleX="147460" custScaleY="11102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67769F8-C566-4A19-A65E-B334A711CCE9}" srcId="{482BE49C-B51F-445A-88A4-12B78B7DEED3}" destId="{C973DE08-77D5-404A-9E96-1D0F612A4690}" srcOrd="0" destOrd="0" parTransId="{919ED394-C204-44B9-89FD-E2F3CCB672A1}" sibTransId="{5E40A12E-DC36-4228-8348-C9AC637DC3C6}"/>
    <dgm:cxn modelId="{6738EE64-446E-4D34-A03E-ACE360F9622E}" type="presOf" srcId="{9932B99D-E081-46E0-9593-9D1058CBB9B3}" destId="{1C9305B0-B03C-48B7-A7A6-6D5D2335144B}" srcOrd="0" destOrd="0" presId="urn:microsoft.com/office/officeart/2005/8/layout/equation2"/>
    <dgm:cxn modelId="{A202F287-2A3A-44CE-B641-61CD04FBB41D}" type="presOf" srcId="{F00E40BA-7EF4-4826-B16B-862DD0DF99C2}" destId="{983F4C70-310F-4D88-8451-099E211D8597}" srcOrd="0" destOrd="0" presId="urn:microsoft.com/office/officeart/2005/8/layout/equation2"/>
    <dgm:cxn modelId="{A007CA68-0BBA-4ED0-A69A-97D2508CD0EF}" type="presOf" srcId="{F00E40BA-7EF4-4826-B16B-862DD0DF99C2}" destId="{74BFA936-4504-4EF6-BE97-97C7B02F8FDB}" srcOrd="1" destOrd="0" presId="urn:microsoft.com/office/officeart/2005/8/layout/equation2"/>
    <dgm:cxn modelId="{2CFD1F85-A660-4174-8777-70E5D3B1197C}" type="presOf" srcId="{5E40A12E-DC36-4228-8348-C9AC637DC3C6}" destId="{8B00D84C-8B29-41FF-9CF2-A8F183582E20}" srcOrd="0" destOrd="0" presId="urn:microsoft.com/office/officeart/2005/8/layout/equation2"/>
    <dgm:cxn modelId="{2CB414CC-BA9D-4813-9176-9C325C5D8C06}" srcId="{482BE49C-B51F-445A-88A4-12B78B7DEED3}" destId="{0AD5BD21-C3F6-49F6-AFAA-CB7BE05D6C15}" srcOrd="1" destOrd="0" parTransId="{D5DDBA59-CC8F-4E45-BDD1-F1C845DC2850}" sibTransId="{F00E40BA-7EF4-4826-B16B-862DD0DF99C2}"/>
    <dgm:cxn modelId="{A14C6FC1-52C4-4C40-8ED1-CDDA0028C2F0}" type="presOf" srcId="{C973DE08-77D5-404A-9E96-1D0F612A4690}" destId="{4B9D45ED-8E7D-48DD-8B5F-B8ABB42E4526}" srcOrd="0" destOrd="0" presId="urn:microsoft.com/office/officeart/2005/8/layout/equation2"/>
    <dgm:cxn modelId="{9876E3AD-E119-42B7-8729-EE2EF9E4935D}" type="presOf" srcId="{482BE49C-B51F-445A-88A4-12B78B7DEED3}" destId="{D856F348-CBB6-4D78-93DA-8725762E000C}" srcOrd="0" destOrd="0" presId="urn:microsoft.com/office/officeart/2005/8/layout/equation2"/>
    <dgm:cxn modelId="{02CC7EBF-2E96-402A-9B2E-28778276753A}" type="presOf" srcId="{0AD5BD21-C3F6-49F6-AFAA-CB7BE05D6C15}" destId="{5F8460C6-DB02-47F9-B7D9-F36BCFBC5B38}" srcOrd="0" destOrd="0" presId="urn:microsoft.com/office/officeart/2005/8/layout/equation2"/>
    <dgm:cxn modelId="{F3A0CF8C-C4C0-4091-B1C4-6DE4CF0036C4}" srcId="{482BE49C-B51F-445A-88A4-12B78B7DEED3}" destId="{9932B99D-E081-46E0-9593-9D1058CBB9B3}" srcOrd="2" destOrd="0" parTransId="{7333727C-073B-4D21-B9AD-9E056016CDED}" sibTransId="{CB9D68BA-CFD6-4186-901A-CCFF1F60F23B}"/>
    <dgm:cxn modelId="{D52ED4BA-0FFF-4C6C-90E1-1B1ED93FA12B}" type="presParOf" srcId="{D856F348-CBB6-4D78-93DA-8725762E000C}" destId="{0AF1DD02-0257-4DC7-9657-D2DE5F32CB4A}" srcOrd="0" destOrd="0" presId="urn:microsoft.com/office/officeart/2005/8/layout/equation2"/>
    <dgm:cxn modelId="{95522CE2-0A8C-42B5-8183-51EC7F8823E7}" type="presParOf" srcId="{0AF1DD02-0257-4DC7-9657-D2DE5F32CB4A}" destId="{4B9D45ED-8E7D-48DD-8B5F-B8ABB42E4526}" srcOrd="0" destOrd="0" presId="urn:microsoft.com/office/officeart/2005/8/layout/equation2"/>
    <dgm:cxn modelId="{931497C0-442B-4AB5-83E9-836A4A3BAB98}" type="presParOf" srcId="{0AF1DD02-0257-4DC7-9657-D2DE5F32CB4A}" destId="{470379C8-09D1-4949-AAA2-3F393980E3F4}" srcOrd="1" destOrd="0" presId="urn:microsoft.com/office/officeart/2005/8/layout/equation2"/>
    <dgm:cxn modelId="{FFB84CFA-8793-4E42-980F-AA74D0C18E17}" type="presParOf" srcId="{0AF1DD02-0257-4DC7-9657-D2DE5F32CB4A}" destId="{8B00D84C-8B29-41FF-9CF2-A8F183582E20}" srcOrd="2" destOrd="0" presId="urn:microsoft.com/office/officeart/2005/8/layout/equation2"/>
    <dgm:cxn modelId="{D72F6E00-D537-4236-8123-4537B0E3CD5B}" type="presParOf" srcId="{0AF1DD02-0257-4DC7-9657-D2DE5F32CB4A}" destId="{C5958413-B0B5-4C96-9725-56794A1D2347}" srcOrd="3" destOrd="0" presId="urn:microsoft.com/office/officeart/2005/8/layout/equation2"/>
    <dgm:cxn modelId="{45BD2881-B40B-4C40-B498-7987FF5DFEF5}" type="presParOf" srcId="{0AF1DD02-0257-4DC7-9657-D2DE5F32CB4A}" destId="{5F8460C6-DB02-47F9-B7D9-F36BCFBC5B38}" srcOrd="4" destOrd="0" presId="urn:microsoft.com/office/officeart/2005/8/layout/equation2"/>
    <dgm:cxn modelId="{37A3C972-E603-4602-AF40-0F4314AFCA4A}" type="presParOf" srcId="{D856F348-CBB6-4D78-93DA-8725762E000C}" destId="{983F4C70-310F-4D88-8451-099E211D8597}" srcOrd="1" destOrd="0" presId="urn:microsoft.com/office/officeart/2005/8/layout/equation2"/>
    <dgm:cxn modelId="{5829764D-B06F-488A-984C-686416C4D327}" type="presParOf" srcId="{983F4C70-310F-4D88-8451-099E211D8597}" destId="{74BFA936-4504-4EF6-BE97-97C7B02F8FDB}" srcOrd="0" destOrd="0" presId="urn:microsoft.com/office/officeart/2005/8/layout/equation2"/>
    <dgm:cxn modelId="{2F533B7A-03AC-407E-81FF-09F2CBE7482C}" type="presParOf" srcId="{D856F348-CBB6-4D78-93DA-8725762E000C}" destId="{1C9305B0-B03C-48B7-A7A6-6D5D2335144B}" srcOrd="2" destOrd="0" presId="urn:microsoft.com/office/officeart/2005/8/layout/equati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DB5AA4-9484-47D3-A541-71FB8AE31FD6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0A0D87D-2770-448F-9206-C1BC25769E3C}">
      <dgm:prSet phldrT="[Texto]" custT="1"/>
      <dgm:spPr/>
      <dgm:t>
        <a:bodyPr/>
        <a:lstStyle/>
        <a:p>
          <a:r>
            <a:rPr lang="pt-BR" sz="2000" b="1" dirty="0" smtClean="0">
              <a:solidFill>
                <a:srgbClr val="000099"/>
              </a:solidFill>
            </a:rPr>
            <a:t>RAP  3º Banco de autotransformadores 550/230 kV 600 </a:t>
          </a:r>
          <a:r>
            <a:rPr lang="pt-BR" sz="2000" b="1" smtClean="0">
              <a:solidFill>
                <a:srgbClr val="000099"/>
              </a:solidFill>
            </a:rPr>
            <a:t>MVA  com </a:t>
          </a:r>
          <a:r>
            <a:rPr lang="pt-BR" sz="2000" b="1" dirty="0" smtClean="0">
              <a:solidFill>
                <a:srgbClr val="000099"/>
              </a:solidFill>
            </a:rPr>
            <a:t>sobrecarga </a:t>
          </a:r>
          <a:r>
            <a:rPr lang="pt-BR" sz="2000" b="1" dirty="0" smtClean="0">
              <a:solidFill>
                <a:srgbClr val="FF0000"/>
              </a:solidFill>
            </a:rPr>
            <a:t>15,63% menor</a:t>
          </a:r>
          <a:r>
            <a:rPr lang="pt-BR" sz="2000" b="1" dirty="0" smtClean="0">
              <a:solidFill>
                <a:srgbClr val="000099"/>
              </a:solidFill>
            </a:rPr>
            <a:t>  </a:t>
          </a:r>
        </a:p>
      </dgm:t>
    </dgm:pt>
    <dgm:pt modelId="{74B339C7-A35D-4EFA-9332-41FCEA0DE33E}" type="parTrans" cxnId="{DBEF5D0D-50D1-440B-8025-E630374BB4B0}">
      <dgm:prSet/>
      <dgm:spPr/>
      <dgm:t>
        <a:bodyPr/>
        <a:lstStyle/>
        <a:p>
          <a:endParaRPr lang="pt-BR"/>
        </a:p>
      </dgm:t>
    </dgm:pt>
    <dgm:pt modelId="{B3972F34-49D1-4104-B48D-5126E6121DFA}" type="sibTrans" cxnId="{DBEF5D0D-50D1-440B-8025-E630374BB4B0}">
      <dgm:prSet/>
      <dgm:spPr/>
      <dgm:t>
        <a:bodyPr/>
        <a:lstStyle/>
        <a:p>
          <a:endParaRPr lang="pt-BR"/>
        </a:p>
      </dgm:t>
    </dgm:pt>
    <dgm:pt modelId="{D562D486-6888-4DA7-B3D9-DCB8E99807A6}">
      <dgm:prSet phldrT="[Texto]" custT="1"/>
      <dgm:spPr/>
      <dgm:t>
        <a:bodyPr/>
        <a:lstStyle/>
        <a:p>
          <a:r>
            <a:rPr lang="pt-BR" sz="2000" b="1" dirty="0" smtClean="0">
              <a:solidFill>
                <a:srgbClr val="000099"/>
              </a:solidFill>
            </a:rPr>
            <a:t>RAP  2º Banco de autotransformadores  550/230 kV 600 MVA</a:t>
          </a:r>
        </a:p>
        <a:p>
          <a:r>
            <a:rPr lang="pt-BR" sz="2000" b="1" dirty="0" smtClean="0">
              <a:solidFill>
                <a:srgbClr val="000099"/>
              </a:solidFill>
            </a:rPr>
            <a:t>sem sobrecarga</a:t>
          </a:r>
          <a:endParaRPr lang="pt-BR" sz="2000" dirty="0">
            <a:solidFill>
              <a:srgbClr val="FF0000"/>
            </a:solidFill>
          </a:endParaRPr>
        </a:p>
      </dgm:t>
    </dgm:pt>
    <dgm:pt modelId="{63698693-6A9F-4702-9A61-3093E1E7EE6F}" type="sibTrans" cxnId="{BE8EA45A-3A33-453A-A376-796C55E39F5F}">
      <dgm:prSet/>
      <dgm:spPr/>
      <dgm:t>
        <a:bodyPr/>
        <a:lstStyle/>
        <a:p>
          <a:endParaRPr lang="pt-BR"/>
        </a:p>
      </dgm:t>
    </dgm:pt>
    <dgm:pt modelId="{5FD6775B-A6EA-4B0C-AF60-B758D7C0FE5E}" type="parTrans" cxnId="{BE8EA45A-3A33-453A-A376-796C55E39F5F}">
      <dgm:prSet/>
      <dgm:spPr/>
      <dgm:t>
        <a:bodyPr/>
        <a:lstStyle/>
        <a:p>
          <a:endParaRPr lang="pt-BR"/>
        </a:p>
      </dgm:t>
    </dgm:pt>
    <dgm:pt modelId="{3F993EA4-03EC-453F-8662-D4F907E234D4}" type="pres">
      <dgm:prSet presAssocID="{A2DB5AA4-9484-47D3-A541-71FB8AE31FD6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9710E0E-B715-40C1-A7FE-73CBDEF5DA0B}" type="pres">
      <dgm:prSet presAssocID="{A2DB5AA4-9484-47D3-A541-71FB8AE31FD6}" presName="divider" presStyleLbl="fgShp" presStyleIdx="0" presStyleCnt="1"/>
      <dgm:spPr/>
    </dgm:pt>
    <dgm:pt modelId="{98BE7C16-2A31-483B-9DA7-53A467A6DD30}" type="pres">
      <dgm:prSet presAssocID="{00A0D87D-2770-448F-9206-C1BC25769E3C}" presName="downArrow" presStyleLbl="node1" presStyleIdx="0" presStyleCnt="2" custScaleY="77536" custLinFactNeighborX="-2240" custLinFactNeighborY="-1759"/>
      <dgm:spPr/>
    </dgm:pt>
    <dgm:pt modelId="{5173D090-1AB8-4F98-BA8E-5039786665AE}" type="pres">
      <dgm:prSet presAssocID="{00A0D87D-2770-448F-9206-C1BC25769E3C}" presName="downArrowText" presStyleLbl="revTx" presStyleIdx="0" presStyleCnt="2" custScaleX="199768" custScaleY="8325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28B4EBC-74DA-4006-90D6-5410FE9E03A8}" type="pres">
      <dgm:prSet presAssocID="{D562D486-6888-4DA7-B3D9-DCB8E99807A6}" presName="upArrow" presStyleLbl="node1" presStyleIdx="1" presStyleCnt="2" custScaleY="102537"/>
      <dgm:spPr/>
    </dgm:pt>
    <dgm:pt modelId="{0687D4D5-EBDC-4F10-B61F-568E6209FBD6}" type="pres">
      <dgm:prSet presAssocID="{D562D486-6888-4DA7-B3D9-DCB8E99807A6}" presName="upArrowText" presStyleLbl="revTx" presStyleIdx="1" presStyleCnt="2" custScaleX="208036" custScaleY="8236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6C38663-FA49-4033-978F-D89EA2B8A529}" type="presOf" srcId="{D562D486-6888-4DA7-B3D9-DCB8E99807A6}" destId="{0687D4D5-EBDC-4F10-B61F-568E6209FBD6}" srcOrd="0" destOrd="0" presId="urn:microsoft.com/office/officeart/2005/8/layout/arrow3"/>
    <dgm:cxn modelId="{DBEF5D0D-50D1-440B-8025-E630374BB4B0}" srcId="{A2DB5AA4-9484-47D3-A541-71FB8AE31FD6}" destId="{00A0D87D-2770-448F-9206-C1BC25769E3C}" srcOrd="0" destOrd="0" parTransId="{74B339C7-A35D-4EFA-9332-41FCEA0DE33E}" sibTransId="{B3972F34-49D1-4104-B48D-5126E6121DFA}"/>
    <dgm:cxn modelId="{D28FC3AD-301E-4890-A91F-9CFA49F136BF}" type="presOf" srcId="{A2DB5AA4-9484-47D3-A541-71FB8AE31FD6}" destId="{3F993EA4-03EC-453F-8662-D4F907E234D4}" srcOrd="0" destOrd="0" presId="urn:microsoft.com/office/officeart/2005/8/layout/arrow3"/>
    <dgm:cxn modelId="{6BFA1ED6-C854-4715-9994-7020D42BCD76}" type="presOf" srcId="{00A0D87D-2770-448F-9206-C1BC25769E3C}" destId="{5173D090-1AB8-4F98-BA8E-5039786665AE}" srcOrd="0" destOrd="0" presId="urn:microsoft.com/office/officeart/2005/8/layout/arrow3"/>
    <dgm:cxn modelId="{BE8EA45A-3A33-453A-A376-796C55E39F5F}" srcId="{A2DB5AA4-9484-47D3-A541-71FB8AE31FD6}" destId="{D562D486-6888-4DA7-B3D9-DCB8E99807A6}" srcOrd="1" destOrd="0" parTransId="{5FD6775B-A6EA-4B0C-AF60-B758D7C0FE5E}" sibTransId="{63698693-6A9F-4702-9A61-3093E1E7EE6F}"/>
    <dgm:cxn modelId="{FCCBEDAA-2F85-4D63-82B6-D4127C5AB250}" type="presParOf" srcId="{3F993EA4-03EC-453F-8662-D4F907E234D4}" destId="{C9710E0E-B715-40C1-A7FE-73CBDEF5DA0B}" srcOrd="0" destOrd="0" presId="urn:microsoft.com/office/officeart/2005/8/layout/arrow3"/>
    <dgm:cxn modelId="{23D2BF2E-CD70-4AC8-BC79-161628DD4401}" type="presParOf" srcId="{3F993EA4-03EC-453F-8662-D4F907E234D4}" destId="{98BE7C16-2A31-483B-9DA7-53A467A6DD30}" srcOrd="1" destOrd="0" presId="urn:microsoft.com/office/officeart/2005/8/layout/arrow3"/>
    <dgm:cxn modelId="{9159FB29-3EE0-4412-87EB-9BFADB9F95AA}" type="presParOf" srcId="{3F993EA4-03EC-453F-8662-D4F907E234D4}" destId="{5173D090-1AB8-4F98-BA8E-5039786665AE}" srcOrd="2" destOrd="0" presId="urn:microsoft.com/office/officeart/2005/8/layout/arrow3"/>
    <dgm:cxn modelId="{C083A28B-F04A-4490-9D66-B8482A145D8A}" type="presParOf" srcId="{3F993EA4-03EC-453F-8662-D4F907E234D4}" destId="{428B4EBC-74DA-4006-90D6-5410FE9E03A8}" srcOrd="3" destOrd="0" presId="urn:microsoft.com/office/officeart/2005/8/layout/arrow3"/>
    <dgm:cxn modelId="{4AFA0076-0DCF-4B89-A24E-292E729981A5}" type="presParOf" srcId="{3F993EA4-03EC-453F-8662-D4F907E234D4}" destId="{0687D4D5-EBDC-4F10-B61F-568E6209FBD6}" srcOrd="4" destOrd="0" presId="urn:microsoft.com/office/officeart/2005/8/layout/arrow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DB5AA4-9484-47D3-A541-71FB8AE31FD6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0A0D87D-2770-448F-9206-C1BC25769E3C}">
      <dgm:prSet phldrT="[Texto]" custT="1"/>
      <dgm:spPr/>
      <dgm:t>
        <a:bodyPr/>
        <a:lstStyle/>
        <a:p>
          <a:r>
            <a:rPr lang="pt-BR" sz="2000" b="1" dirty="0" smtClean="0">
              <a:solidFill>
                <a:srgbClr val="000099"/>
              </a:solidFill>
            </a:rPr>
            <a:t>RAP  3º Banco de autotransformadores 550/230 kV 600 </a:t>
          </a:r>
          <a:r>
            <a:rPr lang="pt-BR" sz="2000" b="1" smtClean="0">
              <a:solidFill>
                <a:srgbClr val="000099"/>
              </a:solidFill>
            </a:rPr>
            <a:t>MVA  com </a:t>
          </a:r>
          <a:r>
            <a:rPr lang="pt-BR" sz="2000" b="1" dirty="0" smtClean="0">
              <a:solidFill>
                <a:srgbClr val="000099"/>
              </a:solidFill>
            </a:rPr>
            <a:t>sobrecarga</a:t>
          </a:r>
        </a:p>
        <a:p>
          <a:r>
            <a:rPr lang="pt-BR" sz="2000" b="1" dirty="0" smtClean="0">
              <a:solidFill>
                <a:srgbClr val="FF0000"/>
              </a:solidFill>
            </a:rPr>
            <a:t>11,17% menor</a:t>
          </a:r>
          <a:r>
            <a:rPr lang="pt-BR" sz="2000" b="1" dirty="0" smtClean="0">
              <a:solidFill>
                <a:srgbClr val="000099"/>
              </a:solidFill>
            </a:rPr>
            <a:t> </a:t>
          </a:r>
        </a:p>
      </dgm:t>
    </dgm:pt>
    <dgm:pt modelId="{74B339C7-A35D-4EFA-9332-41FCEA0DE33E}" type="parTrans" cxnId="{DBEF5D0D-50D1-440B-8025-E630374BB4B0}">
      <dgm:prSet/>
      <dgm:spPr/>
      <dgm:t>
        <a:bodyPr/>
        <a:lstStyle/>
        <a:p>
          <a:endParaRPr lang="pt-BR"/>
        </a:p>
      </dgm:t>
    </dgm:pt>
    <dgm:pt modelId="{B3972F34-49D1-4104-B48D-5126E6121DFA}" type="sibTrans" cxnId="{DBEF5D0D-50D1-440B-8025-E630374BB4B0}">
      <dgm:prSet/>
      <dgm:spPr/>
      <dgm:t>
        <a:bodyPr/>
        <a:lstStyle/>
        <a:p>
          <a:endParaRPr lang="pt-BR"/>
        </a:p>
      </dgm:t>
    </dgm:pt>
    <dgm:pt modelId="{D562D486-6888-4DA7-B3D9-DCB8E99807A6}">
      <dgm:prSet phldrT="[Texto]" custT="1"/>
      <dgm:spPr/>
      <dgm:t>
        <a:bodyPr/>
        <a:lstStyle/>
        <a:p>
          <a:r>
            <a:rPr lang="pt-BR" sz="2000" b="1" dirty="0" smtClean="0">
              <a:solidFill>
                <a:srgbClr val="000099"/>
              </a:solidFill>
            </a:rPr>
            <a:t> RAP  2º Banco de autotransformadores com sobrecarga  550/230 kV 600 MVA SE </a:t>
          </a:r>
          <a:r>
            <a:rPr lang="pt-BR" sz="2000" b="1" dirty="0" err="1" smtClean="0">
              <a:solidFill>
                <a:srgbClr val="000099"/>
              </a:solidFill>
            </a:rPr>
            <a:t>Suape</a:t>
          </a:r>
          <a:r>
            <a:rPr lang="pt-BR" sz="2000" b="1" dirty="0" smtClean="0">
              <a:solidFill>
                <a:srgbClr val="000099"/>
              </a:solidFill>
            </a:rPr>
            <a:t> II</a:t>
          </a:r>
          <a:endParaRPr lang="pt-BR" sz="2000" dirty="0"/>
        </a:p>
      </dgm:t>
    </dgm:pt>
    <dgm:pt modelId="{5FD6775B-A6EA-4B0C-AF60-B758D7C0FE5E}" type="parTrans" cxnId="{BE8EA45A-3A33-453A-A376-796C55E39F5F}">
      <dgm:prSet/>
      <dgm:spPr/>
      <dgm:t>
        <a:bodyPr/>
        <a:lstStyle/>
        <a:p>
          <a:endParaRPr lang="pt-BR"/>
        </a:p>
      </dgm:t>
    </dgm:pt>
    <dgm:pt modelId="{63698693-6A9F-4702-9A61-3093E1E7EE6F}" type="sibTrans" cxnId="{BE8EA45A-3A33-453A-A376-796C55E39F5F}">
      <dgm:prSet/>
      <dgm:spPr/>
      <dgm:t>
        <a:bodyPr/>
        <a:lstStyle/>
        <a:p>
          <a:endParaRPr lang="pt-BR"/>
        </a:p>
      </dgm:t>
    </dgm:pt>
    <dgm:pt modelId="{3F993EA4-03EC-453F-8662-D4F907E234D4}" type="pres">
      <dgm:prSet presAssocID="{A2DB5AA4-9484-47D3-A541-71FB8AE31FD6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9710E0E-B715-40C1-A7FE-73CBDEF5DA0B}" type="pres">
      <dgm:prSet presAssocID="{A2DB5AA4-9484-47D3-A541-71FB8AE31FD6}" presName="divider" presStyleLbl="fgShp" presStyleIdx="0" presStyleCnt="1" custLinFactNeighborX="-247" custLinFactNeighborY="978"/>
      <dgm:spPr/>
    </dgm:pt>
    <dgm:pt modelId="{98BE7C16-2A31-483B-9DA7-53A467A6DD30}" type="pres">
      <dgm:prSet presAssocID="{00A0D87D-2770-448F-9206-C1BC25769E3C}" presName="downArrow" presStyleLbl="node1" presStyleIdx="0" presStyleCnt="2" custScaleY="73778" custLinFactNeighborX="-2240" custLinFactNeighborY="-1759"/>
      <dgm:spPr/>
    </dgm:pt>
    <dgm:pt modelId="{5173D090-1AB8-4F98-BA8E-5039786665AE}" type="pres">
      <dgm:prSet presAssocID="{00A0D87D-2770-448F-9206-C1BC25769E3C}" presName="downArrowText" presStyleLbl="revTx" presStyleIdx="0" presStyleCnt="2" custScaleX="20098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28B4EBC-74DA-4006-90D6-5410FE9E03A8}" type="pres">
      <dgm:prSet presAssocID="{D562D486-6888-4DA7-B3D9-DCB8E99807A6}" presName="upArrow" presStyleLbl="node1" presStyleIdx="1" presStyleCnt="2" custScaleY="96730" custLinFactNeighborX="-351" custLinFactNeighborY="-5514"/>
      <dgm:spPr/>
    </dgm:pt>
    <dgm:pt modelId="{0687D4D5-EBDC-4F10-B61F-568E6209FBD6}" type="pres">
      <dgm:prSet presAssocID="{D562D486-6888-4DA7-B3D9-DCB8E99807A6}" presName="upArrowText" presStyleLbl="revTx" presStyleIdx="1" presStyleCnt="2" custScaleX="200987" custScaleY="100902" custLinFactNeighborX="3618" custLinFactNeighborY="-628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D6340B5-0003-41FC-8BAD-B9FA55CBB6A0}" type="presOf" srcId="{00A0D87D-2770-448F-9206-C1BC25769E3C}" destId="{5173D090-1AB8-4F98-BA8E-5039786665AE}" srcOrd="0" destOrd="0" presId="urn:microsoft.com/office/officeart/2005/8/layout/arrow3"/>
    <dgm:cxn modelId="{DBEF5D0D-50D1-440B-8025-E630374BB4B0}" srcId="{A2DB5AA4-9484-47D3-A541-71FB8AE31FD6}" destId="{00A0D87D-2770-448F-9206-C1BC25769E3C}" srcOrd="0" destOrd="0" parTransId="{74B339C7-A35D-4EFA-9332-41FCEA0DE33E}" sibTransId="{B3972F34-49D1-4104-B48D-5126E6121DFA}"/>
    <dgm:cxn modelId="{A540F03D-D412-4254-B09E-C3DE37D3B339}" type="presOf" srcId="{D562D486-6888-4DA7-B3D9-DCB8E99807A6}" destId="{0687D4D5-EBDC-4F10-B61F-568E6209FBD6}" srcOrd="0" destOrd="0" presId="urn:microsoft.com/office/officeart/2005/8/layout/arrow3"/>
    <dgm:cxn modelId="{0362870A-9BF4-40BC-B635-00879B5531E1}" type="presOf" srcId="{A2DB5AA4-9484-47D3-A541-71FB8AE31FD6}" destId="{3F993EA4-03EC-453F-8662-D4F907E234D4}" srcOrd="0" destOrd="0" presId="urn:microsoft.com/office/officeart/2005/8/layout/arrow3"/>
    <dgm:cxn modelId="{BE8EA45A-3A33-453A-A376-796C55E39F5F}" srcId="{A2DB5AA4-9484-47D3-A541-71FB8AE31FD6}" destId="{D562D486-6888-4DA7-B3D9-DCB8E99807A6}" srcOrd="1" destOrd="0" parTransId="{5FD6775B-A6EA-4B0C-AF60-B758D7C0FE5E}" sibTransId="{63698693-6A9F-4702-9A61-3093E1E7EE6F}"/>
    <dgm:cxn modelId="{5D792D55-10E5-4F69-B4EB-1F3693FFDE4B}" type="presParOf" srcId="{3F993EA4-03EC-453F-8662-D4F907E234D4}" destId="{C9710E0E-B715-40C1-A7FE-73CBDEF5DA0B}" srcOrd="0" destOrd="0" presId="urn:microsoft.com/office/officeart/2005/8/layout/arrow3"/>
    <dgm:cxn modelId="{5E042A85-2620-4C07-8DF2-08928990FECF}" type="presParOf" srcId="{3F993EA4-03EC-453F-8662-D4F907E234D4}" destId="{98BE7C16-2A31-483B-9DA7-53A467A6DD30}" srcOrd="1" destOrd="0" presId="urn:microsoft.com/office/officeart/2005/8/layout/arrow3"/>
    <dgm:cxn modelId="{DEEE5A66-837F-430F-A142-DDEE1B06388C}" type="presParOf" srcId="{3F993EA4-03EC-453F-8662-D4F907E234D4}" destId="{5173D090-1AB8-4F98-BA8E-5039786665AE}" srcOrd="2" destOrd="0" presId="urn:microsoft.com/office/officeart/2005/8/layout/arrow3"/>
    <dgm:cxn modelId="{1D6AFDF0-3589-4B1F-8E0B-7B68F551240D}" type="presParOf" srcId="{3F993EA4-03EC-453F-8662-D4F907E234D4}" destId="{428B4EBC-74DA-4006-90D6-5410FE9E03A8}" srcOrd="3" destOrd="0" presId="urn:microsoft.com/office/officeart/2005/8/layout/arrow3"/>
    <dgm:cxn modelId="{CBFAC4FD-0AFD-49C8-89A4-9AF12FC33EFC}" type="presParOf" srcId="{3F993EA4-03EC-453F-8662-D4F907E234D4}" destId="{0687D4D5-EBDC-4F10-B61F-568E6209FBD6}" srcOrd="4" destOrd="0" presId="urn:microsoft.com/office/officeart/2005/8/layout/arrow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9375" y="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69A6F-20D6-4AA2-B07B-726B1B0A40DF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49300"/>
            <a:ext cx="4997450" cy="3748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7388" y="4748213"/>
            <a:ext cx="5492750" cy="4497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9325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9375" y="949325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2204E-EEA5-42B1-88FA-A3F3A1EA7B3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2204E-EEA5-42B1-88FA-A3F3A1EA7B3F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2204E-EEA5-42B1-88FA-A3F3A1EA7B3F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2204E-EEA5-42B1-88FA-A3F3A1EA7B3F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2204E-EEA5-42B1-88FA-A3F3A1EA7B3F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2204E-EEA5-42B1-88FA-A3F3A1EA7B3F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2204E-EEA5-42B1-88FA-A3F3A1EA7B3F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2204E-EEA5-42B1-88FA-A3F3A1EA7B3F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2204E-EEA5-42B1-88FA-A3F3A1EA7B3F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2204E-EEA5-42B1-88FA-A3F3A1EA7B3F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2204E-EEA5-42B1-88FA-A3F3A1EA7B3F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2204E-EEA5-42B1-88FA-A3F3A1EA7B3F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2204E-EEA5-42B1-88FA-A3F3A1EA7B3F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2204E-EEA5-42B1-88FA-A3F3A1EA7B3F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2204E-EEA5-42B1-88FA-A3F3A1EA7B3F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2204E-EEA5-42B1-88FA-A3F3A1EA7B3F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2204E-EEA5-42B1-88FA-A3F3A1EA7B3F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140202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665149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17197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13252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55217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312655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99146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544084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955602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165052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55008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FDCE0-0BA7-439B-A3B2-CBE2B1A96AA7}" type="datetimeFigureOut">
              <a:rPr lang="pt-BR" smtClean="0"/>
              <a:pPr/>
              <a:t>16/10/2013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80808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11" Type="http://schemas.openxmlformats.org/officeDocument/2006/relationships/diagramColors" Target="../diagrams/colors4.xml"/><Relationship Id="rId5" Type="http://schemas.openxmlformats.org/officeDocument/2006/relationships/diagramLayout" Target="../diagrams/layout3.xml"/><Relationship Id="rId10" Type="http://schemas.openxmlformats.org/officeDocument/2006/relationships/diagramQuickStyle" Target="../diagrams/quickStyle4.xml"/><Relationship Id="rId4" Type="http://schemas.openxmlformats.org/officeDocument/2006/relationships/diagramData" Target="../diagrams/data3.xml"/><Relationship Id="rId9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ângulo 2"/>
          <p:cNvSpPr/>
          <p:nvPr/>
        </p:nvSpPr>
        <p:spPr>
          <a:xfrm>
            <a:off x="1000100" y="1857364"/>
            <a:ext cx="70009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b="1" dirty="0" smtClean="0">
                <a:solidFill>
                  <a:srgbClr val="000099"/>
                </a:solidFill>
              </a:rPr>
              <a:t>CONSIDERAÇÕES AOS PROJETOS DE INSTALAÇÃO DOS MÓDULOS DE CONEXÃO AOS NOVOS TRANSFORMADORES COM REGIME DE SOBRECARGA, NAS INSTALAÇÕES EXISTENTES NA PLANTA DA CHESF, BASEADA NUMA CONCEPÇÃO TÉCNICA E ECONOMICAMENTE OTIMIZADA DOS PROJETOS DAS NOVAS SUBESTAÇÕES DOS LEILÕES.</a:t>
            </a:r>
            <a:endParaRPr lang="pt-BR" sz="2000" dirty="0">
              <a:solidFill>
                <a:srgbClr val="000099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500298" y="4286256"/>
            <a:ext cx="35718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 err="1" smtClean="0">
                <a:solidFill>
                  <a:srgbClr val="000099"/>
                </a:solidFill>
              </a:rPr>
              <a:t>Cinthia</a:t>
            </a:r>
            <a:r>
              <a:rPr lang="pt-BR" b="1" dirty="0" smtClean="0">
                <a:solidFill>
                  <a:srgbClr val="000099"/>
                </a:solidFill>
              </a:rPr>
              <a:t> Souza dos Santos Xavier </a:t>
            </a:r>
          </a:p>
          <a:p>
            <a:pPr algn="ctr"/>
            <a:r>
              <a:rPr lang="pt-BR" b="1" dirty="0" smtClean="0">
                <a:solidFill>
                  <a:srgbClr val="000099"/>
                </a:solidFill>
              </a:rPr>
              <a:t>Chesf</a:t>
            </a:r>
            <a:endParaRPr lang="pt-BR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19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572560" cy="642942"/>
          </a:xfrm>
        </p:spPr>
        <p:txBody>
          <a:bodyPr>
            <a:noAutofit/>
          </a:bodyPr>
          <a:lstStyle/>
          <a:p>
            <a:pPr algn="just"/>
            <a:r>
              <a:rPr lang="pt-BR" sz="2400" b="1" dirty="0" smtClean="0">
                <a:solidFill>
                  <a:srgbClr val="000099"/>
                </a:solidFill>
              </a:rPr>
              <a:t>GRUPO 4 – Instalação de Banco de Autotransformadores 500/230 kV (3 x 200 MVA) – SE Milagres</a:t>
            </a:r>
            <a:endParaRPr lang="pt-BR" sz="2400" b="1" dirty="0">
              <a:solidFill>
                <a:srgbClr val="000099"/>
              </a:solidFill>
            </a:endParaRPr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457200" y="1928802"/>
            <a:ext cx="8329642" cy="4286280"/>
          </a:xfrm>
        </p:spPr>
        <p:txBody>
          <a:bodyPr>
            <a:normAutofit/>
          </a:bodyPr>
          <a:lstStyle/>
          <a:p>
            <a:r>
              <a:rPr lang="pt-BR" sz="2200" dirty="0" smtClean="0">
                <a:solidFill>
                  <a:srgbClr val="000099"/>
                </a:solidFill>
              </a:rPr>
              <a:t>Apenas o 3º Banco terá sobrecarga prevista no sub-módulo 2.3</a:t>
            </a:r>
          </a:p>
          <a:p>
            <a:pPr>
              <a:buNone/>
            </a:pPr>
            <a:endParaRPr lang="pt-BR" sz="2200" dirty="0" smtClean="0">
              <a:solidFill>
                <a:srgbClr val="000099"/>
              </a:solidFill>
            </a:endParaRPr>
          </a:p>
          <a:p>
            <a:r>
              <a:rPr lang="pt-BR" sz="2200" dirty="0" smtClean="0">
                <a:solidFill>
                  <a:srgbClr val="000099"/>
                </a:solidFill>
              </a:rPr>
              <a:t>O 3º Banco terá restrição operacional para a sobrecarga quando utilizar a unidade reserva existente</a:t>
            </a:r>
          </a:p>
          <a:p>
            <a:endParaRPr lang="pt-BR" sz="2200" dirty="0" smtClean="0">
              <a:solidFill>
                <a:srgbClr val="000099"/>
              </a:solidFill>
            </a:endParaRPr>
          </a:p>
          <a:p>
            <a:r>
              <a:rPr lang="pt-BR" sz="2200" dirty="0" smtClean="0">
                <a:solidFill>
                  <a:srgbClr val="000099"/>
                </a:solidFill>
              </a:rPr>
              <a:t>Estudo de fluxo de carga de 2011 já indicava a superação do barramento de 230 kV (In &gt; 2750 A)</a:t>
            </a:r>
          </a:p>
          <a:p>
            <a:pPr lvl="1"/>
            <a:r>
              <a:rPr lang="pt-BR" sz="2200" dirty="0" smtClean="0">
                <a:solidFill>
                  <a:srgbClr val="000099"/>
                </a:solidFill>
              </a:rPr>
              <a:t>Barramento atual: 2 x RAIL 954 MCM = 1940 A</a:t>
            </a:r>
          </a:p>
          <a:p>
            <a:pPr lvl="1"/>
            <a:r>
              <a:rPr lang="pt-BR" sz="2200" dirty="0" smtClean="0">
                <a:solidFill>
                  <a:srgbClr val="000099"/>
                </a:solidFill>
              </a:rPr>
              <a:t>Barramento futuro opcional: 2 x TCA </a:t>
            </a:r>
            <a:r>
              <a:rPr lang="pt-BR" sz="2200" dirty="0" err="1" smtClean="0">
                <a:solidFill>
                  <a:srgbClr val="000099"/>
                </a:solidFill>
              </a:rPr>
              <a:t>Hawthorn</a:t>
            </a:r>
            <a:r>
              <a:rPr lang="pt-BR" sz="2200" dirty="0" smtClean="0">
                <a:solidFill>
                  <a:srgbClr val="000099"/>
                </a:solidFill>
              </a:rPr>
              <a:t>  =3706 A (150ºC)</a:t>
            </a:r>
          </a:p>
          <a:p>
            <a:pPr lvl="1">
              <a:buNone/>
            </a:pPr>
            <a:endParaRPr lang="pt-BR" sz="2200" dirty="0" smtClean="0"/>
          </a:p>
          <a:p>
            <a:pPr lvl="1">
              <a:buNone/>
            </a:pPr>
            <a:endParaRPr lang="pt-BR" sz="2200" dirty="0" smtClean="0"/>
          </a:p>
          <a:p>
            <a:pPr lvl="1">
              <a:buNone/>
            </a:pPr>
            <a:endParaRPr lang="pt-BR" sz="2200" dirty="0" smtClean="0"/>
          </a:p>
          <a:p>
            <a:pPr lvl="1"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  <p:sp>
        <p:nvSpPr>
          <p:cNvPr id="5" name="Espaço Reservado para Conteúdo 7"/>
          <p:cNvSpPr txBox="1">
            <a:spLocks/>
          </p:cNvSpPr>
          <p:nvPr/>
        </p:nvSpPr>
        <p:spPr>
          <a:xfrm>
            <a:off x="357158" y="1571612"/>
            <a:ext cx="8358246" cy="4714908"/>
          </a:xfrm>
          <a:prstGeom prst="rect">
            <a:avLst/>
          </a:prstGeom>
          <a:ln w="9525"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000" dirty="0" smtClean="0"/>
              <a:t>	</a:t>
            </a: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dirty="0" smtClean="0"/>
              <a:t>				</a:t>
            </a: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198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98EEE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98EEE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572560" cy="571504"/>
          </a:xfrm>
        </p:spPr>
        <p:txBody>
          <a:bodyPr>
            <a:noAutofit/>
          </a:bodyPr>
          <a:lstStyle/>
          <a:p>
            <a:pPr algn="just"/>
            <a:r>
              <a:rPr lang="pt-BR" sz="2400" b="1" dirty="0" smtClean="0">
                <a:solidFill>
                  <a:srgbClr val="000099"/>
                </a:solidFill>
              </a:rPr>
              <a:t>Análise de custos comparativa   -  Transformador com sobrecarga</a:t>
            </a:r>
            <a:endParaRPr lang="pt-BR" sz="2400" b="1" dirty="0">
              <a:solidFill>
                <a:srgbClr val="000099"/>
              </a:solidFill>
            </a:endParaRPr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457200" y="1928802"/>
            <a:ext cx="8329642" cy="4286280"/>
          </a:xfrm>
        </p:spPr>
        <p:txBody>
          <a:bodyPr>
            <a:normAutofit/>
          </a:bodyPr>
          <a:lstStyle/>
          <a:p>
            <a:pPr>
              <a:buNone/>
            </a:pPr>
            <a:endParaRPr lang="pt-BR" sz="2200" dirty="0" smtClean="0"/>
          </a:p>
          <a:p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  <p:sp>
        <p:nvSpPr>
          <p:cNvPr id="5" name="Espaço Reservado para Conteúdo 7"/>
          <p:cNvSpPr txBox="1">
            <a:spLocks/>
          </p:cNvSpPr>
          <p:nvPr/>
        </p:nvSpPr>
        <p:spPr>
          <a:xfrm>
            <a:off x="357158" y="1785926"/>
            <a:ext cx="8358246" cy="4500594"/>
          </a:xfrm>
          <a:prstGeom prst="rect">
            <a:avLst/>
          </a:prstGeom>
          <a:ln w="9525"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000" dirty="0" smtClean="0"/>
              <a:t>	</a:t>
            </a: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dirty="0" smtClean="0"/>
              <a:t>				</a:t>
            </a: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" name="Diagrama 8"/>
          <p:cNvGraphicFramePr/>
          <p:nvPr/>
        </p:nvGraphicFramePr>
        <p:xfrm>
          <a:off x="642910" y="1785926"/>
          <a:ext cx="7858180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15619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572560" cy="785818"/>
          </a:xfrm>
        </p:spPr>
        <p:txBody>
          <a:bodyPr>
            <a:noAutofit/>
          </a:bodyPr>
          <a:lstStyle/>
          <a:p>
            <a:pPr algn="just"/>
            <a:r>
              <a:rPr lang="pt-BR" sz="2400" b="1" dirty="0" smtClean="0">
                <a:solidFill>
                  <a:srgbClr val="000099"/>
                </a:solidFill>
              </a:rPr>
              <a:t>GRUPO 4: Análise de custos comparativa - Receita anual permitida</a:t>
            </a:r>
            <a:br>
              <a:rPr lang="pt-BR" sz="2400" b="1" dirty="0" smtClean="0">
                <a:solidFill>
                  <a:srgbClr val="000099"/>
                </a:solidFill>
              </a:rPr>
            </a:br>
            <a:r>
              <a:rPr lang="pt-BR" sz="2400" b="1" dirty="0" smtClean="0">
                <a:solidFill>
                  <a:srgbClr val="000099"/>
                </a:solidFill>
              </a:rPr>
              <a:t>(transformador)  </a:t>
            </a:r>
            <a:endParaRPr lang="pt-BR" sz="2400" b="1" dirty="0">
              <a:solidFill>
                <a:srgbClr val="000099"/>
              </a:solidFill>
            </a:endParaRPr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457200" y="1928802"/>
            <a:ext cx="8329642" cy="4286280"/>
          </a:xfrm>
        </p:spPr>
        <p:txBody>
          <a:bodyPr>
            <a:normAutofit/>
          </a:bodyPr>
          <a:lstStyle/>
          <a:p>
            <a:pPr>
              <a:buNone/>
            </a:pPr>
            <a:endParaRPr lang="pt-BR" sz="2200" dirty="0" smtClean="0"/>
          </a:p>
          <a:p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  <p:sp>
        <p:nvSpPr>
          <p:cNvPr id="5" name="Espaço Reservado para Conteúdo 7"/>
          <p:cNvSpPr txBox="1">
            <a:spLocks/>
          </p:cNvSpPr>
          <p:nvPr/>
        </p:nvSpPr>
        <p:spPr>
          <a:xfrm>
            <a:off x="357158" y="1857364"/>
            <a:ext cx="8643998" cy="4786346"/>
          </a:xfrm>
          <a:prstGeom prst="rect">
            <a:avLst/>
          </a:prstGeom>
          <a:ln w="9525"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000" dirty="0" smtClean="0"/>
              <a:t>	</a:t>
            </a: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dirty="0" smtClean="0"/>
              <a:t>				</a:t>
            </a: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Diagrama 5"/>
          <p:cNvGraphicFramePr/>
          <p:nvPr/>
        </p:nvGraphicFramePr>
        <p:xfrm>
          <a:off x="714348" y="2000240"/>
          <a:ext cx="4000528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9" name="Diagrama 8"/>
          <p:cNvGraphicFramePr/>
          <p:nvPr/>
        </p:nvGraphicFramePr>
        <p:xfrm>
          <a:off x="4929190" y="1928802"/>
          <a:ext cx="4071966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714348" y="6000768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rgbClr val="000099"/>
                </a:solidFill>
              </a:rPr>
              <a:t>CASO 1: SUBESTAÇÃO  MILAGRES</a:t>
            </a:r>
            <a:endParaRPr lang="pt-BR" b="1" dirty="0">
              <a:solidFill>
                <a:srgbClr val="000099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5072034" y="6000768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rgbClr val="000099"/>
                </a:solidFill>
              </a:rPr>
              <a:t>CASO 2: SUBESTAÇÃO  MILAGRES  x SUAPE II</a:t>
            </a:r>
            <a:endParaRPr lang="pt-BR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198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9" grpId="0">
        <p:bldAsOne/>
      </p:bldGraphic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572560" cy="714380"/>
          </a:xfrm>
        </p:spPr>
        <p:txBody>
          <a:bodyPr>
            <a:noAutofit/>
          </a:bodyPr>
          <a:lstStyle/>
          <a:p>
            <a:pPr algn="just"/>
            <a:r>
              <a:rPr lang="pt-BR" sz="2400" b="1" dirty="0" smtClean="0">
                <a:solidFill>
                  <a:srgbClr val="000099"/>
                </a:solidFill>
              </a:rPr>
              <a:t>Análise de custos adicionais  à instalação de transformadores com sobrecarga (%)</a:t>
            </a:r>
            <a:endParaRPr lang="pt-BR" sz="2400" b="1" dirty="0">
              <a:solidFill>
                <a:srgbClr val="000099"/>
              </a:solidFill>
            </a:endParaRPr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457200" y="1928802"/>
            <a:ext cx="8329642" cy="4286280"/>
          </a:xfrm>
        </p:spPr>
        <p:txBody>
          <a:bodyPr>
            <a:normAutofit/>
          </a:bodyPr>
          <a:lstStyle/>
          <a:p>
            <a:pPr>
              <a:buNone/>
            </a:pPr>
            <a:endParaRPr lang="pt-BR" sz="2200" dirty="0" smtClean="0"/>
          </a:p>
          <a:p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  <p:sp>
        <p:nvSpPr>
          <p:cNvPr id="5" name="Espaço Reservado para Conteúdo 7"/>
          <p:cNvSpPr txBox="1">
            <a:spLocks/>
          </p:cNvSpPr>
          <p:nvPr/>
        </p:nvSpPr>
        <p:spPr>
          <a:xfrm>
            <a:off x="357158" y="1785926"/>
            <a:ext cx="8358246" cy="4500594"/>
          </a:xfrm>
          <a:prstGeom prst="rect">
            <a:avLst/>
          </a:prstGeom>
          <a:ln w="9525"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000" dirty="0" smtClean="0"/>
              <a:t>	</a:t>
            </a: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dirty="0" smtClean="0"/>
              <a:t>				</a:t>
            </a: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" name="Gráfico 8"/>
          <p:cNvGraphicFramePr/>
          <p:nvPr/>
        </p:nvGraphicFramePr>
        <p:xfrm>
          <a:off x="428596" y="2071678"/>
          <a:ext cx="821537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5619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572560" cy="571504"/>
          </a:xfrm>
        </p:spPr>
        <p:txBody>
          <a:bodyPr>
            <a:noAutofit/>
          </a:bodyPr>
          <a:lstStyle/>
          <a:p>
            <a:pPr algn="just"/>
            <a:r>
              <a:rPr lang="pt-BR" sz="2400" b="1" dirty="0" smtClean="0">
                <a:solidFill>
                  <a:srgbClr val="000099"/>
                </a:solidFill>
              </a:rPr>
              <a:t>Conclusões </a:t>
            </a:r>
            <a:endParaRPr lang="pt-BR" sz="2400" b="1" dirty="0">
              <a:solidFill>
                <a:srgbClr val="000099"/>
              </a:solidFill>
            </a:endParaRPr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457200" y="1928802"/>
            <a:ext cx="8329642" cy="4286280"/>
          </a:xfrm>
        </p:spPr>
        <p:txBody>
          <a:bodyPr>
            <a:normAutofit/>
          </a:bodyPr>
          <a:lstStyle/>
          <a:p>
            <a:pPr>
              <a:buNone/>
            </a:pPr>
            <a:endParaRPr lang="pt-BR" sz="2200" dirty="0" smtClean="0"/>
          </a:p>
          <a:p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  <p:sp>
        <p:nvSpPr>
          <p:cNvPr id="5" name="Espaço Reservado para Conteúdo 7"/>
          <p:cNvSpPr txBox="1">
            <a:spLocks/>
          </p:cNvSpPr>
          <p:nvPr/>
        </p:nvSpPr>
        <p:spPr>
          <a:xfrm>
            <a:off x="357158" y="1785926"/>
            <a:ext cx="8358246" cy="4500594"/>
          </a:xfrm>
          <a:prstGeom prst="rect">
            <a:avLst/>
          </a:prstGeom>
          <a:ln w="9525"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000" dirty="0" smtClean="0"/>
              <a:t>	</a:t>
            </a: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dirty="0" smtClean="0"/>
              <a:t>				</a:t>
            </a: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Conteúdo 7"/>
          <p:cNvSpPr txBox="1">
            <a:spLocks/>
          </p:cNvSpPr>
          <p:nvPr/>
        </p:nvSpPr>
        <p:spPr>
          <a:xfrm>
            <a:off x="428596" y="1785926"/>
            <a:ext cx="8510646" cy="45815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</a:pPr>
            <a:endParaRPr lang="pt-BR" sz="2200" dirty="0" smtClean="0">
              <a:solidFill>
                <a:srgbClr val="000099"/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pt-BR" sz="2200" dirty="0" smtClean="0">
                <a:solidFill>
                  <a:srgbClr val="000099"/>
                </a:solidFill>
              </a:rPr>
              <a:t> </a:t>
            </a: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1732204"/>
            <a:ext cx="7215238" cy="4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619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572560" cy="571504"/>
          </a:xfrm>
        </p:spPr>
        <p:txBody>
          <a:bodyPr>
            <a:noAutofit/>
          </a:bodyPr>
          <a:lstStyle/>
          <a:p>
            <a:pPr algn="just"/>
            <a:r>
              <a:rPr lang="pt-BR" sz="2400" b="1" dirty="0" smtClean="0">
                <a:solidFill>
                  <a:srgbClr val="000099"/>
                </a:solidFill>
              </a:rPr>
              <a:t>Conclusões </a:t>
            </a:r>
            <a:endParaRPr lang="pt-BR" sz="2400" b="1" dirty="0">
              <a:solidFill>
                <a:srgbClr val="000099"/>
              </a:solidFill>
            </a:endParaRPr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457200" y="1928802"/>
            <a:ext cx="8329642" cy="4286280"/>
          </a:xfrm>
        </p:spPr>
        <p:txBody>
          <a:bodyPr>
            <a:normAutofit/>
          </a:bodyPr>
          <a:lstStyle/>
          <a:p>
            <a:pPr>
              <a:buNone/>
            </a:pPr>
            <a:endParaRPr lang="pt-BR" sz="2200" dirty="0" smtClean="0"/>
          </a:p>
          <a:p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  <p:sp>
        <p:nvSpPr>
          <p:cNvPr id="5" name="Espaço Reservado para Conteúdo 7"/>
          <p:cNvSpPr txBox="1">
            <a:spLocks/>
          </p:cNvSpPr>
          <p:nvPr/>
        </p:nvSpPr>
        <p:spPr>
          <a:xfrm>
            <a:off x="357158" y="1785926"/>
            <a:ext cx="8358246" cy="4500594"/>
          </a:xfrm>
          <a:prstGeom prst="rect">
            <a:avLst/>
          </a:prstGeom>
          <a:ln w="9525"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000" dirty="0" smtClean="0"/>
              <a:t>	</a:t>
            </a: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dirty="0" smtClean="0"/>
              <a:t>				</a:t>
            </a: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ço Reservado para Conteúdo 7"/>
          <p:cNvSpPr txBox="1">
            <a:spLocks/>
          </p:cNvSpPr>
          <p:nvPr/>
        </p:nvSpPr>
        <p:spPr>
          <a:xfrm>
            <a:off x="428596" y="1785926"/>
            <a:ext cx="8510646" cy="4581556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8000" b="1" dirty="0" smtClean="0">
                <a:solidFill>
                  <a:srgbClr val="000099"/>
                </a:solidFill>
              </a:rPr>
              <a:t>As sobrecargas imputadas aos transformadores podem acarretar a necessidade de substituição de equipamentos devido à corrente nominal e, em alguns casos,  a superação de barramentos, cuja reforma exige alto grau de dificuldade.</a:t>
            </a:r>
          </a:p>
          <a:p>
            <a:pPr marL="342900" indent="-342900" algn="just">
              <a:spcBef>
                <a:spcPct val="20000"/>
              </a:spcBef>
            </a:pPr>
            <a:endParaRPr lang="pt-BR" sz="8000" b="1" dirty="0" smtClean="0">
              <a:solidFill>
                <a:srgbClr val="000099"/>
              </a:solidFill>
            </a:endParaRP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8000" b="1" dirty="0" smtClean="0">
                <a:solidFill>
                  <a:srgbClr val="000099"/>
                </a:solidFill>
              </a:rPr>
              <a:t>A utilização de cabos com liga de alumínio termorresistentes e a possibilidade de utilização de módulos híbridos pode ser uma alternativa a ser considerada na ampliação da transformação de subestações existentes.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endParaRPr lang="pt-BR" sz="8000" b="1" dirty="0" smtClean="0">
              <a:solidFill>
                <a:srgbClr val="000099"/>
              </a:solidFill>
            </a:endParaRP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8000" b="1" dirty="0" smtClean="0">
                <a:solidFill>
                  <a:srgbClr val="000099"/>
                </a:solidFill>
              </a:rPr>
              <a:t>Devem ser realizados estudos dos projetos de ampliação da transformação das subestações abrangendo toda a instalação e com o levantamento do custo antes da emissão das Resoluções autorizativas.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endParaRPr lang="pt-BR" sz="8000" b="1" dirty="0" smtClean="0">
              <a:solidFill>
                <a:srgbClr val="000099"/>
              </a:solidFill>
            </a:endParaRP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8000" b="1" dirty="0" smtClean="0">
                <a:solidFill>
                  <a:srgbClr val="000099"/>
                </a:solidFill>
              </a:rPr>
              <a:t>Constatamos uma defasagem de mais de  15% do valor da Receita anual permitida para autotransformadores em execução, o que demonstra uma necessidade de atualização da base de dados para todos os participantes do processo.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endParaRPr lang="pt-BR" sz="5500" b="1" dirty="0" smtClean="0">
              <a:solidFill>
                <a:srgbClr val="000099"/>
              </a:solidFill>
            </a:endParaRPr>
          </a:p>
          <a:p>
            <a:pPr marL="342900" indent="-342900" algn="just">
              <a:spcBef>
                <a:spcPct val="20000"/>
              </a:spcBef>
            </a:pPr>
            <a:endParaRPr lang="pt-BR" sz="5500" b="1" dirty="0" smtClean="0">
              <a:solidFill>
                <a:srgbClr val="000099"/>
              </a:solidFill>
            </a:endParaRPr>
          </a:p>
          <a:p>
            <a:pPr marL="342900" indent="-342900" algn="just">
              <a:spcBef>
                <a:spcPct val="20000"/>
              </a:spcBef>
            </a:pPr>
            <a:r>
              <a:rPr lang="pt-BR" sz="5500" b="1" dirty="0" smtClean="0">
                <a:solidFill>
                  <a:srgbClr val="000099"/>
                </a:solidFill>
              </a:rPr>
              <a:t> </a:t>
            </a:r>
            <a:endParaRPr kumimoji="0" lang="pt-BR" sz="5500" b="1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198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98EEE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98EEE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98EEE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ângulo 4"/>
          <p:cNvSpPr/>
          <p:nvPr/>
        </p:nvSpPr>
        <p:spPr>
          <a:xfrm>
            <a:off x="2500298" y="4286256"/>
            <a:ext cx="35718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 err="1" smtClean="0">
                <a:solidFill>
                  <a:srgbClr val="000099"/>
                </a:solidFill>
              </a:rPr>
              <a:t>Cinthia</a:t>
            </a:r>
            <a:r>
              <a:rPr lang="pt-BR" b="1" dirty="0" smtClean="0">
                <a:solidFill>
                  <a:srgbClr val="000099"/>
                </a:solidFill>
              </a:rPr>
              <a:t> Souza dos Santos Xavier </a:t>
            </a:r>
          </a:p>
          <a:p>
            <a:pPr algn="ctr"/>
            <a:r>
              <a:rPr lang="pt-BR" b="1" dirty="0" smtClean="0">
                <a:solidFill>
                  <a:srgbClr val="000099"/>
                </a:solidFill>
              </a:rPr>
              <a:t>Chesf</a:t>
            </a:r>
            <a:endParaRPr lang="pt-BR" dirty="0">
              <a:solidFill>
                <a:srgbClr val="000099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500430" y="2071678"/>
            <a:ext cx="1664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 smtClean="0">
                <a:solidFill>
                  <a:srgbClr val="000099"/>
                </a:solidFill>
              </a:rPr>
              <a:t>Obrigada!</a:t>
            </a:r>
            <a:endParaRPr lang="pt-BR" sz="28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19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85720" y="1214422"/>
            <a:ext cx="8501122" cy="500066"/>
          </a:xfrm>
        </p:spPr>
        <p:txBody>
          <a:bodyPr>
            <a:noAutofit/>
          </a:bodyPr>
          <a:lstStyle/>
          <a:p>
            <a:r>
              <a:rPr lang="pt-BR" sz="2400" b="1" dirty="0" smtClean="0">
                <a:solidFill>
                  <a:srgbClr val="000099"/>
                </a:solidFill>
              </a:rPr>
              <a:t>Histórico de transformadores com sobrecarga na CHESF:</a:t>
            </a:r>
            <a:endParaRPr lang="pt-BR" sz="2400" b="1" dirty="0">
              <a:solidFill>
                <a:srgbClr val="000099"/>
              </a:solidFill>
            </a:endParaRPr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 fontScale="92500"/>
          </a:bodyPr>
          <a:lstStyle/>
          <a:p>
            <a:r>
              <a:rPr lang="pt-BR" sz="2400" dirty="0" smtClean="0">
                <a:solidFill>
                  <a:srgbClr val="000099"/>
                </a:solidFill>
              </a:rPr>
              <a:t>2009 – Edital de Leilão ANEEL 10% em 4h para autotransformadores monofásicos 500/230 kV 400 MVA </a:t>
            </a:r>
          </a:p>
          <a:p>
            <a:r>
              <a:rPr lang="pt-BR" sz="2400" dirty="0" smtClean="0">
                <a:solidFill>
                  <a:srgbClr val="000099"/>
                </a:solidFill>
              </a:rPr>
              <a:t>2009 e 2010 – Edital de Leilão ANEEL 20% em 4h e/ou 40% em 0,5 h para perda de vida útil estabelecida em normas de carregamento</a:t>
            </a:r>
          </a:p>
          <a:p>
            <a:r>
              <a:rPr lang="pt-BR" sz="2400" dirty="0" smtClean="0">
                <a:solidFill>
                  <a:srgbClr val="000099"/>
                </a:solidFill>
              </a:rPr>
              <a:t>2011 e 2012 – Edital de Leilão ANEEL 20% em 4h e 40% em 0,5 h para perda de vida útil de 40 anos</a:t>
            </a:r>
          </a:p>
          <a:p>
            <a:r>
              <a:rPr lang="pt-BR" sz="2400" b="1" dirty="0" smtClean="0">
                <a:solidFill>
                  <a:srgbClr val="000099"/>
                </a:solidFill>
              </a:rPr>
              <a:t>11/11/2011 – Sub-módulo 2.3 ONS “Requisitos mínimos para transformadores para subestações e seus equipamentos rev.2”</a:t>
            </a:r>
          </a:p>
          <a:p>
            <a:pPr>
              <a:buNone/>
            </a:pPr>
            <a:endParaRPr lang="pt-BR" sz="2400" b="1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pt-BR" sz="2400" b="1" dirty="0" smtClean="0">
                <a:solidFill>
                  <a:srgbClr val="000099"/>
                </a:solidFill>
              </a:rPr>
              <a:t>	“A partir desta data abrange todos transformadores de potência, inclusive  ampliação de instalações existentes”</a:t>
            </a:r>
          </a:p>
          <a:p>
            <a:pPr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5619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643998" cy="785818"/>
          </a:xfrm>
        </p:spPr>
        <p:txBody>
          <a:bodyPr>
            <a:noAutofit/>
          </a:bodyPr>
          <a:lstStyle/>
          <a:p>
            <a:pPr algn="just"/>
            <a:r>
              <a:rPr lang="pt-BR" sz="2400" b="1" dirty="0" smtClean="0">
                <a:solidFill>
                  <a:srgbClr val="000099"/>
                </a:solidFill>
              </a:rPr>
              <a:t>Motivação da análise das instalações existentes com ampliação da transformação ( Sub-Módulo.2.3 ONS)</a:t>
            </a:r>
            <a:endParaRPr lang="pt-BR" sz="2400" b="1" dirty="0">
              <a:solidFill>
                <a:srgbClr val="000099"/>
              </a:solidFill>
            </a:endParaRPr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500594"/>
          </a:xfrm>
        </p:spPr>
        <p:txBody>
          <a:bodyPr>
            <a:normAutofit fontScale="47500" lnSpcReduction="20000"/>
          </a:bodyPr>
          <a:lstStyle/>
          <a:p>
            <a:r>
              <a:rPr lang="pt-BR" sz="4200" u="sng" dirty="0" smtClean="0">
                <a:solidFill>
                  <a:srgbClr val="000099"/>
                </a:solidFill>
              </a:rPr>
              <a:t>Inconsistência com projeto básico original:</a:t>
            </a:r>
          </a:p>
          <a:p>
            <a:pPr>
              <a:buNone/>
            </a:pPr>
            <a:endParaRPr lang="pt-BR" sz="4200" dirty="0" smtClean="0">
              <a:solidFill>
                <a:srgbClr val="000099"/>
              </a:solidFill>
            </a:endParaRPr>
          </a:p>
          <a:p>
            <a:pPr algn="just">
              <a:buNone/>
            </a:pPr>
            <a:r>
              <a:rPr lang="pt-BR" sz="4200" dirty="0" smtClean="0">
                <a:solidFill>
                  <a:srgbClr val="000099"/>
                </a:solidFill>
              </a:rPr>
              <a:t> 	“Os barramentos da subestação devem ser dimensionados considerando a situação mais severa de circulação de corrente, levando em conta a possibilidade de indisponibilidade de elementos da subestação e ocorrência de emergência no Sistema Interligado Nacional – SIN, </a:t>
            </a:r>
            <a:r>
              <a:rPr lang="pt-BR" sz="4200" b="1" dirty="0" smtClean="0">
                <a:solidFill>
                  <a:srgbClr val="000099"/>
                </a:solidFill>
              </a:rPr>
              <a:t>no</a:t>
            </a:r>
            <a:r>
              <a:rPr lang="pt-BR" sz="4200" dirty="0" smtClean="0">
                <a:solidFill>
                  <a:srgbClr val="000099"/>
                </a:solidFill>
              </a:rPr>
              <a:t> </a:t>
            </a:r>
            <a:r>
              <a:rPr lang="pt-BR" sz="4200" b="1" dirty="0" smtClean="0">
                <a:solidFill>
                  <a:srgbClr val="000099"/>
                </a:solidFill>
              </a:rPr>
              <a:t>horizonte de planejamento</a:t>
            </a:r>
            <a:r>
              <a:rPr lang="pt-BR" sz="4200" dirty="0" smtClean="0">
                <a:solidFill>
                  <a:srgbClr val="000099"/>
                </a:solidFill>
              </a:rPr>
              <a:t>, conforme estudo ...”  </a:t>
            </a:r>
          </a:p>
          <a:p>
            <a:pPr algn="just">
              <a:buNone/>
            </a:pPr>
            <a:endParaRPr lang="pt-BR" sz="4200" dirty="0" smtClean="0">
              <a:solidFill>
                <a:srgbClr val="000099"/>
              </a:solidFill>
            </a:endParaRPr>
          </a:p>
          <a:p>
            <a:pPr algn="just">
              <a:buNone/>
            </a:pPr>
            <a:r>
              <a:rPr lang="pt-BR" sz="4200" dirty="0" smtClean="0"/>
              <a:t>	“</a:t>
            </a:r>
            <a:r>
              <a:rPr lang="pt-BR" sz="4200" dirty="0" smtClean="0">
                <a:solidFill>
                  <a:srgbClr val="000099"/>
                </a:solidFill>
              </a:rPr>
              <a:t>Para o dimensionamento da corrente nominal dos equipamentos (disjuntores, seccionadoras, </a:t>
            </a:r>
            <a:r>
              <a:rPr lang="pt-BR" sz="4200" dirty="0" err="1" smtClean="0">
                <a:solidFill>
                  <a:srgbClr val="000099"/>
                </a:solidFill>
              </a:rPr>
              <a:t>TCs</a:t>
            </a:r>
            <a:r>
              <a:rPr lang="pt-BR" sz="4200" dirty="0" smtClean="0">
                <a:solidFill>
                  <a:srgbClr val="000099"/>
                </a:solidFill>
              </a:rPr>
              <a:t> e bobina de bloqueio) a TRANSMISSORA deve identificar as correntes máximas a que poderão ser submetidos, desde a data de entrada em operação até o ano </a:t>
            </a:r>
            <a:r>
              <a:rPr lang="pt-BR" sz="4200" b="1" dirty="0" smtClean="0">
                <a:solidFill>
                  <a:srgbClr val="000099"/>
                </a:solidFill>
              </a:rPr>
              <a:t>horizonte de planejamento</a:t>
            </a:r>
            <a:r>
              <a:rPr lang="pt-BR" sz="4200" dirty="0" smtClean="0">
                <a:solidFill>
                  <a:srgbClr val="000099"/>
                </a:solidFill>
              </a:rPr>
              <a:t>, por meio dos estudos de fluxo de potência descritos ...”</a:t>
            </a:r>
          </a:p>
          <a:p>
            <a:pPr algn="just">
              <a:buNone/>
            </a:pPr>
            <a:endParaRPr lang="pt-BR" sz="3600" dirty="0" smtClean="0">
              <a:solidFill>
                <a:srgbClr val="000099"/>
              </a:solidFill>
            </a:endParaRPr>
          </a:p>
          <a:p>
            <a:pPr algn="just">
              <a:buNone/>
            </a:pPr>
            <a:endParaRPr lang="pt-BR" sz="3600" dirty="0" smtClean="0">
              <a:solidFill>
                <a:srgbClr val="000099"/>
              </a:solidFill>
            </a:endParaRPr>
          </a:p>
          <a:p>
            <a:pPr algn="just">
              <a:buNone/>
            </a:pPr>
            <a:endParaRPr lang="pt-BR" sz="2200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pt-BR" sz="2200" dirty="0" smtClean="0">
                <a:solidFill>
                  <a:srgbClr val="000099"/>
                </a:solidFill>
              </a:rPr>
              <a:t>	 	</a:t>
            </a:r>
            <a:r>
              <a:rPr lang="pt-BR" sz="3300" dirty="0" smtClean="0">
                <a:solidFill>
                  <a:srgbClr val="000099"/>
                </a:solidFill>
              </a:rPr>
              <a:t>(Fonte:  Edital ANEXO 6B – Leilão ANEEL 006/2011)</a:t>
            </a:r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5619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643998" cy="785818"/>
          </a:xfrm>
        </p:spPr>
        <p:txBody>
          <a:bodyPr>
            <a:noAutofit/>
          </a:bodyPr>
          <a:lstStyle/>
          <a:p>
            <a:pPr algn="just"/>
            <a:r>
              <a:rPr lang="pt-BR" sz="2400" b="1" dirty="0" smtClean="0">
                <a:solidFill>
                  <a:srgbClr val="000099"/>
                </a:solidFill>
              </a:rPr>
              <a:t>Motivação da análise das instalações existentes com ampliação da transformação ( Sub-Módulo.2.3 ONS)</a:t>
            </a:r>
            <a:endParaRPr lang="pt-BR" sz="2400" b="1" dirty="0">
              <a:solidFill>
                <a:srgbClr val="000099"/>
              </a:solidFill>
            </a:endParaRPr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357158" y="1928802"/>
            <a:ext cx="8329642" cy="4357718"/>
          </a:xfrm>
        </p:spPr>
        <p:txBody>
          <a:bodyPr>
            <a:normAutofit/>
          </a:bodyPr>
          <a:lstStyle/>
          <a:p>
            <a:r>
              <a:rPr lang="pt-BR" sz="2200" u="sng" dirty="0" smtClean="0">
                <a:solidFill>
                  <a:srgbClr val="000099"/>
                </a:solidFill>
              </a:rPr>
              <a:t>Importância destas instalações para o sistema, </a:t>
            </a:r>
            <a:r>
              <a:rPr lang="pt-BR" sz="2200" dirty="0" smtClean="0">
                <a:solidFill>
                  <a:srgbClr val="000099"/>
                </a:solidFill>
              </a:rPr>
              <a:t>atendimento a pólos industriais e ao Projeto de integração do São Francisco</a:t>
            </a:r>
          </a:p>
          <a:p>
            <a:pPr>
              <a:buNone/>
            </a:pPr>
            <a:endParaRPr lang="pt-BR" sz="2200" dirty="0" smtClean="0">
              <a:solidFill>
                <a:srgbClr val="000099"/>
              </a:solidFill>
            </a:endParaRPr>
          </a:p>
          <a:p>
            <a:r>
              <a:rPr lang="pt-BR" sz="2200" u="sng" dirty="0" smtClean="0">
                <a:solidFill>
                  <a:srgbClr val="000099"/>
                </a:solidFill>
              </a:rPr>
              <a:t>Necessidade de atualização de Especificações e Normas técnicas de transformadores para validação destas características</a:t>
            </a:r>
          </a:p>
          <a:p>
            <a:pPr>
              <a:buNone/>
            </a:pPr>
            <a:endParaRPr lang="pt-BR" sz="2200" dirty="0" smtClean="0">
              <a:solidFill>
                <a:srgbClr val="000099"/>
              </a:solidFill>
            </a:endParaRPr>
          </a:p>
          <a:p>
            <a:r>
              <a:rPr lang="pt-BR" sz="2200" u="sng" dirty="0" smtClean="0">
                <a:solidFill>
                  <a:srgbClr val="000099"/>
                </a:solidFill>
              </a:rPr>
              <a:t>Sensibilização dos colaboradores para realização de uma viabilidade técnica multidisciplinar prévia</a:t>
            </a:r>
            <a:r>
              <a:rPr lang="pt-BR" sz="2200" dirty="0" smtClean="0">
                <a:solidFill>
                  <a:srgbClr val="000099"/>
                </a:solidFill>
              </a:rPr>
              <a:t> , considerando também atendimento à vida útil solicitada nas conexões - 34 anos</a:t>
            </a:r>
          </a:p>
          <a:p>
            <a:pPr>
              <a:buNone/>
            </a:pPr>
            <a:r>
              <a:rPr lang="pt-BR" sz="2200" dirty="0" smtClean="0">
                <a:solidFill>
                  <a:srgbClr val="000099"/>
                </a:solidFill>
              </a:rPr>
              <a:t>		</a:t>
            </a:r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56198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98EEE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98EEE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643998" cy="500066"/>
          </a:xfrm>
        </p:spPr>
        <p:txBody>
          <a:bodyPr>
            <a:noAutofit/>
          </a:bodyPr>
          <a:lstStyle/>
          <a:p>
            <a:pPr algn="just"/>
            <a:r>
              <a:rPr lang="pt-BR" sz="2400" b="1" dirty="0" smtClean="0">
                <a:solidFill>
                  <a:srgbClr val="000099"/>
                </a:solidFill>
              </a:rPr>
              <a:t>GRUPO AMOSTRAL (Plano de obras 2012 – 2021)</a:t>
            </a:r>
            <a:endParaRPr lang="pt-BR" sz="2400" b="1" dirty="0">
              <a:solidFill>
                <a:srgbClr val="000099"/>
              </a:solidFill>
            </a:endParaRPr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572032"/>
          </a:xfrm>
        </p:spPr>
        <p:txBody>
          <a:bodyPr>
            <a:normAutofit/>
          </a:bodyPr>
          <a:lstStyle/>
          <a:p>
            <a:endParaRPr lang="pt-BR" dirty="0" smtClean="0"/>
          </a:p>
          <a:p>
            <a:pPr>
              <a:buNone/>
            </a:pPr>
            <a:r>
              <a:rPr lang="pt-BR" sz="2200" dirty="0" smtClean="0"/>
              <a:t>	</a:t>
            </a:r>
          </a:p>
          <a:p>
            <a:pPr>
              <a:buNone/>
            </a:pPr>
            <a:r>
              <a:rPr lang="pt-BR" sz="2200" dirty="0" smtClean="0"/>
              <a:t>      </a:t>
            </a:r>
          </a:p>
          <a:p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dirty="0" smtClean="0"/>
          </a:p>
        </p:txBody>
      </p:sp>
      <p:sp>
        <p:nvSpPr>
          <p:cNvPr id="9" name="CaixaDeTexto 8"/>
          <p:cNvSpPr txBox="1"/>
          <p:nvPr/>
        </p:nvSpPr>
        <p:spPr>
          <a:xfrm>
            <a:off x="3143240" y="1643050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rgbClr val="000099"/>
                </a:solidFill>
              </a:rPr>
              <a:t>GRUPO 1:</a:t>
            </a:r>
          </a:p>
          <a:p>
            <a:pPr algn="ctr"/>
            <a:r>
              <a:rPr lang="pt-BR" dirty="0" smtClean="0">
                <a:solidFill>
                  <a:srgbClr val="000099"/>
                </a:solidFill>
              </a:rPr>
              <a:t>Transformador</a:t>
            </a:r>
          </a:p>
          <a:p>
            <a:pPr algn="ctr"/>
            <a:r>
              <a:rPr lang="pt-BR" dirty="0" smtClean="0">
                <a:solidFill>
                  <a:srgbClr val="000099"/>
                </a:solidFill>
              </a:rPr>
              <a:t>230/69 kV 100 MVA</a:t>
            </a:r>
          </a:p>
          <a:p>
            <a:pPr algn="ctr"/>
            <a:r>
              <a:rPr lang="pt-BR" dirty="0" smtClean="0">
                <a:solidFill>
                  <a:srgbClr val="000099"/>
                </a:solidFill>
              </a:rPr>
              <a:t>Instalação</a:t>
            </a:r>
            <a:endParaRPr lang="pt-BR" dirty="0">
              <a:solidFill>
                <a:srgbClr val="000099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6572264" y="2500306"/>
            <a:ext cx="2071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rgbClr val="000099"/>
                </a:solidFill>
              </a:rPr>
              <a:t>GRUPO 2:</a:t>
            </a:r>
          </a:p>
          <a:p>
            <a:pPr algn="ctr"/>
            <a:r>
              <a:rPr lang="pt-BR" dirty="0" smtClean="0">
                <a:solidFill>
                  <a:srgbClr val="000099"/>
                </a:solidFill>
              </a:rPr>
              <a:t>Transformador</a:t>
            </a:r>
          </a:p>
          <a:p>
            <a:pPr algn="ctr"/>
            <a:r>
              <a:rPr lang="pt-BR" dirty="0" smtClean="0">
                <a:solidFill>
                  <a:srgbClr val="000099"/>
                </a:solidFill>
              </a:rPr>
              <a:t>230/69 kV 100 MVA</a:t>
            </a:r>
          </a:p>
          <a:p>
            <a:pPr algn="ctr"/>
            <a:r>
              <a:rPr lang="pt-BR" dirty="0" smtClean="0">
                <a:solidFill>
                  <a:srgbClr val="000099"/>
                </a:solidFill>
              </a:rPr>
              <a:t>Substituição</a:t>
            </a:r>
            <a:endParaRPr lang="pt-BR" dirty="0">
              <a:solidFill>
                <a:srgbClr val="000099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5643570" y="5214950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rgbClr val="000099"/>
                </a:solidFill>
              </a:rPr>
              <a:t>GRUPO 3:</a:t>
            </a:r>
          </a:p>
          <a:p>
            <a:pPr algn="ctr"/>
            <a:r>
              <a:rPr lang="pt-BR" dirty="0" smtClean="0">
                <a:solidFill>
                  <a:srgbClr val="000099"/>
                </a:solidFill>
              </a:rPr>
              <a:t>Transformador</a:t>
            </a:r>
          </a:p>
          <a:p>
            <a:pPr algn="ctr"/>
            <a:r>
              <a:rPr lang="pt-BR" dirty="0" smtClean="0">
                <a:solidFill>
                  <a:srgbClr val="000099"/>
                </a:solidFill>
              </a:rPr>
              <a:t>230/69 kV 150 MVA</a:t>
            </a:r>
          </a:p>
          <a:p>
            <a:pPr algn="ctr"/>
            <a:r>
              <a:rPr lang="pt-BR" dirty="0" smtClean="0">
                <a:solidFill>
                  <a:srgbClr val="000099"/>
                </a:solidFill>
              </a:rPr>
              <a:t>Instalação</a:t>
            </a:r>
            <a:endParaRPr lang="pt-BR" dirty="0">
              <a:solidFill>
                <a:srgbClr val="000099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428596" y="5000636"/>
            <a:ext cx="2214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rgbClr val="000099"/>
                </a:solidFill>
              </a:rPr>
              <a:t>GRUPO 4:</a:t>
            </a:r>
          </a:p>
          <a:p>
            <a:pPr algn="ctr"/>
            <a:r>
              <a:rPr lang="pt-BR" dirty="0" smtClean="0">
                <a:solidFill>
                  <a:srgbClr val="000099"/>
                </a:solidFill>
              </a:rPr>
              <a:t>Autotransformador</a:t>
            </a:r>
          </a:p>
          <a:p>
            <a:pPr algn="ctr"/>
            <a:r>
              <a:rPr lang="pt-BR" dirty="0" smtClean="0">
                <a:solidFill>
                  <a:srgbClr val="000099"/>
                </a:solidFill>
              </a:rPr>
              <a:t>550/230 kV  200 MVA</a:t>
            </a:r>
          </a:p>
          <a:p>
            <a:pPr algn="ctr"/>
            <a:r>
              <a:rPr lang="pt-BR" dirty="0" smtClean="0">
                <a:solidFill>
                  <a:srgbClr val="000099"/>
                </a:solidFill>
              </a:rPr>
              <a:t>Instalação</a:t>
            </a:r>
            <a:endParaRPr lang="pt-BR" dirty="0">
              <a:solidFill>
                <a:srgbClr val="000099"/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285720" y="2428868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rgbClr val="000099"/>
                </a:solidFill>
              </a:rPr>
              <a:t>GRUPO 5:</a:t>
            </a:r>
          </a:p>
          <a:p>
            <a:pPr algn="ctr"/>
            <a:r>
              <a:rPr lang="pt-BR" dirty="0" smtClean="0">
                <a:solidFill>
                  <a:srgbClr val="000099"/>
                </a:solidFill>
              </a:rPr>
              <a:t>Transformador</a:t>
            </a:r>
          </a:p>
          <a:p>
            <a:pPr algn="ctr"/>
            <a:r>
              <a:rPr lang="pt-BR" dirty="0" smtClean="0">
                <a:solidFill>
                  <a:srgbClr val="000099"/>
                </a:solidFill>
              </a:rPr>
              <a:t>230/138kV 100 MVA</a:t>
            </a:r>
          </a:p>
          <a:p>
            <a:pPr algn="ctr"/>
            <a:r>
              <a:rPr lang="pt-BR" dirty="0" smtClean="0">
                <a:solidFill>
                  <a:srgbClr val="000099"/>
                </a:solidFill>
              </a:rPr>
              <a:t>Instalação</a:t>
            </a:r>
            <a:endParaRPr lang="pt-BR" dirty="0">
              <a:solidFill>
                <a:srgbClr val="000099"/>
              </a:solidFill>
            </a:endParaRPr>
          </a:p>
        </p:txBody>
      </p:sp>
      <p:sp>
        <p:nvSpPr>
          <p:cNvPr id="14" name="Estrela de 5 pontas 13"/>
          <p:cNvSpPr/>
          <p:nvPr/>
        </p:nvSpPr>
        <p:spPr>
          <a:xfrm>
            <a:off x="2428860" y="2857496"/>
            <a:ext cx="4000528" cy="2286016"/>
          </a:xfrm>
          <a:prstGeom prst="star5">
            <a:avLst>
              <a:gd name="adj" fmla="val 22149"/>
              <a:gd name="hf" fmla="val 105146"/>
              <a:gd name="vf" fmla="val 110557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solidFill>
                  <a:srgbClr val="000099"/>
                </a:solidFill>
              </a:rPr>
              <a:t>27 Instalações</a:t>
            </a:r>
          </a:p>
          <a:p>
            <a:pPr algn="ctr"/>
            <a:r>
              <a:rPr lang="pt-BR" sz="2000" b="1" dirty="0" smtClean="0">
                <a:solidFill>
                  <a:srgbClr val="000099"/>
                </a:solidFill>
              </a:rPr>
              <a:t>5484 MVA</a:t>
            </a:r>
            <a:endParaRPr lang="pt-BR" sz="20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198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643998" cy="785818"/>
          </a:xfrm>
        </p:spPr>
        <p:txBody>
          <a:bodyPr>
            <a:noAutofit/>
          </a:bodyPr>
          <a:lstStyle/>
          <a:p>
            <a:pPr algn="just"/>
            <a:r>
              <a:rPr lang="pt-BR" sz="2400" b="1" dirty="0" smtClean="0">
                <a:solidFill>
                  <a:srgbClr val="000099"/>
                </a:solidFill>
              </a:rPr>
              <a:t>GRUPO 1 e 2 – Transformadores 230/69 kV 100 MVA – Instalação  e Substituição</a:t>
            </a:r>
            <a:endParaRPr lang="pt-BR" sz="2400" b="1" dirty="0">
              <a:solidFill>
                <a:srgbClr val="000099"/>
              </a:solidFill>
            </a:endParaRPr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500034" y="1928802"/>
            <a:ext cx="8329642" cy="4286280"/>
          </a:xfrm>
        </p:spPr>
        <p:txBody>
          <a:bodyPr>
            <a:normAutofit/>
          </a:bodyPr>
          <a:lstStyle/>
          <a:p>
            <a:r>
              <a:rPr lang="pt-BR" sz="2200" dirty="0" smtClean="0">
                <a:solidFill>
                  <a:srgbClr val="000099"/>
                </a:solidFill>
              </a:rPr>
              <a:t>3ª ou 4ª unidade a ser instalada - Grupo1</a:t>
            </a:r>
          </a:p>
          <a:p>
            <a:r>
              <a:rPr lang="pt-BR" sz="2200" dirty="0" smtClean="0">
                <a:solidFill>
                  <a:srgbClr val="000099"/>
                </a:solidFill>
              </a:rPr>
              <a:t>Possibilidade de utilização de cabos termorresistentes com performance térmica mais adequada em conexões e Interligações de barras</a:t>
            </a:r>
          </a:p>
          <a:p>
            <a:pPr>
              <a:buNone/>
            </a:pPr>
            <a:endParaRPr lang="pt-BR" sz="2200" dirty="0" smtClean="0">
              <a:solidFill>
                <a:srgbClr val="000099"/>
              </a:solidFill>
            </a:endParaRPr>
          </a:p>
          <a:p>
            <a:endParaRPr lang="pt-BR" sz="2200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pt-BR" sz="2200" dirty="0" smtClean="0">
                <a:solidFill>
                  <a:srgbClr val="000099"/>
                </a:solidFill>
              </a:rPr>
              <a:t>	</a:t>
            </a:r>
            <a:r>
              <a:rPr lang="pt-BR" sz="1000" dirty="0" smtClean="0">
                <a:solidFill>
                  <a:srgbClr val="000099"/>
                </a:solidFill>
              </a:rPr>
              <a:t>Catálogo NEXANS</a:t>
            </a:r>
          </a:p>
          <a:p>
            <a:r>
              <a:rPr lang="pt-BR" sz="2200" dirty="0" smtClean="0">
                <a:solidFill>
                  <a:srgbClr val="000099"/>
                </a:solidFill>
              </a:rPr>
              <a:t>Substituição de equipamentos da Interligação de Barras e das conexões (Grupo 2), devido à corrente nominal</a:t>
            </a:r>
          </a:p>
          <a:p>
            <a:pPr>
              <a:buNone/>
            </a:pPr>
            <a:endParaRPr lang="pt-BR" sz="2200" dirty="0" smtClean="0">
              <a:solidFill>
                <a:srgbClr val="000099"/>
              </a:solidFill>
            </a:endParaRPr>
          </a:p>
          <a:p>
            <a:r>
              <a:rPr lang="pt-BR" sz="2200" dirty="0" err="1" smtClean="0">
                <a:solidFill>
                  <a:srgbClr val="000099"/>
                </a:solidFill>
              </a:rPr>
              <a:t>Recondutoramento</a:t>
            </a:r>
            <a:r>
              <a:rPr lang="pt-BR" sz="2200" dirty="0" smtClean="0">
                <a:solidFill>
                  <a:srgbClr val="000099"/>
                </a:solidFill>
              </a:rPr>
              <a:t> de barramentos - Grupo 2</a:t>
            </a:r>
          </a:p>
          <a:p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058" y="3714752"/>
            <a:ext cx="4143404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5619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643998" cy="1000132"/>
          </a:xfrm>
        </p:spPr>
        <p:txBody>
          <a:bodyPr>
            <a:noAutofit/>
          </a:bodyPr>
          <a:lstStyle/>
          <a:p>
            <a:pPr algn="just"/>
            <a:r>
              <a:rPr lang="pt-BR" sz="2400" b="1" dirty="0" smtClean="0">
                <a:solidFill>
                  <a:srgbClr val="000099"/>
                </a:solidFill>
              </a:rPr>
              <a:t>GRUPO 2 – Substituição de 2 transformadores 230/69 KV de 39 para 100 MVA com sobrecarga – SE Bom Nome :</a:t>
            </a:r>
            <a:endParaRPr lang="pt-BR" sz="2400" b="1" dirty="0">
              <a:solidFill>
                <a:srgbClr val="000099"/>
              </a:solidFill>
            </a:endParaRPr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457200" y="2000240"/>
            <a:ext cx="8329642" cy="42148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sz="2200" dirty="0" smtClean="0"/>
              <a:t>	</a:t>
            </a:r>
          </a:p>
          <a:p>
            <a:pPr>
              <a:buNone/>
            </a:pPr>
            <a:r>
              <a:rPr lang="pt-BR" sz="2200" dirty="0" smtClean="0"/>
              <a:t>	</a:t>
            </a:r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sz="2200" dirty="0" smtClean="0"/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0525" y="2219324"/>
            <a:ext cx="8362950" cy="3995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5619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643998" cy="428628"/>
          </a:xfrm>
        </p:spPr>
        <p:txBody>
          <a:bodyPr>
            <a:noAutofit/>
          </a:bodyPr>
          <a:lstStyle/>
          <a:p>
            <a:pPr algn="just"/>
            <a:r>
              <a:rPr lang="pt-BR" sz="2400" b="1" dirty="0" smtClean="0">
                <a:solidFill>
                  <a:srgbClr val="000099"/>
                </a:solidFill>
              </a:rPr>
              <a:t>GRUPO 2: AMPLIAÇÃO SE BOM NOME</a:t>
            </a:r>
            <a:endParaRPr lang="pt-BR" sz="2400" b="1" dirty="0">
              <a:solidFill>
                <a:srgbClr val="000099"/>
              </a:solidFill>
            </a:endParaRPr>
          </a:p>
        </p:txBody>
      </p:sp>
      <p:pic>
        <p:nvPicPr>
          <p:cNvPr id="1033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693235" y="1600200"/>
            <a:ext cx="5757530" cy="504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5619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14282" y="1142984"/>
            <a:ext cx="8786874" cy="428628"/>
          </a:xfrm>
        </p:spPr>
        <p:txBody>
          <a:bodyPr>
            <a:noAutofit/>
          </a:bodyPr>
          <a:lstStyle/>
          <a:p>
            <a:pPr algn="just"/>
            <a:r>
              <a:rPr lang="pt-BR" sz="2800" b="1" dirty="0" smtClean="0">
                <a:solidFill>
                  <a:srgbClr val="000099"/>
                </a:solidFill>
              </a:rPr>
              <a:t>GRUPO 2: Transformadores com sobrecarga SE Bom Nome</a:t>
            </a:r>
            <a:endParaRPr lang="pt-BR" sz="2800" b="1" dirty="0">
              <a:solidFill>
                <a:srgbClr val="000099"/>
              </a:solidFill>
            </a:endParaRPr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4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15619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4507</TotalTime>
  <Words>861</Words>
  <Application>Microsoft Office PowerPoint</Application>
  <PresentationFormat>Apresentação na tela (4:3)</PresentationFormat>
  <Paragraphs>314</Paragraphs>
  <Slides>16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Tema do Office</vt:lpstr>
      <vt:lpstr>Slide 1</vt:lpstr>
      <vt:lpstr>Histórico de transformadores com sobrecarga na CHESF:</vt:lpstr>
      <vt:lpstr>Motivação da análise das instalações existentes com ampliação da transformação ( Sub-Módulo.2.3 ONS)</vt:lpstr>
      <vt:lpstr>Motivação da análise das instalações existentes com ampliação da transformação ( Sub-Módulo.2.3 ONS)</vt:lpstr>
      <vt:lpstr>GRUPO AMOSTRAL (Plano de obras 2012 – 2021)</vt:lpstr>
      <vt:lpstr>GRUPO 1 e 2 – Transformadores 230/69 kV 100 MVA – Instalação  e Substituição</vt:lpstr>
      <vt:lpstr>GRUPO 2 – Substituição de 2 transformadores 230/69 KV de 39 para 100 MVA com sobrecarga – SE Bom Nome :</vt:lpstr>
      <vt:lpstr>GRUPO 2: AMPLIAÇÃO SE BOM NOME</vt:lpstr>
      <vt:lpstr>GRUPO 2: Transformadores com sobrecarga SE Bom Nome</vt:lpstr>
      <vt:lpstr>GRUPO 4 – Instalação de Banco de Autotransformadores 500/230 kV (3 x 200 MVA) – SE Milagres</vt:lpstr>
      <vt:lpstr>Análise de custos comparativa   -  Transformador com sobrecarga</vt:lpstr>
      <vt:lpstr>GRUPO 4: Análise de custos comparativa - Receita anual permitida (transformador)  </vt:lpstr>
      <vt:lpstr>Análise de custos adicionais  à instalação de transformadores com sobrecarga (%)</vt:lpstr>
      <vt:lpstr>Conclusões </vt:lpstr>
      <vt:lpstr>Conclusões </vt:lpstr>
      <vt:lpstr>Slide 16</vt:lpstr>
    </vt:vector>
  </TitlesOfParts>
  <Company>CHESF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JOCILIO TAVARES DE OLIVEIRA</dc:creator>
  <cp:lastModifiedBy>CINTHIAX</cp:lastModifiedBy>
  <cp:revision>90</cp:revision>
  <cp:lastPrinted>2013-03-20T14:48:23Z</cp:lastPrinted>
  <dcterms:created xsi:type="dcterms:W3CDTF">2013-03-20T14:44:51Z</dcterms:created>
  <dcterms:modified xsi:type="dcterms:W3CDTF">2013-10-16T04:24:25Z</dcterms:modified>
</cp:coreProperties>
</file>