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notesSlides/notesSlide5.xml" ContentType="application/vnd.openxmlformats-officedocument.presentationml.notesSl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1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9">
  <p:sldMasterIdLst>
    <p:sldMasterId id="2147483648" r:id="rId4"/>
  </p:sldMasterIdLst>
  <p:notesMasterIdLst>
    <p:notesMasterId r:id="rId43"/>
  </p:notesMasterIdLst>
  <p:handoutMasterIdLst>
    <p:handoutMasterId r:id="rId44"/>
  </p:handoutMasterIdLst>
  <p:sldIdLst>
    <p:sldId id="256" r:id="rId5"/>
    <p:sldId id="265" r:id="rId6"/>
    <p:sldId id="281" r:id="rId7"/>
    <p:sldId id="282" r:id="rId8"/>
    <p:sldId id="283" r:id="rId9"/>
    <p:sldId id="280" r:id="rId10"/>
    <p:sldId id="318" r:id="rId11"/>
    <p:sldId id="312" r:id="rId12"/>
    <p:sldId id="286" r:id="rId13"/>
    <p:sldId id="290" r:id="rId14"/>
    <p:sldId id="288" r:id="rId15"/>
    <p:sldId id="287" r:id="rId16"/>
    <p:sldId id="285" r:id="rId17"/>
    <p:sldId id="311" r:id="rId18"/>
    <p:sldId id="292" r:id="rId19"/>
    <p:sldId id="291" r:id="rId20"/>
    <p:sldId id="272" r:id="rId21"/>
    <p:sldId id="310" r:id="rId22"/>
    <p:sldId id="278" r:id="rId23"/>
    <p:sldId id="277" r:id="rId24"/>
    <p:sldId id="313" r:id="rId25"/>
    <p:sldId id="276" r:id="rId26"/>
    <p:sldId id="314" r:id="rId27"/>
    <p:sldId id="300" r:id="rId28"/>
    <p:sldId id="315" r:id="rId29"/>
    <p:sldId id="301" r:id="rId30"/>
    <p:sldId id="302" r:id="rId31"/>
    <p:sldId id="309" r:id="rId32"/>
    <p:sldId id="317" r:id="rId33"/>
    <p:sldId id="316" r:id="rId34"/>
    <p:sldId id="303" r:id="rId35"/>
    <p:sldId id="304" r:id="rId36"/>
    <p:sldId id="305" r:id="rId37"/>
    <p:sldId id="306" r:id="rId38"/>
    <p:sldId id="319" r:id="rId39"/>
    <p:sldId id="307" r:id="rId40"/>
    <p:sldId id="308" r:id="rId41"/>
    <p:sldId id="260" r:id="rId4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86018"/>
    <a:srgbClr val="6362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 autoAdjust="0"/>
    <p:restoredTop sz="54839" autoAdjust="0"/>
  </p:normalViewPr>
  <p:slideViewPr>
    <p:cSldViewPr>
      <p:cViewPr>
        <p:scale>
          <a:sx n="70" d="100"/>
          <a:sy n="70" d="100"/>
        </p:scale>
        <p:origin x="-1386" y="-4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1699" y="-67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viewProps" Target="view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rio_arq_01\_GAT3\5_SUPERA&#199;&#195;O%20DE%20EQUIPAMENTOS\GT-AS\2013-2015\Reuni&#245;es%20do%20GT-AS\Apresenta&#231;&#245;es\Trabalho\quantitativo%202012-2014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\\rio_arq_01\_GAT3\5_SUPERA&#199;&#195;O%20DE%20EQUIPAMENTOS\GT-AS\2013-2015\Reuni&#245;es%20do%20GT-AS\Apresenta&#231;&#245;es\Trabalho\quantitativos%202013-2015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\\Rio_arq_01\_gat3\5_SUPERA&#199;&#195;O%20DE%20EQUIPAMENTOS\GT-AS\2013-2015\Relatorios\Supera&#231;&#227;o\Trabalho\Historico_2013-2015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rio_arq_01\_GAT3\5_SUPERA&#199;&#195;O%20DE%20EQUIPAMENTOS\GT-AS\2013-2015\Reuni&#245;es%20do%20GT-AS\Apresenta&#231;&#245;es\Trabalho\quantitativo%202012-2014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rio_arq_01\_GAT3\5_SUPERA&#199;&#195;O%20DE%20EQUIPAMENTOS\GT-AS\2013-2015\Reuni&#245;es%20do%20GT-AS\Apresenta&#231;&#245;es\Trabalho\quantitativo%202012-2014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rio_arq_01\_GAT3\5_SUPERA&#199;&#195;O%20DE%20EQUIPAMENTOS\GT-AS\2013-2015\Reuni&#245;es%20do%20GT-AS\Apresenta&#231;&#245;es\Trabalho\quantitativo%202012-2014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rio_arq_01\_GAT3\5_SUPERA&#199;&#195;O%20DE%20EQUIPAMENTOS\GT-AS\2013-2015\Reuni&#245;es%20do%20GT-AS\Apresenta&#231;&#245;es\Trabalho\quantitativos%202013-2015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Rio_arq_01\_gat3\5_SUPERA&#199;&#195;O%20DE%20EQUIPAMENTOS\GT-AS\2013-2015\Reuni&#245;es%20do%20GT-AS\Apresenta&#231;&#245;es\Trabalho\quantitativos%202013-2015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\\Rio_arq_01\_gat3\5_SUPERA&#199;&#195;O%20DE%20EQUIPAMENTOS\GT-AS\2013-2015\Reuni&#245;es%20do%20GT-AS\Apresenta&#231;&#245;es\Trabalho\quantitativos%202013-2015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\\rio_arq_01\_GAT3\5_SUPERA&#199;&#195;O%20DE%20EQUIPAMENTOS\GT-AS\2013-2015\Reuni&#245;es%20do%20GT-AS\Apresenta&#231;&#245;es\Trabalho\quantitativo%202012-2014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\\rio_arq_01\_GAT3\5_SUPERA&#199;&#195;O%20DE%20EQUIPAMENTOS\GT-AS\2013-2015\Reuni&#245;es%20do%20GT-AS\Apresenta&#231;&#245;es\Trabalho\quantitativos%202013-2015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1577780795275145E-2"/>
          <c:y val="0.19332505945291698"/>
          <c:w val="0.64608158938237126"/>
          <c:h val="0.80667490451199331"/>
        </c:manualLayout>
      </c:layout>
      <c:pie3DChart>
        <c:varyColors val="1"/>
        <c:ser>
          <c:idx val="0"/>
          <c:order val="0"/>
          <c:dLbls>
            <c:dLbl>
              <c:idx val="0"/>
              <c:layout>
                <c:manualLayout>
                  <c:x val="-7.220453001705858E-2"/>
                  <c:y val="-0.31528493121895845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1"/>
              <c:layout>
                <c:manualLayout>
                  <c:x val="6.0267652016716931E-3"/>
                  <c:y val="-9.0224368118313567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2"/>
              <c:layout>
                <c:manualLayout>
                  <c:x val="5.156446491671221E-2"/>
                  <c:y val="-4.1458961550401734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3"/>
              <c:layout>
                <c:manualLayout>
                  <c:x val="8.4220658506361429E-2"/>
                  <c:y val="-3.6097596981518751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txPr>
              <a:bodyPr/>
              <a:lstStyle/>
              <a:p>
                <a:pPr>
                  <a:defRPr sz="1400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'Tipo de rede'!$A$6:$A$8</c:f>
              <c:strCache>
                <c:ptCount val="3"/>
                <c:pt idx="0">
                  <c:v>Transmissão</c:v>
                </c:pt>
                <c:pt idx="1">
                  <c:v>DIT</c:v>
                </c:pt>
                <c:pt idx="2">
                  <c:v>Distribuição</c:v>
                </c:pt>
              </c:strCache>
            </c:strRef>
          </c:cat>
          <c:val>
            <c:numRef>
              <c:f>'Tipo de rede'!$I$6:$I$8</c:f>
              <c:numCache>
                <c:formatCode>General</c:formatCode>
                <c:ptCount val="3"/>
                <c:pt idx="0">
                  <c:v>239</c:v>
                </c:pt>
                <c:pt idx="1">
                  <c:v>176</c:v>
                </c:pt>
                <c:pt idx="2">
                  <c:v>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1.2788702489846808E-2"/>
          <c:y val="2.2356000787972213E-3"/>
          <c:w val="0.68370815451232447"/>
          <c:h val="0.11224499016712912"/>
        </c:manualLayout>
      </c:layout>
      <c:overlay val="0"/>
      <c:txPr>
        <a:bodyPr/>
        <a:lstStyle/>
        <a:p>
          <a:pPr>
            <a:defRPr sz="1500"/>
          </a:pPr>
          <a:endParaRPr lang="pt-BR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96482939632546E-2"/>
          <c:y val="5.7060367454068242E-2"/>
          <c:w val="0.8341721151087762"/>
          <c:h val="0.8269202836131970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'Causa Sup'!$I$4</c:f>
              <c:strCache>
                <c:ptCount val="1"/>
                <c:pt idx="0">
                  <c:v>ICC</c:v>
                </c:pt>
              </c:strCache>
            </c:strRef>
          </c:tx>
          <c:invertIfNegative val="0"/>
          <c:dLbls>
            <c:dLbl>
              <c:idx val="2"/>
              <c:layout>
                <c:manualLayout>
                  <c:x val="1.359434475258292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'Causa Sup'!$J$3:$N$3</c:f>
              <c:strCache>
                <c:ptCount val="5"/>
                <c:pt idx="0">
                  <c:v>TC</c:v>
                </c:pt>
                <c:pt idx="1">
                  <c:v>SC</c:v>
                </c:pt>
                <c:pt idx="2">
                  <c:v>DJ</c:v>
                </c:pt>
                <c:pt idx="3">
                  <c:v>BB</c:v>
                </c:pt>
                <c:pt idx="4">
                  <c:v>TT</c:v>
                </c:pt>
              </c:strCache>
            </c:strRef>
          </c:cat>
          <c:val>
            <c:numRef>
              <c:f>'Causa Sup'!$J$4:$N$4</c:f>
              <c:numCache>
                <c:formatCode>General</c:formatCode>
                <c:ptCount val="5"/>
                <c:pt idx="0">
                  <c:v>99</c:v>
                </c:pt>
                <c:pt idx="1">
                  <c:v>79</c:v>
                </c:pt>
                <c:pt idx="2">
                  <c:v>56</c:v>
                </c:pt>
                <c:pt idx="3">
                  <c:v>2</c:v>
                </c:pt>
              </c:numCache>
            </c:numRef>
          </c:val>
        </c:ser>
        <c:ser>
          <c:idx val="1"/>
          <c:order val="1"/>
          <c:tx>
            <c:strRef>
              <c:f>'Causa Sup'!$I$5</c:f>
              <c:strCache>
                <c:ptCount val="1"/>
                <c:pt idx="0">
                  <c:v>IN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8.1566068515497546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0875475802066341E-2"/>
                  <c:y val="4.290004290004289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087547580206634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'Causa Sup'!$J$3:$N$3</c:f>
              <c:strCache>
                <c:ptCount val="5"/>
                <c:pt idx="0">
                  <c:v>TC</c:v>
                </c:pt>
                <c:pt idx="1">
                  <c:v>SC</c:v>
                </c:pt>
                <c:pt idx="2">
                  <c:v>DJ</c:v>
                </c:pt>
                <c:pt idx="3">
                  <c:v>BB</c:v>
                </c:pt>
                <c:pt idx="4">
                  <c:v>TT</c:v>
                </c:pt>
              </c:strCache>
            </c:strRef>
          </c:cat>
          <c:val>
            <c:numRef>
              <c:f>'Causa Sup'!$J$5:$N$5</c:f>
              <c:numCache>
                <c:formatCode>General</c:formatCode>
                <c:ptCount val="5"/>
                <c:pt idx="0">
                  <c:v>60</c:v>
                </c:pt>
                <c:pt idx="1">
                  <c:v>44</c:v>
                </c:pt>
                <c:pt idx="2">
                  <c:v>2</c:v>
                </c:pt>
                <c:pt idx="3">
                  <c:v>11</c:v>
                </c:pt>
              </c:numCache>
            </c:numRef>
          </c:val>
        </c:ser>
        <c:ser>
          <c:idx val="2"/>
          <c:order val="2"/>
          <c:tx>
            <c:strRef>
              <c:f>'Causa Sup'!$I$6</c:f>
              <c:strCache>
                <c:ptCount val="1"/>
                <c:pt idx="0">
                  <c:v>Saturação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6313213703099509E-2"/>
                  <c:y val="4.290004290004289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'Causa Sup'!$J$3:$N$3</c:f>
              <c:strCache>
                <c:ptCount val="5"/>
                <c:pt idx="0">
                  <c:v>TC</c:v>
                </c:pt>
                <c:pt idx="1">
                  <c:v>SC</c:v>
                </c:pt>
                <c:pt idx="2">
                  <c:v>DJ</c:v>
                </c:pt>
                <c:pt idx="3">
                  <c:v>BB</c:v>
                </c:pt>
                <c:pt idx="4">
                  <c:v>TT</c:v>
                </c:pt>
              </c:strCache>
            </c:strRef>
          </c:cat>
          <c:val>
            <c:numRef>
              <c:f>'Causa Sup'!$J$6:$N$6</c:f>
              <c:numCache>
                <c:formatCode>General</c:formatCode>
                <c:ptCount val="5"/>
                <c:pt idx="0">
                  <c:v>93</c:v>
                </c:pt>
              </c:numCache>
            </c:numRef>
          </c:val>
        </c:ser>
        <c:ser>
          <c:idx val="3"/>
          <c:order val="3"/>
          <c:tx>
            <c:strRef>
              <c:f>'Causa Sup'!$I$7</c:f>
              <c:strCache>
                <c:ptCount val="1"/>
                <c:pt idx="0">
                  <c:v>X0/X1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'Causa Sup'!$J$3:$N$3</c:f>
              <c:strCache>
                <c:ptCount val="5"/>
                <c:pt idx="0">
                  <c:v>TC</c:v>
                </c:pt>
                <c:pt idx="1">
                  <c:v>SC</c:v>
                </c:pt>
                <c:pt idx="2">
                  <c:v>DJ</c:v>
                </c:pt>
                <c:pt idx="3">
                  <c:v>BB</c:v>
                </c:pt>
                <c:pt idx="4">
                  <c:v>TT</c:v>
                </c:pt>
              </c:strCache>
            </c:strRef>
          </c:cat>
          <c:val>
            <c:numRef>
              <c:f>'Causa Sup'!$J$7:$N$7</c:f>
              <c:numCache>
                <c:formatCode>General</c:formatCode>
                <c:ptCount val="5"/>
                <c:pt idx="4">
                  <c:v>3</c:v>
                </c:pt>
              </c:numCache>
            </c:numRef>
          </c:val>
        </c:ser>
        <c:ser>
          <c:idx val="4"/>
          <c:order val="4"/>
          <c:tx>
            <c:strRef>
              <c:f>'Causa Sup'!$I$8</c:f>
              <c:strCache>
                <c:ptCount val="1"/>
                <c:pt idx="0">
                  <c:v>TRT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'Causa Sup'!$J$3:$N$3</c:f>
              <c:strCache>
                <c:ptCount val="5"/>
                <c:pt idx="0">
                  <c:v>TC</c:v>
                </c:pt>
                <c:pt idx="1">
                  <c:v>SC</c:v>
                </c:pt>
                <c:pt idx="2">
                  <c:v>DJ</c:v>
                </c:pt>
                <c:pt idx="3">
                  <c:v>BB</c:v>
                </c:pt>
                <c:pt idx="4">
                  <c:v>TT</c:v>
                </c:pt>
              </c:strCache>
            </c:strRef>
          </c:cat>
          <c:val>
            <c:numRef>
              <c:f>'Causa Sup'!$J$8:$N$8</c:f>
              <c:numCache>
                <c:formatCode>General</c:formatCode>
                <c:ptCount val="5"/>
                <c:pt idx="2">
                  <c:v>4</c:v>
                </c:pt>
              </c:numCache>
            </c:numRef>
          </c:val>
        </c:ser>
        <c:ser>
          <c:idx val="5"/>
          <c:order val="5"/>
          <c:tx>
            <c:strRef>
              <c:f>'Causa Sup'!$I$9</c:f>
              <c:strCache>
                <c:ptCount val="1"/>
                <c:pt idx="0">
                  <c:v>Sobretensão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'Causa Sup'!$J$3:$N$3</c:f>
              <c:strCache>
                <c:ptCount val="5"/>
                <c:pt idx="0">
                  <c:v>TC</c:v>
                </c:pt>
                <c:pt idx="1">
                  <c:v>SC</c:v>
                </c:pt>
                <c:pt idx="2">
                  <c:v>DJ</c:v>
                </c:pt>
                <c:pt idx="3">
                  <c:v>BB</c:v>
                </c:pt>
                <c:pt idx="4">
                  <c:v>TT</c:v>
                </c:pt>
              </c:strCache>
            </c:strRef>
          </c:cat>
          <c:val>
            <c:numRef>
              <c:f>'Causa Sup'!$J$9:$N$9</c:f>
              <c:numCache>
                <c:formatCode>General</c:formatCode>
                <c:ptCount val="5"/>
                <c:pt idx="4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09394432"/>
        <c:axId val="88917120"/>
        <c:axId val="0"/>
      </c:bar3DChart>
      <c:catAx>
        <c:axId val="10939443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pt-BR"/>
          </a:p>
        </c:txPr>
        <c:crossAx val="88917120"/>
        <c:crosses val="autoZero"/>
        <c:auto val="1"/>
        <c:lblAlgn val="ctr"/>
        <c:lblOffset val="100"/>
        <c:noMultiLvlLbl val="0"/>
      </c:catAx>
      <c:valAx>
        <c:axId val="889171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pt-BR"/>
          </a:p>
        </c:txPr>
        <c:crossAx val="109394432"/>
        <c:crosses val="autoZero"/>
        <c:crossBetween val="between"/>
      </c:valAx>
      <c:spPr>
        <a:ln>
          <a:noFill/>
        </a:ln>
      </c:spPr>
    </c:plotArea>
    <c:legend>
      <c:legendPos val="r"/>
      <c:layout>
        <c:manualLayout>
          <c:xMode val="edge"/>
          <c:yMode val="edge"/>
          <c:x val="0.74286971265622792"/>
          <c:y val="5.5083317288041694E-2"/>
          <c:w val="0.185222412043519"/>
          <c:h val="0.46545465600583713"/>
        </c:manualLayout>
      </c:layout>
      <c:overlay val="0"/>
      <c:spPr>
        <a:solidFill>
          <a:schemeClr val="bg1"/>
        </a:solidFill>
      </c:spPr>
    </c:legend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11"/>
    </mc:Choice>
    <mc:Fallback>
      <c:style val="11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Quantitativo_Ciclos!$D$2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Lbls>
            <c:txPr>
              <a:bodyPr/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pt-B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Quantitativo_Ciclos!$C$3:$C$9</c:f>
              <c:strCache>
                <c:ptCount val="7"/>
                <c:pt idx="0">
                  <c:v>  2007-2009</c:v>
                </c:pt>
                <c:pt idx="1">
                  <c:v>  2008-2010</c:v>
                </c:pt>
                <c:pt idx="2">
                  <c:v>  2009-2011</c:v>
                </c:pt>
                <c:pt idx="3">
                  <c:v>  2010-2012</c:v>
                </c:pt>
                <c:pt idx="4">
                  <c:v>  2011-2013</c:v>
                </c:pt>
                <c:pt idx="5">
                  <c:v>  2012-2014</c:v>
                </c:pt>
                <c:pt idx="6">
                  <c:v>  2013-2015</c:v>
                </c:pt>
              </c:strCache>
            </c:strRef>
          </c:cat>
          <c:val>
            <c:numRef>
              <c:f>Quantitativo_Ciclos!$D$3:$D$9</c:f>
              <c:numCache>
                <c:formatCode>General</c:formatCode>
                <c:ptCount val="7"/>
                <c:pt idx="0">
                  <c:v>1760</c:v>
                </c:pt>
                <c:pt idx="1">
                  <c:v>248</c:v>
                </c:pt>
                <c:pt idx="2">
                  <c:v>703</c:v>
                </c:pt>
                <c:pt idx="3">
                  <c:v>1103</c:v>
                </c:pt>
                <c:pt idx="4">
                  <c:v>478</c:v>
                </c:pt>
                <c:pt idx="5">
                  <c:v>398</c:v>
                </c:pt>
                <c:pt idx="6">
                  <c:v>450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8250112"/>
        <c:axId val="88920576"/>
      </c:barChart>
      <c:catAx>
        <c:axId val="10825011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pt-BR" sz="1400"/>
                  <a:t>Ciclos</a:t>
                </a:r>
              </a:p>
            </c:rich>
          </c:tx>
          <c:layout>
            <c:manualLayout>
              <c:xMode val="edge"/>
              <c:yMode val="edge"/>
              <c:x val="0.48575455935276129"/>
              <c:y val="0.95336717484782485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pt-BR"/>
          </a:p>
        </c:txPr>
        <c:crossAx val="88920576"/>
        <c:crosses val="autoZero"/>
        <c:auto val="1"/>
        <c:lblAlgn val="ctr"/>
        <c:lblOffset val="100"/>
        <c:noMultiLvlLbl val="0"/>
      </c:catAx>
      <c:valAx>
        <c:axId val="88920576"/>
        <c:scaling>
          <c:orientation val="minMax"/>
          <c:max val="180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4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pt-BR" sz="1400" b="1" i="0" u="none" strike="noStrike" baseline="0">
                    <a:solidFill>
                      <a:srgbClr val="000000"/>
                    </a:solidFill>
                    <a:latin typeface="Calibri"/>
                  </a:rPr>
                  <a:t>N</a:t>
                </a:r>
                <a:r>
                  <a:rPr lang="pt-BR" sz="1400" b="1" i="0" u="none" strike="noStrike" baseline="30000">
                    <a:solidFill>
                      <a:srgbClr val="000000"/>
                    </a:solidFill>
                    <a:latin typeface="Calibri"/>
                  </a:rPr>
                  <a:t>o </a:t>
                </a:r>
                <a:r>
                  <a:rPr lang="pt-BR" sz="1400" b="1" i="0" u="none" strike="noStrike" baseline="0">
                    <a:solidFill>
                      <a:srgbClr val="000000"/>
                    </a:solidFill>
                    <a:latin typeface="Calibri"/>
                  </a:rPr>
                  <a:t>equipamentos  superados </a:t>
                </a:r>
              </a:p>
              <a:p>
                <a:pPr>
                  <a:defRPr sz="14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pt-BR" sz="1400" b="1" i="0" u="none" strike="noStrike" baseline="0">
                    <a:solidFill>
                      <a:srgbClr val="FF0000"/>
                    </a:solidFill>
                    <a:latin typeface="Calibri"/>
                  </a:rPr>
                  <a:t>(DJ, SC, BB e TC) </a:t>
                </a:r>
                <a:endParaRPr lang="pt-BR" sz="1400">
                  <a:solidFill>
                    <a:srgbClr val="FF0000"/>
                  </a:solidFill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pt-BR"/>
          </a:p>
        </c:txPr>
        <c:crossAx val="108250112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pt-B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1210548554714321"/>
          <c:y val="6.5415231640928787E-2"/>
          <c:w val="0.85030761609365813"/>
          <c:h val="0.71709810021108766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'Tipo de rede'!$A$6</c:f>
              <c:strCache>
                <c:ptCount val="1"/>
                <c:pt idx="0">
                  <c:v>Transmissão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300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'Tipo de rede'!$B$5:$H$5</c:f>
              <c:strCache>
                <c:ptCount val="7"/>
                <c:pt idx="0">
                  <c:v>BB</c:v>
                </c:pt>
                <c:pt idx="1">
                  <c:v>DJ</c:v>
                </c:pt>
                <c:pt idx="2">
                  <c:v>PR</c:v>
                </c:pt>
                <c:pt idx="3">
                  <c:v>SC</c:v>
                </c:pt>
                <c:pt idx="4">
                  <c:v>TC</c:v>
                </c:pt>
                <c:pt idx="5">
                  <c:v>Chave de aterr.</c:v>
                </c:pt>
                <c:pt idx="6">
                  <c:v>TT</c:v>
                </c:pt>
              </c:strCache>
            </c:strRef>
          </c:cat>
          <c:val>
            <c:numRef>
              <c:f>'Tipo de rede'!$B$6:$H$6</c:f>
              <c:numCache>
                <c:formatCode>General</c:formatCode>
                <c:ptCount val="7"/>
                <c:pt idx="0">
                  <c:v>3</c:v>
                </c:pt>
                <c:pt idx="1">
                  <c:v>23</c:v>
                </c:pt>
                <c:pt idx="2">
                  <c:v>3</c:v>
                </c:pt>
                <c:pt idx="3">
                  <c:v>78</c:v>
                </c:pt>
                <c:pt idx="4">
                  <c:v>120</c:v>
                </c:pt>
                <c:pt idx="5">
                  <c:v>12</c:v>
                </c:pt>
              </c:numCache>
            </c:numRef>
          </c:val>
        </c:ser>
        <c:ser>
          <c:idx val="1"/>
          <c:order val="1"/>
          <c:tx>
            <c:strRef>
              <c:f>'Tipo de rede'!$A$7</c:f>
              <c:strCache>
                <c:ptCount val="1"/>
                <c:pt idx="0">
                  <c:v>DIT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1.5056463714844509E-2"/>
                  <c:y val="-1.39494345810875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0239099116491611E-2"/>
                  <c:y val="-6.4667993460134887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2.6767046604168072E-2"/>
                  <c:y val="-4.64981152702922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300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'Tipo de rede'!$B$5:$H$5</c:f>
              <c:strCache>
                <c:ptCount val="7"/>
                <c:pt idx="0">
                  <c:v>BB</c:v>
                </c:pt>
                <c:pt idx="1">
                  <c:v>DJ</c:v>
                </c:pt>
                <c:pt idx="2">
                  <c:v>PR</c:v>
                </c:pt>
                <c:pt idx="3">
                  <c:v>SC</c:v>
                </c:pt>
                <c:pt idx="4">
                  <c:v>TC</c:v>
                </c:pt>
                <c:pt idx="5">
                  <c:v>Chave de aterr.</c:v>
                </c:pt>
                <c:pt idx="6">
                  <c:v>TT</c:v>
                </c:pt>
              </c:strCache>
            </c:strRef>
          </c:cat>
          <c:val>
            <c:numRef>
              <c:f>'Tipo de rede'!$B$7:$H$7</c:f>
              <c:numCache>
                <c:formatCode>General</c:formatCode>
                <c:ptCount val="7"/>
                <c:pt idx="1">
                  <c:v>19</c:v>
                </c:pt>
                <c:pt idx="3">
                  <c:v>27</c:v>
                </c:pt>
                <c:pt idx="4">
                  <c:v>111</c:v>
                </c:pt>
                <c:pt idx="6">
                  <c:v>19</c:v>
                </c:pt>
              </c:numCache>
            </c:numRef>
          </c:val>
        </c:ser>
        <c:ser>
          <c:idx val="2"/>
          <c:order val="2"/>
          <c:tx>
            <c:strRef>
              <c:f>'Tipo de rede'!$A$8</c:f>
              <c:strCache>
                <c:ptCount val="1"/>
                <c:pt idx="0">
                  <c:v>Distribuição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2.007528495312605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300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'Tipo de rede'!$B$5:$H$5</c:f>
              <c:strCache>
                <c:ptCount val="7"/>
                <c:pt idx="0">
                  <c:v>BB</c:v>
                </c:pt>
                <c:pt idx="1">
                  <c:v>DJ</c:v>
                </c:pt>
                <c:pt idx="2">
                  <c:v>PR</c:v>
                </c:pt>
                <c:pt idx="3">
                  <c:v>SC</c:v>
                </c:pt>
                <c:pt idx="4">
                  <c:v>TC</c:v>
                </c:pt>
                <c:pt idx="5">
                  <c:v>Chave de aterr.</c:v>
                </c:pt>
                <c:pt idx="6">
                  <c:v>TT</c:v>
                </c:pt>
              </c:strCache>
            </c:strRef>
          </c:cat>
          <c:val>
            <c:numRef>
              <c:f>'Tipo de rede'!$B$8:$H$8</c:f>
              <c:numCache>
                <c:formatCode>General</c:formatCode>
                <c:ptCount val="7"/>
                <c:pt idx="1">
                  <c:v>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80042496"/>
        <c:axId val="69546496"/>
        <c:axId val="0"/>
      </c:bar3DChart>
      <c:catAx>
        <c:axId val="8004249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pt-BR"/>
          </a:p>
        </c:txPr>
        <c:crossAx val="69546496"/>
        <c:crosses val="autoZero"/>
        <c:auto val="1"/>
        <c:lblAlgn val="ctr"/>
        <c:lblOffset val="100"/>
        <c:noMultiLvlLbl val="0"/>
      </c:catAx>
      <c:valAx>
        <c:axId val="695464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pt-BR"/>
          </a:p>
        </c:txPr>
        <c:crossAx val="8004249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3074932115219405E-3"/>
          <c:y val="0.11742627027441839"/>
          <c:w val="0.66520570184834005"/>
          <c:h val="0.78975494378799316"/>
        </c:manualLayout>
      </c:layout>
      <c:pie3DChart>
        <c:varyColors val="1"/>
        <c:ser>
          <c:idx val="0"/>
          <c:order val="0"/>
          <c:dLbls>
            <c:dLbl>
              <c:idx val="0"/>
              <c:layout>
                <c:manualLayout>
                  <c:x val="-9.6557286489075175E-2"/>
                  <c:y val="-0.11345703385510403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1"/>
              <c:layout>
                <c:manualLayout>
                  <c:x val="1.4439811351767624E-3"/>
                  <c:y val="2.2283817190843099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2"/>
              <c:layout>
                <c:manualLayout>
                  <c:x val="3.1719000072246381E-3"/>
                  <c:y val="-2.7771179766966352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3"/>
              <c:layout>
                <c:manualLayout>
                  <c:x val="2.3638763053643094E-2"/>
                  <c:y val="1.1650310705404634E-3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txPr>
              <a:bodyPr/>
              <a:lstStyle/>
              <a:p>
                <a:pPr>
                  <a:defRPr sz="1400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'Causa Sup'!$A$4:$A$7</c:f>
              <c:strCache>
                <c:ptCount val="4"/>
                <c:pt idx="0">
                  <c:v>ICC</c:v>
                </c:pt>
                <c:pt idx="1">
                  <c:v>IN</c:v>
                </c:pt>
                <c:pt idx="2">
                  <c:v>Saturação</c:v>
                </c:pt>
                <c:pt idx="3">
                  <c:v>X0/X1</c:v>
                </c:pt>
              </c:strCache>
            </c:strRef>
          </c:cat>
          <c:val>
            <c:numRef>
              <c:f>'Causa Sup'!$I$4:$I$7</c:f>
              <c:numCache>
                <c:formatCode>General</c:formatCode>
                <c:ptCount val="4"/>
                <c:pt idx="0">
                  <c:v>181</c:v>
                </c:pt>
                <c:pt idx="1">
                  <c:v>154</c:v>
                </c:pt>
                <c:pt idx="2">
                  <c:v>78</c:v>
                </c:pt>
                <c:pt idx="3">
                  <c:v>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2.3566832160302413E-4"/>
          <c:y val="2.5701028497925275E-3"/>
          <c:w val="0.53282225592317778"/>
          <c:h val="9.6995631304779978E-2"/>
        </c:manualLayout>
      </c:layout>
      <c:overlay val="0"/>
      <c:txPr>
        <a:bodyPr/>
        <a:lstStyle/>
        <a:p>
          <a:pPr>
            <a:defRPr sz="1400"/>
          </a:pPr>
          <a:endParaRPr lang="pt-B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1266620407561468E-2"/>
          <c:y val="6.1362789014460788E-2"/>
          <c:w val="0.74701982174791015"/>
          <c:h val="0.7346237389507976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'Causa Sup'!$A$4</c:f>
              <c:strCache>
                <c:ptCount val="1"/>
                <c:pt idx="0">
                  <c:v>ICC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300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'Causa Sup'!$B$3:$G$3</c:f>
              <c:strCache>
                <c:ptCount val="6"/>
                <c:pt idx="0">
                  <c:v>BB</c:v>
                </c:pt>
                <c:pt idx="1">
                  <c:v>DJ</c:v>
                </c:pt>
                <c:pt idx="2">
                  <c:v>PR</c:v>
                </c:pt>
                <c:pt idx="3">
                  <c:v>SC</c:v>
                </c:pt>
                <c:pt idx="4">
                  <c:v>TC</c:v>
                </c:pt>
                <c:pt idx="5">
                  <c:v>Chave de aterr.</c:v>
                </c:pt>
              </c:strCache>
            </c:strRef>
          </c:cat>
          <c:val>
            <c:numRef>
              <c:f>'Causa Sup'!$B$4:$G$4</c:f>
              <c:numCache>
                <c:formatCode>General</c:formatCode>
                <c:ptCount val="6"/>
                <c:pt idx="0">
                  <c:v>1</c:v>
                </c:pt>
                <c:pt idx="1">
                  <c:v>57</c:v>
                </c:pt>
                <c:pt idx="2">
                  <c:v>3</c:v>
                </c:pt>
                <c:pt idx="3">
                  <c:v>45</c:v>
                </c:pt>
                <c:pt idx="4">
                  <c:v>63</c:v>
                </c:pt>
                <c:pt idx="5">
                  <c:v>12</c:v>
                </c:pt>
              </c:numCache>
            </c:numRef>
          </c:val>
        </c:ser>
        <c:ser>
          <c:idx val="1"/>
          <c:order val="1"/>
          <c:tx>
            <c:strRef>
              <c:f>'Causa Sup'!$A$5</c:f>
              <c:strCache>
                <c:ptCount val="1"/>
                <c:pt idx="0">
                  <c:v>IN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5.6179775280898875E-3"/>
                  <c:y val="-2.73000273000273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9.3632958801498131E-3"/>
                  <c:y val="-2.73000273000273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300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'Causa Sup'!$B$3:$G$3</c:f>
              <c:strCache>
                <c:ptCount val="6"/>
                <c:pt idx="0">
                  <c:v>BB</c:v>
                </c:pt>
                <c:pt idx="1">
                  <c:v>DJ</c:v>
                </c:pt>
                <c:pt idx="2">
                  <c:v>PR</c:v>
                </c:pt>
                <c:pt idx="3">
                  <c:v>SC</c:v>
                </c:pt>
                <c:pt idx="4">
                  <c:v>TC</c:v>
                </c:pt>
                <c:pt idx="5">
                  <c:v>Chave de aterr.</c:v>
                </c:pt>
              </c:strCache>
            </c:strRef>
          </c:cat>
          <c:val>
            <c:numRef>
              <c:f>'Causa Sup'!$B$5:$G$5</c:f>
              <c:numCache>
                <c:formatCode>General</c:formatCode>
                <c:ptCount val="6"/>
                <c:pt idx="0">
                  <c:v>2</c:v>
                </c:pt>
                <c:pt idx="1">
                  <c:v>2</c:v>
                </c:pt>
                <c:pt idx="3">
                  <c:v>60</c:v>
                </c:pt>
                <c:pt idx="4">
                  <c:v>90</c:v>
                </c:pt>
              </c:numCache>
            </c:numRef>
          </c:val>
        </c:ser>
        <c:ser>
          <c:idx val="2"/>
          <c:order val="2"/>
          <c:tx>
            <c:strRef>
              <c:f>'Causa Sup'!$A$6</c:f>
              <c:strCache>
                <c:ptCount val="1"/>
                <c:pt idx="0">
                  <c:v>Saturação</c:v>
                </c:pt>
              </c:strCache>
            </c:strRef>
          </c:tx>
          <c:invertIfNegative val="0"/>
          <c:dLbls>
            <c:dLbl>
              <c:idx val="4"/>
              <c:layout>
                <c:manualLayout>
                  <c:x val="1.4981273408239701E-2"/>
                  <c:y val="2.730002730002717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300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'Causa Sup'!$B$3:$G$3</c:f>
              <c:strCache>
                <c:ptCount val="6"/>
                <c:pt idx="0">
                  <c:v>BB</c:v>
                </c:pt>
                <c:pt idx="1">
                  <c:v>DJ</c:v>
                </c:pt>
                <c:pt idx="2">
                  <c:v>PR</c:v>
                </c:pt>
                <c:pt idx="3">
                  <c:v>SC</c:v>
                </c:pt>
                <c:pt idx="4">
                  <c:v>TC</c:v>
                </c:pt>
                <c:pt idx="5">
                  <c:v>Chave de aterr.</c:v>
                </c:pt>
              </c:strCache>
            </c:strRef>
          </c:cat>
          <c:val>
            <c:numRef>
              <c:f>'Causa Sup'!$B$6:$G$6</c:f>
              <c:numCache>
                <c:formatCode>General</c:formatCode>
                <c:ptCount val="6"/>
                <c:pt idx="4">
                  <c:v>78</c:v>
                </c:pt>
              </c:numCache>
            </c:numRef>
          </c:val>
        </c:ser>
        <c:ser>
          <c:idx val="3"/>
          <c:order val="3"/>
          <c:tx>
            <c:strRef>
              <c:f>'Causa Sup'!$A$7</c:f>
              <c:strCache>
                <c:ptCount val="1"/>
                <c:pt idx="0">
                  <c:v>X0/X1</c:v>
                </c:pt>
              </c:strCache>
            </c:strRef>
          </c:tx>
          <c:invertIfNegative val="0"/>
          <c:cat>
            <c:strRef>
              <c:f>'Causa Sup'!$B$3:$G$3</c:f>
              <c:strCache>
                <c:ptCount val="6"/>
                <c:pt idx="0">
                  <c:v>BB</c:v>
                </c:pt>
                <c:pt idx="1">
                  <c:v>DJ</c:v>
                </c:pt>
                <c:pt idx="2">
                  <c:v>PR</c:v>
                </c:pt>
                <c:pt idx="3">
                  <c:v>SC</c:v>
                </c:pt>
                <c:pt idx="4">
                  <c:v>TC</c:v>
                </c:pt>
                <c:pt idx="5">
                  <c:v>Chave de aterr.</c:v>
                </c:pt>
              </c:strCache>
            </c:strRef>
          </c:cat>
          <c:val>
            <c:numRef>
              <c:f>'Causa Sup'!$B$7:$G$7</c:f>
              <c:numCache>
                <c:formatCode>General</c:formatCode>
                <c:ptCount val="6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07886592"/>
        <c:axId val="74323008"/>
        <c:axId val="0"/>
      </c:bar3DChart>
      <c:catAx>
        <c:axId val="10788659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pt-BR"/>
          </a:p>
        </c:txPr>
        <c:crossAx val="74323008"/>
        <c:crosses val="autoZero"/>
        <c:auto val="1"/>
        <c:lblAlgn val="ctr"/>
        <c:lblOffset val="100"/>
        <c:noMultiLvlLbl val="0"/>
      </c:catAx>
      <c:valAx>
        <c:axId val="743230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pt-BR"/>
          </a:p>
        </c:txPr>
        <c:crossAx val="1078865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Lbls>
            <c:dLbl>
              <c:idx val="0"/>
              <c:layout>
                <c:manualLayout>
                  <c:x val="1.9867519858170764E-2"/>
                  <c:y val="-7.7661968554508715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1"/>
              <c:layout>
                <c:manualLayout>
                  <c:x val="7.0249880539338921E-2"/>
                  <c:y val="0.11203884919009401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2"/>
              <c:layout>
                <c:manualLayout>
                  <c:x val="3.1588861418707884E-2"/>
                  <c:y val="-6.5621855071584259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3"/>
              <c:layout>
                <c:manualLayout>
                  <c:x val="1.8316435709388568E-2"/>
                  <c:y val="-5.9842266826473284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4"/>
              <c:layout>
                <c:manualLayout>
                  <c:x val="4.684641167875124E-2"/>
                  <c:y val="-4.2360131284167511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5"/>
              <c:layout>
                <c:manualLayout>
                  <c:x val="3.6361314829050063E-2"/>
                  <c:y val="-2.2750443766783486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6"/>
              <c:layout>
                <c:manualLayout>
                  <c:x val="4.1203713322114421E-2"/>
                  <c:y val="-2.1144791872114252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txPr>
              <a:bodyPr/>
              <a:lstStyle/>
              <a:p>
                <a:pPr>
                  <a:defRPr sz="1400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Equipamento!$B$5:$F$5</c:f>
              <c:strCache>
                <c:ptCount val="5"/>
                <c:pt idx="0">
                  <c:v>TC</c:v>
                </c:pt>
                <c:pt idx="1">
                  <c:v>SC</c:v>
                </c:pt>
                <c:pt idx="2">
                  <c:v>DJ</c:v>
                </c:pt>
                <c:pt idx="3">
                  <c:v>BB</c:v>
                </c:pt>
                <c:pt idx="4">
                  <c:v>TT</c:v>
                </c:pt>
              </c:strCache>
            </c:strRef>
          </c:cat>
          <c:val>
            <c:numRef>
              <c:f>Equipamento!$B$12:$F$12</c:f>
              <c:numCache>
                <c:formatCode>General</c:formatCode>
                <c:ptCount val="5"/>
                <c:pt idx="0">
                  <c:v>252</c:v>
                </c:pt>
                <c:pt idx="1">
                  <c:v>123</c:v>
                </c:pt>
                <c:pt idx="2">
                  <c:v>62</c:v>
                </c:pt>
                <c:pt idx="3">
                  <c:v>13</c:v>
                </c:pt>
                <c:pt idx="4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5324116389488701E-2"/>
          <c:y val="0.15456342957130359"/>
          <c:w val="0.65386690868668862"/>
          <c:h val="0.80515885514310714"/>
        </c:manualLayout>
      </c:layout>
      <c:pie3DChart>
        <c:varyColors val="1"/>
        <c:ser>
          <c:idx val="0"/>
          <c:order val="0"/>
          <c:dLbls>
            <c:dLbl>
              <c:idx val="0"/>
              <c:layout>
                <c:manualLayout>
                  <c:x val="-0.15891166812182064"/>
                  <c:y val="-3.6098096094686711E-3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1"/>
              <c:layout>
                <c:manualLayout>
                  <c:x val="-1.6532938914909218E-2"/>
                  <c:y val="-3.3936978222013379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2"/>
              <c:layout>
                <c:manualLayout>
                  <c:x val="3.4823784897231209E-2"/>
                  <c:y val="-2.1736540817805336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txPr>
              <a:bodyPr/>
              <a:lstStyle/>
              <a:p>
                <a:pPr>
                  <a:defRPr sz="1400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'Tipo de rede'!$A$6:$A$8</c:f>
              <c:strCache>
                <c:ptCount val="3"/>
                <c:pt idx="0">
                  <c:v>Básica e DIT</c:v>
                </c:pt>
                <c:pt idx="1">
                  <c:v>Distribuição</c:v>
                </c:pt>
                <c:pt idx="2">
                  <c:v>Geração</c:v>
                </c:pt>
              </c:strCache>
            </c:strRef>
          </c:cat>
          <c:val>
            <c:numRef>
              <c:f>'Tipo de rede'!$G$6:$G$8</c:f>
              <c:numCache>
                <c:formatCode>General</c:formatCode>
                <c:ptCount val="3"/>
                <c:pt idx="0">
                  <c:v>449</c:v>
                </c:pt>
                <c:pt idx="1">
                  <c:v>7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3.0252227628018338E-2"/>
          <c:y val="1.389076365454318E-2"/>
          <c:w val="0.18743455860371439"/>
          <c:h val="0.21827596550431197"/>
        </c:manualLayout>
      </c:layout>
      <c:overlay val="0"/>
      <c:txPr>
        <a:bodyPr/>
        <a:lstStyle/>
        <a:p>
          <a:pPr>
            <a:defRPr sz="1400"/>
          </a:pPr>
          <a:endParaRPr lang="pt-BR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1022860074376664"/>
          <c:y val="4.6566883131121478E-2"/>
          <c:w val="0.7155524713104896"/>
          <c:h val="0.84178017537870897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'Tipo de rede'!$A$6</c:f>
              <c:strCache>
                <c:ptCount val="1"/>
                <c:pt idx="0">
                  <c:v>Básica e DIT</c:v>
                </c:pt>
              </c:strCache>
            </c:strRef>
          </c:tx>
          <c:invertIfNegative val="0"/>
          <c:dLbls>
            <c:dLbl>
              <c:idx val="3"/>
              <c:layout>
                <c:manualLayout>
                  <c:x val="1.1695906432748537E-2"/>
                  <c:y val="-1.05925201377778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'Tipo de rede'!$B$5:$F$5</c:f>
              <c:strCache>
                <c:ptCount val="5"/>
                <c:pt idx="0">
                  <c:v>BB</c:v>
                </c:pt>
                <c:pt idx="1">
                  <c:v>DJ</c:v>
                </c:pt>
                <c:pt idx="2">
                  <c:v>SC</c:v>
                </c:pt>
                <c:pt idx="3">
                  <c:v>TC</c:v>
                </c:pt>
                <c:pt idx="4">
                  <c:v>TT</c:v>
                </c:pt>
              </c:strCache>
            </c:strRef>
          </c:cat>
          <c:val>
            <c:numRef>
              <c:f>'Tipo de rede'!$B$6:$F$6</c:f>
              <c:numCache>
                <c:formatCode>General</c:formatCode>
                <c:ptCount val="5"/>
                <c:pt idx="0">
                  <c:v>13</c:v>
                </c:pt>
                <c:pt idx="1">
                  <c:v>55</c:v>
                </c:pt>
                <c:pt idx="2">
                  <c:v>123</c:v>
                </c:pt>
                <c:pt idx="3">
                  <c:v>252</c:v>
                </c:pt>
                <c:pt idx="4">
                  <c:v>6</c:v>
                </c:pt>
              </c:numCache>
            </c:numRef>
          </c:val>
        </c:ser>
        <c:ser>
          <c:idx val="1"/>
          <c:order val="1"/>
          <c:tx>
            <c:strRef>
              <c:f>'Tipo de rede'!$A$7</c:f>
              <c:strCache>
                <c:ptCount val="1"/>
                <c:pt idx="0">
                  <c:v>Distribuição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1.1695906432748537E-2"/>
                  <c:y val="0"/>
                </c:manualLayout>
              </c:layout>
              <c:spPr/>
              <c:txPr>
                <a:bodyPr/>
                <a:lstStyle/>
                <a:p>
                  <a:pPr>
                    <a:defRPr sz="1400"/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'Tipo de rede'!$B$5:$F$5</c:f>
              <c:strCache>
                <c:ptCount val="5"/>
                <c:pt idx="0">
                  <c:v>BB</c:v>
                </c:pt>
                <c:pt idx="1">
                  <c:v>DJ</c:v>
                </c:pt>
                <c:pt idx="2">
                  <c:v>SC</c:v>
                </c:pt>
                <c:pt idx="3">
                  <c:v>TC</c:v>
                </c:pt>
                <c:pt idx="4">
                  <c:v>TT</c:v>
                </c:pt>
              </c:strCache>
            </c:strRef>
          </c:cat>
          <c:val>
            <c:numRef>
              <c:f>'Tipo de rede'!$B$7:$F$7</c:f>
              <c:numCache>
                <c:formatCode>General</c:formatCode>
                <c:ptCount val="5"/>
                <c:pt idx="1">
                  <c:v>7</c:v>
                </c:pt>
              </c:numCache>
            </c:numRef>
          </c:val>
        </c:ser>
        <c:ser>
          <c:idx val="2"/>
          <c:order val="2"/>
          <c:tx>
            <c:strRef>
              <c:f>'Tipo de rede'!$A$8</c:f>
              <c:strCache>
                <c:ptCount val="1"/>
                <c:pt idx="0">
                  <c:v>Geração</c:v>
                </c:pt>
              </c:strCache>
            </c:strRef>
          </c:tx>
          <c:invertIfNegative val="0"/>
          <c:cat>
            <c:strRef>
              <c:f>'Tipo de rede'!$B$5:$F$5</c:f>
              <c:strCache>
                <c:ptCount val="5"/>
                <c:pt idx="0">
                  <c:v>BB</c:v>
                </c:pt>
                <c:pt idx="1">
                  <c:v>DJ</c:v>
                </c:pt>
                <c:pt idx="2">
                  <c:v>SC</c:v>
                </c:pt>
                <c:pt idx="3">
                  <c:v>TC</c:v>
                </c:pt>
                <c:pt idx="4">
                  <c:v>TT</c:v>
                </c:pt>
              </c:strCache>
            </c:strRef>
          </c:cat>
          <c:val>
            <c:numRef>
              <c:f>'Tipo de rede'!$B$8:$F$8</c:f>
              <c:numCache>
                <c:formatCode>General</c:formatCode>
                <c:ptCount val="5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88946688"/>
        <c:axId val="88731584"/>
        <c:axId val="0"/>
      </c:bar3DChart>
      <c:catAx>
        <c:axId val="8894668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pt-BR"/>
          </a:p>
        </c:txPr>
        <c:crossAx val="88731584"/>
        <c:crosses val="autoZero"/>
        <c:auto val="1"/>
        <c:lblAlgn val="ctr"/>
        <c:lblOffset val="100"/>
        <c:noMultiLvlLbl val="0"/>
      </c:catAx>
      <c:valAx>
        <c:axId val="887315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pt-BR"/>
          </a:p>
        </c:txPr>
        <c:crossAx val="889466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6002670718791734"/>
          <c:y val="4.3519410688895394E-2"/>
          <c:w val="0.25538464485887807"/>
          <c:h val="0.20958088695292965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300"/>
          </a:pPr>
          <a:endParaRPr lang="pt-B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1577780795275145E-2"/>
          <c:y val="0.19332505945291698"/>
          <c:w val="0.64608158938237126"/>
          <c:h val="0.80667490451199331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1.2788702489846808E-2"/>
          <c:y val="2.2356000787972213E-3"/>
          <c:w val="0.68370815451232447"/>
          <c:h val="0.11224499016712912"/>
        </c:manualLayout>
      </c:layout>
      <c:overlay val="0"/>
      <c:txPr>
        <a:bodyPr/>
        <a:lstStyle/>
        <a:p>
          <a:pPr>
            <a:defRPr sz="1500"/>
          </a:pPr>
          <a:endParaRPr lang="pt-BR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0452417342181111E-2"/>
          <c:y val="0.33350262111544998"/>
          <c:w val="0.66820245442292692"/>
          <c:h val="0.6521757273565737"/>
        </c:manualLayout>
      </c:layout>
      <c:pie3DChart>
        <c:varyColors val="1"/>
        <c:ser>
          <c:idx val="0"/>
          <c:order val="0"/>
          <c:dLbls>
            <c:dLbl>
              <c:idx val="0"/>
              <c:layout>
                <c:manualLayout>
                  <c:x val="-0.1083238213159473"/>
                  <c:y val="-0.31596639850912944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1"/>
              <c:layout>
                <c:manualLayout>
                  <c:x val="-6.0122237484442197E-2"/>
                  <c:y val="-6.3255541566789253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2"/>
              <c:layout>
                <c:manualLayout>
                  <c:x val="4.6831369666015296E-2"/>
                  <c:y val="-4.3836288756588355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3"/>
              <c:layout>
                <c:manualLayout>
                  <c:x val="-2.4963967188376637E-2"/>
                  <c:y val="-2.0295566035275402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4"/>
              <c:layout>
                <c:manualLayout>
                  <c:x val="2.198920466637002E-2"/>
                  <c:y val="-3.9115198676046251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5"/>
              <c:layout>
                <c:manualLayout>
                  <c:x val="5.34664048443576E-2"/>
                  <c:y val="-2.4059492563429572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txPr>
              <a:bodyPr/>
              <a:lstStyle/>
              <a:p>
                <a:pPr>
                  <a:defRPr sz="1400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'Causa Sup'!$A$4:$A$9</c:f>
              <c:strCache>
                <c:ptCount val="6"/>
                <c:pt idx="0">
                  <c:v>ICC</c:v>
                </c:pt>
                <c:pt idx="1">
                  <c:v>IN</c:v>
                </c:pt>
                <c:pt idx="2">
                  <c:v>Saturação</c:v>
                </c:pt>
                <c:pt idx="3">
                  <c:v>X0/X1</c:v>
                </c:pt>
                <c:pt idx="4">
                  <c:v>TRT</c:v>
                </c:pt>
                <c:pt idx="5">
                  <c:v>Sobretensão sustentada fase sã</c:v>
                </c:pt>
              </c:strCache>
            </c:strRef>
          </c:cat>
          <c:val>
            <c:numRef>
              <c:f>'Causa Sup'!$G$4:$G$9</c:f>
              <c:numCache>
                <c:formatCode>General</c:formatCode>
                <c:ptCount val="6"/>
                <c:pt idx="0">
                  <c:v>236</c:v>
                </c:pt>
                <c:pt idx="1">
                  <c:v>117</c:v>
                </c:pt>
                <c:pt idx="2">
                  <c:v>93</c:v>
                </c:pt>
                <c:pt idx="3">
                  <c:v>3</c:v>
                </c:pt>
                <c:pt idx="4">
                  <c:v>4</c:v>
                </c:pt>
                <c:pt idx="5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1.2755937755937762E-2"/>
          <c:y val="2.0479553876903599E-2"/>
          <c:w val="0.78044635544635543"/>
          <c:h val="0.20926672783788206"/>
        </c:manualLayout>
      </c:layout>
      <c:overlay val="0"/>
      <c:txPr>
        <a:bodyPr/>
        <a:lstStyle/>
        <a:p>
          <a:pPr>
            <a:defRPr sz="1300"/>
          </a:pPr>
          <a:endParaRPr lang="pt-BR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ADC9D9-6578-4EBC-911B-C4A964D02D49}" type="datetimeFigureOut">
              <a:rPr lang="pt-BR" smtClean="0"/>
              <a:t>16/10/2013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F3E6A9-B08D-42E5-AAA9-15CD5F93EB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865575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E887A6-C4F1-4D75-B6EB-A9B93E09292D}" type="datetimeFigureOut">
              <a:rPr lang="pt-BR" smtClean="0"/>
              <a:t>16/10/2013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800F4-1A88-4628-BCE3-C7421804FE9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431349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800F4-1A88-4628-BCE3-C7421804FE91}" type="slidenum">
              <a:rPr lang="pt-BR" smtClean="0"/>
              <a:t>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912002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histogramas</a:t>
            </a:r>
            <a:r>
              <a:rPr lang="en-US" dirty="0" smtClean="0"/>
              <a:t> </a:t>
            </a:r>
            <a:r>
              <a:rPr lang="en-US" dirty="0" err="1" smtClean="0"/>
              <a:t>mostram</a:t>
            </a:r>
            <a:r>
              <a:rPr lang="en-US" dirty="0" smtClean="0"/>
              <a:t> a </a:t>
            </a:r>
            <a:r>
              <a:rPr lang="en-US" dirty="0" err="1" smtClean="0"/>
              <a:t>relação</a:t>
            </a:r>
            <a:r>
              <a:rPr lang="en-US" dirty="0" smtClean="0"/>
              <a:t> entre </a:t>
            </a:r>
            <a:r>
              <a:rPr lang="en-US" dirty="0" err="1" smtClean="0"/>
              <a:t>Icc</a:t>
            </a:r>
            <a:r>
              <a:rPr lang="en-US" dirty="0" smtClean="0"/>
              <a:t> e </a:t>
            </a:r>
            <a:r>
              <a:rPr lang="en-US" dirty="0" err="1" smtClean="0"/>
              <a:t>Idisj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800F4-1A88-4628-BCE3-C7421804FE91}" type="slidenum">
              <a:rPr lang="pt-BR" smtClean="0"/>
              <a:t>19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411891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800F4-1A88-4628-BCE3-C7421804FE91}" type="slidenum">
              <a:rPr lang="pt-BR" smtClean="0"/>
              <a:t>20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411891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800F4-1A88-4628-BCE3-C7421804FE91}" type="slidenum">
              <a:rPr lang="pt-BR" smtClean="0"/>
              <a:t>22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411891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800F4-1A88-4628-BCE3-C7421804FE91}" type="slidenum">
              <a:rPr lang="pt-BR" smtClean="0"/>
              <a:t>24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411891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800F4-1A88-4628-BCE3-C7421804FE91}" type="slidenum">
              <a:rPr lang="pt-BR" smtClean="0"/>
              <a:t>25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411891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800F4-1A88-4628-BCE3-C7421804FE91}" type="slidenum">
              <a:rPr lang="pt-BR" smtClean="0"/>
              <a:t>26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411891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800F4-1A88-4628-BCE3-C7421804FE91}" type="slidenum">
              <a:rPr lang="pt-BR" smtClean="0"/>
              <a:t>27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411891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800F4-1A88-4628-BCE3-C7421804FE91}" type="slidenum">
              <a:rPr lang="pt-BR" smtClean="0"/>
              <a:t>29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411891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800F4-1A88-4628-BCE3-C7421804FE91}" type="slidenum">
              <a:rPr lang="pt-BR" smtClean="0"/>
              <a:t>30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4118916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800F4-1A88-4628-BCE3-C7421804FE91}" type="slidenum">
              <a:rPr lang="pt-BR" smtClean="0"/>
              <a:t>31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411891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800F4-1A88-4628-BCE3-C7421804FE91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4118916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800F4-1A88-4628-BCE3-C7421804FE91}" type="slidenum">
              <a:rPr lang="pt-BR" smtClean="0"/>
              <a:t>32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4118916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800F4-1A88-4628-BCE3-C7421804FE91}" type="slidenum">
              <a:rPr lang="pt-BR" smtClean="0"/>
              <a:t>33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4118916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800F4-1A88-4628-BCE3-C7421804FE91}" type="slidenum">
              <a:rPr lang="pt-BR" smtClean="0"/>
              <a:t>34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4118916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800F4-1A88-4628-BCE3-C7421804FE91}" type="slidenum">
              <a:rPr lang="pt-BR" smtClean="0"/>
              <a:t>36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4118916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200" b="1" dirty="0" smtClean="0">
                <a:solidFill>
                  <a:srgbClr val="595959"/>
                </a:solidFill>
                <a:cs typeface="Arial" charset="0"/>
              </a:rPr>
              <a:t>(mesma filosofia do SGPMIS)</a:t>
            </a:r>
            <a:endParaRPr lang="pt-BR" dirty="0" smtClean="0">
              <a:cs typeface="Arial" charset="0"/>
            </a:endParaRP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800F4-1A88-4628-BCE3-C7421804FE91}" type="slidenum">
              <a:rPr lang="pt-BR" smtClean="0"/>
              <a:t>37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411891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dirty="0" smtClean="0">
                <a:cs typeface="Arial" charset="0"/>
              </a:rPr>
              <a:t>Indicações do GT-AS relativas ao ciclo 2012-2014  foram encaminhadas ao MME por meio do PAR 2012-2014 – </a:t>
            </a:r>
            <a:r>
              <a:rPr lang="pt-BR" sz="1200" dirty="0" err="1" smtClean="0">
                <a:cs typeface="Arial" charset="0"/>
              </a:rPr>
              <a:t>Vol</a:t>
            </a:r>
            <a:r>
              <a:rPr lang="pt-BR" sz="1200" dirty="0" smtClean="0">
                <a:cs typeface="Arial" charset="0"/>
              </a:rPr>
              <a:t> 1ª</a:t>
            </a:r>
          </a:p>
          <a:p>
            <a:endParaRPr lang="pt-BR" dirty="0" smtClean="0"/>
          </a:p>
          <a:p>
            <a:r>
              <a:rPr lang="pt-BR" dirty="0" smtClean="0"/>
              <a:t>A ANEEL informou que não vai mais incluir nas </a:t>
            </a:r>
            <a:r>
              <a:rPr lang="pt-BR" dirty="0" err="1" smtClean="0"/>
              <a:t>REAs</a:t>
            </a:r>
            <a:r>
              <a:rPr lang="pt-BR" dirty="0" smtClean="0"/>
              <a:t> as substituições das distribuidoras (17 indicações)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800F4-1A88-4628-BCE3-C7421804FE91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411891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800F4-1A88-4628-BCE3-C7421804FE91}" type="slidenum">
              <a:rPr lang="pt-BR" smtClean="0"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411891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Tivemos também, neste ciclo, além dos equipamentos que mencionei no slide anterior:</a:t>
            </a:r>
          </a:p>
          <a:p>
            <a:endParaRPr lang="pt-BR" dirty="0" smtClean="0"/>
          </a:p>
          <a:p>
            <a:r>
              <a:rPr lang="pt-BR" sz="1200" dirty="0" smtClean="0"/>
              <a:t>Neste ciclo, é indicada a solução de implantação de reatores limitadores de corrente de curto-circuito (RLCC) em série com 8 (oito) alimentadores de 13,8 kV, na SE Porto Alegre 10, de concessão da CEEE-GT. </a:t>
            </a:r>
          </a:p>
          <a:p>
            <a:r>
              <a:rPr lang="pt-BR" sz="1200" dirty="0" smtClean="0"/>
              <a:t>O crescimento da rede em torno da SE Porto Alegre 10 ocasionou uma elevação nos níveis de curto-circuito, especialmente, no setor de média tensão (13,8 kV), levando o superação de diversos equipamentos.</a:t>
            </a:r>
          </a:p>
          <a:p>
            <a:endParaRPr lang="pt-BR" sz="1200" dirty="0" smtClean="0"/>
          </a:p>
          <a:p>
            <a:r>
              <a:rPr lang="pt-BR" sz="1200" dirty="0" smtClean="0"/>
              <a:t>Vale comentar, entretanto, que será necessário manter o barramento da SE Porto Alegre 10 13,8 kV aberto, mesmo com a solução dos </a:t>
            </a:r>
            <a:r>
              <a:rPr lang="pt-BR" sz="1200" dirty="0" err="1" smtClean="0"/>
              <a:t>RLCCs</a:t>
            </a:r>
            <a:r>
              <a:rPr lang="pt-BR" sz="1200" dirty="0" smtClean="0"/>
              <a:t>, pois tal recurso não consegue, isoladamente, resolver os problemas de superação da subestação Porto Alegre 13,8 kV.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800F4-1A88-4628-BCE3-C7421804FE91}" type="slidenum">
              <a:rPr lang="pt-BR" smtClean="0"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411891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dirty="0" smtClean="0">
                <a:cs typeface="Arial" charset="0"/>
              </a:rPr>
              <a:t>Indicações do GT-AS relativas ao ciclo 2012-2014  foram encaminhadas ao MME por meio do PAR 2012-2014 – </a:t>
            </a:r>
            <a:r>
              <a:rPr lang="pt-BR" sz="1200" dirty="0" err="1" smtClean="0">
                <a:cs typeface="Arial" charset="0"/>
              </a:rPr>
              <a:t>Vol</a:t>
            </a:r>
            <a:r>
              <a:rPr lang="pt-BR" sz="1200" dirty="0" smtClean="0">
                <a:cs typeface="Arial" charset="0"/>
              </a:rPr>
              <a:t> 1ª</a:t>
            </a:r>
          </a:p>
          <a:p>
            <a:endParaRPr lang="pt-BR" dirty="0" smtClean="0"/>
          </a:p>
          <a:p>
            <a:r>
              <a:rPr lang="pt-BR" dirty="0" smtClean="0"/>
              <a:t>A ANEEL informou que não vai mais incluir nas </a:t>
            </a:r>
            <a:r>
              <a:rPr lang="pt-BR" dirty="0" err="1" smtClean="0"/>
              <a:t>REAs</a:t>
            </a:r>
            <a:r>
              <a:rPr lang="pt-BR" dirty="0" smtClean="0"/>
              <a:t> as substituições das distribuidoras (17 indicações)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800F4-1A88-4628-BCE3-C7421804FE91}" type="slidenum">
              <a:rPr lang="pt-BR" smtClean="0"/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411891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800F4-1A88-4628-BCE3-C7421804FE91}" type="slidenum">
              <a:rPr lang="pt-BR" smtClean="0"/>
              <a:t>15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411891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800F4-1A88-4628-BCE3-C7421804FE91}" type="slidenum">
              <a:rPr lang="pt-BR" smtClean="0"/>
              <a:t>16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411891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800F4-1A88-4628-BCE3-C7421804FE91}" type="slidenum">
              <a:rPr lang="pt-BR" smtClean="0"/>
              <a:t>17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41189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995936" y="3861048"/>
            <a:ext cx="4752528" cy="722511"/>
          </a:xfrm>
        </p:spPr>
        <p:txBody>
          <a:bodyPr>
            <a:noAutofit/>
          </a:bodyPr>
          <a:lstStyle>
            <a:lvl1pPr algn="l">
              <a:defRPr sz="3000" b="1">
                <a:solidFill>
                  <a:srgbClr val="636266"/>
                </a:solidFill>
              </a:defRPr>
            </a:lvl1pPr>
          </a:lstStyle>
          <a:p>
            <a:r>
              <a:rPr lang="pt-BR" dirty="0" smtClean="0"/>
              <a:t>Clique para editar o título 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995936" y="5085184"/>
            <a:ext cx="4752528" cy="864096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6362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dirty="0" smtClean="0"/>
              <a:t>Clique para editar o estilo do subtítulo mestre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09786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>
            <a:lvl1pPr algn="l">
              <a:defRPr sz="3200"/>
            </a:lvl1pPr>
          </a:lstStyle>
          <a:p>
            <a:r>
              <a:rPr lang="pt-BR" dirty="0" smtClean="0"/>
              <a:t>Clique para editar 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968552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pt-BR" dirty="0" smtClean="0"/>
              <a:t>Clique para editar 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768038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29000"/>
            <a:ext cx="9144000" cy="152704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95936" y="3688468"/>
            <a:ext cx="4896544" cy="1008112"/>
          </a:xfrm>
        </p:spPr>
        <p:txBody>
          <a:bodyPr anchor="t">
            <a:normAutofit/>
          </a:bodyPr>
          <a:lstStyle>
            <a:lvl1pPr algn="l">
              <a:defRPr sz="3000" b="0" cap="none" baseline="0">
                <a:solidFill>
                  <a:schemeClr val="bg1"/>
                </a:solidFill>
              </a:defRPr>
            </a:lvl1pPr>
          </a:lstStyle>
          <a:p>
            <a:r>
              <a:rPr lang="pt-BR" dirty="0" smtClean="0"/>
              <a:t>Clique para editar o título mestre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60611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124744"/>
            <a:ext cx="4038600" cy="50014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9" name="Espaço Reservado para Conteúdo 3"/>
          <p:cNvSpPr>
            <a:spLocks noGrp="1"/>
          </p:cNvSpPr>
          <p:nvPr>
            <p:ph sz="half" idx="13"/>
          </p:nvPr>
        </p:nvSpPr>
        <p:spPr>
          <a:xfrm>
            <a:off x="467544" y="1124744"/>
            <a:ext cx="4038600" cy="50014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33703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Clique para editar o título mestre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84863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1355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539638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dirty="0" smtClean="0"/>
              <a:t>Clique para editar 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67544" y="1124744"/>
            <a:ext cx="8229600" cy="48245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dirty="0" smtClean="0"/>
              <a:t>Clique para editar 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 userDrawn="1"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"/>
          <a:stretch/>
        </p:blipFill>
        <p:spPr>
          <a:xfrm>
            <a:off x="35496" y="6400586"/>
            <a:ext cx="8943404" cy="340782"/>
          </a:xfrm>
          <a:prstGeom prst="rect">
            <a:avLst/>
          </a:prstGeom>
        </p:spPr>
      </p:pic>
      <p:sp>
        <p:nvSpPr>
          <p:cNvPr id="7" name="CaixaDeTexto 6"/>
          <p:cNvSpPr txBox="1"/>
          <p:nvPr userDrawn="1"/>
        </p:nvSpPr>
        <p:spPr>
          <a:xfrm>
            <a:off x="5666532" y="6438528"/>
            <a:ext cx="208823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fld id="{3B83693D-6057-462C-9B97-1388E0AADA6A}" type="slidenum">
              <a:rPr lang="pt-BR" sz="900" b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algn="r"/>
              <a:t>‹nº›</a:t>
            </a:fld>
            <a:endParaRPr lang="pt-BR" sz="900" b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9871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  <p:sldLayoutId id="2147483657" r:id="rId7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4.xml"/><Relationship Id="rId5" Type="http://schemas.openxmlformats.org/officeDocument/2006/relationships/chart" Target="../charts/chart10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2.wmf"/><Relationship Id="rId4" Type="http://schemas.openxmlformats.org/officeDocument/2006/relationships/oleObject" Target="../embeddings/oleObject1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19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emf"/><Relationship Id="rId4" Type="http://schemas.openxmlformats.org/officeDocument/2006/relationships/image" Target="../media/image26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32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31.w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33.wmf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090"/>
          <a:stretch/>
        </p:blipFill>
        <p:spPr>
          <a:xfrm>
            <a:off x="1" y="-27384"/>
            <a:ext cx="3530278" cy="3456383"/>
          </a:xfrm>
          <a:prstGeom prst="rect">
            <a:avLst/>
          </a:prstGeom>
        </p:spPr>
      </p:pic>
      <p:sp>
        <p:nvSpPr>
          <p:cNvPr id="6" name="Título 5"/>
          <p:cNvSpPr>
            <a:spLocks noGrp="1"/>
          </p:cNvSpPr>
          <p:nvPr>
            <p:ph type="ctrTitle"/>
          </p:nvPr>
        </p:nvSpPr>
        <p:spPr>
          <a:xfrm>
            <a:off x="4211960" y="980728"/>
            <a:ext cx="4464496" cy="216024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lnSpc>
                <a:spcPts val="4000"/>
              </a:lnSpc>
            </a:pPr>
            <a:r>
              <a:rPr lang="pt-BR" sz="2800" dirty="0" smtClean="0">
                <a:solidFill>
                  <a:srgbClr val="486018"/>
                </a:solidFill>
              </a:rPr>
              <a:t>Resultado do último e do atual ciclo </a:t>
            </a:r>
            <a:r>
              <a:rPr lang="pt-BR" sz="2800" dirty="0">
                <a:solidFill>
                  <a:srgbClr val="486018"/>
                </a:solidFill>
              </a:rPr>
              <a:t>de </a:t>
            </a:r>
            <a:r>
              <a:rPr lang="pt-BR" sz="2800" dirty="0" smtClean="0">
                <a:solidFill>
                  <a:srgbClr val="486018"/>
                </a:solidFill>
              </a:rPr>
              <a:t>superação e histórico de todos os ciclos</a:t>
            </a:r>
            <a:r>
              <a:rPr lang="pt-BR" sz="2800" dirty="0">
                <a:solidFill>
                  <a:srgbClr val="486018"/>
                </a:solidFill>
              </a:rPr>
              <a:t/>
            </a:r>
            <a:br>
              <a:rPr lang="pt-BR" sz="2800" dirty="0">
                <a:solidFill>
                  <a:srgbClr val="486018"/>
                </a:solidFill>
              </a:rPr>
            </a:br>
            <a:endParaRPr lang="pt-BR" sz="2800" dirty="0">
              <a:solidFill>
                <a:srgbClr val="486018"/>
              </a:solidFill>
            </a:endParaRPr>
          </a:p>
        </p:txBody>
      </p:sp>
      <p:sp>
        <p:nvSpPr>
          <p:cNvPr id="7" name="Subtítulo 6"/>
          <p:cNvSpPr>
            <a:spLocks noGrp="1"/>
          </p:cNvSpPr>
          <p:nvPr>
            <p:ph type="subTitle" idx="1"/>
          </p:nvPr>
        </p:nvSpPr>
        <p:spPr>
          <a:xfrm>
            <a:off x="107504" y="6209928"/>
            <a:ext cx="8928992" cy="64807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pt-BR" sz="1800" b="1" dirty="0" smtClean="0">
                <a:solidFill>
                  <a:srgbClr val="3F4002"/>
                </a:solidFill>
                <a:cs typeface="Arial" charset="0"/>
              </a:rPr>
              <a:t>Escritório Central </a:t>
            </a:r>
            <a:r>
              <a:rPr lang="pt-BR" sz="1800" b="1" dirty="0">
                <a:solidFill>
                  <a:srgbClr val="3F4002"/>
                </a:solidFill>
                <a:cs typeface="Arial" charset="0"/>
              </a:rPr>
              <a:t>do </a:t>
            </a:r>
            <a:r>
              <a:rPr lang="pt-BR" sz="1800" b="1" dirty="0" smtClean="0">
                <a:solidFill>
                  <a:srgbClr val="3F4002"/>
                </a:solidFill>
                <a:cs typeface="Arial" charset="0"/>
              </a:rPr>
              <a:t>ONS                                          Data</a:t>
            </a:r>
            <a:r>
              <a:rPr lang="pt-BR" sz="1800" b="1" dirty="0">
                <a:solidFill>
                  <a:srgbClr val="3F4002"/>
                </a:solidFill>
                <a:cs typeface="Arial" charset="0"/>
              </a:rPr>
              <a:t>: </a:t>
            </a:r>
            <a:r>
              <a:rPr lang="pt-BR" sz="1800" b="1" dirty="0" smtClean="0">
                <a:solidFill>
                  <a:srgbClr val="3F4002"/>
                </a:solidFill>
                <a:cs typeface="Arial" charset="0"/>
              </a:rPr>
              <a:t>28 </a:t>
            </a:r>
            <a:r>
              <a:rPr lang="pt-BR" sz="1800" b="1" dirty="0">
                <a:solidFill>
                  <a:srgbClr val="3F4002"/>
                </a:solidFill>
                <a:cs typeface="Arial" charset="0"/>
              </a:rPr>
              <a:t>de </a:t>
            </a:r>
            <a:r>
              <a:rPr lang="pt-BR" sz="1800" b="1" dirty="0" smtClean="0">
                <a:solidFill>
                  <a:srgbClr val="3F4002"/>
                </a:solidFill>
                <a:cs typeface="Arial" charset="0"/>
              </a:rPr>
              <a:t>Fevereiro </a:t>
            </a:r>
            <a:r>
              <a:rPr lang="pt-BR" sz="1800" b="1" dirty="0">
                <a:solidFill>
                  <a:srgbClr val="3F4002"/>
                </a:solidFill>
                <a:cs typeface="Arial" charset="0"/>
              </a:rPr>
              <a:t>de </a:t>
            </a:r>
            <a:r>
              <a:rPr lang="pt-BR" sz="1800" b="1" dirty="0" smtClean="0">
                <a:solidFill>
                  <a:srgbClr val="3F4002"/>
                </a:solidFill>
                <a:cs typeface="Arial" charset="0"/>
              </a:rPr>
              <a:t>2013</a:t>
            </a:r>
            <a:endParaRPr lang="pt-BR" sz="1600" dirty="0"/>
          </a:p>
        </p:txBody>
      </p:sp>
      <p:sp>
        <p:nvSpPr>
          <p:cNvPr id="5" name="Título 5"/>
          <p:cNvSpPr txBox="1">
            <a:spLocks/>
          </p:cNvSpPr>
          <p:nvPr/>
        </p:nvSpPr>
        <p:spPr>
          <a:xfrm>
            <a:off x="4211960" y="3789040"/>
            <a:ext cx="4176464" cy="129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lnSpc>
                <a:spcPts val="3500"/>
              </a:lnSpc>
              <a:spcBef>
                <a:spcPct val="0"/>
              </a:spcBef>
              <a:buNone/>
              <a:defRPr sz="2600" b="1">
                <a:solidFill>
                  <a:srgbClr val="63626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pt-BR" sz="2200" dirty="0"/>
              <a:t>Reunião do GT-AS</a:t>
            </a:r>
          </a:p>
          <a:p>
            <a:r>
              <a:rPr lang="pt-BR" sz="2200" dirty="0"/>
              <a:t>Ciclo 2013-2015 </a:t>
            </a:r>
          </a:p>
          <a:p>
            <a:endParaRPr lang="pt-BR" sz="2200" dirty="0"/>
          </a:p>
        </p:txBody>
      </p:sp>
    </p:spTree>
    <p:extLst>
      <p:ext uri="{BB962C8B-B14F-4D97-AF65-F5344CB8AC3E}">
        <p14:creationId xmlns:p14="http://schemas.microsoft.com/office/powerpoint/2010/main" val="29850812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Conector reto 19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63500" cap="rnd" cmpd="sng">
            <a:solidFill>
              <a:schemeClr val="bg2">
                <a:lumMod val="90000"/>
              </a:schemeClr>
            </a:solidFill>
            <a:round/>
          </a:ln>
          <a:effectLst>
            <a:reflection blurRad="6350" stA="50000" endA="300" endPos="5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aixaDeTexto 2"/>
          <p:cNvSpPr txBox="1"/>
          <p:nvPr/>
        </p:nvSpPr>
        <p:spPr>
          <a:xfrm>
            <a:off x="683568" y="1124744"/>
            <a:ext cx="345638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b="1" u="sng" dirty="0" smtClean="0"/>
              <a:t>Indicações Adicionais </a:t>
            </a:r>
            <a:endParaRPr lang="pt-BR" sz="2200" b="1" u="sng" dirty="0"/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467544" y="116632"/>
            <a:ext cx="8712968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pt-BR" sz="2800" dirty="0" smtClean="0"/>
              <a:t>Resultado do atual ciclo de superação </a:t>
            </a:r>
            <a:r>
              <a:rPr lang="pt-BR" sz="2700" dirty="0" smtClean="0"/>
              <a:t>(2013-2015)</a:t>
            </a:r>
            <a:endParaRPr lang="pt-BR" sz="2700" dirty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79512" y="1849620"/>
            <a:ext cx="8784976" cy="372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1554" tIns="31554" rIns="31554" bIns="31554">
            <a:spAutoFit/>
          </a:bodyPr>
          <a:lstStyle>
            <a:lvl1pPr marL="331788" indent="-331788" defTabSz="801688">
              <a:defRPr>
                <a:solidFill>
                  <a:schemeClr val="tx1"/>
                </a:solidFill>
                <a:latin typeface="Arial" charset="0"/>
              </a:defRPr>
            </a:lvl1pPr>
            <a:lvl2pPr marL="650875" indent="-250825" defTabSz="801688">
              <a:defRPr>
                <a:solidFill>
                  <a:schemeClr val="tx1"/>
                </a:solidFill>
                <a:latin typeface="Arial" charset="0"/>
              </a:defRPr>
            </a:lvl2pPr>
            <a:lvl3pPr marL="1001713" indent="-200025" defTabSz="801688">
              <a:defRPr>
                <a:solidFill>
                  <a:schemeClr val="tx1"/>
                </a:solidFill>
                <a:latin typeface="Arial" charset="0"/>
              </a:defRPr>
            </a:lvl3pPr>
            <a:lvl4pPr marL="1403350" indent="-201613" defTabSz="801688">
              <a:defRPr>
                <a:solidFill>
                  <a:schemeClr val="tx1"/>
                </a:solidFill>
                <a:latin typeface="Arial" charset="0"/>
              </a:defRPr>
            </a:lvl4pPr>
            <a:lvl5pPr marL="1803400" indent="-200025" defTabSz="801688">
              <a:defRPr>
                <a:solidFill>
                  <a:schemeClr val="tx1"/>
                </a:solidFill>
                <a:latin typeface="Arial" charset="0"/>
              </a:defRPr>
            </a:lvl5pPr>
            <a:lvl6pPr marL="2260600" indent="-200025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717800" indent="-200025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175000" indent="-200025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632200" indent="-200025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792163" lvl="2" indent="-304800">
              <a:lnSpc>
                <a:spcPct val="150000"/>
              </a:lnSpc>
              <a:spcBef>
                <a:spcPct val="50000"/>
              </a:spcBef>
              <a:buClr>
                <a:schemeClr val="bg2">
                  <a:lumMod val="50000"/>
                </a:schemeClr>
              </a:buClr>
              <a:buSzPct val="110000"/>
              <a:buFont typeface="Wingdings" pitchFamily="2" charset="2"/>
              <a:buChar char="q"/>
            </a:pPr>
            <a:r>
              <a:rPr lang="pt-BR" dirty="0">
                <a:cs typeface="Arial" charset="0"/>
              </a:rPr>
              <a:t>	</a:t>
            </a:r>
            <a:r>
              <a:rPr lang="pt-BR" dirty="0" smtClean="0">
                <a:cs typeface="Arial" charset="0"/>
              </a:rPr>
              <a:t>Cabos e conexões de 12 subestações            IN </a:t>
            </a:r>
          </a:p>
          <a:p>
            <a:pPr marL="792163" lvl="2" indent="-304800">
              <a:buClr>
                <a:schemeClr val="bg2">
                  <a:lumMod val="50000"/>
                </a:schemeClr>
              </a:buClr>
              <a:buSzPct val="110000"/>
              <a:buFont typeface="Wingdings" pitchFamily="2" charset="2"/>
              <a:buChar char="q"/>
            </a:pPr>
            <a:endParaRPr lang="pt-BR" dirty="0">
              <a:cs typeface="Arial" charset="0"/>
            </a:endParaRPr>
          </a:p>
          <a:p>
            <a:pPr marL="792163" lvl="2" indent="-304800">
              <a:lnSpc>
                <a:spcPct val="150000"/>
              </a:lnSpc>
              <a:buClr>
                <a:schemeClr val="bg2">
                  <a:lumMod val="50000"/>
                </a:schemeClr>
              </a:buClr>
              <a:buSzPct val="110000"/>
              <a:buFont typeface="Wingdings" pitchFamily="2" charset="2"/>
              <a:buChar char="q"/>
            </a:pPr>
            <a:r>
              <a:rPr lang="pt-BR" dirty="0" smtClean="0">
                <a:cs typeface="Arial" charset="0"/>
              </a:rPr>
              <a:t>Barramentos e trechos de barramentos de 7 subestações             IN</a:t>
            </a:r>
          </a:p>
          <a:p>
            <a:pPr marL="792163" lvl="2" indent="-304800">
              <a:buClr>
                <a:schemeClr val="bg2">
                  <a:lumMod val="50000"/>
                </a:schemeClr>
              </a:buClr>
              <a:buSzPct val="110000"/>
              <a:buFont typeface="Wingdings" pitchFamily="2" charset="2"/>
              <a:buChar char="q"/>
            </a:pPr>
            <a:endParaRPr lang="pt-BR" dirty="0">
              <a:cs typeface="Arial" charset="0"/>
            </a:endParaRPr>
          </a:p>
          <a:p>
            <a:pPr marL="792163" lvl="2" indent="-304800">
              <a:spcBef>
                <a:spcPts val="1200"/>
              </a:spcBef>
              <a:buClr>
                <a:schemeClr val="bg2">
                  <a:lumMod val="50000"/>
                </a:schemeClr>
              </a:buClr>
              <a:buSzPct val="110000"/>
              <a:buFont typeface="Wingdings" pitchFamily="2" charset="2"/>
              <a:buChar char="q"/>
            </a:pPr>
            <a:r>
              <a:rPr lang="pt-BR" dirty="0" smtClean="0">
                <a:cs typeface="Arial" charset="0"/>
              </a:rPr>
              <a:t>RLCC em série com 8 alimentadores de 13,8 kV da SE Porto Alegre 10</a:t>
            </a:r>
          </a:p>
          <a:p>
            <a:pPr marL="792163" lvl="2" indent="-304800">
              <a:buClr>
                <a:schemeClr val="bg2">
                  <a:lumMod val="50000"/>
                </a:schemeClr>
              </a:buClr>
              <a:buSzPct val="110000"/>
              <a:buFont typeface="Wingdings" pitchFamily="2" charset="2"/>
              <a:buChar char="q"/>
            </a:pPr>
            <a:endParaRPr lang="pt-BR" dirty="0" smtClean="0">
              <a:cs typeface="Arial" charset="0"/>
            </a:endParaRPr>
          </a:p>
          <a:p>
            <a:pPr marL="792163" lvl="2" indent="-304800">
              <a:spcBef>
                <a:spcPts val="1200"/>
              </a:spcBef>
              <a:buClr>
                <a:schemeClr val="bg2">
                  <a:lumMod val="50000"/>
                </a:schemeClr>
              </a:buClr>
              <a:buSzPct val="110000"/>
              <a:buFont typeface="Wingdings" pitchFamily="2" charset="2"/>
              <a:buChar char="q"/>
            </a:pPr>
            <a:r>
              <a:rPr lang="pt-BR" dirty="0" smtClean="0">
                <a:cs typeface="Arial" charset="0"/>
              </a:rPr>
              <a:t>1 TP integrado a disjuntor superado</a:t>
            </a:r>
          </a:p>
          <a:p>
            <a:pPr marL="792163" lvl="2" indent="-304800">
              <a:buClr>
                <a:schemeClr val="bg2">
                  <a:lumMod val="50000"/>
                </a:schemeClr>
              </a:buClr>
              <a:buSzPct val="110000"/>
              <a:buFont typeface="Wingdings" pitchFamily="2" charset="2"/>
              <a:buChar char="q"/>
            </a:pPr>
            <a:endParaRPr lang="pt-BR" dirty="0" smtClean="0">
              <a:cs typeface="Arial" charset="0"/>
            </a:endParaRPr>
          </a:p>
          <a:p>
            <a:pPr marL="792163" lvl="2" indent="-304800">
              <a:spcBef>
                <a:spcPts val="1200"/>
              </a:spcBef>
              <a:buClr>
                <a:schemeClr val="bg2">
                  <a:lumMod val="50000"/>
                </a:schemeClr>
              </a:buClr>
              <a:buSzPct val="110000"/>
              <a:buFont typeface="Wingdings" pitchFamily="2" charset="2"/>
              <a:buChar char="q"/>
            </a:pPr>
            <a:r>
              <a:rPr lang="pt-BR" dirty="0" smtClean="0">
                <a:cs typeface="Arial" charset="0"/>
              </a:rPr>
              <a:t>2 </a:t>
            </a:r>
            <a:r>
              <a:rPr lang="pt-BR" dirty="0" err="1" smtClean="0">
                <a:cs typeface="Arial" charset="0"/>
              </a:rPr>
              <a:t>PRs</a:t>
            </a:r>
            <a:r>
              <a:rPr lang="pt-BR" dirty="0" smtClean="0">
                <a:cs typeface="Arial" charset="0"/>
              </a:rPr>
              <a:t> integrados a </a:t>
            </a:r>
            <a:r>
              <a:rPr lang="pt-BR" dirty="0" err="1" smtClean="0">
                <a:cs typeface="Arial" charset="0"/>
              </a:rPr>
              <a:t>TCs</a:t>
            </a:r>
            <a:r>
              <a:rPr lang="pt-BR" dirty="0" smtClean="0">
                <a:cs typeface="Arial" charset="0"/>
              </a:rPr>
              <a:t> superados, que possuem </a:t>
            </a:r>
            <a:r>
              <a:rPr lang="pt-BR" dirty="0" err="1" smtClean="0">
                <a:cs typeface="Arial" charset="0"/>
              </a:rPr>
              <a:t>centelhadores</a:t>
            </a:r>
            <a:endParaRPr lang="pt-BR" dirty="0" smtClean="0">
              <a:cs typeface="Arial" charset="0"/>
            </a:endParaRPr>
          </a:p>
          <a:p>
            <a:pPr marL="487363" lvl="2" indent="0">
              <a:spcBef>
                <a:spcPts val="1200"/>
              </a:spcBef>
              <a:buClr>
                <a:schemeClr val="bg2">
                  <a:lumMod val="50000"/>
                </a:schemeClr>
              </a:buClr>
              <a:buSzPct val="110000"/>
            </a:pPr>
            <a:endParaRPr lang="pt-BR" dirty="0" smtClean="0">
              <a:cs typeface="Arial" charset="0"/>
            </a:endParaRPr>
          </a:p>
        </p:txBody>
      </p:sp>
      <p:sp>
        <p:nvSpPr>
          <p:cNvPr id="12" name="Seta para baixo 11"/>
          <p:cNvSpPr>
            <a:spLocks noChangeAspect="1"/>
          </p:cNvSpPr>
          <p:nvPr/>
        </p:nvSpPr>
        <p:spPr>
          <a:xfrm rot="16200000">
            <a:off x="5146285" y="1917514"/>
            <a:ext cx="333375" cy="419100"/>
          </a:xfrm>
          <a:prstGeom prst="downArrow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pt-BR">
              <a:solidFill>
                <a:schemeClr val="accent5"/>
              </a:solidFill>
            </a:endParaRPr>
          </a:p>
        </p:txBody>
      </p:sp>
      <p:sp>
        <p:nvSpPr>
          <p:cNvPr id="13" name="Seta para baixo 12"/>
          <p:cNvSpPr>
            <a:spLocks noChangeAspect="1"/>
          </p:cNvSpPr>
          <p:nvPr/>
        </p:nvSpPr>
        <p:spPr>
          <a:xfrm rot="16200000">
            <a:off x="7135142" y="2594049"/>
            <a:ext cx="333375" cy="419100"/>
          </a:xfrm>
          <a:prstGeom prst="downArrow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pt-BR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29265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ector reto 11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63500" cap="rnd" cmpd="sng">
            <a:solidFill>
              <a:schemeClr val="bg2">
                <a:lumMod val="90000"/>
              </a:schemeClr>
            </a:solidFill>
            <a:round/>
          </a:ln>
          <a:effectLst>
            <a:reflection blurRad="6350" stA="50000" endA="300" endPos="5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aixaDeTexto 12"/>
          <p:cNvSpPr txBox="1"/>
          <p:nvPr/>
        </p:nvSpPr>
        <p:spPr>
          <a:xfrm>
            <a:off x="251520" y="5877272"/>
            <a:ext cx="345638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b="1" u="sng" dirty="0" smtClean="0"/>
              <a:t>Total de indicações = 456</a:t>
            </a:r>
            <a:endParaRPr lang="pt-BR" sz="2200" b="1" u="sng" dirty="0"/>
          </a:p>
        </p:txBody>
      </p:sp>
      <p:sp>
        <p:nvSpPr>
          <p:cNvPr id="14" name="Content Placeholder 36"/>
          <p:cNvSpPr>
            <a:spLocks/>
          </p:cNvSpPr>
          <p:nvPr/>
        </p:nvSpPr>
        <p:spPr bwMode="auto">
          <a:xfrm>
            <a:off x="6763400" y="1258868"/>
            <a:ext cx="1872208" cy="316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/>
          <a:lstStyle/>
          <a:p>
            <a:pPr marL="0" lvl="1" algn="just">
              <a:lnSpc>
                <a:spcPts val="2600"/>
              </a:lnSpc>
              <a:spcBef>
                <a:spcPts val="1200"/>
              </a:spcBef>
              <a:spcAft>
                <a:spcPts val="600"/>
              </a:spcAft>
              <a:defRPr/>
            </a:pPr>
            <a:r>
              <a:rPr lang="pt-BR" sz="2400" u="sng" dirty="0" smtClean="0">
                <a:cs typeface="Arial" pitchFamily="34" charset="0"/>
              </a:rPr>
              <a:t>Tipo de Rede</a:t>
            </a:r>
          </a:p>
        </p:txBody>
      </p:sp>
      <p:pic>
        <p:nvPicPr>
          <p:cNvPr id="15" name="Picture 8" descr="https://encrypted-tbn2.gstatic.com/images?q=tbn:ANd9GcTg_M9DOOYV3IHlfa35HgulzBoDkdzR15U_qsLw14xY61QdHqY95Q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167177"/>
            <a:ext cx="535781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ítulo 1"/>
          <p:cNvSpPr txBox="1">
            <a:spLocks/>
          </p:cNvSpPr>
          <p:nvPr/>
        </p:nvSpPr>
        <p:spPr>
          <a:xfrm>
            <a:off x="467544" y="116632"/>
            <a:ext cx="8712968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pt-BR" sz="2800" dirty="0" smtClean="0"/>
              <a:t>Resultado do atual ciclo de superação </a:t>
            </a:r>
            <a:r>
              <a:rPr lang="pt-BR" sz="2700" dirty="0" smtClean="0"/>
              <a:t>(2013-2015)</a:t>
            </a:r>
            <a:endParaRPr lang="pt-BR" sz="2700" dirty="0"/>
          </a:p>
        </p:txBody>
      </p:sp>
      <p:graphicFrame>
        <p:nvGraphicFramePr>
          <p:cNvPr id="18" name="Gráfico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82018150"/>
              </p:ext>
            </p:extLst>
          </p:nvPr>
        </p:nvGraphicFramePr>
        <p:xfrm>
          <a:off x="-25599" y="908720"/>
          <a:ext cx="6325791" cy="42060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9" name="Gráfico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206102"/>
              </p:ext>
            </p:extLst>
          </p:nvPr>
        </p:nvGraphicFramePr>
        <p:xfrm>
          <a:off x="4716016" y="2708920"/>
          <a:ext cx="4697710" cy="36940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3266080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Grá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51225939"/>
              </p:ext>
            </p:extLst>
          </p:nvPr>
        </p:nvGraphicFramePr>
        <p:xfrm>
          <a:off x="27654" y="1124744"/>
          <a:ext cx="5832648" cy="38732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2" name="Conector reto 11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63500" cap="rnd" cmpd="sng">
            <a:solidFill>
              <a:schemeClr val="bg2">
                <a:lumMod val="90000"/>
              </a:schemeClr>
            </a:solidFill>
            <a:round/>
          </a:ln>
          <a:effectLst>
            <a:reflection blurRad="6350" stA="50000" endA="300" endPos="5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aixaDeTexto 12"/>
          <p:cNvSpPr txBox="1"/>
          <p:nvPr/>
        </p:nvSpPr>
        <p:spPr>
          <a:xfrm>
            <a:off x="251520" y="5877272"/>
            <a:ext cx="345638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b="1" u="sng" dirty="0" smtClean="0"/>
              <a:t>Total de indicações = 456</a:t>
            </a:r>
            <a:endParaRPr lang="pt-BR" sz="2200" b="1" u="sng" dirty="0"/>
          </a:p>
        </p:txBody>
      </p:sp>
      <p:graphicFrame>
        <p:nvGraphicFramePr>
          <p:cNvPr id="8" name="Grá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20897504"/>
              </p:ext>
            </p:extLst>
          </p:nvPr>
        </p:nvGraphicFramePr>
        <p:xfrm>
          <a:off x="107504" y="868693"/>
          <a:ext cx="6202680" cy="42176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Content Placeholder 36"/>
          <p:cNvSpPr>
            <a:spLocks/>
          </p:cNvSpPr>
          <p:nvPr/>
        </p:nvSpPr>
        <p:spPr bwMode="auto">
          <a:xfrm>
            <a:off x="6948264" y="1258868"/>
            <a:ext cx="1119582" cy="316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/>
          <a:lstStyle/>
          <a:p>
            <a:pPr marL="0" lvl="1" algn="just">
              <a:lnSpc>
                <a:spcPts val="2600"/>
              </a:lnSpc>
              <a:spcBef>
                <a:spcPts val="1200"/>
              </a:spcBef>
              <a:spcAft>
                <a:spcPts val="600"/>
              </a:spcAft>
              <a:defRPr/>
            </a:pPr>
            <a:r>
              <a:rPr lang="pt-BR" sz="2400" u="sng" dirty="0" smtClean="0">
                <a:cs typeface="Arial" pitchFamily="34" charset="0"/>
              </a:rPr>
              <a:t>Causa</a:t>
            </a:r>
          </a:p>
        </p:txBody>
      </p:sp>
      <p:pic>
        <p:nvPicPr>
          <p:cNvPr id="10" name="Picture 8" descr="https://encrypted-tbn2.gstatic.com/images?q=tbn:ANd9GcTg_M9DOOYV3IHlfa35HgulzBoDkdzR15U_qsLw14xY61QdHqY95Q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5056" y="1167177"/>
            <a:ext cx="535781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6" name="Gráfico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70560651"/>
              </p:ext>
            </p:extLst>
          </p:nvPr>
        </p:nvGraphicFramePr>
        <p:xfrm>
          <a:off x="4685307" y="3429000"/>
          <a:ext cx="4671060" cy="29603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4" name="Título 1"/>
          <p:cNvSpPr txBox="1">
            <a:spLocks/>
          </p:cNvSpPr>
          <p:nvPr/>
        </p:nvSpPr>
        <p:spPr>
          <a:xfrm>
            <a:off x="467544" y="116632"/>
            <a:ext cx="8712968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pt-BR" sz="2800" dirty="0" smtClean="0"/>
              <a:t>Resultado do atual ciclo de superação </a:t>
            </a:r>
            <a:r>
              <a:rPr lang="pt-BR" sz="2700" dirty="0" smtClean="0"/>
              <a:t>(2013-2015)</a:t>
            </a:r>
            <a:endParaRPr lang="pt-BR" sz="2700" dirty="0"/>
          </a:p>
        </p:txBody>
      </p:sp>
    </p:spTree>
    <p:extLst>
      <p:ext uri="{BB962C8B-B14F-4D97-AF65-F5344CB8AC3E}">
        <p14:creationId xmlns:p14="http://schemas.microsoft.com/office/powerpoint/2010/main" val="10563316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ector reto 7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63500" cap="rnd" cmpd="sng">
            <a:solidFill>
              <a:schemeClr val="bg2">
                <a:lumMod val="90000"/>
              </a:schemeClr>
            </a:solidFill>
            <a:round/>
          </a:ln>
          <a:effectLst>
            <a:reflection blurRad="6350" stA="50000" endA="300" endPos="5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79512" y="1124744"/>
            <a:ext cx="8784976" cy="3387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1554" tIns="31554" rIns="31554" bIns="31554">
            <a:spAutoFit/>
          </a:bodyPr>
          <a:lstStyle>
            <a:lvl1pPr marL="331788" indent="-331788" defTabSz="801688">
              <a:defRPr>
                <a:solidFill>
                  <a:schemeClr val="tx1"/>
                </a:solidFill>
                <a:latin typeface="Arial" charset="0"/>
              </a:defRPr>
            </a:lvl1pPr>
            <a:lvl2pPr marL="650875" indent="-250825" defTabSz="801688">
              <a:defRPr>
                <a:solidFill>
                  <a:schemeClr val="tx1"/>
                </a:solidFill>
                <a:latin typeface="Arial" charset="0"/>
              </a:defRPr>
            </a:lvl2pPr>
            <a:lvl3pPr marL="1001713" indent="-200025" defTabSz="801688">
              <a:defRPr>
                <a:solidFill>
                  <a:schemeClr val="tx1"/>
                </a:solidFill>
                <a:latin typeface="Arial" charset="0"/>
              </a:defRPr>
            </a:lvl3pPr>
            <a:lvl4pPr marL="1403350" indent="-201613" defTabSz="801688">
              <a:defRPr>
                <a:solidFill>
                  <a:schemeClr val="tx1"/>
                </a:solidFill>
                <a:latin typeface="Arial" charset="0"/>
              </a:defRPr>
            </a:lvl4pPr>
            <a:lvl5pPr marL="1803400" indent="-200025" defTabSz="801688">
              <a:defRPr>
                <a:solidFill>
                  <a:schemeClr val="tx1"/>
                </a:solidFill>
                <a:latin typeface="Arial" charset="0"/>
              </a:defRPr>
            </a:lvl5pPr>
            <a:lvl6pPr marL="2260600" indent="-200025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717800" indent="-200025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175000" indent="-200025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632200" indent="-200025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792163" lvl="2" indent="-304800">
              <a:lnSpc>
                <a:spcPct val="150000"/>
              </a:lnSpc>
              <a:spcBef>
                <a:spcPct val="50000"/>
              </a:spcBef>
              <a:buClr>
                <a:schemeClr val="bg2">
                  <a:lumMod val="50000"/>
                </a:schemeClr>
              </a:buClr>
              <a:buSzPct val="110000"/>
              <a:buFont typeface="Wingdings" pitchFamily="2" charset="2"/>
              <a:buChar char="q"/>
            </a:pPr>
            <a:r>
              <a:rPr lang="pt-BR" dirty="0">
                <a:cs typeface="Arial" charset="0"/>
              </a:rPr>
              <a:t>	</a:t>
            </a:r>
            <a:r>
              <a:rPr lang="pt-BR" dirty="0" smtClean="0">
                <a:cs typeface="Arial" charset="0"/>
              </a:rPr>
              <a:t>Indicações </a:t>
            </a:r>
            <a:r>
              <a:rPr lang="pt-BR" dirty="0">
                <a:cs typeface="Arial" charset="0"/>
              </a:rPr>
              <a:t>enviadas ao MME</a:t>
            </a:r>
          </a:p>
          <a:p>
            <a:pPr marL="487363" lvl="2" indent="0">
              <a:lnSpc>
                <a:spcPct val="150000"/>
              </a:lnSpc>
              <a:buClr>
                <a:schemeClr val="bg2">
                  <a:lumMod val="50000"/>
                </a:schemeClr>
              </a:buClr>
              <a:buSzPct val="110000"/>
            </a:pPr>
            <a:r>
              <a:rPr lang="pt-BR" dirty="0" smtClean="0">
                <a:cs typeface="Arial" charset="0"/>
              </a:rPr>
              <a:t> </a:t>
            </a:r>
          </a:p>
          <a:p>
            <a:pPr marL="792163" lvl="2" indent="-304800">
              <a:lnSpc>
                <a:spcPct val="150000"/>
              </a:lnSpc>
              <a:spcBef>
                <a:spcPts val="1200"/>
              </a:spcBef>
              <a:buClr>
                <a:schemeClr val="bg2">
                  <a:lumMod val="50000"/>
                </a:schemeClr>
              </a:buClr>
              <a:buSzPct val="110000"/>
              <a:buFont typeface="Wingdings" pitchFamily="2" charset="2"/>
              <a:buChar char="q"/>
            </a:pPr>
            <a:endParaRPr lang="pt-BR" dirty="0" smtClean="0">
              <a:cs typeface="Arial" charset="0"/>
            </a:endParaRPr>
          </a:p>
          <a:p>
            <a:pPr marL="792163" lvl="2" indent="-304800">
              <a:lnSpc>
                <a:spcPct val="150000"/>
              </a:lnSpc>
              <a:spcBef>
                <a:spcPts val="1200"/>
              </a:spcBef>
              <a:buClr>
                <a:schemeClr val="bg2">
                  <a:lumMod val="50000"/>
                </a:schemeClr>
              </a:buClr>
              <a:buSzPct val="110000"/>
              <a:buFont typeface="Wingdings" pitchFamily="2" charset="2"/>
              <a:buChar char="q"/>
            </a:pPr>
            <a:r>
              <a:rPr lang="pt-BR" dirty="0" smtClean="0">
                <a:cs typeface="Arial" charset="0"/>
              </a:rPr>
              <a:t>PAR 2013-2015 </a:t>
            </a:r>
            <a:r>
              <a:rPr lang="pt-BR" dirty="0">
                <a:cs typeface="Arial" charset="0"/>
              </a:rPr>
              <a:t>– Volume 1A (ONS RE 2.1 </a:t>
            </a:r>
            <a:r>
              <a:rPr lang="pt-BR" dirty="0" smtClean="0">
                <a:cs typeface="Arial" charset="0"/>
              </a:rPr>
              <a:t>033/2012), </a:t>
            </a:r>
            <a:r>
              <a:rPr lang="pt-BR" dirty="0">
                <a:cs typeface="Arial" charset="0"/>
              </a:rPr>
              <a:t>em </a:t>
            </a:r>
            <a:r>
              <a:rPr lang="pt-BR" dirty="0" smtClean="0">
                <a:cs typeface="Arial" charset="0"/>
              </a:rPr>
              <a:t>janeiro de 2013</a:t>
            </a:r>
            <a:endParaRPr lang="pt-BR" dirty="0">
              <a:cs typeface="Arial" charset="0"/>
            </a:endParaRPr>
          </a:p>
          <a:p>
            <a:pPr marL="792163" lvl="2" indent="-304800">
              <a:lnSpc>
                <a:spcPct val="150000"/>
              </a:lnSpc>
              <a:buClr>
                <a:schemeClr val="bg2">
                  <a:lumMod val="50000"/>
                </a:schemeClr>
              </a:buClr>
              <a:buSzPct val="110000"/>
              <a:buFont typeface="Wingdings" pitchFamily="2" charset="2"/>
              <a:buChar char="q"/>
            </a:pPr>
            <a:endParaRPr lang="pt-BR" dirty="0">
              <a:cs typeface="Arial" charset="0"/>
            </a:endParaRPr>
          </a:p>
          <a:p>
            <a:pPr marL="792163" lvl="2" indent="-304800">
              <a:spcBef>
                <a:spcPts val="1200"/>
              </a:spcBef>
              <a:buClr>
                <a:schemeClr val="bg2">
                  <a:lumMod val="50000"/>
                </a:schemeClr>
              </a:buClr>
              <a:buSzPct val="110000"/>
              <a:buFont typeface="Wingdings" pitchFamily="2" charset="2"/>
              <a:buChar char="q"/>
            </a:pPr>
            <a:endParaRPr lang="pt-BR" dirty="0" smtClean="0">
              <a:cs typeface="Arial" charset="0"/>
            </a:endParaRPr>
          </a:p>
          <a:p>
            <a:pPr marL="792163" lvl="2" indent="-304800">
              <a:spcBef>
                <a:spcPts val="1800"/>
              </a:spcBef>
              <a:buClr>
                <a:schemeClr val="bg2">
                  <a:lumMod val="50000"/>
                </a:schemeClr>
              </a:buClr>
              <a:buSzPct val="110000"/>
              <a:buFont typeface="Wingdings" pitchFamily="2" charset="2"/>
              <a:buChar char="q"/>
            </a:pPr>
            <a:r>
              <a:rPr lang="pt-BR" dirty="0" smtClean="0">
                <a:cs typeface="Arial" charset="0"/>
              </a:rPr>
              <a:t>REA ??????</a:t>
            </a:r>
          </a:p>
        </p:txBody>
      </p:sp>
      <p:sp>
        <p:nvSpPr>
          <p:cNvPr id="16" name="Título 1"/>
          <p:cNvSpPr txBox="1">
            <a:spLocks/>
          </p:cNvSpPr>
          <p:nvPr/>
        </p:nvSpPr>
        <p:spPr>
          <a:xfrm>
            <a:off x="467544" y="116632"/>
            <a:ext cx="8712968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pt-BR" sz="2800" dirty="0" smtClean="0"/>
              <a:t>Resultado do atual ciclo de superação </a:t>
            </a:r>
            <a:r>
              <a:rPr lang="pt-BR" sz="2700" dirty="0" smtClean="0"/>
              <a:t>(2013-2015)</a:t>
            </a:r>
            <a:endParaRPr lang="pt-BR" sz="2700" dirty="0"/>
          </a:p>
        </p:txBody>
      </p:sp>
      <p:sp>
        <p:nvSpPr>
          <p:cNvPr id="24" name="Seta para baixo 23"/>
          <p:cNvSpPr>
            <a:spLocks noChangeAspect="1"/>
          </p:cNvSpPr>
          <p:nvPr/>
        </p:nvSpPr>
        <p:spPr>
          <a:xfrm>
            <a:off x="1619672" y="1903814"/>
            <a:ext cx="333375" cy="419100"/>
          </a:xfrm>
          <a:prstGeom prst="downArrow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pt-BR">
              <a:solidFill>
                <a:schemeClr val="accent5"/>
              </a:solidFill>
            </a:endParaRPr>
          </a:p>
        </p:txBody>
      </p:sp>
      <p:sp>
        <p:nvSpPr>
          <p:cNvPr id="26" name="Seta para baixo 25"/>
          <p:cNvSpPr>
            <a:spLocks noChangeAspect="1"/>
          </p:cNvSpPr>
          <p:nvPr/>
        </p:nvSpPr>
        <p:spPr>
          <a:xfrm>
            <a:off x="1619672" y="3413484"/>
            <a:ext cx="333375" cy="419100"/>
          </a:xfrm>
          <a:prstGeom prst="downArrow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pt-BR">
              <a:solidFill>
                <a:schemeClr val="accent5"/>
              </a:solidFill>
            </a:endParaRPr>
          </a:p>
        </p:txBody>
      </p:sp>
      <p:graphicFrame>
        <p:nvGraphicFramePr>
          <p:cNvPr id="2" name="Objeto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2626804"/>
              </p:ext>
            </p:extLst>
          </p:nvPr>
        </p:nvGraphicFramePr>
        <p:xfrm>
          <a:off x="2699792" y="3933056"/>
          <a:ext cx="746125" cy="151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1" name="Clip" r:id="rId4" imgW="1857375" imgH="3995738" progId="">
                  <p:embed/>
                </p:oleObj>
              </mc:Choice>
              <mc:Fallback>
                <p:oleObj name="Clip" r:id="rId4" imgW="1857375" imgH="3995738" progId="">
                  <p:embed/>
                  <p:pic>
                    <p:nvPicPr>
                      <p:cNvPr id="0" name="Objeto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9792" y="3933056"/>
                        <a:ext cx="746125" cy="1511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588209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t-BR" sz="3600" dirty="0" smtClean="0"/>
              <a:t>Histórico dos ciclos do GT-AS</a:t>
            </a:r>
            <a:endParaRPr lang="pt-BR" sz="3600" dirty="0"/>
          </a:p>
        </p:txBody>
      </p:sp>
    </p:spTree>
    <p:extLst>
      <p:ext uri="{BB962C8B-B14F-4D97-AF65-F5344CB8AC3E}">
        <p14:creationId xmlns:p14="http://schemas.microsoft.com/office/powerpoint/2010/main" val="25502748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" name="Conector reto 38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63500" cap="rnd" cmpd="sng">
            <a:solidFill>
              <a:schemeClr val="bg2">
                <a:lumMod val="90000"/>
              </a:schemeClr>
            </a:solidFill>
            <a:round/>
          </a:ln>
          <a:effectLst>
            <a:reflection blurRad="6350" stA="50000" endA="300" endPos="5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4" name="Gráfico 4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24917960"/>
              </p:ext>
            </p:extLst>
          </p:nvPr>
        </p:nvGraphicFramePr>
        <p:xfrm>
          <a:off x="135806" y="1700808"/>
          <a:ext cx="8756674" cy="45683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5" name="CaixaDeTexto 44"/>
          <p:cNvSpPr txBox="1"/>
          <p:nvPr/>
        </p:nvSpPr>
        <p:spPr>
          <a:xfrm>
            <a:off x="3131840" y="1012929"/>
            <a:ext cx="53285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u="sng" dirty="0" smtClean="0"/>
              <a:t>Quantitativo de Indicações</a:t>
            </a:r>
            <a:endParaRPr lang="pt-BR" sz="2200" u="sng" dirty="0"/>
          </a:p>
        </p:txBody>
      </p:sp>
      <p:pic>
        <p:nvPicPr>
          <p:cNvPr id="47" name="Picture 8" descr="https://encrypted-tbn2.gstatic.com/images?q=tbn:ANd9GcTg_M9DOOYV3IHlfa35HgulzBoDkdzR15U_qsLw14xY61QdHqY95Q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980728"/>
            <a:ext cx="535781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Títu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62074"/>
          </a:xfrm>
        </p:spPr>
        <p:txBody>
          <a:bodyPr>
            <a:noAutofit/>
          </a:bodyPr>
          <a:lstStyle/>
          <a:p>
            <a:r>
              <a:rPr lang="pt-BR" sz="2600" dirty="0" smtClean="0"/>
              <a:t>Histórico dos ciclos de superação </a:t>
            </a:r>
            <a:r>
              <a:rPr lang="pt-BR" sz="2200" dirty="0" smtClean="0">
                <a:solidFill>
                  <a:schemeClr val="accent1">
                    <a:lumMod val="75000"/>
                  </a:schemeClr>
                </a:solidFill>
              </a:rPr>
              <a:t>(DJ, SC, BB e TC)</a:t>
            </a:r>
            <a:endParaRPr lang="pt-BR" sz="2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264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de cantos arredondados 2"/>
          <p:cNvSpPr/>
          <p:nvPr/>
        </p:nvSpPr>
        <p:spPr>
          <a:xfrm>
            <a:off x="1366275" y="6166629"/>
            <a:ext cx="360040" cy="210050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7" b="3245"/>
          <a:stretch/>
        </p:blipFill>
        <p:spPr bwMode="auto">
          <a:xfrm>
            <a:off x="201165" y="1375924"/>
            <a:ext cx="8619307" cy="4701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9" name="Conector reto 38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63500" cap="rnd" cmpd="sng">
            <a:solidFill>
              <a:schemeClr val="bg2">
                <a:lumMod val="90000"/>
              </a:schemeClr>
            </a:solidFill>
            <a:round/>
          </a:ln>
          <a:effectLst>
            <a:reflection blurRad="6350" stA="50000" endA="300" endPos="5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aixaDeTexto 40"/>
          <p:cNvSpPr txBox="1"/>
          <p:nvPr/>
        </p:nvSpPr>
        <p:spPr>
          <a:xfrm>
            <a:off x="1321975" y="6145847"/>
            <a:ext cx="6480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900" dirty="0" smtClean="0"/>
              <a:t>1760</a:t>
            </a:r>
            <a:endParaRPr lang="pt-BR" sz="900" dirty="0"/>
          </a:p>
        </p:txBody>
      </p:sp>
      <p:grpSp>
        <p:nvGrpSpPr>
          <p:cNvPr id="18" name="Grupo 17"/>
          <p:cNvGrpSpPr/>
          <p:nvPr/>
        </p:nvGrpSpPr>
        <p:grpSpPr>
          <a:xfrm>
            <a:off x="2518403" y="6157423"/>
            <a:ext cx="469421" cy="230832"/>
            <a:chOff x="2518403" y="6157423"/>
            <a:chExt cx="469421" cy="230832"/>
          </a:xfrm>
        </p:grpSpPr>
        <p:sp>
          <p:nvSpPr>
            <p:cNvPr id="49" name="Retângulo de cantos arredondados 48"/>
            <p:cNvSpPr/>
            <p:nvPr/>
          </p:nvSpPr>
          <p:spPr>
            <a:xfrm>
              <a:off x="2528068" y="6171278"/>
              <a:ext cx="360040" cy="210050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51" name="CaixaDeTexto 50"/>
            <p:cNvSpPr txBox="1"/>
            <p:nvPr/>
          </p:nvSpPr>
          <p:spPr>
            <a:xfrm>
              <a:off x="2518403" y="6157423"/>
              <a:ext cx="46942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900" dirty="0" smtClean="0"/>
                <a:t>248</a:t>
              </a:r>
              <a:endParaRPr lang="pt-BR" sz="900" dirty="0"/>
            </a:p>
          </p:txBody>
        </p:sp>
      </p:grpSp>
      <p:grpSp>
        <p:nvGrpSpPr>
          <p:cNvPr id="52" name="Grupo 51"/>
          <p:cNvGrpSpPr/>
          <p:nvPr/>
        </p:nvGrpSpPr>
        <p:grpSpPr>
          <a:xfrm>
            <a:off x="3598523" y="6165304"/>
            <a:ext cx="469421" cy="230832"/>
            <a:chOff x="2518403" y="6157423"/>
            <a:chExt cx="469421" cy="230832"/>
          </a:xfrm>
        </p:grpSpPr>
        <p:sp>
          <p:nvSpPr>
            <p:cNvPr id="54" name="Retângulo de cantos arredondados 53"/>
            <p:cNvSpPr/>
            <p:nvPr/>
          </p:nvSpPr>
          <p:spPr>
            <a:xfrm>
              <a:off x="2528068" y="6171278"/>
              <a:ext cx="360040" cy="210050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55" name="CaixaDeTexto 54"/>
            <p:cNvSpPr txBox="1"/>
            <p:nvPr/>
          </p:nvSpPr>
          <p:spPr>
            <a:xfrm>
              <a:off x="2518403" y="6157423"/>
              <a:ext cx="46942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900" dirty="0" smtClean="0"/>
                <a:t>703</a:t>
              </a:r>
              <a:endParaRPr lang="pt-BR" sz="900" dirty="0"/>
            </a:p>
          </p:txBody>
        </p:sp>
      </p:grpSp>
      <p:sp>
        <p:nvSpPr>
          <p:cNvPr id="58" name="Retângulo de cantos arredondados 57"/>
          <p:cNvSpPr/>
          <p:nvPr/>
        </p:nvSpPr>
        <p:spPr>
          <a:xfrm>
            <a:off x="4725681" y="6179159"/>
            <a:ext cx="360040" cy="210050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1" name="CaixaDeTexto 60"/>
          <p:cNvSpPr txBox="1"/>
          <p:nvPr/>
        </p:nvSpPr>
        <p:spPr>
          <a:xfrm>
            <a:off x="4681381" y="6165304"/>
            <a:ext cx="6480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900" dirty="0" smtClean="0"/>
              <a:t>1103</a:t>
            </a:r>
            <a:endParaRPr lang="pt-BR" sz="900" dirty="0"/>
          </a:p>
        </p:txBody>
      </p:sp>
      <p:grpSp>
        <p:nvGrpSpPr>
          <p:cNvPr id="68" name="Grupo 67"/>
          <p:cNvGrpSpPr/>
          <p:nvPr/>
        </p:nvGrpSpPr>
        <p:grpSpPr>
          <a:xfrm>
            <a:off x="5758763" y="6165304"/>
            <a:ext cx="469421" cy="230832"/>
            <a:chOff x="2518403" y="6157423"/>
            <a:chExt cx="469421" cy="230832"/>
          </a:xfrm>
        </p:grpSpPr>
        <p:sp>
          <p:nvSpPr>
            <p:cNvPr id="69" name="Retângulo de cantos arredondados 68"/>
            <p:cNvSpPr/>
            <p:nvPr/>
          </p:nvSpPr>
          <p:spPr>
            <a:xfrm>
              <a:off x="2528068" y="6171278"/>
              <a:ext cx="360040" cy="210050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70" name="CaixaDeTexto 69"/>
            <p:cNvSpPr txBox="1"/>
            <p:nvPr/>
          </p:nvSpPr>
          <p:spPr>
            <a:xfrm>
              <a:off x="2518403" y="6157423"/>
              <a:ext cx="46942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900" dirty="0" smtClean="0"/>
                <a:t>478</a:t>
              </a:r>
              <a:endParaRPr lang="pt-BR" sz="900" dirty="0"/>
            </a:p>
          </p:txBody>
        </p:sp>
      </p:grpSp>
      <p:grpSp>
        <p:nvGrpSpPr>
          <p:cNvPr id="71" name="Grupo 70"/>
          <p:cNvGrpSpPr/>
          <p:nvPr/>
        </p:nvGrpSpPr>
        <p:grpSpPr>
          <a:xfrm>
            <a:off x="6832712" y="6165304"/>
            <a:ext cx="469421" cy="230832"/>
            <a:chOff x="2518403" y="6157423"/>
            <a:chExt cx="469421" cy="230832"/>
          </a:xfrm>
        </p:grpSpPr>
        <p:sp>
          <p:nvSpPr>
            <p:cNvPr id="72" name="Retângulo de cantos arredondados 71"/>
            <p:cNvSpPr/>
            <p:nvPr/>
          </p:nvSpPr>
          <p:spPr>
            <a:xfrm>
              <a:off x="2528068" y="6171278"/>
              <a:ext cx="360040" cy="210050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73" name="CaixaDeTexto 72"/>
            <p:cNvSpPr txBox="1"/>
            <p:nvPr/>
          </p:nvSpPr>
          <p:spPr>
            <a:xfrm>
              <a:off x="2518403" y="6157423"/>
              <a:ext cx="46942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900" dirty="0" smtClean="0"/>
                <a:t>398</a:t>
              </a:r>
              <a:endParaRPr lang="pt-BR" sz="900" dirty="0"/>
            </a:p>
          </p:txBody>
        </p:sp>
      </p:grpSp>
      <p:grpSp>
        <p:nvGrpSpPr>
          <p:cNvPr id="74" name="Grupo 73"/>
          <p:cNvGrpSpPr/>
          <p:nvPr/>
        </p:nvGrpSpPr>
        <p:grpSpPr>
          <a:xfrm>
            <a:off x="7934604" y="6165304"/>
            <a:ext cx="469421" cy="230832"/>
            <a:chOff x="2518403" y="6157423"/>
            <a:chExt cx="469421" cy="230832"/>
          </a:xfrm>
        </p:grpSpPr>
        <p:sp>
          <p:nvSpPr>
            <p:cNvPr id="75" name="Retângulo de cantos arredondados 74"/>
            <p:cNvSpPr/>
            <p:nvPr/>
          </p:nvSpPr>
          <p:spPr>
            <a:xfrm>
              <a:off x="2528068" y="6171278"/>
              <a:ext cx="360040" cy="210050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76" name="CaixaDeTexto 75"/>
            <p:cNvSpPr txBox="1"/>
            <p:nvPr/>
          </p:nvSpPr>
          <p:spPr>
            <a:xfrm>
              <a:off x="2518403" y="6157423"/>
              <a:ext cx="46942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900" dirty="0" smtClean="0"/>
                <a:t>450</a:t>
              </a:r>
              <a:endParaRPr lang="pt-BR" sz="900" dirty="0"/>
            </a:p>
          </p:txBody>
        </p:sp>
      </p:grpSp>
      <p:pic>
        <p:nvPicPr>
          <p:cNvPr id="79" name="Picture 8" descr="https://encrypted-tbn2.gstatic.com/images?q=tbn:ANd9GcTg_M9DOOYV3IHlfa35HgulzBoDkdzR15U_qsLw14xY61QdHqY95Q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980728"/>
            <a:ext cx="535781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0" name="Título 1"/>
          <p:cNvSpPr txBox="1">
            <a:spLocks/>
          </p:cNvSpPr>
          <p:nvPr/>
        </p:nvSpPr>
        <p:spPr>
          <a:xfrm>
            <a:off x="457200" y="116632"/>
            <a:ext cx="8229600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pt-BR" sz="2600" dirty="0" smtClean="0"/>
              <a:t>Histórico dos ciclos de superação </a:t>
            </a:r>
            <a:r>
              <a:rPr lang="pt-BR" sz="2200" dirty="0" smtClean="0">
                <a:solidFill>
                  <a:schemeClr val="accent1">
                    <a:lumMod val="75000"/>
                  </a:schemeClr>
                </a:solidFill>
              </a:rPr>
              <a:t>(DJ, SC, BB e TC)</a:t>
            </a:r>
            <a:endParaRPr lang="pt-BR" sz="2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1" name="CaixaDeTexto 80"/>
          <p:cNvSpPr txBox="1"/>
          <p:nvPr/>
        </p:nvSpPr>
        <p:spPr>
          <a:xfrm>
            <a:off x="3131840" y="1012929"/>
            <a:ext cx="53285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u="sng" dirty="0" smtClean="0"/>
              <a:t>Quantitativo de Equipamentos</a:t>
            </a:r>
            <a:endParaRPr lang="pt-BR" sz="2200" u="sng" dirty="0"/>
          </a:p>
        </p:txBody>
      </p:sp>
    </p:spTree>
    <p:extLst>
      <p:ext uri="{BB962C8B-B14F-4D97-AF65-F5344CB8AC3E}">
        <p14:creationId xmlns:p14="http://schemas.microsoft.com/office/powerpoint/2010/main" val="4164420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" name="Conector reto 47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63500" cap="rnd" cmpd="sng">
            <a:solidFill>
              <a:schemeClr val="bg2">
                <a:lumMod val="90000"/>
              </a:schemeClr>
            </a:solidFill>
            <a:round/>
          </a:ln>
          <a:effectLst>
            <a:reflection blurRad="6350" stA="50000" endA="300" endPos="5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43" y="1421284"/>
            <a:ext cx="7418808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CaixaDeTexto 19"/>
          <p:cNvSpPr txBox="1"/>
          <p:nvPr/>
        </p:nvSpPr>
        <p:spPr>
          <a:xfrm>
            <a:off x="3131840" y="1012929"/>
            <a:ext cx="53285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u="sng" dirty="0" smtClean="0"/>
              <a:t>Quantitativo de Equipamentos - Causa</a:t>
            </a:r>
            <a:endParaRPr lang="pt-BR" sz="2200" u="sng" dirty="0"/>
          </a:p>
        </p:txBody>
      </p:sp>
      <p:pic>
        <p:nvPicPr>
          <p:cNvPr id="21" name="Picture 8" descr="https://encrypted-tbn2.gstatic.com/images?q=tbn:ANd9GcTg_M9DOOYV3IHlfa35HgulzBoDkdzR15U_qsLw14xY61QdHqY95Q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980728"/>
            <a:ext cx="535781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ítulo 1"/>
          <p:cNvSpPr txBox="1">
            <a:spLocks/>
          </p:cNvSpPr>
          <p:nvPr/>
        </p:nvSpPr>
        <p:spPr>
          <a:xfrm>
            <a:off x="457200" y="116632"/>
            <a:ext cx="8229600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pt-BR" sz="2600" dirty="0" smtClean="0"/>
              <a:t>Histórico dos ciclos de superação </a:t>
            </a:r>
            <a:r>
              <a:rPr lang="pt-BR" sz="2200" dirty="0" smtClean="0">
                <a:solidFill>
                  <a:schemeClr val="accent1">
                    <a:lumMod val="75000"/>
                  </a:schemeClr>
                </a:solidFill>
              </a:rPr>
              <a:t>(DJ, SC, BB e TC)</a:t>
            </a:r>
            <a:endParaRPr lang="pt-BR" sz="2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676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BR" sz="3600" dirty="0" smtClean="0"/>
              <a:t>Disjuntores</a:t>
            </a:r>
            <a:endParaRPr lang="pt-BR" sz="3600" dirty="0"/>
          </a:p>
        </p:txBody>
      </p:sp>
    </p:spTree>
    <p:extLst>
      <p:ext uri="{BB962C8B-B14F-4D97-AF65-F5344CB8AC3E}">
        <p14:creationId xmlns:p14="http://schemas.microsoft.com/office/powerpoint/2010/main" val="40360650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62074"/>
          </a:xfrm>
        </p:spPr>
        <p:txBody>
          <a:bodyPr>
            <a:noAutofit/>
          </a:bodyPr>
          <a:lstStyle/>
          <a:p>
            <a:r>
              <a:rPr lang="pt-BR" sz="2600" dirty="0" smtClean="0"/>
              <a:t>Tendência de Superação de Disjuntores - 2015</a:t>
            </a:r>
            <a:endParaRPr lang="pt-BR" sz="2600" dirty="0"/>
          </a:p>
        </p:txBody>
      </p:sp>
      <p:cxnSp>
        <p:nvCxnSpPr>
          <p:cNvPr id="13" name="Conector reto 12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63500" cap="rnd" cmpd="sng">
            <a:solidFill>
              <a:schemeClr val="bg2">
                <a:lumMod val="90000"/>
              </a:schemeClr>
            </a:solidFill>
            <a:round/>
          </a:ln>
          <a:effectLst>
            <a:reflection blurRad="6350" stA="50000" endA="300" endPos="5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eta entalhada para a direita 3"/>
          <p:cNvSpPr/>
          <p:nvPr/>
        </p:nvSpPr>
        <p:spPr>
          <a:xfrm>
            <a:off x="3783013" y="2636912"/>
            <a:ext cx="898525" cy="485458"/>
          </a:xfrm>
          <a:prstGeom prst="notched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pt-BR"/>
          </a:p>
        </p:txBody>
      </p:sp>
      <p:sp>
        <p:nvSpPr>
          <p:cNvPr id="5" name="Content Placeholder 36"/>
          <p:cNvSpPr>
            <a:spLocks/>
          </p:cNvSpPr>
          <p:nvPr/>
        </p:nvSpPr>
        <p:spPr bwMode="auto">
          <a:xfrm>
            <a:off x="419100" y="992188"/>
            <a:ext cx="3387725" cy="202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61950" lvl="1" indent="-361950" algn="just">
              <a:lnSpc>
                <a:spcPct val="230000"/>
              </a:lnSpc>
              <a:spcBef>
                <a:spcPts val="600"/>
              </a:spcBef>
              <a:buFontTx/>
              <a:buBlip>
                <a:blip r:embed="rId3"/>
              </a:buBlip>
            </a:pPr>
            <a:r>
              <a:rPr lang="pt-BR" dirty="0" smtClean="0"/>
              <a:t>Resultados: histogramas</a:t>
            </a:r>
          </a:p>
          <a:p>
            <a:pPr marL="361950" lvl="1" indent="-361950" algn="just">
              <a:lnSpc>
                <a:spcPct val="230000"/>
              </a:lnSpc>
              <a:spcBef>
                <a:spcPts val="600"/>
              </a:spcBef>
              <a:buFontTx/>
              <a:buBlip>
                <a:blip r:embed="rId3"/>
              </a:buBlip>
            </a:pPr>
            <a:r>
              <a:rPr lang="pt-BR" dirty="0" smtClean="0"/>
              <a:t>3100  subestações</a:t>
            </a:r>
          </a:p>
          <a:p>
            <a:pPr marL="361950" lvl="1" indent="-361950" algn="just">
              <a:lnSpc>
                <a:spcPct val="230000"/>
              </a:lnSpc>
              <a:spcBef>
                <a:spcPts val="600"/>
              </a:spcBef>
              <a:buFontTx/>
              <a:buBlip>
                <a:blip r:embed="rId3"/>
              </a:buBlip>
            </a:pPr>
            <a:r>
              <a:rPr lang="pt-BR" dirty="0" smtClean="0"/>
              <a:t>Distribuição por nível tensão</a:t>
            </a:r>
            <a:endParaRPr lang="pt-BR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19" t="8095" r="14772" b="43939"/>
          <a:stretch>
            <a:fillRect/>
          </a:stretch>
        </p:blipFill>
        <p:spPr bwMode="auto">
          <a:xfrm>
            <a:off x="7580313" y="1103312"/>
            <a:ext cx="1258887" cy="2181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42" t="3081" r="25706" b="9415"/>
          <a:stretch>
            <a:fillRect/>
          </a:stretch>
        </p:blipFill>
        <p:spPr bwMode="auto">
          <a:xfrm>
            <a:off x="5072063" y="1031875"/>
            <a:ext cx="2625725" cy="2678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Grupo 9"/>
          <p:cNvGrpSpPr>
            <a:grpSpLocks/>
          </p:cNvGrpSpPr>
          <p:nvPr/>
        </p:nvGrpSpPr>
        <p:grpSpPr bwMode="auto">
          <a:xfrm>
            <a:off x="3059832" y="5231159"/>
            <a:ext cx="1704974" cy="646113"/>
            <a:chOff x="2169994" y="3212008"/>
            <a:chExt cx="1705094" cy="646331"/>
          </a:xfrm>
        </p:grpSpPr>
        <p:sp>
          <p:nvSpPr>
            <p:cNvPr id="9" name="Retângulo 8"/>
            <p:cNvSpPr/>
            <p:nvPr/>
          </p:nvSpPr>
          <p:spPr>
            <a:xfrm>
              <a:off x="2169994" y="3212008"/>
              <a:ext cx="1705094" cy="6463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>
                <a:defRPr/>
              </a:pPr>
              <a:endParaRPr lang="pt-BR"/>
            </a:p>
          </p:txBody>
        </p:sp>
        <p:sp>
          <p:nvSpPr>
            <p:cNvPr id="10" name="CaixaDeTexto 1"/>
            <p:cNvSpPr txBox="1">
              <a:spLocks noChangeArrowheads="1"/>
            </p:cNvSpPr>
            <p:nvPr/>
          </p:nvSpPr>
          <p:spPr bwMode="auto">
            <a:xfrm>
              <a:off x="2458046" y="3212008"/>
              <a:ext cx="1378047" cy="6415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pt-BR" dirty="0" err="1" smtClean="0"/>
                <a:t>Icc</a:t>
              </a:r>
              <a:r>
                <a:rPr lang="pt-BR" dirty="0" smtClean="0"/>
                <a:t> </a:t>
              </a:r>
              <a:r>
                <a:rPr lang="pt-BR" dirty="0" err="1"/>
                <a:t>max</a:t>
              </a:r>
              <a:r>
                <a:rPr lang="pt-BR" dirty="0"/>
                <a:t>.</a:t>
              </a:r>
            </a:p>
            <a:p>
              <a:pPr eaLnBrk="1" hangingPunct="1"/>
              <a:r>
                <a:rPr lang="pt-BR" dirty="0" err="1" smtClean="0"/>
                <a:t>Idisj</a:t>
              </a:r>
              <a:r>
                <a:rPr lang="pt-BR" dirty="0" smtClean="0"/>
                <a:t> </a:t>
              </a:r>
              <a:endParaRPr lang="pt-BR" dirty="0"/>
            </a:p>
          </p:txBody>
        </p:sp>
        <p:cxnSp>
          <p:nvCxnSpPr>
            <p:cNvPr id="11" name="Conector reto 10"/>
            <p:cNvCxnSpPr/>
            <p:nvPr/>
          </p:nvCxnSpPr>
          <p:spPr>
            <a:xfrm>
              <a:off x="2412323" y="3534380"/>
              <a:ext cx="1005911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Content Placeholder 36"/>
          <p:cNvSpPr>
            <a:spLocks/>
          </p:cNvSpPr>
          <p:nvPr/>
        </p:nvSpPr>
        <p:spPr bwMode="auto">
          <a:xfrm>
            <a:off x="441176" y="4005064"/>
            <a:ext cx="8019256" cy="87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61950" lvl="1" indent="-361950" algn="just">
              <a:lnSpc>
                <a:spcPct val="150000"/>
              </a:lnSpc>
              <a:spcBef>
                <a:spcPts val="1200"/>
              </a:spcBef>
              <a:buBlip>
                <a:blip r:embed="rId3"/>
              </a:buBlip>
            </a:pPr>
            <a:r>
              <a:rPr lang="pt-BR" dirty="0" smtClean="0"/>
              <a:t>Histogramas </a:t>
            </a:r>
            <a:r>
              <a:rPr lang="pt-BR" dirty="0"/>
              <a:t>mostram </a:t>
            </a:r>
            <a:r>
              <a:rPr lang="pt-BR" dirty="0" smtClean="0"/>
              <a:t>as diferentes </a:t>
            </a:r>
            <a:r>
              <a:rPr lang="pt-BR" dirty="0"/>
              <a:t>margens de utilização </a:t>
            </a:r>
            <a:r>
              <a:rPr lang="pt-BR" dirty="0" smtClean="0"/>
              <a:t>da capacidade </a:t>
            </a:r>
            <a:r>
              <a:rPr lang="pt-BR" dirty="0"/>
              <a:t>de interrupção </a:t>
            </a:r>
            <a:r>
              <a:rPr lang="pt-BR" dirty="0" smtClean="0"/>
              <a:t>dos </a:t>
            </a:r>
            <a:r>
              <a:rPr lang="pt-BR" dirty="0"/>
              <a:t>disjuntores </a:t>
            </a:r>
            <a:r>
              <a:rPr lang="pt-BR" dirty="0" smtClean="0"/>
              <a:t>para </a:t>
            </a:r>
            <a:r>
              <a:rPr lang="pt-BR" dirty="0"/>
              <a:t>diferentes níveis de tensão.</a:t>
            </a:r>
          </a:p>
          <a:p>
            <a:pPr marL="361950" lvl="1" indent="-361950" algn="just">
              <a:lnSpc>
                <a:spcPct val="150000"/>
              </a:lnSpc>
              <a:spcBef>
                <a:spcPts val="1200"/>
              </a:spcBef>
              <a:buFontTx/>
              <a:buBlip>
                <a:blip r:embed="rId3"/>
              </a:buBlip>
            </a:pPr>
            <a:endParaRPr lang="pt-BR" dirty="0"/>
          </a:p>
        </p:txBody>
      </p:sp>
      <p:sp>
        <p:nvSpPr>
          <p:cNvPr id="14" name="Content Placeholder 36"/>
          <p:cNvSpPr>
            <a:spLocks/>
          </p:cNvSpPr>
          <p:nvPr/>
        </p:nvSpPr>
        <p:spPr bwMode="auto">
          <a:xfrm>
            <a:off x="201613" y="4881563"/>
            <a:ext cx="6727825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1"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en-US" sz="1200" dirty="0" smtClean="0"/>
              <a:t>           </a:t>
            </a:r>
            <a:endParaRPr lang="pt-BR" dirty="0"/>
          </a:p>
          <a:p>
            <a:pPr marL="361950" lvl="1" indent="-361950" algn="just">
              <a:lnSpc>
                <a:spcPct val="150000"/>
              </a:lnSpc>
              <a:spcBef>
                <a:spcPts val="1000"/>
              </a:spcBef>
              <a:buFontTx/>
              <a:buBlip>
                <a:blip r:embed="rId3"/>
              </a:buBlip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50484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Agenda da Apresentação</a:t>
            </a:r>
            <a:endParaRPr lang="pt-BR" dirty="0"/>
          </a:p>
        </p:txBody>
      </p:sp>
      <p:cxnSp>
        <p:nvCxnSpPr>
          <p:cNvPr id="8" name="Conector reto 7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63500" cap="rnd" cmpd="sng">
            <a:solidFill>
              <a:schemeClr val="bg2">
                <a:lumMod val="90000"/>
              </a:schemeClr>
            </a:solidFill>
            <a:round/>
          </a:ln>
          <a:effectLst>
            <a:reflection blurRad="6350" stA="50000" endA="300" endPos="5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5"/>
          <p:cNvSpPr>
            <a:spLocks/>
          </p:cNvSpPr>
          <p:nvPr/>
        </p:nvSpPr>
        <p:spPr bwMode="auto">
          <a:xfrm>
            <a:off x="467544" y="1159098"/>
            <a:ext cx="8156575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81000" indent="-381000">
              <a:lnSpc>
                <a:spcPct val="150000"/>
              </a:lnSpc>
              <a:spcBef>
                <a:spcPts val="1200"/>
              </a:spcBef>
              <a:buClr>
                <a:schemeClr val="bg2">
                  <a:lumMod val="50000"/>
                </a:schemeClr>
              </a:buClr>
              <a:buSzPct val="110000"/>
              <a:buFont typeface="Wingdings" pitchFamily="2" charset="2"/>
              <a:buAutoNum type="arabicPeriod"/>
            </a:pPr>
            <a:r>
              <a:rPr lang="pt-BR" sz="2300" dirty="0" smtClean="0">
                <a:cs typeface="Arial" charset="0"/>
              </a:rPr>
              <a:t>Resultados </a:t>
            </a:r>
            <a:r>
              <a:rPr lang="pt-BR" sz="2300" dirty="0">
                <a:cs typeface="Arial" charset="0"/>
              </a:rPr>
              <a:t>do último e do atual ciclo de </a:t>
            </a:r>
            <a:r>
              <a:rPr lang="pt-BR" sz="2300" dirty="0" smtClean="0">
                <a:cs typeface="Arial" charset="0"/>
              </a:rPr>
              <a:t>superação</a:t>
            </a:r>
            <a:endParaRPr lang="pt-BR" sz="2300" dirty="0">
              <a:cs typeface="Arial" charset="0"/>
            </a:endParaRPr>
          </a:p>
          <a:p>
            <a:pPr marL="381000" indent="-381000">
              <a:lnSpc>
                <a:spcPct val="200000"/>
              </a:lnSpc>
              <a:spcBef>
                <a:spcPts val="1200"/>
              </a:spcBef>
              <a:buClr>
                <a:schemeClr val="bg2">
                  <a:lumMod val="50000"/>
                </a:schemeClr>
              </a:buClr>
              <a:buSzPct val="110000"/>
              <a:buFont typeface="Wingdings" pitchFamily="2" charset="2"/>
              <a:buAutoNum type="arabicPeriod"/>
            </a:pPr>
            <a:r>
              <a:rPr lang="pt-BR" sz="2200" dirty="0">
                <a:cs typeface="Arial" charset="0"/>
              </a:rPr>
              <a:t> </a:t>
            </a:r>
            <a:r>
              <a:rPr lang="pt-BR" sz="2300" dirty="0" smtClean="0">
                <a:cs typeface="Arial" charset="0"/>
              </a:rPr>
              <a:t>Histórico </a:t>
            </a:r>
            <a:r>
              <a:rPr lang="pt-BR" sz="2300" dirty="0">
                <a:cs typeface="Arial" charset="0"/>
              </a:rPr>
              <a:t>dos ciclos de superação</a:t>
            </a:r>
          </a:p>
          <a:p>
            <a:pPr marL="792163" lvl="2" indent="-304800">
              <a:lnSpc>
                <a:spcPct val="150000"/>
              </a:lnSpc>
              <a:spcBef>
                <a:spcPts val="600"/>
              </a:spcBef>
              <a:buClr>
                <a:schemeClr val="bg2">
                  <a:lumMod val="50000"/>
                </a:schemeClr>
              </a:buClr>
              <a:buSzPct val="110000"/>
              <a:buFont typeface="Wingdings" pitchFamily="2" charset="2"/>
              <a:buChar char="q"/>
            </a:pPr>
            <a:r>
              <a:rPr lang="pt-BR" dirty="0">
                <a:cs typeface="Arial" charset="0"/>
              </a:rPr>
              <a:t>Por equipamento</a:t>
            </a:r>
          </a:p>
          <a:p>
            <a:pPr marL="792163" lvl="2" indent="-304800">
              <a:lnSpc>
                <a:spcPct val="150000"/>
              </a:lnSpc>
              <a:spcBef>
                <a:spcPts val="600"/>
              </a:spcBef>
              <a:buClr>
                <a:schemeClr val="bg2">
                  <a:lumMod val="50000"/>
                </a:schemeClr>
              </a:buClr>
              <a:buSzPct val="110000"/>
              <a:buFont typeface="Wingdings" pitchFamily="2" charset="2"/>
              <a:buChar char="q"/>
            </a:pPr>
            <a:r>
              <a:rPr lang="pt-BR" dirty="0">
                <a:cs typeface="Arial" charset="0"/>
              </a:rPr>
              <a:t>Por </a:t>
            </a:r>
            <a:r>
              <a:rPr lang="pt-BR" dirty="0" smtClean="0">
                <a:cs typeface="Arial" charset="0"/>
              </a:rPr>
              <a:t>causas </a:t>
            </a:r>
            <a:r>
              <a:rPr lang="pt-BR" sz="1600" dirty="0" smtClean="0">
                <a:cs typeface="Arial" charset="0"/>
              </a:rPr>
              <a:t>(</a:t>
            </a:r>
            <a:r>
              <a:rPr lang="pt-BR" sz="1600" dirty="0" err="1" smtClean="0">
                <a:cs typeface="Arial" charset="0"/>
              </a:rPr>
              <a:t>Icc</a:t>
            </a:r>
            <a:r>
              <a:rPr lang="pt-BR" sz="1600" dirty="0" smtClean="0">
                <a:cs typeface="Arial" charset="0"/>
              </a:rPr>
              <a:t>, In, TRT, </a:t>
            </a:r>
            <a:r>
              <a:rPr lang="pt-BR" sz="1600" dirty="0" err="1" smtClean="0">
                <a:cs typeface="Arial" charset="0"/>
              </a:rPr>
              <a:t>etc</a:t>
            </a:r>
            <a:r>
              <a:rPr lang="pt-BR" sz="1600" dirty="0" smtClean="0">
                <a:cs typeface="Arial" charset="0"/>
              </a:rPr>
              <a:t>)</a:t>
            </a:r>
            <a:endParaRPr lang="pt-BR" sz="1600" dirty="0">
              <a:cs typeface="Arial" charset="0"/>
            </a:endParaRPr>
          </a:p>
          <a:p>
            <a:pPr marL="792163" lvl="2" indent="-304800">
              <a:lnSpc>
                <a:spcPct val="150000"/>
              </a:lnSpc>
              <a:spcBef>
                <a:spcPts val="600"/>
              </a:spcBef>
              <a:buClr>
                <a:schemeClr val="bg2">
                  <a:lumMod val="50000"/>
                </a:schemeClr>
              </a:buClr>
              <a:buSzPct val="110000"/>
              <a:buFont typeface="Wingdings" pitchFamily="2" charset="2"/>
              <a:buChar char="q"/>
            </a:pPr>
            <a:r>
              <a:rPr lang="pt-BR" dirty="0">
                <a:cs typeface="Arial" charset="0"/>
              </a:rPr>
              <a:t>Por </a:t>
            </a:r>
            <a:r>
              <a:rPr lang="pt-BR" dirty="0" smtClean="0">
                <a:cs typeface="Arial" charset="0"/>
              </a:rPr>
              <a:t>tipo de rede </a:t>
            </a:r>
            <a:r>
              <a:rPr lang="pt-BR" sz="1600" dirty="0" smtClean="0">
                <a:cs typeface="Arial" charset="0"/>
              </a:rPr>
              <a:t>(RB, DIT, Distribuição e Geração)</a:t>
            </a:r>
            <a:endParaRPr lang="pt-BR" sz="1600" dirty="0">
              <a:cs typeface="Arial" charset="0"/>
            </a:endParaRPr>
          </a:p>
          <a:p>
            <a:pPr marL="381000" indent="-381000">
              <a:lnSpc>
                <a:spcPct val="200000"/>
              </a:lnSpc>
              <a:spcBef>
                <a:spcPts val="1200"/>
              </a:spcBef>
              <a:buClr>
                <a:schemeClr val="bg2">
                  <a:lumMod val="50000"/>
                </a:schemeClr>
              </a:buClr>
              <a:buSzPct val="110000"/>
              <a:buFont typeface="Wingdings" pitchFamily="2" charset="2"/>
              <a:buAutoNum type="arabicPeriod"/>
            </a:pPr>
            <a:r>
              <a:rPr lang="pt-BR" sz="2300" dirty="0">
                <a:cs typeface="Arial" charset="0"/>
              </a:rPr>
              <a:t>Tendência</a:t>
            </a:r>
            <a:r>
              <a:rPr lang="pt-BR" sz="2300" dirty="0" smtClean="0">
                <a:cs typeface="Arial" charset="0"/>
              </a:rPr>
              <a:t> de Superação de disjuntores – Horizonte de 2015 </a:t>
            </a:r>
            <a:endParaRPr lang="pt-BR" sz="2300" dirty="0">
              <a:cs typeface="Arial" charset="0"/>
            </a:endParaRPr>
          </a:p>
          <a:p>
            <a:pPr marL="381000" indent="-381000">
              <a:lnSpc>
                <a:spcPct val="200000"/>
              </a:lnSpc>
              <a:spcBef>
                <a:spcPts val="1200"/>
              </a:spcBef>
              <a:buClr>
                <a:schemeClr val="bg2">
                  <a:lumMod val="50000"/>
                </a:schemeClr>
              </a:buClr>
              <a:buSzPct val="110000"/>
              <a:buFont typeface="Wingdings" pitchFamily="2" charset="2"/>
              <a:buAutoNum type="arabicPeriod"/>
            </a:pPr>
            <a:r>
              <a:rPr lang="pt-BR" sz="2300" dirty="0" smtClean="0">
                <a:cs typeface="Arial" charset="0"/>
              </a:rPr>
              <a:t>Destaques</a:t>
            </a:r>
            <a:endParaRPr lang="pt-BR" sz="2300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48456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62074"/>
          </a:xfrm>
        </p:spPr>
        <p:txBody>
          <a:bodyPr>
            <a:noAutofit/>
          </a:bodyPr>
          <a:lstStyle/>
          <a:p>
            <a:r>
              <a:rPr lang="pt-BR" sz="2600" dirty="0" smtClean="0"/>
              <a:t>Resultado do último e dos demais ciclos de superação</a:t>
            </a:r>
            <a:endParaRPr lang="pt-BR" sz="2600" dirty="0"/>
          </a:p>
        </p:txBody>
      </p:sp>
      <p:cxnSp>
        <p:nvCxnSpPr>
          <p:cNvPr id="13" name="Conector reto 12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63500" cap="rnd" cmpd="sng">
            <a:solidFill>
              <a:schemeClr val="bg2">
                <a:lumMod val="90000"/>
              </a:schemeClr>
            </a:solidFill>
            <a:round/>
          </a:ln>
          <a:effectLst>
            <a:reflection blurRad="6350" stA="50000" endA="300" endPos="5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18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9" t="8495" r="18829" b="9279"/>
          <a:stretch/>
        </p:blipFill>
        <p:spPr bwMode="auto">
          <a:xfrm>
            <a:off x="620931" y="1556792"/>
            <a:ext cx="6389915" cy="4604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5"/>
          <p:cNvSpPr txBox="1">
            <a:spLocks noGrp="1"/>
          </p:cNvSpPr>
          <p:nvPr/>
        </p:nvSpPr>
        <p:spPr bwMode="auto">
          <a:xfrm>
            <a:off x="6934200" y="6629400"/>
            <a:ext cx="2133600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6808459F-2810-44D9-BC66-A4AFA1EB964D}" type="slidenum">
              <a:rPr lang="en-US" sz="800" b="1"/>
              <a:pPr algn="r" eaLnBrk="1" hangingPunct="1"/>
              <a:t>20</a:t>
            </a:fld>
            <a:endParaRPr lang="en-US" sz="800" b="1"/>
          </a:p>
        </p:txBody>
      </p:sp>
      <p:sp>
        <p:nvSpPr>
          <p:cNvPr id="6" name="Content Placeholder 36"/>
          <p:cNvSpPr>
            <a:spLocks/>
          </p:cNvSpPr>
          <p:nvPr/>
        </p:nvSpPr>
        <p:spPr bwMode="auto">
          <a:xfrm>
            <a:off x="1401812" y="980728"/>
            <a:ext cx="2882156" cy="499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1" algn="just">
              <a:lnSpc>
                <a:spcPts val="2500"/>
              </a:lnSpc>
            </a:pPr>
            <a:r>
              <a:rPr lang="pt-BR" dirty="0" smtClean="0"/>
              <a:t>Status da rede de </a:t>
            </a:r>
            <a:r>
              <a:rPr lang="pt-BR" sz="2400" b="1" u="sng" dirty="0" smtClean="0">
                <a:solidFill>
                  <a:srgbClr val="FF3300"/>
                </a:solidFill>
              </a:rPr>
              <a:t>500 kV</a:t>
            </a:r>
            <a:endParaRPr lang="pt-BR" dirty="0"/>
          </a:p>
        </p:txBody>
      </p:sp>
      <p:sp>
        <p:nvSpPr>
          <p:cNvPr id="8" name="Elipse 7"/>
          <p:cNvSpPr/>
          <p:nvPr/>
        </p:nvSpPr>
        <p:spPr>
          <a:xfrm>
            <a:off x="5537646" y="5666829"/>
            <a:ext cx="1103313" cy="614363"/>
          </a:xfrm>
          <a:prstGeom prst="ellipse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pt-BR">
              <a:solidFill>
                <a:srgbClr val="FF0000"/>
              </a:solidFill>
            </a:endParaRPr>
          </a:p>
        </p:txBody>
      </p:sp>
      <p:grpSp>
        <p:nvGrpSpPr>
          <p:cNvPr id="9" name="Grupo 15"/>
          <p:cNvGrpSpPr>
            <a:grpSpLocks/>
          </p:cNvGrpSpPr>
          <p:nvPr/>
        </p:nvGrpSpPr>
        <p:grpSpPr bwMode="auto">
          <a:xfrm>
            <a:off x="3716784" y="1718037"/>
            <a:ext cx="715962" cy="4376738"/>
            <a:chOff x="4377913" y="2308169"/>
            <a:chExt cx="716599" cy="3969596"/>
          </a:xfrm>
        </p:grpSpPr>
        <p:cxnSp>
          <p:nvCxnSpPr>
            <p:cNvPr id="10" name="Conector reto 9"/>
            <p:cNvCxnSpPr/>
            <p:nvPr/>
          </p:nvCxnSpPr>
          <p:spPr>
            <a:xfrm flipH="1">
              <a:off x="5059556" y="2308169"/>
              <a:ext cx="34956" cy="3968156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Conector de seta reta 10"/>
            <p:cNvCxnSpPr/>
            <p:nvPr/>
          </p:nvCxnSpPr>
          <p:spPr>
            <a:xfrm flipH="1">
              <a:off x="4452591" y="2308169"/>
              <a:ext cx="624443" cy="0"/>
            </a:xfrm>
            <a:prstGeom prst="straightConnector1">
              <a:avLst/>
            </a:prstGeom>
            <a:ln w="19050" cmpd="sng">
              <a:solidFill>
                <a:srgbClr val="00B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ector de seta reta 11"/>
            <p:cNvCxnSpPr/>
            <p:nvPr/>
          </p:nvCxnSpPr>
          <p:spPr>
            <a:xfrm flipH="1">
              <a:off x="4377913" y="6277765"/>
              <a:ext cx="622854" cy="0"/>
            </a:xfrm>
            <a:prstGeom prst="straightConnector1">
              <a:avLst/>
            </a:prstGeom>
            <a:ln w="19050" cmpd="sng">
              <a:solidFill>
                <a:srgbClr val="00B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Conector de seta reta 13"/>
          <p:cNvCxnSpPr/>
          <p:nvPr/>
        </p:nvCxnSpPr>
        <p:spPr>
          <a:xfrm>
            <a:off x="3824734" y="1937792"/>
            <a:ext cx="407987" cy="601662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upo 4"/>
          <p:cNvGrpSpPr>
            <a:grpSpLocks/>
          </p:cNvGrpSpPr>
          <p:nvPr/>
        </p:nvGrpSpPr>
        <p:grpSpPr bwMode="auto">
          <a:xfrm>
            <a:off x="7406134" y="1712367"/>
            <a:ext cx="1576246" cy="733288"/>
            <a:chOff x="7328849" y="1862151"/>
            <a:chExt cx="1631002" cy="746925"/>
          </a:xfrm>
        </p:grpSpPr>
        <p:pic>
          <p:nvPicPr>
            <p:cNvPr id="16" name="Picture 1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290" t="4868" r="26355" b="84595"/>
            <a:stretch>
              <a:fillRect/>
            </a:stretch>
          </p:blipFill>
          <p:spPr bwMode="auto">
            <a:xfrm>
              <a:off x="7328849" y="1862151"/>
              <a:ext cx="1631002" cy="7469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CaixaDeTexto 7"/>
            <p:cNvSpPr txBox="1">
              <a:spLocks noChangeArrowheads="1"/>
            </p:cNvSpPr>
            <p:nvPr/>
          </p:nvSpPr>
          <p:spPr bwMode="auto">
            <a:xfrm>
              <a:off x="7879118" y="2333057"/>
              <a:ext cx="1053436" cy="2616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0" rIns="36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pt-BR" sz="1100" smtClean="0"/>
                <a:t>% Cumulativo</a:t>
              </a:r>
              <a:endParaRPr lang="pt-BR" sz="1100"/>
            </a:p>
          </p:txBody>
        </p:sp>
        <p:sp>
          <p:nvSpPr>
            <p:cNvPr id="18" name="CaixaDeTexto 6"/>
            <p:cNvSpPr txBox="1">
              <a:spLocks noChangeArrowheads="1"/>
            </p:cNvSpPr>
            <p:nvPr/>
          </p:nvSpPr>
          <p:spPr bwMode="auto">
            <a:xfrm>
              <a:off x="7877932" y="1987651"/>
              <a:ext cx="891441" cy="2616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pt-BR" sz="1100" dirty="0" smtClean="0"/>
                <a:t>Frequência</a:t>
              </a:r>
              <a:endParaRPr lang="pt-BR" sz="1100" dirty="0"/>
            </a:p>
          </p:txBody>
        </p:sp>
      </p:grpSp>
      <p:sp>
        <p:nvSpPr>
          <p:cNvPr id="19" name="CaixaDeTexto 18"/>
          <p:cNvSpPr txBox="1"/>
          <p:nvPr/>
        </p:nvSpPr>
        <p:spPr>
          <a:xfrm>
            <a:off x="2699792" y="6160948"/>
            <a:ext cx="244827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 smtClean="0"/>
              <a:t>% capacidade de interrupção</a:t>
            </a:r>
            <a:endParaRPr lang="pt-BR" sz="1300" b="1" dirty="0"/>
          </a:p>
        </p:txBody>
      </p:sp>
      <p:sp>
        <p:nvSpPr>
          <p:cNvPr id="20" name="CaixaDeTexto 19"/>
          <p:cNvSpPr txBox="1"/>
          <p:nvPr/>
        </p:nvSpPr>
        <p:spPr>
          <a:xfrm rot="16200000">
            <a:off x="-636330" y="2948699"/>
            <a:ext cx="221210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 smtClean="0"/>
              <a:t>n</a:t>
            </a:r>
            <a:r>
              <a:rPr lang="pt-BR" sz="1300" b="1" baseline="30000" dirty="0" smtClean="0"/>
              <a:t>o</a:t>
            </a:r>
            <a:r>
              <a:rPr lang="pt-BR" sz="1300" b="1" dirty="0" smtClean="0"/>
              <a:t>. subestações</a:t>
            </a:r>
            <a:endParaRPr lang="pt-BR" sz="1300" b="1" dirty="0"/>
          </a:p>
        </p:txBody>
      </p:sp>
      <p:sp>
        <p:nvSpPr>
          <p:cNvPr id="21" name="CaixaDeTexto 20"/>
          <p:cNvSpPr txBox="1"/>
          <p:nvPr/>
        </p:nvSpPr>
        <p:spPr>
          <a:xfrm rot="16200000">
            <a:off x="6060414" y="3380747"/>
            <a:ext cx="221210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00" b="1" dirty="0" smtClean="0"/>
              <a:t>n</a:t>
            </a:r>
            <a:r>
              <a:rPr lang="pt-BR" sz="1300" b="1" baseline="30000" dirty="0" smtClean="0"/>
              <a:t>o</a:t>
            </a:r>
            <a:r>
              <a:rPr lang="pt-BR" sz="1300" b="1" dirty="0" smtClean="0"/>
              <a:t>. subestações (%)</a:t>
            </a:r>
            <a:endParaRPr lang="pt-BR" sz="1300" b="1" dirty="0"/>
          </a:p>
        </p:txBody>
      </p:sp>
      <p:pic>
        <p:nvPicPr>
          <p:cNvPr id="22" name="Picture 8" descr="https://encrypted-tbn2.gstatic.com/images?q=tbn:ANd9GcTg_M9DOOYV3IHlfa35HgulzBoDkdzR15U_qsLw14xY61QdHqY95Q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031" y="942416"/>
            <a:ext cx="535781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4" name="Tabela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8562685"/>
              </p:ext>
            </p:extLst>
          </p:nvPr>
        </p:nvGraphicFramePr>
        <p:xfrm>
          <a:off x="6990318" y="5818867"/>
          <a:ext cx="1962107" cy="5486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86166"/>
                <a:gridCol w="147486"/>
                <a:gridCol w="628455"/>
              </a:tblGrid>
              <a:tr h="182880">
                <a:tc gridSpan="2"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acima de 100%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0,00%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 gridSpan="2"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entre 90% e 100%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5,83%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até 70%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84,47%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5048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3576" y="3231199"/>
            <a:ext cx="4176464" cy="3233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ítu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62074"/>
          </a:xfrm>
        </p:spPr>
        <p:txBody>
          <a:bodyPr>
            <a:noAutofit/>
          </a:bodyPr>
          <a:lstStyle/>
          <a:p>
            <a:r>
              <a:rPr lang="pt-BR" sz="2600" dirty="0" smtClean="0"/>
              <a:t>Resultado do último e dos demais ciclos de superação</a:t>
            </a:r>
            <a:endParaRPr lang="pt-BR" sz="2600" dirty="0"/>
          </a:p>
        </p:txBody>
      </p:sp>
      <p:cxnSp>
        <p:nvCxnSpPr>
          <p:cNvPr id="11" name="Conector reto 10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63500" cap="rnd" cmpd="sng">
            <a:solidFill>
              <a:schemeClr val="bg2">
                <a:lumMod val="90000"/>
              </a:schemeClr>
            </a:solidFill>
            <a:round/>
          </a:ln>
          <a:effectLst>
            <a:reflection blurRad="6350" stA="50000" endA="300" endPos="5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36"/>
          <p:cNvSpPr>
            <a:spLocks/>
          </p:cNvSpPr>
          <p:nvPr/>
        </p:nvSpPr>
        <p:spPr bwMode="auto">
          <a:xfrm>
            <a:off x="1331640" y="948661"/>
            <a:ext cx="2882156" cy="499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1" algn="just">
              <a:lnSpc>
                <a:spcPts val="2500"/>
              </a:lnSpc>
            </a:pPr>
            <a:r>
              <a:rPr lang="pt-BR" dirty="0" smtClean="0"/>
              <a:t>Status da rede de </a:t>
            </a:r>
            <a:r>
              <a:rPr lang="pt-BR" sz="2400" b="1" u="sng" dirty="0" smtClean="0">
                <a:solidFill>
                  <a:srgbClr val="FF3300"/>
                </a:solidFill>
              </a:rPr>
              <a:t>500 kV</a:t>
            </a:r>
            <a:endParaRPr lang="pt-BR" dirty="0"/>
          </a:p>
        </p:txBody>
      </p:sp>
      <p:pic>
        <p:nvPicPr>
          <p:cNvPr id="13" name="Picture 8" descr="https://encrypted-tbn2.gstatic.com/images?q=tbn:ANd9GcTg_M9DOOYV3IHlfa35HgulzBoDkdzR15U_qsLw14xY61QdHqY95Q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859" y="910349"/>
            <a:ext cx="535781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CaixaDeTexto 14"/>
          <p:cNvSpPr txBox="1"/>
          <p:nvPr/>
        </p:nvSpPr>
        <p:spPr>
          <a:xfrm>
            <a:off x="5165846" y="3356992"/>
            <a:ext cx="885664" cy="307777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pt-BR" sz="1400" dirty="0" smtClean="0"/>
              <a:t>Ano 2015</a:t>
            </a:r>
            <a:endParaRPr lang="pt-BR" sz="1400" dirty="0"/>
          </a:p>
        </p:txBody>
      </p:sp>
      <p:graphicFrame>
        <p:nvGraphicFramePr>
          <p:cNvPr id="29" name="Tabela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4984880"/>
              </p:ext>
            </p:extLst>
          </p:nvPr>
        </p:nvGraphicFramePr>
        <p:xfrm>
          <a:off x="6228184" y="1792090"/>
          <a:ext cx="1962107" cy="5486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86166"/>
                <a:gridCol w="147486"/>
                <a:gridCol w="628455"/>
              </a:tblGrid>
              <a:tr h="182880">
                <a:tc gridSpan="2"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acima de 100%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0,00%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 gridSpan="2"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entre 90% e 100%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5,83%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até 70%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84,47%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  <p:graphicFrame>
        <p:nvGraphicFramePr>
          <p:cNvPr id="14" name="Tabel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3406033"/>
              </p:ext>
            </p:extLst>
          </p:nvPr>
        </p:nvGraphicFramePr>
        <p:xfrm>
          <a:off x="1266607" y="5301208"/>
          <a:ext cx="1828801" cy="5486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62708"/>
                <a:gridCol w="562708"/>
                <a:gridCol w="703385"/>
              </a:tblGrid>
              <a:tr h="182880">
                <a:tc gridSpan="2"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acima de 100%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1,00%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 gridSpan="2"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entre 90% e 100%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3,03%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até 70%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87,88%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  <p:pic>
        <p:nvPicPr>
          <p:cNvPr id="13318" name="Picture 6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0" t="10499" r="20250" b="7609"/>
          <a:stretch/>
        </p:blipFill>
        <p:spPr bwMode="auto">
          <a:xfrm>
            <a:off x="43069" y="1700808"/>
            <a:ext cx="4798847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CaixaDeTexto 24"/>
          <p:cNvSpPr txBox="1"/>
          <p:nvPr/>
        </p:nvSpPr>
        <p:spPr>
          <a:xfrm>
            <a:off x="3398304" y="2564904"/>
            <a:ext cx="885664" cy="307777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pt-BR" sz="1400" dirty="0" smtClean="0"/>
              <a:t>Ano 2013</a:t>
            </a:r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4279367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1" t="6656" r="16208" b="5173"/>
          <a:stretch/>
        </p:blipFill>
        <p:spPr bwMode="auto">
          <a:xfrm>
            <a:off x="251519" y="1480244"/>
            <a:ext cx="6942531" cy="4850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62074"/>
          </a:xfrm>
        </p:spPr>
        <p:txBody>
          <a:bodyPr>
            <a:noAutofit/>
          </a:bodyPr>
          <a:lstStyle/>
          <a:p>
            <a:r>
              <a:rPr lang="pt-BR" sz="2600" dirty="0" smtClean="0"/>
              <a:t>Resultado do último e dos demais ciclos de superação</a:t>
            </a:r>
            <a:endParaRPr lang="pt-BR" sz="2600" dirty="0"/>
          </a:p>
        </p:txBody>
      </p:sp>
      <p:cxnSp>
        <p:nvCxnSpPr>
          <p:cNvPr id="13" name="Conector reto 12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63500" cap="rnd" cmpd="sng">
            <a:solidFill>
              <a:schemeClr val="bg2">
                <a:lumMod val="90000"/>
              </a:schemeClr>
            </a:solidFill>
            <a:round/>
          </a:ln>
          <a:effectLst>
            <a:reflection blurRad="6350" stA="50000" endA="300" endPos="5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ontent Placeholder 36"/>
          <p:cNvSpPr>
            <a:spLocks/>
          </p:cNvSpPr>
          <p:nvPr/>
        </p:nvSpPr>
        <p:spPr bwMode="auto">
          <a:xfrm>
            <a:off x="1401812" y="980728"/>
            <a:ext cx="2882156" cy="499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1" algn="just">
              <a:lnSpc>
                <a:spcPts val="2500"/>
              </a:lnSpc>
            </a:pPr>
            <a:r>
              <a:rPr lang="pt-BR" dirty="0" smtClean="0"/>
              <a:t>Status da rede de </a:t>
            </a:r>
            <a:r>
              <a:rPr lang="pt-BR" sz="2400" b="1" u="sng" dirty="0" smtClean="0">
                <a:solidFill>
                  <a:srgbClr val="FF3300"/>
                </a:solidFill>
              </a:rPr>
              <a:t>345 kV</a:t>
            </a:r>
            <a:endParaRPr lang="pt-BR" dirty="0"/>
          </a:p>
        </p:txBody>
      </p:sp>
      <p:pic>
        <p:nvPicPr>
          <p:cNvPr id="5" name="Picture 8" descr="https://encrypted-tbn2.gstatic.com/images?q=tbn:ANd9GcTg_M9DOOYV3IHlfa35HgulzBoDkdzR15U_qsLw14xY61QdHqY95Q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031" y="942416"/>
            <a:ext cx="535781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Elipse 7"/>
          <p:cNvSpPr/>
          <p:nvPr/>
        </p:nvSpPr>
        <p:spPr>
          <a:xfrm>
            <a:off x="5436096" y="5617704"/>
            <a:ext cx="1103313" cy="614362"/>
          </a:xfrm>
          <a:prstGeom prst="ellipse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pt-BR">
              <a:solidFill>
                <a:srgbClr val="FF0000"/>
              </a:solidFill>
            </a:endParaRPr>
          </a:p>
        </p:txBody>
      </p:sp>
      <p:grpSp>
        <p:nvGrpSpPr>
          <p:cNvPr id="9" name="Grupo 15"/>
          <p:cNvGrpSpPr>
            <a:grpSpLocks/>
          </p:cNvGrpSpPr>
          <p:nvPr/>
        </p:nvGrpSpPr>
        <p:grpSpPr bwMode="auto">
          <a:xfrm>
            <a:off x="3620637" y="1748062"/>
            <a:ext cx="715962" cy="4582886"/>
            <a:chOff x="4377913" y="2308169"/>
            <a:chExt cx="716599" cy="3969596"/>
          </a:xfrm>
        </p:grpSpPr>
        <p:cxnSp>
          <p:nvCxnSpPr>
            <p:cNvPr id="10" name="Conector reto 9"/>
            <p:cNvCxnSpPr/>
            <p:nvPr/>
          </p:nvCxnSpPr>
          <p:spPr>
            <a:xfrm flipH="1">
              <a:off x="5059556" y="2308169"/>
              <a:ext cx="34956" cy="3968156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Conector de seta reta 10"/>
            <p:cNvCxnSpPr/>
            <p:nvPr/>
          </p:nvCxnSpPr>
          <p:spPr>
            <a:xfrm flipH="1">
              <a:off x="4452591" y="2308169"/>
              <a:ext cx="624443" cy="0"/>
            </a:xfrm>
            <a:prstGeom prst="straightConnector1">
              <a:avLst/>
            </a:prstGeom>
            <a:ln w="19050" cmpd="sng">
              <a:solidFill>
                <a:srgbClr val="00B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ector de seta reta 11"/>
            <p:cNvCxnSpPr/>
            <p:nvPr/>
          </p:nvCxnSpPr>
          <p:spPr>
            <a:xfrm flipH="1">
              <a:off x="4377913" y="6277765"/>
              <a:ext cx="622854" cy="0"/>
            </a:xfrm>
            <a:prstGeom prst="straightConnector1">
              <a:avLst/>
            </a:prstGeom>
            <a:ln w="19050" cmpd="sng">
              <a:solidFill>
                <a:srgbClr val="00B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Conector de seta reta 13"/>
          <p:cNvCxnSpPr/>
          <p:nvPr/>
        </p:nvCxnSpPr>
        <p:spPr>
          <a:xfrm>
            <a:off x="3622679" y="3200970"/>
            <a:ext cx="407987" cy="600075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1994642"/>
              </p:ext>
            </p:extLst>
          </p:nvPr>
        </p:nvGraphicFramePr>
        <p:xfrm>
          <a:off x="7194050" y="5650565"/>
          <a:ext cx="1828801" cy="5486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62708"/>
                <a:gridCol w="562708"/>
                <a:gridCol w="703385"/>
              </a:tblGrid>
              <a:tr h="182880">
                <a:tc gridSpan="2"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acima de 100%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14,52%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 gridSpan="2"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entre 90% e 100%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14,52%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até 70%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50,00%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5048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to 4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63500" cap="rnd" cmpd="sng">
            <a:solidFill>
              <a:schemeClr val="bg2">
                <a:lumMod val="90000"/>
              </a:schemeClr>
            </a:solidFill>
            <a:round/>
          </a:ln>
          <a:effectLst>
            <a:reflection blurRad="6350" stA="50000" endA="300" endPos="5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ontent Placeholder 36"/>
          <p:cNvSpPr>
            <a:spLocks/>
          </p:cNvSpPr>
          <p:nvPr/>
        </p:nvSpPr>
        <p:spPr bwMode="auto">
          <a:xfrm>
            <a:off x="1401812" y="980728"/>
            <a:ext cx="2882156" cy="499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1" algn="just">
              <a:lnSpc>
                <a:spcPts val="2500"/>
              </a:lnSpc>
            </a:pPr>
            <a:r>
              <a:rPr lang="pt-BR" dirty="0" smtClean="0"/>
              <a:t>Status da rede de </a:t>
            </a:r>
            <a:r>
              <a:rPr lang="pt-BR" sz="2400" b="1" u="sng" dirty="0" smtClean="0">
                <a:solidFill>
                  <a:srgbClr val="FF3300"/>
                </a:solidFill>
              </a:rPr>
              <a:t>345 kV</a:t>
            </a:r>
            <a:endParaRPr lang="pt-BR" dirty="0"/>
          </a:p>
        </p:txBody>
      </p:sp>
      <p:pic>
        <p:nvPicPr>
          <p:cNvPr id="7" name="Picture 8" descr="https://encrypted-tbn2.gstatic.com/images?q=tbn:ANd9GcTg_M9DOOYV3IHlfa35HgulzBoDkdzR15U_qsLw14xY61QdHqY95Q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031" y="942416"/>
            <a:ext cx="535781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62074"/>
          </a:xfrm>
        </p:spPr>
        <p:txBody>
          <a:bodyPr>
            <a:noAutofit/>
          </a:bodyPr>
          <a:lstStyle/>
          <a:p>
            <a:r>
              <a:rPr lang="pt-BR" sz="2600" dirty="0" smtClean="0"/>
              <a:t>Resultado do último e dos demais ciclos de superação</a:t>
            </a:r>
            <a:endParaRPr lang="pt-BR" sz="2600" dirty="0"/>
          </a:p>
        </p:txBody>
      </p:sp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6199324"/>
              </p:ext>
            </p:extLst>
          </p:nvPr>
        </p:nvGraphicFramePr>
        <p:xfrm>
          <a:off x="1134935" y="4941168"/>
          <a:ext cx="1828801" cy="5486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62708"/>
                <a:gridCol w="562708"/>
                <a:gridCol w="703385"/>
              </a:tblGrid>
              <a:tr h="182880">
                <a:tc gridSpan="2"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acima de 100%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19,67%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 gridSpan="2"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entre 90% e 100%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26,23%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até 70%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49,18%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  <p:pic>
        <p:nvPicPr>
          <p:cNvPr id="15361" name="Picture 1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4" t="18744" r="19325" b="5622"/>
          <a:stretch/>
        </p:blipFill>
        <p:spPr bwMode="auto">
          <a:xfrm>
            <a:off x="-5815" y="1556792"/>
            <a:ext cx="4577815" cy="3022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8" t="8359" r="18984" b="4930"/>
          <a:stretch/>
        </p:blipFill>
        <p:spPr bwMode="auto">
          <a:xfrm>
            <a:off x="4641670" y="3140969"/>
            <a:ext cx="4390026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3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9813243"/>
              </p:ext>
            </p:extLst>
          </p:nvPr>
        </p:nvGraphicFramePr>
        <p:xfrm>
          <a:off x="6084168" y="1844824"/>
          <a:ext cx="1828801" cy="5486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62708"/>
                <a:gridCol w="562708"/>
                <a:gridCol w="703385"/>
              </a:tblGrid>
              <a:tr h="182880">
                <a:tc gridSpan="2"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acima de 100%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14,52%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 gridSpan="2"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entre 90% e 100%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14,52%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até 70%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50,00%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  <p:sp>
        <p:nvSpPr>
          <p:cNvPr id="17" name="CaixaDeTexto 16"/>
          <p:cNvSpPr txBox="1"/>
          <p:nvPr/>
        </p:nvSpPr>
        <p:spPr>
          <a:xfrm>
            <a:off x="4899382" y="3429000"/>
            <a:ext cx="885664" cy="307777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pt-BR" sz="1400" dirty="0" smtClean="0"/>
              <a:t>Ano 2015</a:t>
            </a:r>
            <a:endParaRPr lang="pt-BR" sz="1400" dirty="0"/>
          </a:p>
        </p:txBody>
      </p:sp>
      <p:sp>
        <p:nvSpPr>
          <p:cNvPr id="18" name="CaixaDeTexto 17"/>
          <p:cNvSpPr txBox="1"/>
          <p:nvPr/>
        </p:nvSpPr>
        <p:spPr>
          <a:xfrm>
            <a:off x="3131840" y="1757806"/>
            <a:ext cx="885664" cy="307777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pt-BR" sz="1400" dirty="0" smtClean="0"/>
              <a:t>Ano 2013</a:t>
            </a:r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1409150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0" t="8356" r="16208" b="5656"/>
          <a:stretch/>
        </p:blipFill>
        <p:spPr bwMode="auto">
          <a:xfrm>
            <a:off x="323528" y="1679717"/>
            <a:ext cx="6966329" cy="4701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62074"/>
          </a:xfrm>
        </p:spPr>
        <p:txBody>
          <a:bodyPr>
            <a:noAutofit/>
          </a:bodyPr>
          <a:lstStyle/>
          <a:p>
            <a:r>
              <a:rPr lang="pt-BR" sz="2600" dirty="0" smtClean="0"/>
              <a:t>Resultado do último e dos demais ciclos de superação</a:t>
            </a:r>
            <a:endParaRPr lang="pt-BR" sz="2600" dirty="0"/>
          </a:p>
        </p:txBody>
      </p:sp>
      <p:cxnSp>
        <p:nvCxnSpPr>
          <p:cNvPr id="13" name="Conector reto 12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63500" cap="rnd" cmpd="sng">
            <a:solidFill>
              <a:schemeClr val="bg2">
                <a:lumMod val="90000"/>
              </a:schemeClr>
            </a:solidFill>
            <a:round/>
          </a:ln>
          <a:effectLst>
            <a:reflection blurRad="6350" stA="50000" endA="300" endPos="5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ontent Placeholder 36"/>
          <p:cNvSpPr>
            <a:spLocks/>
          </p:cNvSpPr>
          <p:nvPr/>
        </p:nvSpPr>
        <p:spPr bwMode="auto">
          <a:xfrm>
            <a:off x="1401812" y="980728"/>
            <a:ext cx="2882156" cy="499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1" algn="just">
              <a:lnSpc>
                <a:spcPts val="2500"/>
              </a:lnSpc>
            </a:pPr>
            <a:r>
              <a:rPr lang="pt-BR" dirty="0" smtClean="0"/>
              <a:t>Status da rede de </a:t>
            </a:r>
            <a:r>
              <a:rPr lang="pt-BR" sz="2400" b="1" u="sng" dirty="0" smtClean="0">
                <a:solidFill>
                  <a:srgbClr val="FF3300"/>
                </a:solidFill>
              </a:rPr>
              <a:t>230 kV</a:t>
            </a:r>
            <a:endParaRPr lang="pt-BR" dirty="0"/>
          </a:p>
        </p:txBody>
      </p:sp>
      <p:pic>
        <p:nvPicPr>
          <p:cNvPr id="5" name="Picture 8" descr="https://encrypted-tbn2.gstatic.com/images?q=tbn:ANd9GcTg_M9DOOYV3IHlfa35HgulzBoDkdzR15U_qsLw14xY61QdHqY95Q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031" y="942416"/>
            <a:ext cx="535781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Elipse 25"/>
          <p:cNvSpPr/>
          <p:nvPr/>
        </p:nvSpPr>
        <p:spPr>
          <a:xfrm>
            <a:off x="5535148" y="5704567"/>
            <a:ext cx="1103312" cy="614363"/>
          </a:xfrm>
          <a:prstGeom prst="ellipse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pt-BR">
              <a:solidFill>
                <a:srgbClr val="FF0000"/>
              </a:solidFill>
            </a:endParaRPr>
          </a:p>
        </p:txBody>
      </p:sp>
      <p:grpSp>
        <p:nvGrpSpPr>
          <p:cNvPr id="27" name="Grupo 15"/>
          <p:cNvGrpSpPr>
            <a:grpSpLocks/>
          </p:cNvGrpSpPr>
          <p:nvPr/>
        </p:nvGrpSpPr>
        <p:grpSpPr bwMode="auto">
          <a:xfrm>
            <a:off x="3712022" y="1766888"/>
            <a:ext cx="715962" cy="4376737"/>
            <a:chOff x="4377913" y="2308169"/>
            <a:chExt cx="716599" cy="3969596"/>
          </a:xfrm>
        </p:grpSpPr>
        <p:cxnSp>
          <p:nvCxnSpPr>
            <p:cNvPr id="28" name="Conector reto 27"/>
            <p:cNvCxnSpPr/>
            <p:nvPr/>
          </p:nvCxnSpPr>
          <p:spPr>
            <a:xfrm flipH="1">
              <a:off x="5059556" y="2308169"/>
              <a:ext cx="34956" cy="3968157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Conector de seta reta 28"/>
            <p:cNvCxnSpPr/>
            <p:nvPr/>
          </p:nvCxnSpPr>
          <p:spPr>
            <a:xfrm flipH="1">
              <a:off x="4452591" y="2308169"/>
              <a:ext cx="624443" cy="0"/>
            </a:xfrm>
            <a:prstGeom prst="straightConnector1">
              <a:avLst/>
            </a:prstGeom>
            <a:ln w="19050" cmpd="sng">
              <a:solidFill>
                <a:srgbClr val="00B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ector de seta reta 29"/>
            <p:cNvCxnSpPr/>
            <p:nvPr/>
          </p:nvCxnSpPr>
          <p:spPr>
            <a:xfrm flipH="1">
              <a:off x="4377913" y="6277765"/>
              <a:ext cx="622854" cy="0"/>
            </a:xfrm>
            <a:prstGeom prst="straightConnector1">
              <a:avLst/>
            </a:prstGeom>
            <a:ln w="19050" cmpd="sng">
              <a:solidFill>
                <a:srgbClr val="00B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" name="Conector de seta reta 30"/>
          <p:cNvCxnSpPr/>
          <p:nvPr/>
        </p:nvCxnSpPr>
        <p:spPr>
          <a:xfrm>
            <a:off x="3587949" y="2179265"/>
            <a:ext cx="407987" cy="601663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de seta reta 31"/>
          <p:cNvCxnSpPr/>
          <p:nvPr/>
        </p:nvCxnSpPr>
        <p:spPr>
          <a:xfrm flipV="1">
            <a:off x="5522494" y="2793504"/>
            <a:ext cx="142082" cy="63360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7148134"/>
              </p:ext>
            </p:extLst>
          </p:nvPr>
        </p:nvGraphicFramePr>
        <p:xfrm>
          <a:off x="7153579" y="5576630"/>
          <a:ext cx="1828801" cy="5486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62708"/>
                <a:gridCol w="562708"/>
                <a:gridCol w="703385"/>
              </a:tblGrid>
              <a:tr h="182880">
                <a:tc gridSpan="2"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acima de 100%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7,30%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 gridSpan="2"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entre 90% e 100%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4,59%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até 70%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81,35%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189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62074"/>
          </a:xfrm>
        </p:spPr>
        <p:txBody>
          <a:bodyPr>
            <a:noAutofit/>
          </a:bodyPr>
          <a:lstStyle/>
          <a:p>
            <a:r>
              <a:rPr lang="pt-BR" sz="2600" dirty="0" smtClean="0"/>
              <a:t>Resultado do último e dos demais ciclos de superação</a:t>
            </a:r>
            <a:endParaRPr lang="pt-BR" sz="2600" dirty="0"/>
          </a:p>
        </p:txBody>
      </p:sp>
      <p:cxnSp>
        <p:nvCxnSpPr>
          <p:cNvPr id="13" name="Conector reto 12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63500" cap="rnd" cmpd="sng">
            <a:solidFill>
              <a:schemeClr val="bg2">
                <a:lumMod val="90000"/>
              </a:schemeClr>
            </a:solidFill>
            <a:round/>
          </a:ln>
          <a:effectLst>
            <a:reflection blurRad="6350" stA="50000" endA="300" endPos="5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ontent Placeholder 36"/>
          <p:cNvSpPr>
            <a:spLocks/>
          </p:cNvSpPr>
          <p:nvPr/>
        </p:nvSpPr>
        <p:spPr bwMode="auto">
          <a:xfrm>
            <a:off x="1401812" y="980728"/>
            <a:ext cx="2882156" cy="499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1" algn="just">
              <a:lnSpc>
                <a:spcPts val="2500"/>
              </a:lnSpc>
            </a:pPr>
            <a:r>
              <a:rPr lang="pt-BR" dirty="0" smtClean="0"/>
              <a:t>Status da rede de </a:t>
            </a:r>
            <a:r>
              <a:rPr lang="pt-BR" sz="2400" b="1" u="sng" dirty="0" smtClean="0">
                <a:solidFill>
                  <a:srgbClr val="FF3300"/>
                </a:solidFill>
              </a:rPr>
              <a:t>230 kV</a:t>
            </a:r>
            <a:endParaRPr lang="pt-BR" dirty="0"/>
          </a:p>
        </p:txBody>
      </p:sp>
      <p:pic>
        <p:nvPicPr>
          <p:cNvPr id="5" name="Picture 8" descr="https://encrypted-tbn2.gstatic.com/images?q=tbn:ANd9GcTg_M9DOOYV3IHlfa35HgulzBoDkdzR15U_qsLw14xY61QdHqY95Q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031" y="942416"/>
            <a:ext cx="535781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1738421"/>
              </p:ext>
            </p:extLst>
          </p:nvPr>
        </p:nvGraphicFramePr>
        <p:xfrm>
          <a:off x="6156176" y="2276872"/>
          <a:ext cx="1828801" cy="5486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62708"/>
                <a:gridCol w="562708"/>
                <a:gridCol w="703385"/>
              </a:tblGrid>
              <a:tr h="182880">
                <a:tc gridSpan="2"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acima de 100%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7,30%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 gridSpan="2"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entre 90% e 100%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4,59%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até 70%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81,35%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0522682"/>
              </p:ext>
            </p:extLst>
          </p:nvPr>
        </p:nvGraphicFramePr>
        <p:xfrm>
          <a:off x="1190230" y="5157192"/>
          <a:ext cx="1828801" cy="5486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62708"/>
                <a:gridCol w="562708"/>
                <a:gridCol w="703385"/>
              </a:tblGrid>
              <a:tr h="182880">
                <a:tc gridSpan="2"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acima de 100%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5,49%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 gridSpan="2"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entre 90% e 100%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3,76%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até 70%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82,37%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  <p:pic>
        <p:nvPicPr>
          <p:cNvPr id="21505" name="Picture 1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7" r="20521" b="7880"/>
          <a:stretch/>
        </p:blipFill>
        <p:spPr bwMode="auto">
          <a:xfrm>
            <a:off x="179512" y="1628800"/>
            <a:ext cx="4434453" cy="3204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1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0" t="8356" r="19590" b="5656"/>
          <a:stretch/>
        </p:blipFill>
        <p:spPr bwMode="auto">
          <a:xfrm>
            <a:off x="4711894" y="3284984"/>
            <a:ext cx="4396610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CaixaDeTexto 18"/>
          <p:cNvSpPr txBox="1"/>
          <p:nvPr/>
        </p:nvSpPr>
        <p:spPr>
          <a:xfrm>
            <a:off x="6051510" y="3504186"/>
            <a:ext cx="885664" cy="307777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pt-BR" sz="1400" dirty="0" smtClean="0"/>
              <a:t>Ano 2015</a:t>
            </a:r>
            <a:endParaRPr lang="pt-BR" sz="1400" dirty="0"/>
          </a:p>
        </p:txBody>
      </p:sp>
      <p:sp>
        <p:nvSpPr>
          <p:cNvPr id="20" name="CaixaDeTexto 19"/>
          <p:cNvSpPr txBox="1"/>
          <p:nvPr/>
        </p:nvSpPr>
        <p:spPr>
          <a:xfrm>
            <a:off x="3275856" y="1916832"/>
            <a:ext cx="885664" cy="307777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pt-BR" sz="1400" dirty="0" smtClean="0"/>
              <a:t>Ano 2013</a:t>
            </a:r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207420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7" t="6558" r="15591" b="5172"/>
          <a:stretch/>
        </p:blipFill>
        <p:spPr bwMode="auto">
          <a:xfrm>
            <a:off x="323528" y="1548868"/>
            <a:ext cx="7038716" cy="4760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62074"/>
          </a:xfrm>
        </p:spPr>
        <p:txBody>
          <a:bodyPr>
            <a:noAutofit/>
          </a:bodyPr>
          <a:lstStyle/>
          <a:p>
            <a:r>
              <a:rPr lang="pt-BR" sz="2600" dirty="0" smtClean="0"/>
              <a:t>Resultado do último e dos demais ciclos de superação</a:t>
            </a:r>
            <a:endParaRPr lang="pt-BR" sz="2600" dirty="0"/>
          </a:p>
        </p:txBody>
      </p:sp>
      <p:cxnSp>
        <p:nvCxnSpPr>
          <p:cNvPr id="13" name="Conector reto 12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63500" cap="rnd" cmpd="sng">
            <a:solidFill>
              <a:schemeClr val="bg2">
                <a:lumMod val="90000"/>
              </a:schemeClr>
            </a:solidFill>
            <a:round/>
          </a:ln>
          <a:effectLst>
            <a:reflection blurRad="6350" stA="50000" endA="300" endPos="5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ontent Placeholder 36"/>
          <p:cNvSpPr>
            <a:spLocks/>
          </p:cNvSpPr>
          <p:nvPr/>
        </p:nvSpPr>
        <p:spPr bwMode="auto">
          <a:xfrm>
            <a:off x="1401812" y="980728"/>
            <a:ext cx="2882156" cy="499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1" algn="just">
              <a:lnSpc>
                <a:spcPts val="2500"/>
              </a:lnSpc>
            </a:pPr>
            <a:r>
              <a:rPr lang="pt-BR" dirty="0" smtClean="0"/>
              <a:t>Status da rede de </a:t>
            </a:r>
            <a:r>
              <a:rPr lang="pt-BR" sz="2400" b="1" u="sng" dirty="0" smtClean="0">
                <a:solidFill>
                  <a:srgbClr val="FF3300"/>
                </a:solidFill>
              </a:rPr>
              <a:t>138 kV</a:t>
            </a:r>
            <a:endParaRPr lang="pt-BR" dirty="0"/>
          </a:p>
        </p:txBody>
      </p:sp>
      <p:pic>
        <p:nvPicPr>
          <p:cNvPr id="5" name="Picture 8" descr="https://encrypted-tbn2.gstatic.com/images?q=tbn:ANd9GcTg_M9DOOYV3IHlfa35HgulzBoDkdzR15U_qsLw14xY61QdHqY95Q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031" y="942416"/>
            <a:ext cx="535781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Grupo 10"/>
          <p:cNvGrpSpPr>
            <a:grpSpLocks/>
          </p:cNvGrpSpPr>
          <p:nvPr/>
        </p:nvGrpSpPr>
        <p:grpSpPr bwMode="auto">
          <a:xfrm>
            <a:off x="3856037" y="1694225"/>
            <a:ext cx="715963" cy="4362450"/>
            <a:chOff x="4377913" y="2308169"/>
            <a:chExt cx="716599" cy="3969596"/>
          </a:xfrm>
        </p:grpSpPr>
        <p:cxnSp>
          <p:nvCxnSpPr>
            <p:cNvPr id="42" name="Conector reto 41"/>
            <p:cNvCxnSpPr/>
            <p:nvPr/>
          </p:nvCxnSpPr>
          <p:spPr>
            <a:xfrm flipH="1">
              <a:off x="5059556" y="2308169"/>
              <a:ext cx="34956" cy="3968152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Conector de seta reta 42"/>
            <p:cNvCxnSpPr/>
            <p:nvPr/>
          </p:nvCxnSpPr>
          <p:spPr>
            <a:xfrm flipH="1">
              <a:off x="4452592" y="2308169"/>
              <a:ext cx="624441" cy="0"/>
            </a:xfrm>
            <a:prstGeom prst="straightConnector1">
              <a:avLst/>
            </a:prstGeom>
            <a:ln w="19050" cmpd="sng">
              <a:solidFill>
                <a:srgbClr val="00B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ector de seta reta 43"/>
            <p:cNvCxnSpPr/>
            <p:nvPr/>
          </p:nvCxnSpPr>
          <p:spPr>
            <a:xfrm flipH="1">
              <a:off x="4377913" y="6277765"/>
              <a:ext cx="622853" cy="0"/>
            </a:xfrm>
            <a:prstGeom prst="straightConnector1">
              <a:avLst/>
            </a:prstGeom>
            <a:ln w="19050" cmpd="sng">
              <a:solidFill>
                <a:srgbClr val="00B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5" name="Conector de seta reta 44"/>
          <p:cNvCxnSpPr/>
          <p:nvPr/>
        </p:nvCxnSpPr>
        <p:spPr>
          <a:xfrm flipV="1">
            <a:off x="5438030" y="2708920"/>
            <a:ext cx="284163" cy="76704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 de seta reta 45"/>
          <p:cNvCxnSpPr/>
          <p:nvPr/>
        </p:nvCxnSpPr>
        <p:spPr>
          <a:xfrm>
            <a:off x="4186698" y="2323835"/>
            <a:ext cx="284162" cy="498475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Elipse 47"/>
          <p:cNvSpPr/>
          <p:nvPr/>
        </p:nvSpPr>
        <p:spPr>
          <a:xfrm>
            <a:off x="5580112" y="5623967"/>
            <a:ext cx="1060450" cy="612775"/>
          </a:xfrm>
          <a:prstGeom prst="ellipse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pt-BR"/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3535933"/>
              </p:ext>
            </p:extLst>
          </p:nvPr>
        </p:nvGraphicFramePr>
        <p:xfrm>
          <a:off x="7164288" y="5760680"/>
          <a:ext cx="1828801" cy="5486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62708"/>
                <a:gridCol w="562708"/>
                <a:gridCol w="703385"/>
              </a:tblGrid>
              <a:tr h="182880">
                <a:tc gridSpan="2"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acima de 100%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4,13%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 gridSpan="2"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entre 90% e 100%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3,02%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até 70%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85,94%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414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1" t="6899" r="16016" b="5376"/>
          <a:stretch/>
        </p:blipFill>
        <p:spPr bwMode="auto">
          <a:xfrm>
            <a:off x="323528" y="1609994"/>
            <a:ext cx="7139948" cy="4843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62074"/>
          </a:xfrm>
        </p:spPr>
        <p:txBody>
          <a:bodyPr>
            <a:noAutofit/>
          </a:bodyPr>
          <a:lstStyle/>
          <a:p>
            <a:r>
              <a:rPr lang="pt-BR" sz="2600" dirty="0" smtClean="0"/>
              <a:t>Resultado do último e dos demais ciclos de superação</a:t>
            </a:r>
            <a:endParaRPr lang="pt-BR" sz="2600" dirty="0"/>
          </a:p>
        </p:txBody>
      </p:sp>
      <p:cxnSp>
        <p:nvCxnSpPr>
          <p:cNvPr id="13" name="Conector reto 12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63500" cap="rnd" cmpd="sng">
            <a:solidFill>
              <a:schemeClr val="bg2">
                <a:lumMod val="90000"/>
              </a:schemeClr>
            </a:solidFill>
            <a:round/>
          </a:ln>
          <a:effectLst>
            <a:reflection blurRad="6350" stA="50000" endA="300" endPos="5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ontent Placeholder 36"/>
          <p:cNvSpPr>
            <a:spLocks/>
          </p:cNvSpPr>
          <p:nvPr/>
        </p:nvSpPr>
        <p:spPr bwMode="auto">
          <a:xfrm>
            <a:off x="1401812" y="980728"/>
            <a:ext cx="3602236" cy="499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1" algn="just">
              <a:lnSpc>
                <a:spcPts val="2500"/>
              </a:lnSpc>
            </a:pPr>
            <a:r>
              <a:rPr lang="pt-BR" dirty="0" smtClean="0"/>
              <a:t>Status da rede  </a:t>
            </a:r>
            <a:r>
              <a:rPr lang="pt-BR" sz="2400" b="1" u="sng" dirty="0" smtClean="0">
                <a:solidFill>
                  <a:srgbClr val="FF3300"/>
                </a:solidFill>
              </a:rPr>
              <a:t>&lt; 138 kV</a:t>
            </a:r>
            <a:endParaRPr lang="pt-BR" dirty="0"/>
          </a:p>
        </p:txBody>
      </p:sp>
      <p:pic>
        <p:nvPicPr>
          <p:cNvPr id="5" name="Picture 8" descr="https://encrypted-tbn2.gstatic.com/images?q=tbn:ANd9GcTg_M9DOOYV3IHlfa35HgulzBoDkdzR15U_qsLw14xY61QdHqY95Q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031" y="942416"/>
            <a:ext cx="535781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2" name="Grupo 10"/>
          <p:cNvGrpSpPr>
            <a:grpSpLocks/>
          </p:cNvGrpSpPr>
          <p:nvPr/>
        </p:nvGrpSpPr>
        <p:grpSpPr bwMode="auto">
          <a:xfrm>
            <a:off x="3851920" y="1769608"/>
            <a:ext cx="715962" cy="4364037"/>
            <a:chOff x="4377913" y="2308169"/>
            <a:chExt cx="716599" cy="3969596"/>
          </a:xfrm>
        </p:grpSpPr>
        <p:cxnSp>
          <p:nvCxnSpPr>
            <p:cNvPr id="23" name="Conector reto 22"/>
            <p:cNvCxnSpPr/>
            <p:nvPr/>
          </p:nvCxnSpPr>
          <p:spPr>
            <a:xfrm flipH="1">
              <a:off x="5059556" y="2308169"/>
              <a:ext cx="34956" cy="3968152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Conector de seta reta 23"/>
            <p:cNvCxnSpPr/>
            <p:nvPr/>
          </p:nvCxnSpPr>
          <p:spPr>
            <a:xfrm flipH="1">
              <a:off x="4452591" y="2308169"/>
              <a:ext cx="624443" cy="0"/>
            </a:xfrm>
            <a:prstGeom prst="straightConnector1">
              <a:avLst/>
            </a:prstGeom>
            <a:ln w="19050" cmpd="sng">
              <a:solidFill>
                <a:srgbClr val="00B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ector de seta reta 24"/>
            <p:cNvCxnSpPr/>
            <p:nvPr/>
          </p:nvCxnSpPr>
          <p:spPr>
            <a:xfrm flipH="1">
              <a:off x="4377913" y="6277765"/>
              <a:ext cx="622854" cy="0"/>
            </a:xfrm>
            <a:prstGeom prst="straightConnector1">
              <a:avLst/>
            </a:prstGeom>
            <a:ln w="19050" cmpd="sng">
              <a:solidFill>
                <a:srgbClr val="00B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Conector de seta reta 25"/>
          <p:cNvCxnSpPr/>
          <p:nvPr/>
        </p:nvCxnSpPr>
        <p:spPr>
          <a:xfrm flipH="1" flipV="1">
            <a:off x="5853792" y="2850254"/>
            <a:ext cx="287511" cy="69699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de seta reta 26"/>
          <p:cNvCxnSpPr/>
          <p:nvPr/>
        </p:nvCxnSpPr>
        <p:spPr>
          <a:xfrm flipH="1" flipV="1">
            <a:off x="4643288" y="3158745"/>
            <a:ext cx="360760" cy="702303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Elipse 28"/>
          <p:cNvSpPr/>
          <p:nvPr/>
        </p:nvSpPr>
        <p:spPr>
          <a:xfrm>
            <a:off x="5691470" y="5744481"/>
            <a:ext cx="1050249" cy="612775"/>
          </a:xfrm>
          <a:prstGeom prst="ellipse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pt-BR"/>
          </a:p>
        </p:txBody>
      </p:sp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6020851"/>
              </p:ext>
            </p:extLst>
          </p:nvPr>
        </p:nvGraphicFramePr>
        <p:xfrm>
          <a:off x="7164288" y="5727713"/>
          <a:ext cx="1828801" cy="5486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62708"/>
                <a:gridCol w="562708"/>
                <a:gridCol w="703385"/>
              </a:tblGrid>
              <a:tr h="182880">
                <a:tc gridSpan="2"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acima de 100%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3,68%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 gridSpan="2"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entre 90% e 100%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>
                          <a:effectLst/>
                        </a:rPr>
                        <a:t>2,71%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até 70%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u="none" strike="noStrike" dirty="0">
                          <a:effectLst/>
                        </a:rPr>
                        <a:t>87,49%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6277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BR" sz="3600" dirty="0" smtClean="0"/>
              <a:t>Destaques</a:t>
            </a:r>
            <a:endParaRPr lang="pt-BR" sz="3600" dirty="0"/>
          </a:p>
        </p:txBody>
      </p:sp>
    </p:spTree>
    <p:extLst>
      <p:ext uri="{BB962C8B-B14F-4D97-AF65-F5344CB8AC3E}">
        <p14:creationId xmlns:p14="http://schemas.microsoft.com/office/powerpoint/2010/main" val="3871627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Destaques</a:t>
            </a:r>
            <a:endParaRPr lang="pt-BR" dirty="0"/>
          </a:p>
        </p:txBody>
      </p:sp>
      <p:cxnSp>
        <p:nvCxnSpPr>
          <p:cNvPr id="8" name="Conector reto 7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63500" cap="rnd" cmpd="sng">
            <a:solidFill>
              <a:schemeClr val="bg2">
                <a:lumMod val="90000"/>
              </a:schemeClr>
            </a:solidFill>
            <a:round/>
          </a:ln>
          <a:effectLst>
            <a:reflection blurRad="6350" stA="50000" endA="300" endPos="5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spaço Reservado para Conteúdo 2"/>
          <p:cNvSpPr>
            <a:spLocks noGrp="1"/>
          </p:cNvSpPr>
          <p:nvPr>
            <p:ph idx="4294967295"/>
          </p:nvPr>
        </p:nvSpPr>
        <p:spPr>
          <a:xfrm>
            <a:off x="107504" y="1052736"/>
            <a:ext cx="7776864" cy="108012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830263" lvl="2" indent="-342900">
              <a:lnSpc>
                <a:spcPct val="150000"/>
              </a:lnSpc>
              <a:buClr>
                <a:schemeClr val="bg2">
                  <a:lumMod val="50000"/>
                </a:schemeClr>
              </a:buClr>
              <a:buSzPct val="110000"/>
              <a:buFont typeface="Wingdings" pitchFamily="2" charset="2"/>
              <a:buChar char="Ø"/>
            </a:pPr>
            <a:r>
              <a:rPr lang="pt-BR" dirty="0" smtClean="0">
                <a:cs typeface="Arial" charset="0"/>
              </a:rPr>
              <a:t>Revisão dos critérios para análise de superação de equipamentos </a:t>
            </a:r>
          </a:p>
          <a:p>
            <a:pPr marL="1458913" lvl="3" indent="-514350">
              <a:lnSpc>
                <a:spcPct val="150000"/>
              </a:lnSpc>
              <a:spcBef>
                <a:spcPts val="1200"/>
              </a:spcBef>
              <a:buSzPct val="110000"/>
              <a:buFont typeface="+mj-lt"/>
              <a:buAutoNum type="romanUcPeriod"/>
            </a:pPr>
            <a:endParaRPr lang="pt-BR" dirty="0" smtClean="0">
              <a:cs typeface="Arial" charset="0"/>
            </a:endParaRPr>
          </a:p>
          <a:p>
            <a:pPr marL="792163" lvl="2" indent="-304800">
              <a:lnSpc>
                <a:spcPct val="150000"/>
              </a:lnSpc>
              <a:buClr>
                <a:schemeClr val="bg2">
                  <a:lumMod val="50000"/>
                </a:schemeClr>
              </a:buClr>
              <a:buSzPct val="110000"/>
              <a:buFont typeface="Wingdings" pitchFamily="2" charset="2"/>
              <a:buChar char="q"/>
            </a:pPr>
            <a:endParaRPr lang="pt-BR" dirty="0">
              <a:cs typeface="Arial" charset="0"/>
            </a:endParaRPr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62" t="20201" r="22277" b="11161"/>
          <a:stretch/>
        </p:blipFill>
        <p:spPr bwMode="auto">
          <a:xfrm>
            <a:off x="2987824" y="2204864"/>
            <a:ext cx="2802896" cy="396044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6137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712968" cy="562074"/>
          </a:xfrm>
        </p:spPr>
        <p:txBody>
          <a:bodyPr>
            <a:noAutofit/>
          </a:bodyPr>
          <a:lstStyle/>
          <a:p>
            <a:r>
              <a:rPr lang="pt-BR" sz="2800" dirty="0" smtClean="0"/>
              <a:t>Resultado do último ciclo de superação </a:t>
            </a:r>
            <a:r>
              <a:rPr lang="pt-BR" sz="2700" dirty="0" smtClean="0"/>
              <a:t>(2012-2014)</a:t>
            </a:r>
            <a:endParaRPr lang="pt-BR" sz="2700" dirty="0"/>
          </a:p>
        </p:txBody>
      </p:sp>
      <p:cxnSp>
        <p:nvCxnSpPr>
          <p:cNvPr id="20" name="Conector reto 19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63500" cap="rnd" cmpd="sng">
            <a:solidFill>
              <a:schemeClr val="bg2">
                <a:lumMod val="90000"/>
              </a:schemeClr>
            </a:solidFill>
            <a:round/>
          </a:ln>
          <a:effectLst>
            <a:reflection blurRad="6350" stA="50000" endA="300" endPos="5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295" t="2198" r="1424" b="32418"/>
          <a:stretch/>
        </p:blipFill>
        <p:spPr bwMode="auto">
          <a:xfrm>
            <a:off x="7092280" y="2293432"/>
            <a:ext cx="1872208" cy="3454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aixaDeTexto 2"/>
          <p:cNvSpPr txBox="1"/>
          <p:nvPr/>
        </p:nvSpPr>
        <p:spPr>
          <a:xfrm>
            <a:off x="2051720" y="1124744"/>
            <a:ext cx="345638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b="1" u="sng" dirty="0" smtClean="0"/>
              <a:t>Total de indicações = 432</a:t>
            </a:r>
            <a:endParaRPr lang="pt-BR" sz="2200" b="1" u="sng" dirty="0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0" b="13924"/>
          <a:stretch/>
        </p:blipFill>
        <p:spPr bwMode="auto">
          <a:xfrm>
            <a:off x="535748" y="2030428"/>
            <a:ext cx="6215762" cy="3980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2356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tângulo de cantos arredondados 17"/>
          <p:cNvSpPr/>
          <p:nvPr/>
        </p:nvSpPr>
        <p:spPr>
          <a:xfrm>
            <a:off x="414810" y="5237584"/>
            <a:ext cx="6696744" cy="49567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tângulo de cantos arredondados 16"/>
          <p:cNvSpPr/>
          <p:nvPr/>
        </p:nvSpPr>
        <p:spPr>
          <a:xfrm>
            <a:off x="395536" y="2126164"/>
            <a:ext cx="6696744" cy="197018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Destaques</a:t>
            </a:r>
            <a:endParaRPr lang="pt-BR" dirty="0"/>
          </a:p>
        </p:txBody>
      </p:sp>
      <p:cxnSp>
        <p:nvCxnSpPr>
          <p:cNvPr id="8" name="Conector reto 7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63500" cap="rnd" cmpd="sng">
            <a:solidFill>
              <a:schemeClr val="bg2">
                <a:lumMod val="90000"/>
              </a:schemeClr>
            </a:solidFill>
            <a:round/>
          </a:ln>
          <a:effectLst>
            <a:reflection blurRad="6350" stA="50000" endA="300" endPos="5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spaço Reservado para Conteúdo 2"/>
          <p:cNvSpPr>
            <a:spLocks noGrp="1"/>
          </p:cNvSpPr>
          <p:nvPr>
            <p:ph idx="4294967295"/>
          </p:nvPr>
        </p:nvSpPr>
        <p:spPr>
          <a:xfrm>
            <a:off x="-540568" y="1052736"/>
            <a:ext cx="7776864" cy="5328592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830263" lvl="2" indent="-342900">
              <a:lnSpc>
                <a:spcPct val="150000"/>
              </a:lnSpc>
              <a:buClr>
                <a:schemeClr val="bg2">
                  <a:lumMod val="50000"/>
                </a:schemeClr>
              </a:buClr>
              <a:buSzPct val="110000"/>
              <a:buFont typeface="Wingdings" pitchFamily="2" charset="2"/>
              <a:buChar char="Ø"/>
            </a:pPr>
            <a:r>
              <a:rPr lang="pt-BR" dirty="0" smtClean="0">
                <a:cs typeface="Arial" charset="0"/>
              </a:rPr>
              <a:t>Revisão dos critérios para análise de superação de equipamentos </a:t>
            </a:r>
          </a:p>
          <a:p>
            <a:pPr marL="1458913" lvl="3" indent="-514350">
              <a:lnSpc>
                <a:spcPct val="150000"/>
              </a:lnSpc>
              <a:spcBef>
                <a:spcPts val="1200"/>
              </a:spcBef>
              <a:buSzPct val="110000"/>
              <a:buFont typeface="+mj-lt"/>
              <a:buAutoNum type="romanUcPeriod"/>
            </a:pPr>
            <a:r>
              <a:rPr lang="pt-BR" dirty="0" smtClean="0">
                <a:cs typeface="Arial" charset="0"/>
              </a:rPr>
              <a:t>Disjuntor, Chave </a:t>
            </a:r>
            <a:r>
              <a:rPr lang="pt-BR" dirty="0">
                <a:cs typeface="Arial" charset="0"/>
              </a:rPr>
              <a:t>e </a:t>
            </a:r>
            <a:r>
              <a:rPr lang="pt-BR" dirty="0" smtClean="0">
                <a:cs typeface="Arial" charset="0"/>
              </a:rPr>
              <a:t>BB </a:t>
            </a:r>
            <a:r>
              <a:rPr lang="pt-BR" sz="1600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(GAT </a:t>
            </a:r>
            <a:r>
              <a:rPr lang="pt-BR" sz="1600" dirty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206_2004 - </a:t>
            </a:r>
            <a:r>
              <a:rPr lang="pt-BR" sz="1600" dirty="0" err="1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Rev</a:t>
            </a:r>
            <a:r>
              <a:rPr lang="pt-BR" sz="1600" dirty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 1- Diretrizes para Análise Superação </a:t>
            </a:r>
            <a:r>
              <a:rPr lang="pt-BR" sz="1600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DJ_SEC_BB)</a:t>
            </a:r>
          </a:p>
          <a:p>
            <a:pPr marL="1458913" lvl="3" indent="-514350">
              <a:lnSpc>
                <a:spcPct val="150000"/>
              </a:lnSpc>
              <a:spcBef>
                <a:spcPts val="1200"/>
              </a:spcBef>
              <a:buSzPct val="110000"/>
              <a:buFont typeface="+mj-lt"/>
              <a:buAutoNum type="romanUcPeriod"/>
            </a:pPr>
            <a:r>
              <a:rPr lang="pt-BR" dirty="0" smtClean="0">
                <a:cs typeface="Arial" charset="0"/>
              </a:rPr>
              <a:t>Transformadores </a:t>
            </a:r>
            <a:r>
              <a:rPr lang="pt-BR" dirty="0">
                <a:cs typeface="Arial" charset="0"/>
              </a:rPr>
              <a:t>de </a:t>
            </a:r>
            <a:r>
              <a:rPr lang="pt-BR" dirty="0" smtClean="0">
                <a:cs typeface="Arial" charset="0"/>
              </a:rPr>
              <a:t>corrente </a:t>
            </a:r>
            <a:r>
              <a:rPr lang="pt-BR" sz="1600" dirty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(ONS RE 2.1/207/2004 – Rev. 2)</a:t>
            </a:r>
          </a:p>
          <a:p>
            <a:pPr marL="1458913" lvl="3" indent="-514350">
              <a:lnSpc>
                <a:spcPct val="150000"/>
              </a:lnSpc>
              <a:spcBef>
                <a:spcPts val="1200"/>
              </a:spcBef>
              <a:buSzPct val="110000"/>
              <a:buFont typeface="+mj-lt"/>
              <a:buAutoNum type="romanUcPeriod"/>
            </a:pPr>
            <a:r>
              <a:rPr lang="pt-BR" dirty="0">
                <a:cs typeface="Arial" charset="0"/>
              </a:rPr>
              <a:t>TRT </a:t>
            </a:r>
            <a:r>
              <a:rPr lang="pt-BR" sz="1600" dirty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(GAT 079-2005 - Metodologia de cálculo de </a:t>
            </a:r>
            <a:r>
              <a:rPr lang="pt-BR" sz="1600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TRT_R1)</a:t>
            </a:r>
            <a:endParaRPr lang="pt-BR" sz="1600" dirty="0">
              <a:solidFill>
                <a:schemeClr val="accent6">
                  <a:lumMod val="50000"/>
                </a:schemeClr>
              </a:solidFill>
              <a:cs typeface="Arial" charset="0"/>
            </a:endParaRPr>
          </a:p>
          <a:p>
            <a:pPr marL="1458913" lvl="3" indent="-514350">
              <a:lnSpc>
                <a:spcPct val="150000"/>
              </a:lnSpc>
              <a:spcBef>
                <a:spcPts val="1200"/>
              </a:spcBef>
              <a:buSzPct val="110000"/>
              <a:buFont typeface="+mj-lt"/>
              <a:buAutoNum type="romanUcPeriod"/>
            </a:pPr>
            <a:r>
              <a:rPr lang="pt-BR" dirty="0">
                <a:cs typeface="Arial" charset="0"/>
              </a:rPr>
              <a:t>X/R </a:t>
            </a:r>
            <a:r>
              <a:rPr lang="pt-BR" sz="1600" dirty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(GAT 090-2003 - Efeito X-R elevado sob disjuntores)</a:t>
            </a:r>
          </a:p>
          <a:p>
            <a:pPr marL="1458913" lvl="3" indent="-514350">
              <a:lnSpc>
                <a:spcPct val="150000"/>
              </a:lnSpc>
              <a:spcBef>
                <a:spcPts val="1200"/>
              </a:spcBef>
              <a:buSzPct val="110000"/>
              <a:buFont typeface="+mj-lt"/>
              <a:buAutoNum type="romanUcPeriod"/>
            </a:pPr>
            <a:r>
              <a:rPr lang="pt-BR" dirty="0" smtClean="0">
                <a:cs typeface="Arial" charset="0"/>
              </a:rPr>
              <a:t>TP </a:t>
            </a:r>
            <a:r>
              <a:rPr lang="pt-BR" sz="1600" dirty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(</a:t>
            </a:r>
            <a:r>
              <a:rPr lang="pt-BR" sz="1600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NT-135-Superação de transformador de potência </a:t>
            </a:r>
            <a:r>
              <a:rPr lang="pt-BR" sz="1600" dirty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por curto-circuito)</a:t>
            </a:r>
          </a:p>
          <a:p>
            <a:pPr marL="1458913" lvl="3" indent="-514350">
              <a:lnSpc>
                <a:spcPct val="150000"/>
              </a:lnSpc>
              <a:spcBef>
                <a:spcPts val="1200"/>
              </a:spcBef>
              <a:buSzPct val="110000"/>
              <a:buFont typeface="+mj-lt"/>
              <a:buAutoNum type="romanUcPeriod"/>
            </a:pPr>
            <a:r>
              <a:rPr lang="pt-BR" dirty="0" smtClean="0">
                <a:cs typeface="Arial" charset="0"/>
              </a:rPr>
              <a:t>Barramentos </a:t>
            </a:r>
            <a:r>
              <a:rPr lang="pt-BR" sz="1600" dirty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(NT 128- Superação barramentos por curto-circuito)</a:t>
            </a:r>
          </a:p>
          <a:p>
            <a:pPr marL="1458913" lvl="3" indent="-514350">
              <a:lnSpc>
                <a:spcPct val="150000"/>
              </a:lnSpc>
              <a:spcBef>
                <a:spcPts val="1200"/>
              </a:spcBef>
              <a:buSzPct val="110000"/>
              <a:buFont typeface="+mj-lt"/>
              <a:buAutoNum type="romanUcPeriod"/>
            </a:pPr>
            <a:r>
              <a:rPr lang="pt-BR" dirty="0" smtClean="0">
                <a:cs typeface="Arial" charset="0"/>
              </a:rPr>
              <a:t>Malha </a:t>
            </a:r>
            <a:r>
              <a:rPr lang="pt-BR" dirty="0">
                <a:cs typeface="Arial" charset="0"/>
              </a:rPr>
              <a:t>de Terra </a:t>
            </a:r>
            <a:r>
              <a:rPr lang="pt-BR" sz="1600" dirty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(</a:t>
            </a:r>
            <a:r>
              <a:rPr lang="pt-BR" sz="1600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NT-136-Superação de malha de terra)</a:t>
            </a:r>
            <a:endParaRPr lang="pt-BR" sz="1600" dirty="0">
              <a:solidFill>
                <a:schemeClr val="accent6">
                  <a:lumMod val="50000"/>
                </a:schemeClr>
              </a:solidFill>
              <a:cs typeface="Arial" charset="0"/>
            </a:endParaRPr>
          </a:p>
          <a:p>
            <a:pPr marL="1458913" lvl="3" indent="-514350">
              <a:lnSpc>
                <a:spcPct val="150000"/>
              </a:lnSpc>
              <a:spcBef>
                <a:spcPts val="1200"/>
              </a:spcBef>
              <a:buSzPct val="110000"/>
              <a:buFont typeface="+mj-lt"/>
              <a:buAutoNum type="romanUcPeriod"/>
            </a:pPr>
            <a:endParaRPr lang="pt-BR" dirty="0" smtClean="0">
              <a:cs typeface="Arial" charset="0"/>
            </a:endParaRPr>
          </a:p>
          <a:p>
            <a:pPr marL="792163" lvl="2" indent="-304800">
              <a:lnSpc>
                <a:spcPct val="150000"/>
              </a:lnSpc>
              <a:buClr>
                <a:schemeClr val="bg2">
                  <a:lumMod val="50000"/>
                </a:schemeClr>
              </a:buClr>
              <a:buSzPct val="110000"/>
              <a:buFont typeface="Wingdings" pitchFamily="2" charset="2"/>
              <a:buChar char="q"/>
            </a:pPr>
            <a:endParaRPr lang="pt-BR" dirty="0">
              <a:cs typeface="Arial" charset="0"/>
            </a:endParaRPr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62" t="20201" r="22277" b="11161"/>
          <a:stretch/>
        </p:blipFill>
        <p:spPr bwMode="auto">
          <a:xfrm>
            <a:off x="7524328" y="974565"/>
            <a:ext cx="1296144" cy="183142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8073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tângulo de cantos arredondados 29"/>
          <p:cNvSpPr/>
          <p:nvPr/>
        </p:nvSpPr>
        <p:spPr>
          <a:xfrm>
            <a:off x="827584" y="3140968"/>
            <a:ext cx="6696744" cy="3240360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Destaques</a:t>
            </a:r>
            <a:endParaRPr lang="pt-BR" dirty="0"/>
          </a:p>
        </p:txBody>
      </p:sp>
      <p:cxnSp>
        <p:nvCxnSpPr>
          <p:cNvPr id="8" name="Conector reto 7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63500" cap="rnd" cmpd="sng">
            <a:solidFill>
              <a:schemeClr val="bg2">
                <a:lumMod val="90000"/>
              </a:schemeClr>
            </a:solidFill>
            <a:round/>
          </a:ln>
          <a:effectLst>
            <a:reflection blurRad="6350" stA="50000" endA="300" endPos="5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spaço Reservado para Conteúdo 2"/>
          <p:cNvSpPr>
            <a:spLocks noGrp="1"/>
          </p:cNvSpPr>
          <p:nvPr>
            <p:ph idx="4294967295"/>
          </p:nvPr>
        </p:nvSpPr>
        <p:spPr>
          <a:xfrm>
            <a:off x="467544" y="1052737"/>
            <a:ext cx="8676456" cy="1728192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830263" lvl="2" indent="-342900">
              <a:lnSpc>
                <a:spcPct val="150000"/>
              </a:lnSpc>
              <a:buClr>
                <a:schemeClr val="bg2">
                  <a:lumMod val="50000"/>
                </a:schemeClr>
              </a:buClr>
              <a:buSzPct val="110000"/>
              <a:buFont typeface="Wingdings" pitchFamily="2" charset="2"/>
              <a:buChar char="Ø"/>
            </a:pPr>
            <a:r>
              <a:rPr lang="pt-BR" dirty="0" smtClean="0">
                <a:cs typeface="Arial" charset="0"/>
              </a:rPr>
              <a:t>Revisão dos critérios para análise de superação de equipamentos </a:t>
            </a:r>
          </a:p>
          <a:p>
            <a:pPr marL="1458913" lvl="3" indent="-514350">
              <a:lnSpc>
                <a:spcPct val="150000"/>
              </a:lnSpc>
              <a:spcBef>
                <a:spcPts val="1200"/>
              </a:spcBef>
              <a:buSzPct val="110000"/>
              <a:buFont typeface="+mj-lt"/>
              <a:buAutoNum type="romanUcPeriod"/>
            </a:pPr>
            <a:r>
              <a:rPr lang="pt-BR" dirty="0" smtClean="0">
                <a:cs typeface="Arial" charset="0"/>
              </a:rPr>
              <a:t>Transformadores </a:t>
            </a:r>
            <a:r>
              <a:rPr lang="pt-BR" dirty="0">
                <a:cs typeface="Arial" charset="0"/>
              </a:rPr>
              <a:t>de </a:t>
            </a:r>
            <a:r>
              <a:rPr lang="pt-BR" dirty="0" smtClean="0">
                <a:cs typeface="Arial" charset="0"/>
              </a:rPr>
              <a:t>corrente (</a:t>
            </a:r>
            <a:r>
              <a:rPr lang="pt-BR" sz="1600" dirty="0" smtClean="0">
                <a:cs typeface="Arial" charset="0"/>
              </a:rPr>
              <a:t>ONS RE 2.1/207/2004 – Rev. 2</a:t>
            </a:r>
            <a:r>
              <a:rPr lang="pt-BR" dirty="0" smtClean="0">
                <a:cs typeface="Arial" charset="0"/>
              </a:rPr>
              <a:t>)</a:t>
            </a:r>
          </a:p>
          <a:p>
            <a:pPr marL="792163" lvl="2" indent="-304800">
              <a:lnSpc>
                <a:spcPct val="150000"/>
              </a:lnSpc>
              <a:buClr>
                <a:schemeClr val="bg2">
                  <a:lumMod val="50000"/>
                </a:schemeClr>
              </a:buClr>
              <a:buSzPct val="110000"/>
              <a:buFont typeface="Wingdings" pitchFamily="2" charset="2"/>
              <a:buChar char="q"/>
            </a:pPr>
            <a:endParaRPr lang="pt-BR" dirty="0">
              <a:cs typeface="Arial" charset="0"/>
            </a:endParaRPr>
          </a:p>
        </p:txBody>
      </p:sp>
      <p:graphicFrame>
        <p:nvGraphicFramePr>
          <p:cNvPr id="3" name="Objeto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1206515"/>
              </p:ext>
            </p:extLst>
          </p:nvPr>
        </p:nvGraphicFramePr>
        <p:xfrm>
          <a:off x="1331640" y="3717032"/>
          <a:ext cx="165735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5" name="Equação" r:id="rId4" imgW="1689100" imgH="609600" progId="Equation.3">
                  <p:embed/>
                </p:oleObj>
              </mc:Choice>
              <mc:Fallback>
                <p:oleObj name="Equação" r:id="rId4" imgW="1689100" imgH="609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3717032"/>
                        <a:ext cx="1657350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EAEAEA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6651380"/>
              </p:ext>
            </p:extLst>
          </p:nvPr>
        </p:nvGraphicFramePr>
        <p:xfrm>
          <a:off x="1720851" y="5157912"/>
          <a:ext cx="1540642" cy="7913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6" name="Equação" r:id="rId6" imgW="774360" imgH="393480" progId="Equation.3">
                  <p:embed/>
                </p:oleObj>
              </mc:Choice>
              <mc:Fallback>
                <p:oleObj name="Equação" r:id="rId6" imgW="7743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20851" y="5157912"/>
                        <a:ext cx="1540642" cy="791368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Espaço Reservado para Conteúdo 2"/>
          <p:cNvSpPr>
            <a:spLocks noGrp="1"/>
          </p:cNvSpPr>
          <p:nvPr>
            <p:ph idx="4294967295"/>
          </p:nvPr>
        </p:nvSpPr>
        <p:spPr>
          <a:xfrm>
            <a:off x="457200" y="3212976"/>
            <a:ext cx="8229600" cy="43204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87363" lvl="2" indent="0">
              <a:lnSpc>
                <a:spcPct val="150000"/>
              </a:lnSpc>
              <a:buClr>
                <a:schemeClr val="bg2">
                  <a:lumMod val="50000"/>
                </a:schemeClr>
              </a:buClr>
              <a:buSzPct val="110000"/>
              <a:buNone/>
            </a:pPr>
            <a:r>
              <a:rPr lang="pt-BR" sz="1400" b="1" dirty="0" smtClean="0">
                <a:cs typeface="Arial" charset="0"/>
              </a:rPr>
              <a:t>1- Superação para condição de curto-circuito assimétrico</a:t>
            </a:r>
          </a:p>
          <a:p>
            <a:pPr marL="792163" lvl="2" indent="-304800">
              <a:lnSpc>
                <a:spcPct val="150000"/>
              </a:lnSpc>
              <a:buClr>
                <a:schemeClr val="bg2">
                  <a:lumMod val="50000"/>
                </a:schemeClr>
              </a:buClr>
              <a:buSzPct val="110000"/>
              <a:buFont typeface="Wingdings" pitchFamily="2" charset="2"/>
              <a:buChar char="q"/>
            </a:pPr>
            <a:endParaRPr lang="pt-BR" sz="1400" b="1" dirty="0">
              <a:cs typeface="Arial" charset="0"/>
            </a:endParaRPr>
          </a:p>
        </p:txBody>
      </p:sp>
      <p:sp>
        <p:nvSpPr>
          <p:cNvPr id="21" name="Espaço Reservado para Conteúdo 2"/>
          <p:cNvSpPr>
            <a:spLocks noGrp="1"/>
          </p:cNvSpPr>
          <p:nvPr>
            <p:ph idx="4294967295"/>
          </p:nvPr>
        </p:nvSpPr>
        <p:spPr>
          <a:xfrm>
            <a:off x="683568" y="4413482"/>
            <a:ext cx="4968552" cy="35706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487363" lvl="2" indent="0">
              <a:lnSpc>
                <a:spcPct val="150000"/>
              </a:lnSpc>
              <a:buClr>
                <a:schemeClr val="bg2">
                  <a:lumMod val="50000"/>
                </a:schemeClr>
              </a:buClr>
              <a:buSzPct val="110000"/>
              <a:buNone/>
            </a:pPr>
            <a:r>
              <a:rPr lang="pt-BR" sz="1200" dirty="0" smtClean="0">
                <a:cs typeface="Arial" charset="0"/>
              </a:rPr>
              <a:t>Onde </a:t>
            </a:r>
            <a:r>
              <a:rPr lang="pt-BR" sz="1200" dirty="0" err="1" smtClean="0">
                <a:cs typeface="Arial" charset="0"/>
              </a:rPr>
              <a:t>Tp</a:t>
            </a:r>
            <a:r>
              <a:rPr lang="pt-BR" sz="1200" dirty="0" smtClean="0">
                <a:cs typeface="Arial" charset="0"/>
              </a:rPr>
              <a:t> é a constante de tempo primária  e é dada por:</a:t>
            </a:r>
          </a:p>
          <a:p>
            <a:pPr marL="792163" lvl="2" indent="-304800">
              <a:lnSpc>
                <a:spcPct val="150000"/>
              </a:lnSpc>
              <a:buClr>
                <a:schemeClr val="bg2">
                  <a:lumMod val="50000"/>
                </a:schemeClr>
              </a:buClr>
              <a:buSzPct val="110000"/>
              <a:buFont typeface="Wingdings" pitchFamily="2" charset="2"/>
              <a:buChar char="q"/>
            </a:pPr>
            <a:endParaRPr lang="pt-BR" sz="1200" dirty="0">
              <a:cs typeface="Arial" charset="0"/>
            </a:endParaRPr>
          </a:p>
        </p:txBody>
      </p:sp>
      <p:graphicFrame>
        <p:nvGraphicFramePr>
          <p:cNvPr id="24" name="Objeto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9087796"/>
              </p:ext>
            </p:extLst>
          </p:nvPr>
        </p:nvGraphicFramePr>
        <p:xfrm>
          <a:off x="4716016" y="5157192"/>
          <a:ext cx="1540171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7" name="Equação" r:id="rId8" imgW="761760" imgH="393480" progId="Equation.3">
                  <p:embed/>
                </p:oleObj>
              </mc:Choice>
              <mc:Fallback>
                <p:oleObj name="Equação" r:id="rId8" imgW="7617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6016" y="5157192"/>
                        <a:ext cx="1540171" cy="792088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Seta para baixo 24"/>
          <p:cNvSpPr>
            <a:spLocks noChangeAspect="1"/>
          </p:cNvSpPr>
          <p:nvPr/>
        </p:nvSpPr>
        <p:spPr>
          <a:xfrm rot="16200000">
            <a:off x="3901257" y="5251870"/>
            <a:ext cx="333375" cy="576066"/>
          </a:xfrm>
          <a:prstGeom prst="downArrow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pt-BR">
              <a:solidFill>
                <a:schemeClr val="accent5"/>
              </a:solidFill>
            </a:endParaRPr>
          </a:p>
        </p:txBody>
      </p:sp>
      <p:cxnSp>
        <p:nvCxnSpPr>
          <p:cNvPr id="27" name="Conector reto 26"/>
          <p:cNvCxnSpPr/>
          <p:nvPr/>
        </p:nvCxnSpPr>
        <p:spPr>
          <a:xfrm>
            <a:off x="1475656" y="5013176"/>
            <a:ext cx="2088232" cy="108012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Conector reto 28"/>
          <p:cNvCxnSpPr/>
          <p:nvPr/>
        </p:nvCxnSpPr>
        <p:spPr>
          <a:xfrm flipV="1">
            <a:off x="1403648" y="5013176"/>
            <a:ext cx="2088232" cy="11521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6901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tângulo de cantos arredondados 15"/>
          <p:cNvSpPr/>
          <p:nvPr/>
        </p:nvSpPr>
        <p:spPr>
          <a:xfrm>
            <a:off x="827584" y="3429000"/>
            <a:ext cx="5904656" cy="280831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Destaques</a:t>
            </a:r>
            <a:endParaRPr lang="pt-BR" dirty="0"/>
          </a:p>
        </p:txBody>
      </p:sp>
      <p:cxnSp>
        <p:nvCxnSpPr>
          <p:cNvPr id="8" name="Conector reto 7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63500" cap="rnd" cmpd="sng">
            <a:solidFill>
              <a:schemeClr val="bg2">
                <a:lumMod val="90000"/>
              </a:schemeClr>
            </a:solidFill>
            <a:round/>
          </a:ln>
          <a:effectLst>
            <a:reflection blurRad="6350" stA="50000" endA="300" endPos="5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Conteúdo 2"/>
          <p:cNvSpPr>
            <a:spLocks noGrp="1"/>
          </p:cNvSpPr>
          <p:nvPr>
            <p:ph idx="4294967295"/>
          </p:nvPr>
        </p:nvSpPr>
        <p:spPr>
          <a:xfrm>
            <a:off x="467544" y="1052736"/>
            <a:ext cx="8676456" cy="244827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830263" lvl="2" indent="-342900">
              <a:lnSpc>
                <a:spcPct val="150000"/>
              </a:lnSpc>
              <a:buClr>
                <a:schemeClr val="bg2">
                  <a:lumMod val="50000"/>
                </a:schemeClr>
              </a:buClr>
              <a:buSzPct val="110000"/>
              <a:buFont typeface="Wingdings" pitchFamily="2" charset="2"/>
              <a:buChar char="Ø"/>
            </a:pPr>
            <a:r>
              <a:rPr lang="pt-BR" dirty="0" smtClean="0">
                <a:cs typeface="Arial" charset="0"/>
              </a:rPr>
              <a:t>Revisão dos critérios para análise de superação de equipamentos </a:t>
            </a:r>
          </a:p>
          <a:p>
            <a:pPr marL="1458913" lvl="3" indent="-514350">
              <a:lnSpc>
                <a:spcPct val="150000"/>
              </a:lnSpc>
              <a:spcBef>
                <a:spcPts val="1200"/>
              </a:spcBef>
              <a:buSzPct val="110000"/>
              <a:buFont typeface="+mj-lt"/>
              <a:buAutoNum type="romanUcPeriod" startAt="2"/>
            </a:pPr>
            <a:r>
              <a:rPr lang="pt-BR" dirty="0" smtClean="0">
                <a:cs typeface="Arial" charset="0"/>
              </a:rPr>
              <a:t>Cálculo da TRT para estudos de superação de disjuntores </a:t>
            </a:r>
            <a:r>
              <a:rPr lang="pt-BR" dirty="0">
                <a:cs typeface="Arial" charset="0"/>
              </a:rPr>
              <a:t>(</a:t>
            </a:r>
            <a:r>
              <a:rPr lang="pt-BR" sz="1700" dirty="0">
                <a:cs typeface="Arial" charset="0"/>
              </a:rPr>
              <a:t>ONS RE </a:t>
            </a:r>
            <a:r>
              <a:rPr lang="pt-BR" sz="1700" dirty="0" smtClean="0">
                <a:cs typeface="Arial" charset="0"/>
              </a:rPr>
              <a:t>2.1/079/2005 </a:t>
            </a:r>
            <a:r>
              <a:rPr lang="pt-BR" sz="1700" dirty="0">
                <a:cs typeface="Arial" charset="0"/>
              </a:rPr>
              <a:t>– Rev. </a:t>
            </a:r>
            <a:r>
              <a:rPr lang="pt-BR" sz="1700" dirty="0" smtClean="0">
                <a:cs typeface="Arial" charset="0"/>
              </a:rPr>
              <a:t>1</a:t>
            </a:r>
            <a:r>
              <a:rPr lang="pt-BR" dirty="0" smtClean="0">
                <a:cs typeface="Arial" charset="0"/>
              </a:rPr>
              <a:t>)</a:t>
            </a:r>
            <a:endParaRPr lang="pt-BR" dirty="0">
              <a:cs typeface="Arial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1475656" y="3537882"/>
            <a:ext cx="5688632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pt-BR" b="1" dirty="0"/>
              <a:t>2.2 Modelagem da rede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pt-BR" b="1" dirty="0" smtClean="0"/>
              <a:t>2.2.1 </a:t>
            </a:r>
            <a:r>
              <a:rPr lang="pt-BR" b="1" dirty="0"/>
              <a:t>Modelagem </a:t>
            </a:r>
            <a:r>
              <a:rPr lang="pt-BR" b="1" dirty="0" smtClean="0"/>
              <a:t>completa</a:t>
            </a:r>
          </a:p>
          <a:p>
            <a:pPr>
              <a:spcAft>
                <a:spcPts val="600"/>
              </a:spcAft>
            </a:pPr>
            <a:endParaRPr lang="pt-BR" dirty="0" smtClean="0"/>
          </a:p>
          <a:p>
            <a:pPr>
              <a:spcAft>
                <a:spcPts val="600"/>
              </a:spcAft>
            </a:pPr>
            <a:r>
              <a:rPr lang="pt-BR" dirty="0" smtClean="0"/>
              <a:t>l</a:t>
            </a:r>
            <a:r>
              <a:rPr lang="pt-BR" dirty="0"/>
              <a:t>) </a:t>
            </a:r>
            <a:r>
              <a:rPr lang="pt-BR" dirty="0" smtClean="0"/>
              <a:t>Não </a:t>
            </a:r>
            <a:r>
              <a:rPr lang="pt-BR" dirty="0"/>
              <a:t>representar as </a:t>
            </a:r>
            <a:r>
              <a:rPr lang="pt-BR" dirty="0" smtClean="0"/>
              <a:t>cargas</a:t>
            </a:r>
          </a:p>
          <a:p>
            <a:pPr>
              <a:spcAft>
                <a:spcPts val="600"/>
              </a:spcAft>
            </a:pPr>
            <a:endParaRPr lang="pt-BR" dirty="0"/>
          </a:p>
          <a:p>
            <a:pPr>
              <a:spcAft>
                <a:spcPts val="600"/>
              </a:spcAft>
            </a:pPr>
            <a:r>
              <a:rPr lang="pt-BR" dirty="0"/>
              <a:t>l) </a:t>
            </a:r>
            <a:r>
              <a:rPr lang="pt-BR" dirty="0" smtClean="0"/>
              <a:t>Representar </a:t>
            </a:r>
            <a:r>
              <a:rPr lang="pt-BR" dirty="0"/>
              <a:t>as </a:t>
            </a:r>
            <a:r>
              <a:rPr lang="pt-BR" dirty="0" smtClean="0"/>
              <a:t>cargas (modelo série ou paralelo?)</a:t>
            </a:r>
            <a:endParaRPr lang="pt-BR" dirty="0"/>
          </a:p>
          <a:p>
            <a:pPr>
              <a:spcAft>
                <a:spcPts val="600"/>
              </a:spcAft>
            </a:pPr>
            <a:endParaRPr lang="pt-BR" dirty="0"/>
          </a:p>
        </p:txBody>
      </p:sp>
      <p:cxnSp>
        <p:nvCxnSpPr>
          <p:cNvPr id="19" name="Conector reto 18"/>
          <p:cNvCxnSpPr/>
          <p:nvPr/>
        </p:nvCxnSpPr>
        <p:spPr>
          <a:xfrm>
            <a:off x="2267744" y="4561182"/>
            <a:ext cx="1224136" cy="66801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Conector reto 19"/>
          <p:cNvCxnSpPr/>
          <p:nvPr/>
        </p:nvCxnSpPr>
        <p:spPr>
          <a:xfrm flipV="1">
            <a:off x="2051720" y="4561182"/>
            <a:ext cx="1512168" cy="66801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47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tângulo de cantos arredondados 17"/>
          <p:cNvSpPr/>
          <p:nvPr/>
        </p:nvSpPr>
        <p:spPr>
          <a:xfrm>
            <a:off x="1331640" y="3573016"/>
            <a:ext cx="5184576" cy="1080120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Destaques</a:t>
            </a:r>
            <a:endParaRPr lang="pt-BR" dirty="0"/>
          </a:p>
        </p:txBody>
      </p:sp>
      <p:cxnSp>
        <p:nvCxnSpPr>
          <p:cNvPr id="8" name="Conector reto 7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63500" cap="rnd" cmpd="sng">
            <a:solidFill>
              <a:schemeClr val="bg2">
                <a:lumMod val="90000"/>
              </a:schemeClr>
            </a:solidFill>
            <a:round/>
          </a:ln>
          <a:effectLst>
            <a:reflection blurRad="6350" stA="50000" endA="300" endPos="5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Conteúdo 2"/>
          <p:cNvSpPr>
            <a:spLocks noGrp="1"/>
          </p:cNvSpPr>
          <p:nvPr>
            <p:ph idx="4294967295"/>
          </p:nvPr>
        </p:nvSpPr>
        <p:spPr>
          <a:xfrm>
            <a:off x="467544" y="1052736"/>
            <a:ext cx="8676456" cy="2160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830263" lvl="2" indent="-342900">
              <a:lnSpc>
                <a:spcPct val="150000"/>
              </a:lnSpc>
              <a:buClr>
                <a:schemeClr val="bg2">
                  <a:lumMod val="50000"/>
                </a:schemeClr>
              </a:buClr>
              <a:buSzPct val="110000"/>
              <a:buFont typeface="Wingdings" pitchFamily="2" charset="2"/>
              <a:buChar char="Ø"/>
            </a:pPr>
            <a:r>
              <a:rPr lang="pt-BR" dirty="0" smtClean="0">
                <a:cs typeface="Arial" charset="0"/>
              </a:rPr>
              <a:t>Revisão dos critérios para análise de superação de equipamentos </a:t>
            </a:r>
          </a:p>
          <a:p>
            <a:pPr marL="1458913" lvl="3" indent="-514350">
              <a:lnSpc>
                <a:spcPct val="150000"/>
              </a:lnSpc>
              <a:spcBef>
                <a:spcPts val="1200"/>
              </a:spcBef>
              <a:buSzPct val="110000"/>
              <a:buFont typeface="+mj-lt"/>
              <a:buAutoNum type="romanUcPeriod" startAt="3"/>
            </a:pPr>
            <a:r>
              <a:rPr lang="pt-BR" dirty="0" smtClean="0">
                <a:cs typeface="Arial" charset="0"/>
              </a:rPr>
              <a:t>Superação de barramentos  </a:t>
            </a:r>
            <a:r>
              <a:rPr lang="pt-BR" dirty="0">
                <a:cs typeface="Arial" charset="0"/>
              </a:rPr>
              <a:t>(</a:t>
            </a:r>
            <a:r>
              <a:rPr lang="pt-BR" sz="1700" dirty="0">
                <a:cs typeface="Arial" charset="0"/>
              </a:rPr>
              <a:t>ONS </a:t>
            </a:r>
            <a:r>
              <a:rPr lang="pt-BR" sz="1700" dirty="0" smtClean="0">
                <a:cs typeface="Arial" charset="0"/>
              </a:rPr>
              <a:t>NT 128/2007)</a:t>
            </a:r>
            <a:endParaRPr lang="pt-BR" dirty="0">
              <a:cs typeface="Arial" charset="0"/>
            </a:endParaRPr>
          </a:p>
          <a:p>
            <a:pPr marL="792163" lvl="2" indent="-304800">
              <a:lnSpc>
                <a:spcPct val="150000"/>
              </a:lnSpc>
              <a:buClr>
                <a:schemeClr val="bg2">
                  <a:lumMod val="50000"/>
                </a:schemeClr>
              </a:buClr>
              <a:buSzPct val="110000"/>
              <a:buFont typeface="Wingdings" pitchFamily="2" charset="2"/>
              <a:buChar char="q"/>
            </a:pPr>
            <a:endParaRPr lang="pt-BR" dirty="0">
              <a:cs typeface="Arial" charset="0"/>
            </a:endParaRPr>
          </a:p>
        </p:txBody>
      </p:sp>
      <p:sp>
        <p:nvSpPr>
          <p:cNvPr id="16" name="Seta para baixo 15"/>
          <p:cNvSpPr>
            <a:spLocks noChangeAspect="1"/>
          </p:cNvSpPr>
          <p:nvPr/>
        </p:nvSpPr>
        <p:spPr>
          <a:xfrm>
            <a:off x="3427333" y="2890773"/>
            <a:ext cx="333375" cy="576066"/>
          </a:xfrm>
          <a:prstGeom prst="downArrow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pt-BR">
              <a:solidFill>
                <a:schemeClr val="accent5"/>
              </a:solidFill>
            </a:endParaRPr>
          </a:p>
        </p:txBody>
      </p:sp>
      <p:sp>
        <p:nvSpPr>
          <p:cNvPr id="17" name="Espaço Reservado para Conteúdo 2"/>
          <p:cNvSpPr>
            <a:spLocks noGrp="1"/>
          </p:cNvSpPr>
          <p:nvPr>
            <p:ph idx="4294967295"/>
          </p:nvPr>
        </p:nvSpPr>
        <p:spPr>
          <a:xfrm>
            <a:off x="1331640" y="3733444"/>
            <a:ext cx="5112568" cy="77567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87363" lvl="2" indent="0">
              <a:lnSpc>
                <a:spcPct val="150000"/>
              </a:lnSpc>
              <a:buClr>
                <a:schemeClr val="bg2">
                  <a:lumMod val="50000"/>
                </a:schemeClr>
              </a:buClr>
              <a:buSzPct val="110000"/>
              <a:buNone/>
            </a:pPr>
            <a:r>
              <a:rPr lang="pt-BR" dirty="0" smtClean="0">
                <a:cs typeface="Arial" charset="0"/>
              </a:rPr>
              <a:t>Revisão geral da nota técnica</a:t>
            </a:r>
          </a:p>
          <a:p>
            <a:pPr marL="792163" lvl="2" indent="-304800">
              <a:lnSpc>
                <a:spcPct val="150000"/>
              </a:lnSpc>
              <a:buClr>
                <a:schemeClr val="bg2">
                  <a:lumMod val="50000"/>
                </a:schemeClr>
              </a:buClr>
              <a:buSzPct val="110000"/>
              <a:buFont typeface="Wingdings" pitchFamily="2" charset="2"/>
              <a:buChar char="q"/>
            </a:pPr>
            <a:endParaRPr lang="pt-BR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1421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ângulo de cantos arredondados 18"/>
          <p:cNvSpPr/>
          <p:nvPr/>
        </p:nvSpPr>
        <p:spPr>
          <a:xfrm>
            <a:off x="827584" y="3212976"/>
            <a:ext cx="7848872" cy="280831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Destaques</a:t>
            </a:r>
            <a:endParaRPr lang="pt-BR" dirty="0"/>
          </a:p>
        </p:txBody>
      </p:sp>
      <p:cxnSp>
        <p:nvCxnSpPr>
          <p:cNvPr id="8" name="Conector reto 7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63500" cap="rnd" cmpd="sng">
            <a:solidFill>
              <a:schemeClr val="bg2">
                <a:lumMod val="90000"/>
              </a:schemeClr>
            </a:solidFill>
            <a:round/>
          </a:ln>
          <a:effectLst>
            <a:reflection blurRad="6350" stA="50000" endA="300" endPos="5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Conteúdo 2"/>
          <p:cNvSpPr>
            <a:spLocks noGrp="1"/>
          </p:cNvSpPr>
          <p:nvPr>
            <p:ph idx="4294967295"/>
          </p:nvPr>
        </p:nvSpPr>
        <p:spPr>
          <a:xfrm>
            <a:off x="467544" y="1052736"/>
            <a:ext cx="8676456" cy="216024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830263" lvl="2" indent="-342900">
              <a:lnSpc>
                <a:spcPct val="150000"/>
              </a:lnSpc>
              <a:buClr>
                <a:schemeClr val="bg2">
                  <a:lumMod val="50000"/>
                </a:schemeClr>
              </a:buClr>
              <a:buSzPct val="110000"/>
              <a:buFont typeface="Wingdings" pitchFamily="2" charset="2"/>
              <a:buChar char="Ø"/>
            </a:pPr>
            <a:r>
              <a:rPr lang="pt-BR" dirty="0" smtClean="0">
                <a:cs typeface="Arial" charset="0"/>
              </a:rPr>
              <a:t>Revisão dos critérios para análise de superação de equipamentos </a:t>
            </a:r>
          </a:p>
          <a:p>
            <a:pPr marL="1458913" lvl="3" indent="-514350">
              <a:lnSpc>
                <a:spcPct val="150000"/>
              </a:lnSpc>
              <a:spcBef>
                <a:spcPts val="1200"/>
              </a:spcBef>
              <a:buSzPct val="110000"/>
              <a:buFont typeface="+mj-lt"/>
              <a:buAutoNum type="romanUcPeriod" startAt="4"/>
            </a:pPr>
            <a:r>
              <a:rPr lang="pt-BR" dirty="0" smtClean="0">
                <a:cs typeface="Arial" charset="0"/>
              </a:rPr>
              <a:t>Superação de disjuntores, seccionadoras e bobinas de bloqueio  </a:t>
            </a:r>
            <a:r>
              <a:rPr lang="pt-BR" dirty="0">
                <a:cs typeface="Arial" charset="0"/>
              </a:rPr>
              <a:t>(</a:t>
            </a:r>
            <a:r>
              <a:rPr lang="pt-BR" sz="1700" dirty="0">
                <a:cs typeface="Arial" charset="0"/>
              </a:rPr>
              <a:t>ONS </a:t>
            </a:r>
            <a:r>
              <a:rPr lang="pt-BR" sz="1700" dirty="0" smtClean="0">
                <a:cs typeface="Arial" charset="0"/>
              </a:rPr>
              <a:t>RE 2.1 206/2004 Revisão 1)</a:t>
            </a:r>
            <a:endParaRPr lang="pt-BR" dirty="0">
              <a:cs typeface="Arial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827584" y="3410704"/>
            <a:ext cx="7632848" cy="2754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pt-BR" b="1" dirty="0" smtClean="0"/>
              <a:t>2.5 Disjuntores</a:t>
            </a:r>
            <a:endParaRPr lang="pt-BR" b="1" dirty="0"/>
          </a:p>
          <a:p>
            <a:pPr lvl="2">
              <a:spcBef>
                <a:spcPts val="600"/>
              </a:spcBef>
            </a:pPr>
            <a:r>
              <a:rPr lang="pt-BR" b="1" dirty="0" smtClean="0"/>
              <a:t>2.5.1 Superação </a:t>
            </a:r>
            <a:r>
              <a:rPr lang="pt-BR" b="1" dirty="0"/>
              <a:t>por Corrente de Carga</a:t>
            </a:r>
          </a:p>
          <a:p>
            <a:pPr>
              <a:spcBef>
                <a:spcPts val="600"/>
              </a:spcBef>
            </a:pPr>
            <a:r>
              <a:rPr lang="pt-BR" b="1" dirty="0" smtClean="0"/>
              <a:t>	Metodologia</a:t>
            </a:r>
            <a:r>
              <a:rPr lang="pt-BR" b="1" dirty="0"/>
              <a:t>:</a:t>
            </a:r>
            <a:endParaRPr lang="pt-BR" sz="1600" dirty="0"/>
          </a:p>
          <a:p>
            <a:pPr marL="990600" indent="-990600" algn="just"/>
            <a:r>
              <a:rPr lang="pt-BR" dirty="0" smtClean="0"/>
              <a:t>	Essa </a:t>
            </a:r>
            <a:r>
              <a:rPr lang="pt-BR" dirty="0"/>
              <a:t>investigação deverá também verificar os fluxos em barramentos de subestações onde existem mais de 1 disjuntor por circuito (disjuntor e meio, anel </a:t>
            </a:r>
            <a:r>
              <a:rPr lang="pt-BR" dirty="0" err="1"/>
              <a:t>etc</a:t>
            </a:r>
            <a:r>
              <a:rPr lang="pt-BR" dirty="0"/>
              <a:t>), considerando a possibilidade da indisponibilidade de um disjuntor para manutenção</a:t>
            </a:r>
            <a:r>
              <a:rPr lang="pt-BR" dirty="0" smtClean="0"/>
              <a:t>.</a:t>
            </a:r>
          </a:p>
          <a:p>
            <a:pPr marL="990600" indent="-990600" algn="just"/>
            <a:endParaRPr lang="pt-BR" sz="1600" dirty="0"/>
          </a:p>
          <a:p>
            <a:pPr>
              <a:spcBef>
                <a:spcPts val="600"/>
              </a:spcBef>
            </a:pPr>
            <a:r>
              <a:rPr lang="pt-BR" sz="1600" b="1" dirty="0" smtClean="0"/>
              <a:t>	</a:t>
            </a:r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val="2972236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o 12"/>
          <p:cNvGrpSpPr/>
          <p:nvPr/>
        </p:nvGrpSpPr>
        <p:grpSpPr>
          <a:xfrm>
            <a:off x="277753" y="1007836"/>
            <a:ext cx="8352928" cy="4344585"/>
            <a:chOff x="251520" y="1026769"/>
            <a:chExt cx="7848872" cy="4344585"/>
          </a:xfrm>
        </p:grpSpPr>
        <p:sp>
          <p:nvSpPr>
            <p:cNvPr id="6" name="Retângulo de cantos arredondados 5"/>
            <p:cNvSpPr/>
            <p:nvPr/>
          </p:nvSpPr>
          <p:spPr>
            <a:xfrm>
              <a:off x="251520" y="1026769"/>
              <a:ext cx="7848872" cy="3763350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600" dirty="0"/>
            </a:p>
          </p:txBody>
        </p:sp>
        <p:sp>
          <p:nvSpPr>
            <p:cNvPr id="7" name="Retângulo 6"/>
            <p:cNvSpPr/>
            <p:nvPr/>
          </p:nvSpPr>
          <p:spPr>
            <a:xfrm>
              <a:off x="251520" y="1108649"/>
              <a:ext cx="7632848" cy="42627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1"/>
              <a:r>
                <a:rPr lang="pt-BR" sz="1600" b="1" dirty="0" smtClean="0"/>
                <a:t>2.5 Disjuntores</a:t>
              </a:r>
              <a:endParaRPr lang="pt-BR" sz="1600" b="1" dirty="0"/>
            </a:p>
            <a:p>
              <a:pPr lvl="2">
                <a:spcBef>
                  <a:spcPts val="600"/>
                </a:spcBef>
              </a:pPr>
              <a:r>
                <a:rPr lang="pt-BR" sz="1600" b="1" dirty="0" smtClean="0"/>
                <a:t>2.5.1 Superação </a:t>
              </a:r>
              <a:r>
                <a:rPr lang="pt-BR" sz="1600" b="1" dirty="0"/>
                <a:t>por Corrente de Carga</a:t>
              </a:r>
            </a:p>
            <a:p>
              <a:pPr>
                <a:spcBef>
                  <a:spcPts val="600"/>
                </a:spcBef>
              </a:pPr>
              <a:r>
                <a:rPr lang="pt-BR" sz="1600" b="1" dirty="0" smtClean="0"/>
                <a:t>	Metodologia </a:t>
              </a:r>
              <a:r>
                <a:rPr lang="pt-BR" sz="1600" b="1" dirty="0" smtClean="0">
                  <a:solidFill>
                    <a:srgbClr val="C00000"/>
                  </a:solidFill>
                </a:rPr>
                <a:t>(Proposição):</a:t>
              </a:r>
              <a:endParaRPr lang="pt-BR" sz="1600" dirty="0">
                <a:solidFill>
                  <a:srgbClr val="C00000"/>
                </a:solidFill>
              </a:endParaRPr>
            </a:p>
            <a:p>
              <a:pPr marL="892175"/>
              <a:r>
                <a:rPr lang="pt-BR" sz="1600" dirty="0" smtClean="0"/>
                <a:t>Na </a:t>
              </a:r>
              <a:r>
                <a:rPr lang="pt-BR" sz="1600" dirty="0"/>
                <a:t>caracterização da superação por corrente de carga, através de estudos de fluxo máximo de potência, deverão ser examinadas as condições mais severas durante emergências no SIN</a:t>
              </a:r>
              <a:r>
                <a:rPr lang="pt-BR" sz="1600" dirty="0" smtClean="0"/>
                <a:t>, </a:t>
              </a:r>
              <a:r>
                <a:rPr lang="pt-BR" sz="1600" dirty="0"/>
                <a:t>no horizonte do ciclo do PAR, que determinem o maior carregamento para a subestação em análise. Sob essa condição a investigação deverá verificar o maior carregamento em cada vão: </a:t>
              </a:r>
              <a:endParaRPr lang="pt-BR" sz="1600" dirty="0" smtClean="0"/>
            </a:p>
            <a:p>
              <a:pPr marL="1177925" indent="-285750">
                <a:buFont typeface="Wingdings" pitchFamily="2" charset="2"/>
                <a:buChar char="q"/>
              </a:pPr>
              <a:r>
                <a:rPr lang="pt-BR" sz="1600" dirty="0" smtClean="0"/>
                <a:t>Com </a:t>
              </a:r>
              <a:r>
                <a:rPr lang="pt-BR" sz="1600" dirty="0"/>
                <a:t>todos os vãos em operação.</a:t>
              </a:r>
            </a:p>
            <a:p>
              <a:pPr marL="1177925" indent="-285750">
                <a:buFont typeface="Wingdings" pitchFamily="2" charset="2"/>
                <a:buChar char="q"/>
              </a:pPr>
              <a:r>
                <a:rPr lang="pt-BR" sz="1600" dirty="0"/>
                <a:t>Com um disjuntor em manutenção.</a:t>
              </a:r>
            </a:p>
            <a:p>
              <a:pPr marL="1177925" indent="-285750">
                <a:buFont typeface="Wingdings" pitchFamily="2" charset="2"/>
                <a:buChar char="q"/>
              </a:pPr>
              <a:r>
                <a:rPr lang="pt-BR" sz="1600" dirty="0"/>
                <a:t>Com uma barra em manutenção (arranjo DJM e BD duplo disjuntor).</a:t>
              </a:r>
            </a:p>
            <a:p>
              <a:pPr marL="1177925" indent="-285750">
                <a:buFont typeface="Wingdings" pitchFamily="2" charset="2"/>
                <a:buChar char="q"/>
              </a:pPr>
              <a:r>
                <a:rPr lang="pt-BR" sz="1600" dirty="0"/>
                <a:t>Para os disjuntores </a:t>
              </a:r>
              <a:r>
                <a:rPr lang="pt-BR" sz="1600" dirty="0" err="1"/>
                <a:t>interligadores</a:t>
              </a:r>
              <a:r>
                <a:rPr lang="pt-BR" sz="1600" dirty="0"/>
                <a:t> de </a:t>
              </a:r>
              <a:r>
                <a:rPr lang="pt-BR" sz="1600" dirty="0" smtClean="0"/>
                <a:t>barras, </a:t>
              </a:r>
              <a:r>
                <a:rPr lang="pt-BR" sz="1600" dirty="0"/>
                <a:t>nos arranjos BD 4 ou 5 chaves e BPT, deve ser analisado o maior carregamento quando o mesmo estiver sendo utilizado.</a:t>
              </a:r>
            </a:p>
            <a:p>
              <a:pPr marL="1177925" lvl="0" indent="-285750">
                <a:buFont typeface="Wingdings" pitchFamily="2" charset="2"/>
                <a:buChar char="q"/>
              </a:pPr>
              <a:endParaRPr lang="pt-BR" sz="1600" dirty="0"/>
            </a:p>
            <a:p>
              <a:pPr>
                <a:spcBef>
                  <a:spcPts val="600"/>
                </a:spcBef>
              </a:pPr>
              <a:r>
                <a:rPr lang="pt-BR" sz="1600" b="1" dirty="0" smtClean="0"/>
                <a:t>	</a:t>
              </a:r>
              <a:endParaRPr lang="pt-BR" sz="1600" dirty="0"/>
            </a:p>
          </p:txBody>
        </p:sp>
      </p:grpSp>
      <p:grpSp>
        <p:nvGrpSpPr>
          <p:cNvPr id="12" name="Grupo 11"/>
          <p:cNvGrpSpPr/>
          <p:nvPr/>
        </p:nvGrpSpPr>
        <p:grpSpPr>
          <a:xfrm>
            <a:off x="2771800" y="5013176"/>
            <a:ext cx="6264696" cy="1709058"/>
            <a:chOff x="2051720" y="1381100"/>
            <a:chExt cx="6264696" cy="1709058"/>
          </a:xfrm>
        </p:grpSpPr>
        <p:sp>
          <p:nvSpPr>
            <p:cNvPr id="8" name="Retângulo de cantos arredondados 7"/>
            <p:cNvSpPr/>
            <p:nvPr/>
          </p:nvSpPr>
          <p:spPr>
            <a:xfrm>
              <a:off x="2735288" y="1381100"/>
              <a:ext cx="5581128" cy="1296144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9" name="Retângulo 8"/>
            <p:cNvSpPr/>
            <p:nvPr/>
          </p:nvSpPr>
          <p:spPr>
            <a:xfrm>
              <a:off x="2051720" y="1412776"/>
              <a:ext cx="6120680" cy="16773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pt-BR" sz="1400" b="1" dirty="0" smtClean="0"/>
                <a:t>	Metodologia </a:t>
              </a:r>
              <a:r>
                <a:rPr lang="pt-BR" sz="1400" b="1" dirty="0" smtClean="0">
                  <a:solidFill>
                    <a:srgbClr val="C00000"/>
                  </a:solidFill>
                </a:rPr>
                <a:t>(Atual)</a:t>
              </a:r>
              <a:r>
                <a:rPr lang="pt-BR" sz="1400" b="1" dirty="0" smtClean="0"/>
                <a:t>:</a:t>
              </a:r>
              <a:endParaRPr lang="pt-BR" sz="1400" dirty="0"/>
            </a:p>
            <a:p>
              <a:pPr marL="990600" indent="-990600"/>
              <a:r>
                <a:rPr lang="pt-BR" sz="1400" dirty="0" smtClean="0"/>
                <a:t>	Essa </a:t>
              </a:r>
              <a:r>
                <a:rPr lang="pt-BR" sz="1400" dirty="0"/>
                <a:t>investigação deverá também verificar os fluxos em barramentos de subestações onde existem mais de 1 disjuntor por circuito (disjuntor e meio, anel </a:t>
              </a:r>
              <a:r>
                <a:rPr lang="pt-BR" sz="1400" dirty="0" err="1"/>
                <a:t>etc</a:t>
              </a:r>
              <a:r>
                <a:rPr lang="pt-BR" sz="1400" dirty="0"/>
                <a:t>), considerando a possibilidade da indisponibilidade de um disjuntor para manutenção</a:t>
              </a:r>
              <a:r>
                <a:rPr lang="pt-BR" sz="1400" dirty="0" smtClean="0"/>
                <a:t>.</a:t>
              </a:r>
            </a:p>
            <a:p>
              <a:pPr marL="990600" indent="-990600"/>
              <a:endParaRPr lang="pt-BR" sz="1400" dirty="0"/>
            </a:p>
            <a:p>
              <a:pPr>
                <a:spcBef>
                  <a:spcPts val="600"/>
                </a:spcBef>
              </a:pPr>
              <a:r>
                <a:rPr lang="pt-BR" sz="1400" b="1" dirty="0" smtClean="0"/>
                <a:t>	</a:t>
              </a:r>
              <a:endParaRPr lang="pt-BR" sz="1400" dirty="0"/>
            </a:p>
          </p:txBody>
        </p:sp>
      </p:grpSp>
      <p:sp>
        <p:nvSpPr>
          <p:cNvPr id="10" name="Títu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Destaques</a:t>
            </a:r>
            <a:endParaRPr lang="pt-BR" dirty="0"/>
          </a:p>
        </p:txBody>
      </p:sp>
      <p:cxnSp>
        <p:nvCxnSpPr>
          <p:cNvPr id="11" name="Conector reto 10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63500" cap="rnd" cmpd="sng">
            <a:solidFill>
              <a:schemeClr val="bg2">
                <a:lumMod val="90000"/>
              </a:schemeClr>
            </a:solidFill>
            <a:round/>
          </a:ln>
          <a:effectLst>
            <a:reflection blurRad="6350" stA="50000" endA="300" endPos="5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195131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Destaques</a:t>
            </a:r>
            <a:endParaRPr lang="pt-BR" dirty="0"/>
          </a:p>
        </p:txBody>
      </p:sp>
      <p:cxnSp>
        <p:nvCxnSpPr>
          <p:cNvPr id="8" name="Conector reto 7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63500" cap="rnd" cmpd="sng">
            <a:solidFill>
              <a:schemeClr val="bg2">
                <a:lumMod val="90000"/>
              </a:schemeClr>
            </a:solidFill>
            <a:round/>
          </a:ln>
          <a:effectLst>
            <a:reflection blurRad="6350" stA="50000" endA="300" endPos="5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Conteúdo 2"/>
          <p:cNvSpPr>
            <a:spLocks noGrp="1"/>
          </p:cNvSpPr>
          <p:nvPr>
            <p:ph idx="4294967295"/>
          </p:nvPr>
        </p:nvSpPr>
        <p:spPr>
          <a:xfrm>
            <a:off x="251520" y="1196752"/>
            <a:ext cx="5040560" cy="28083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830263" lvl="2" indent="-342900">
              <a:lnSpc>
                <a:spcPct val="150000"/>
              </a:lnSpc>
              <a:buClr>
                <a:schemeClr val="bg2">
                  <a:lumMod val="50000"/>
                </a:schemeClr>
              </a:buClr>
              <a:buSzPct val="110000"/>
              <a:buFont typeface="Wingdings" pitchFamily="2" charset="2"/>
              <a:buChar char="Ø"/>
            </a:pPr>
            <a:r>
              <a:rPr lang="pt-BR" sz="2500" dirty="0" smtClean="0">
                <a:cs typeface="Arial" charset="0"/>
              </a:rPr>
              <a:t>Revisão do documento contendo todos os critérios para análise de superação de equipamentos </a:t>
            </a:r>
            <a:endParaRPr lang="pt-BR" sz="2500" dirty="0">
              <a:cs typeface="Arial" charset="0"/>
            </a:endParaRPr>
          </a:p>
        </p:txBody>
      </p:sp>
      <p:sp>
        <p:nvSpPr>
          <p:cNvPr id="20" name="Seta para baixo 19"/>
          <p:cNvSpPr>
            <a:spLocks noChangeAspect="1"/>
          </p:cNvSpPr>
          <p:nvPr/>
        </p:nvSpPr>
        <p:spPr>
          <a:xfrm>
            <a:off x="2555776" y="3861048"/>
            <a:ext cx="504056" cy="504056"/>
          </a:xfrm>
          <a:prstGeom prst="downArrow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pt-BR">
              <a:solidFill>
                <a:schemeClr val="accent5"/>
              </a:solidFill>
            </a:endParaRPr>
          </a:p>
        </p:txBody>
      </p:sp>
      <p:sp>
        <p:nvSpPr>
          <p:cNvPr id="21" name="Espaço Reservado para Conteúdo 2"/>
          <p:cNvSpPr>
            <a:spLocks noGrp="1"/>
          </p:cNvSpPr>
          <p:nvPr>
            <p:ph idx="4294967295"/>
          </p:nvPr>
        </p:nvSpPr>
        <p:spPr>
          <a:xfrm>
            <a:off x="366818" y="4437112"/>
            <a:ext cx="6039409" cy="93610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87363" lvl="2" indent="0">
              <a:lnSpc>
                <a:spcPct val="150000"/>
              </a:lnSpc>
              <a:buClr>
                <a:schemeClr val="bg2">
                  <a:lumMod val="50000"/>
                </a:schemeClr>
              </a:buClr>
              <a:buSzPct val="110000"/>
              <a:buNone/>
            </a:pPr>
            <a:r>
              <a:rPr lang="pt-BR" sz="2500" dirty="0" smtClean="0">
                <a:cs typeface="Arial" charset="0"/>
              </a:rPr>
              <a:t>Envio para os membros do GT-AS</a:t>
            </a:r>
            <a:endParaRPr lang="pt-BR" sz="2500" dirty="0">
              <a:cs typeface="Arial" charset="0"/>
            </a:endParaRPr>
          </a:p>
        </p:txBody>
      </p:sp>
      <p:sp>
        <p:nvSpPr>
          <p:cNvPr id="3" name="AutoShape 2" descr="data:image/jpeg;base64,/9j/4AAQSkZJRgABAQAAAQABAAD/2wCEAAkGBhIQEBIUEBQQFRQQFRQUFBcWFRUUFRQWFhYVFBUUFRQXHCYeGhkkGhQUHy8gIycpLCwsFR4xNTAqNiYrLCkBCQoKDgwOGg8PGi4kHyUpLy40LCwvLCwqMCwqLCk0Ly0pLDUuLCksLCw0MiwpLCwsLCwsLCksLCwsLCksLCwpKf/AABEIAOEA4QMBIgACEQEDEQH/xAAcAAEAAgMBAQEAAAAAAAAAAAAABgcDBAUCAQj/xABPEAACAQIBBggICwUFCAMAAAABAgADEQQFBhITITEHIkFRYXGBoTJSU5GSscHRFRcjQmJyc4KistIUFjOToyQ0Q2PCNVR0s8Ph4vBkg9P/xAAaAQEAAgMBAAAAAAAAAAAAAAAABAUBAwYC/8QANBEAAgEDAQQHBwQDAQAAAAAAAAECAwQREgUTIVEUMUFhkaHwIjIzcYGxwULR4fEjUmND/9oADAMBAAIRAxEAPwC8YiIAiIgCIiAIiIAiIgCIiAIiIAiIgCIiAIiIAiIgCIiAIiIAiIgCIiAIiIAiIgCIiAIiIAiaeVMr0cMmnXdUXp3k8yqNpPVK8y9wsu11waBR5SoLsfqpuHbfqkmha1a/uLhz7CPWuadH3n9O0suvXVFLOyqo3liAB2mR3KHCLgaNwKhqEclNS34jZe+VM1TF49/8eu3UzBeoDYo807uB4LcbU21NVSH0m0m8yXHfLJWFCl8af09cSvd9Wq/Bh9fXA7mL4Xx/hYcnpdwO5QfXOZW4W8UfBp4desO3+oTp4XgfT/FxDnoRAvexPqnTpcFOCG84hutwPyqJ63mz4dSz4/k86L6fW8eH4IieFTG/5H8s/qmWlwsYwb1w5+44/wBcmA4MMB4lQ/8A2v7DMVTgrwJ3a8dVT3gx0mxf6PL+R0e8X6/M4mG4YG/xMOp+o5HcQZ3MBwo4KpsfWUj9Jbr6SX7wJz8TwQUT/Dr1l+sqP6tGcXG8EuKX+FUo1Og3Q99x3zGmwqdTx4/ngZ1X1PrWfD+y0MDlSjXF6NSm4+iwNusDdNqUFjMiYzBNpPTrUiNzrew6qiG3fO7kPhRxNGwr2rp08WoB0ONh7R2zVU2Y2tVGSkvX0NkNopPTVjh+vqXBE4uQM7sNjR8k9ntc024rjs5R0i87Uq5wlB6ZLDLOE4zWYvKERE8HoREQBERAEREAREQBERAERPLPaAepCc7uEmnhtKlhtGpWGwnfTpnpt4TdA7TyThZ98IxctQwbWTc9UHa3OqHkX6XLybN/EzOzLbFnWVrrQB6mqEbwvMOc+bouLeyjCO9uOrl6+xVV7uU5buh18/X3NPC4LGZUrFuPUb5zsbIg5r7lH0QOyT7IfBnhqNmxB178xutMH6u9u3zSSYSglFAlJVRF3KBYD/v0zNrJite1J+zD2V3CjaQh7U+L7zPQRUUKiqqjcFAUDsE96yausjWSv0k7UbWsjWTV1kayY0jWbWsjWTV1kayNI1m1rI1s1dZGsjSNZtF5G8t5iYPFXOhqnPz6dl2/SXwT5r9M7WsjWTZCU6bzB4PE1GaxJZKgy9mZisCdYLvTU3FWncFeYsN6np3dMkGafCky6NPHXZdwrDwh9oB4Q6Rt698nxqSAZ5Zgqwatg1sw2vSG5uc0xyH6PLydNpC4hcLd3C+vr+ivlRnQeug/p6/ss+hXV1DIQysLgg3BB5QRPco3M/PirgH0Wu9BjxkO9edkvuPRuPfLpwGUademtSkwZHF1I9R5j0SturSdvLjxXMn211GuuT5GzERIZLEREAREQBERAERPhNt/JAPNWpoiVbwjZ8ElsLh22bqzjl56anm5/Nzzt8IGd37NS0aZtVrXCc6LuL9fIOnqlNlry92dZr4s/oU17df+cTuZpZB/bMQFa+rTjVCObkUdJOzzy46VkUKoAVQAANgAGwACRPMHAijg1b51clz1eCo8wv2ySayYvKjqVMdiMW0VCGe1m1rI1k1dZGskPQSdZtayNZNXWRrI0DWbWsjWTV1kayNA1m1rI1k1dZGsjQNZtayNZNXWRrI0DWbWsjWTV1kayNA1m1rI1s1dZGsjQNZAuEXNwIf2mkLK5tVA3Bjuft3Hp65zMys8WwNWzEmhUPyi79H/ADFHOOXnHZLIyhhlr0nptuqKV8+49hseyUjVplWKnepIPWDYy5tWq1J058cFbXzSqKcD9KYPGLUUFSGDAFSNzA7QRNmVBwaZ1lGGFqnYxJok/NbeU6jvHTfnlt0K2kL+eUN1bOhPD6i6tq6rRz2mSIiRCSIiIAiIgCc3LWPWmh0jYKCzHmUbfZ3Tok238kq7hLy6dXq1O2u23oprbZ2mw7DJdpR3tRIiXVbdwIFl7K7YvEPVb5xso8VB4K+bvJmiFnoLPYWddGKisI5qUm3lls5EcDDUAPJU/wAgv3zd1sj2auO08Kg5ad0PZu7iJ19ZKOpDEn8yxjPMUbWtm6uTKxF9A7elR3Ezl0anGX6w9Ykxx+MFGmzkEhBew5eSQ683TxgmW9NVc5OH8FVvE/Evvj4KreJ+JffPIz3Tyb+kJ6GeqeTb0hI/SZckSujR5sfBVbxPxL74+Cq3ifiX3z7++SeTb0hPv74r5NvSEdJlyQ6NHmzz8FVvE/Evvj4KreJ+JffPX74r5NvSEfvivk284jpMuSHRo82efgqt4n4l98fBVbxPxL756/fFfJt6Qj98l8m3pCOky5IdGjzZ5+Cq3ifiX3x8FVvE/Evvg56J5NvSE8nPdPJv6QjpMuSHRo82evgqt4n4l981sRTambOLGSLJmO19MPoldK9geYcs4WcWKBq2HzBY9Z2n2TdRqyqSw0aK9KNOOUzV1sqPLqj9qxFt2tqW9Iyz62KCKzNuUFj1DbKpruXZmO9iWPaby6so4bZU3EspI10cqQVJBUggjeCNoIl45lZxjE0Uc20jxKg5nHL1HYfvSkSsk/B9lXVYg0yeLXGzodblT2i48023tBVafejFrWdOZecTBgcRp01PLuPWN8zzkmsPDOmTysoRETBkREQDRyziNCi3O3FHbv7ryjM7cbrsXU5qdqa/d3/iLS3c8cboKv0Vdz2DZ6jKNLFiSd5JJ6ztM6LZdLENZz+0amamnkfAJ7CwFnsLLkq2zrZuZU1FSzHiVLA9B5Gk01srgLO9kfLWiAlTd81uboPRItejq9pG2nVxwZNsj09ZXpr03PUvG9kmGMylSpMi1WC6y4W+42te53DeN8jWZVHSd35FUKPvG/qE5OfeO0sVoclJAO1uMe4ic3ev/Jp5HQ2Mf8ermSbKOaFKpdqR1bHbs2ofu8nZI5js3cRR3ppLzpxu7ePNOXk7OKvQ/hudHxTxl8x3dlpKMn8ICGwroVPjLxh5t475CJxGRUnoVZOzSwmNFxq3POps467WYds5OOzH5aNT7r/qHugEb1sa2Z6+QMSjaJpMb7ivGU/eG7ttOjg8y67fxClMek3mGzvgHGNWeqKM5sisx5lBJkzwuaOHpi73cjeWNl8w2ee89YjOTCYcaKspt82mAfVsHngHCweaNd9r6NMdO1vRHtM72BzYoUeM/HI5Xtojptu895wMfwgOdlFFXpbjHzDYO+c7JmLq4zFUlquzDS0iCeKAt2PFGwbu+AWDlHE6qi7D5q7OvcO+0gb1ySSdpO0nnMkueWL0aKpyu3cu095WV5lTLQpgqli/cvX09EubCi3DK7Slv62J6eRizqytxdSp2tYv0DeF7d8iZWbFQkkk7Sdp6ZjKy+pwUI4RTSnqeTAVn2jVKMrLvQhh1g3HqnsrPBE2BMvbNTKAqLs3Oq1F7QL+sSQSteDfKF0og/NLU+zePWPNLKnI3tPd1WjprKprpfIRESETRERAK+4RsVYVRzU1X0j/AOUq0CWJwkPx64+y9VOV8BOvso4ox+S+xyd1LNaXzYAnsLPoWe1WTCI2As9hZ9AmSlSLEAbSSAOs7BMHktjg7wmqwCsx/iM9TbyL4I7LLftlZ4vOWnia9V72LuxAbZsvZQDu3WEs7OvEjAZJq6Nr06IpL9ZgKQPna8/PQacVWqbypKfNnaUYbunGPJE8FWexVkJw+UHTwWI6N48xnQo5xsPCVT0jZNRtJUmIINwSCOUGx887mAz2xNLYW1g5n2n0t/nvIJTzipneHHmPtmdcu0vGt1q3ugFp0OEWkV49OoG5hosD2kj1TmY3hCqt/CVEHOeO3sHdID8NUvHHfPLZdpD51+oN7oBIcZlerWPytR26CdnYo2CahqziVM4qY3Bz2AeszUrZyt81QOs37hAJIaslfBvSD1qzgg6pQu+9i5v6llQYjKtR9jMbcw2Dul1cEeTtVk1XOw4h3qH6o4i9lkv94wDj8I+WWOJ1SGwpoASN924x6thWQgidTLWL12IrVPKOxHVeyjzADsmgVnZ29NU6cY9xxlxU3lSUu81ys8FZnKzwyyQakzARPBEzETwwg9JkpzDxOiT9Goje/wBUuaUXmq1jV6k/1S9Jzu1o4nF/P8F7sqWVJfL8iIiUxciIiAVZwjD5Wt06o9ye6QVRLE4S6Fq1/HpA9qlgfZK+UTsbN5oQfcjj7nhWmu9n1RMgE+KJkVZKIwVZ3szMBrcbRB3I2sP3OMO8CcVVk74L8IDUr1OVVVB94kk/hHfId3U0UZS7vuSbSnrrRj3/AGNPhzypo0MPQB21XNRvq0xYd7jzSnA0/Qmd3BzRylWWrVq1lKIEVU0dEC7MTtB2kt3CcP4jMJ5fE/0/0zkDsCmNOfdOXN8RmE8vif6f6Y+IzCeXxP8AT/TAKa05905cnxGYTy+J/p/pj4jMJ5fE/wBP9MApvTnzTlzfEZhPL4n+n+mfPiMwnl8T/T/TAKaLz5py5viMwnl8T/T/AEx8RmE8vif6f6YBTKAsQqi5YgAc5OwDzz9IY5BgcmFFt8jRWkOliBTv5zeR/JnAzhaFalVFWuxpOrhW0NElTpC9lva4E3+EnGWpUqY3uxY9Sj3sPNJFtDeVYx7yPdVN3RlLuK3KzGyzYKzwyzr8nHmsyzwRNhlmJlnpMwYGWY2EzkTGwnoyjp5uDa/Toj1++XtKTzSoaVamvj1UHYCCe68uyc/td+1FfP8ABe7I/W/l+RERKQuxERAIVwmYX5OjUt4LMh+8Lj8plXaNpeGdWTtfhKyAXbR0l+svGFvNbtlKVF29c6nZdTXQ0/6v7nLbTp6LjV2SXmjyomVRPKiZVEsGV59VZtYTFPSN6buh3XUkG3NsmTJGFWpXoo19F6iK3IbMwB29ssUZgYPxav8AMaQbm6p0Xpn2ky2tKlZOUOwggy7ifL1vTaexlzE+Wrem0nQzCwni1fTaehmLhPFqem0h9Otv9fJE3oFz/t5sgwy1ifLVvTM9jLWI8tW9MznUsQrvUC7kd19FiPZNgLJqjCSykiucqkXht+JtjLOI8tW9Mz78M4jy1b0zNYJPQSNEOSG8nzfiZ/hjEeWremY+GMR5at6ZmDQjQjRDkhvJ834mb4ZxHlq3pmeTlrEeWremZhKTyVmdEOSMbyfN+JmOWsT5at6Zmliq71DeozMd12JJ6tsyFZ2s08i0sTUqLVDEKoIsSu0m3JMTlClFzx1cj1CM60lBPr5kZZZjZZ3M9MHRwmJpUqYYaynp7SSb6TLy9UkuRsy8LVw9Go4qaVRFZrOQLkbdk8O9pxgqjzhm2NjVlUdNYyiuWWY2E+4bFCoLiemEmxkmsohyTTwzXYTGwmdhMejtmxHjqJZwdYPTxVPZspq1Q/lHewlryFcGWTtGlUqkfxGCL9VN/efwyazl9qVNdw0uzgdNsqm4W6b/AFPIiIlaWgiIgCUznhkj9mxdRQLI506fNotydhuOyXNItwgZB/aMNpoL1KF2HOyfPXuv2dMstm3G6q4fVLh+xW7St99SzHrjx/cqpRMqiYqTXmwonTPgcwuJ0c3x/asP9tS/OsmHCy7DJVXQZlOsoC6kqReqgO0SI5AH9qw/21L86y0ssZao4Oia2IfQpqVBbRZrFiFXYgJ3kckoNpv/ACROg2Ws05lDYfItVlB19fb/AJr/AKpmGb9Xy9f+bU/VLT+NbJf+8n+Tif8A85p5Z4UMnPhq60q5ao1KqqDU4gXYowUXNMAbSN5mlV4dW78/4NsrefFqr5fyRXNvINnSlpWNRrXO3adtzzyVY3MypTC6DCoWYKAEK2vc6RNzYC04mZlc1K2HY8rj2yXcIecVTA4FqlEfKOyUkJFwhe93ty2CtbptsIm+5uJ0pRjT6sEa1t4VoSlU689ZjTMQaPGqnS6FGj0bCbzmpmrWNc0jawAY1LEpom4HNxtng+zbOXwZ1cX+03rVqtRKqNpK7s4BXjKy6R2HeOo9Vu5woZy1sJh6VPD8WpinZNPlRVW7aPMxuBfk28tiNDua8JaW85N6tbapDUljBuPmMNHZVOlblUaN+XptIxjMI1Ko1N7aS2vbcQRcEHlE6HBgcSrVlr1alRWVXGmzOVYHROiWOwEEbPojpvr8IOI0coYcD59A36bOQLzZRuKsauio8mqvbUZUd5SWDcyPmu+IXTY6Cchtctzkcw6Z1DmHT8rU9FZwMoZ2ZQqUmoYPD3dl0Uqpp3pDirexuNIX3lgBcEg224c08zcq0q9KrWxNUBXGsSpXaqGT566F2XaLgHYQdvJPFWvXUn7WO7gbKNvbuK9ly7+J9y5kJ8KV0yGV9iuBYE2uQRyHf1267YslZvtjDURKppaKgkjS23NrcVhJNwm1NDJztsutShbovVVTbm2EjtM0ODp7vUPPTX803RupTt5N9aNM7SFO5jFdTIdljM/9hxKB67VmdNIFtK4GkRYaTHZsMtjNv+54b7NPUJXnCcx+E8MP/j/9R5Ymbn90w/2aeoSLWlqt4/MmUY6bmS7ii83R8nOkwnOzcHyU6bCdBb/DRz9x8RmBhGGw7VHVEF2chVHOSbCfX2SY8GeQtOo2JccWndad+Vz4TdgNus9E2Vayo03UfZ9zXSouvUVNdv2J/krADD0KdJd1NQOs8p7Tc9s24icZKTk22dpGKikl1IRETBkREQBERAKiz5zcODr6ymPkaxJFtyNvKe0dvNONTNxccsuzKeTaeJpPSqi6uLHnB5CDyEHbKYyxkmpk+uaVXah2o9tjL4w6ecck6axu9/DRL3l5o5m/tNzLXH3X5M38gf3rD/bUvzrJbwsppZLqC171MP8A81JD8kYhUr0XY8VKlNid/FDAk2G/YJNK3Cpk1DZq1QEf5Fc94SQ9pJ7yMkiXsxx3cot4K5weQ6ZQXTk5ptpkCn4ndJx8beS/L1P5GI/RHxtZM8tV/kYj9E19N/5+vA9Ow/6+vE42bdELiaAHI49RnT4Wh/Yaf/E0vVUkfyLnGlXH1K1zqRXZ1bRYHQubHRI0uy15n4Qs8cJi6CUaDu1QV6bkGnUUaKhwTpMoHKOWebluc4SS4YM2qVOnUg3xz+Dp5lL8tT+o3qmLhXF2wH2lX8qRm3jUoMj1SQqq1zYtvHMBecvPjOnDY2rhFwzM5o1Khe9OolgVUDa6i+0HdM14vfxeOwxbSXR5LPHL/BKczFs7/Zj8wnEz9oaeVcEt7adPRvvtera9u2dLIeVaWG0nrEqugBsVm23B3KCZGs5c4qOMyhh6mEZyKNMqWKOhV9PSFtMDoNxMVYy6RkzRlHorT9cSf5w5UTJmBqVUp6QohdFAbXZ3VAWPNdgSd9ryCZFz4ypjcVh1ApU6T1aWmqJtKBganGcnYVDeyS/D58YUoVxbJSa1nDj5NxuupIsQfFO0d54eVeEXJ+EUrk9KdWqw2atbUxu8J9l952LzbbSIotNqa4k1yTScJJROrwqf7Lq/aYf/AJyTT4Nhtf7NfzTSzxz3wOLwNSjrKi1HCOimlWA00ZXCltWRa4t7RvnnM3LtHCqz12KqUAFlZuW+5QZvoxluZxxxI9eUd/Tlnh/Zp8Jv+08N/wAP/wBV5Ymbn90w/wBmnqEqrO7OGhjsoUamGZnWnR0GJR0s2mzWs4BOwiTPBcIGBwuHopXqOrIihgKVVrEb9qqRMThJ28eHaeoTirmWX2FYZuD5KdNhObm4vyU3Khao4pUQWdzogDffmH/uydBb/DXyOfr/ABHjmZsl5MfGYhaNLlN2PIqjwmPQO8kS68n4BKFJKVMWWmAB7Sekm57ZyMz81lwNGxsar2NRunkVfojv3zvyiv7vfy0x91efeX9habiOqXvPy7hERK0shERAEREAREQBObl/IFLG0TTqjpVh4SN4y+7lnSieoycGpRfE8yipLTLqKOyrkutk6rq64vTa+g48Fhzr0868nr8LgKVTjWBvyy6cp5LpYmmadZA6NyHkPIQd4PSJVWcWZGIyeWqYfSq0N52XZR9NRyfSHbadDb3sLhaanCXk/wCTn7mxnReqnxXmjQXI9LxRMq5GpeKJiwGVkq2F7NzH2HlnTSSpU0uwr9cuZ5w2CRBZRaelyVT0r6IvMqzKpnhxQ1PmZRTFrckxUsk0gdIKLzMpmVWnhoym0KlIMLHdNajkqmhuqgGbd58LTGDOWjTxuASqLMAZoUsgUUNwonWYzExmdKfHA1ySwmaFfJlNjcqIbDro6Ntk2WmJjNiSPLkzRp5ORDdQAZjxWCR/CAmbGY1KYu5tzDlPUJrZLyVispvo0F0KQNmdrhR1nlP0R/3mzEYxzLgjMVOcsR4s1E0qjijhVLO5sNHvt7TuEtLMzMpMCunUs9dxxm5EB3ontPLN7NnNKhgEtTGk7Dj1G8Jugcy9A7525SXd9vFu6fCP3/gvrSxVJ66nGX2EREqyzEREAREQBERAEREAREQBERAIhnJwbYbFXen8jVO26jiMfpJ7RbtkFyhkXH5PvrENWkPnrd1t1jjL94S6YlhQ2hVprS/aXf8AuQa9jSq8VwfcUnhM4aT7yUP0t3pDZOtSqhhdSCOcG4k4ytmPgsTc1KKhj85OI3WdHYe28imM4ISpvhcSynkDj/WlvyyxhfUJ9bcfnxKqps6tH3eJhVp7DTRq5m5Xo+CUqgczofz2M1XoZUp+FhHNuZC35CZIUqcvdmvEiyoVY9cX4Ha0p8LTiftGUf8Acq/8mt7p9X4TfwcHUHXSqD8xEzhc14o87ufJ+B12aYnaatPNnLFX5i0x0tTX1Emb2H4KMRVN8ViQBzKGc9XGsB5jPEq1GHvTX04m2NrWl1Rf2OTi8tUae9gTzLxj3bJqYWri8adHCUWI3FuQdbnirLFyXwaYGhYlDVYctU6Q9AWXukopUlUBVAUDYAAAB1ASJU2lTj8OOe9/sTqWy5PjUfgQDIHBSqkVMc+tbfoKTofebe3VsHXJ9Qw601CoqqqiwVQAAOYATJEqq1xUrPM3+xbUqEKSxBCIiaDcIiIAiIgCIiAIiIAiIgCIiAIiIAiIgCIiAIiIB8tPtoiAIiIAiIgCIiAIiIAiIgCIiAIiIAiIgCIiAIiIAiIgCIiAIiIAiIgCIiAIiIAiIgCIiAIiIAiIgCIiAIiIB//Z"/>
          <p:cNvSpPr>
            <a:spLocks noChangeAspect="1" noChangeArrowheads="1"/>
          </p:cNvSpPr>
          <p:nvPr/>
        </p:nvSpPr>
        <p:spPr bwMode="auto">
          <a:xfrm>
            <a:off x="0" y="-1028700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" name="AutoShape 4" descr="data:image/jpeg;base64,/9j/4AAQSkZJRgABAQAAAQABAAD/2wCEAAkGBhIQEBIUEBQQFRQQFRQUFBcWFRUUFRQWFhYVFBUUFRQXHCYeGhkkGhQUHy8gIycpLCwsFR4xNTAqNiYrLCkBCQoKDgwOGg8PGi4kHyUpLy40LCwvLCwqMCwqLCk0Ly0pLDUuLCksLCw0MiwpLCwsLCwsLCksLCwsLCksLCwpKf/AABEIAOEA4QMBIgACEQEDEQH/xAAcAAEAAgMBAQEAAAAAAAAAAAAABgcDBAUCAQj/xABPEAACAQIBBggICwUFCAMAAAABAgADEQQFBhITITEHIkFRYXGBoTJSU5GSscHRFRcjQmJyc4KistIUFjOToyQ0Q2PCNVR0s8Ph4vBkg9P/xAAaAQEAAgMBAAAAAAAAAAAAAAAABAUBAwYC/8QANBEAAgEDAQQHBwQDAQAAAAAAAAECAwQREgUTIVEUMUFhkaHwIjIzcYGxwULR4fEjUmND/9oADAMBAAIRAxEAPwC8YiIAiIgCIiAIiIAiIgCIiAIiIAiIgCIiAIiIAiIgCIiAIiIAiIgCIiAIiIAiIgCIiAIiIAiaeVMr0cMmnXdUXp3k8yqNpPVK8y9wsu11waBR5SoLsfqpuHbfqkmha1a/uLhz7CPWuadH3n9O0suvXVFLOyqo3liAB2mR3KHCLgaNwKhqEclNS34jZe+VM1TF49/8eu3UzBeoDYo807uB4LcbU21NVSH0m0m8yXHfLJWFCl8af09cSvd9Wq/Bh9fXA7mL4Xx/hYcnpdwO5QfXOZW4W8UfBp4desO3+oTp4XgfT/FxDnoRAvexPqnTpcFOCG84hutwPyqJ63mz4dSz4/k86L6fW8eH4IieFTG/5H8s/qmWlwsYwb1w5+44/wBcmA4MMB4lQ/8A2v7DMVTgrwJ3a8dVT3gx0mxf6PL+R0e8X6/M4mG4YG/xMOp+o5HcQZ3MBwo4KpsfWUj9Jbr6SX7wJz8TwQUT/Dr1l+sqP6tGcXG8EuKX+FUo1Og3Q99x3zGmwqdTx4/ngZ1X1PrWfD+y0MDlSjXF6NSm4+iwNusDdNqUFjMiYzBNpPTrUiNzrew6qiG3fO7kPhRxNGwr2rp08WoB0ONh7R2zVU2Y2tVGSkvX0NkNopPTVjh+vqXBE4uQM7sNjR8k9ntc024rjs5R0i87Uq5wlB6ZLDLOE4zWYvKERE8HoREQBERAEREAREQBERAERPLPaAepCc7uEmnhtKlhtGpWGwnfTpnpt4TdA7TyThZ98IxctQwbWTc9UHa3OqHkX6XLybN/EzOzLbFnWVrrQB6mqEbwvMOc+bouLeyjCO9uOrl6+xVV7uU5buh18/X3NPC4LGZUrFuPUb5zsbIg5r7lH0QOyT7IfBnhqNmxB178xutMH6u9u3zSSYSglFAlJVRF3KBYD/v0zNrJite1J+zD2V3CjaQh7U+L7zPQRUUKiqqjcFAUDsE96yausjWSv0k7UbWsjWTV1kayY0jWbWsjWTV1kayNI1m1rI1s1dZGsjSNZtF5G8t5iYPFXOhqnPz6dl2/SXwT5r9M7WsjWTZCU6bzB4PE1GaxJZKgy9mZisCdYLvTU3FWncFeYsN6np3dMkGafCky6NPHXZdwrDwh9oB4Q6Rt698nxqSAZ5Zgqwatg1sw2vSG5uc0xyH6PLydNpC4hcLd3C+vr+ivlRnQeug/p6/ss+hXV1DIQysLgg3BB5QRPco3M/PirgH0Wu9BjxkO9edkvuPRuPfLpwGUademtSkwZHF1I9R5j0SturSdvLjxXMn211GuuT5GzERIZLEREAREQBERAERPhNt/JAPNWpoiVbwjZ8ElsLh22bqzjl56anm5/Nzzt8IGd37NS0aZtVrXCc6LuL9fIOnqlNlry92dZr4s/oU17df+cTuZpZB/bMQFa+rTjVCObkUdJOzzy46VkUKoAVQAANgAGwACRPMHAijg1b51clz1eCo8wv2ySayYvKjqVMdiMW0VCGe1m1rI1k1dZGskPQSdZtayNZNXWRrI0DWbWsjWTV1kayNA1m1rI1k1dZGsjQNZtayNZNXWRrI0DWbWsjWTV1kayNA1m1rI1s1dZGsjQNZAuEXNwIf2mkLK5tVA3Bjuft3Hp65zMys8WwNWzEmhUPyi79H/ADFHOOXnHZLIyhhlr0nptuqKV8+49hseyUjVplWKnepIPWDYy5tWq1J058cFbXzSqKcD9KYPGLUUFSGDAFSNzA7QRNmVBwaZ1lGGFqnYxJok/NbeU6jvHTfnlt0K2kL+eUN1bOhPD6i6tq6rRz2mSIiRCSIiIAiIgCc3LWPWmh0jYKCzHmUbfZ3Tok238kq7hLy6dXq1O2u23oprbZ2mw7DJdpR3tRIiXVbdwIFl7K7YvEPVb5xso8VB4K+bvJmiFnoLPYWddGKisI5qUm3lls5EcDDUAPJU/wAgv3zd1sj2auO08Kg5ad0PZu7iJ19ZKOpDEn8yxjPMUbWtm6uTKxF9A7elR3Ezl0anGX6w9Ykxx+MFGmzkEhBew5eSQ683TxgmW9NVc5OH8FVvE/Evvj4KreJ+JffPIz3Tyb+kJ6GeqeTb0hI/SZckSujR5sfBVbxPxL74+Cq3ifiX3z7++SeTb0hPv74r5NvSEdJlyQ6NHmzz8FVvE/Evvj4KreJ+JffPX74r5NvSEfvivk284jpMuSHRo82efgqt4n4l98fBVbxPxL756/fFfJt6Qj98l8m3pCOky5IdGjzZ5+Cq3ifiX3x8FVvE/Evvg56J5NvSE8nPdPJv6QjpMuSHRo82evgqt4n4l981sRTambOLGSLJmO19MPoldK9geYcs4WcWKBq2HzBY9Z2n2TdRqyqSw0aK9KNOOUzV1sqPLqj9qxFt2tqW9Iyz62KCKzNuUFj1DbKpruXZmO9iWPaby6so4bZU3EspI10cqQVJBUggjeCNoIl45lZxjE0Uc20jxKg5nHL1HYfvSkSsk/B9lXVYg0yeLXGzodblT2i48023tBVafejFrWdOZecTBgcRp01PLuPWN8zzkmsPDOmTysoRETBkREQDRyziNCi3O3FHbv7ryjM7cbrsXU5qdqa/d3/iLS3c8cboKv0Vdz2DZ6jKNLFiSd5JJ6ztM6LZdLENZz+0amamnkfAJ7CwFnsLLkq2zrZuZU1FSzHiVLA9B5Gk01srgLO9kfLWiAlTd81uboPRItejq9pG2nVxwZNsj09ZXpr03PUvG9kmGMylSpMi1WC6y4W+42te53DeN8jWZVHSd35FUKPvG/qE5OfeO0sVoclJAO1uMe4ic3ev/Jp5HQ2Mf8ermSbKOaFKpdqR1bHbs2ofu8nZI5js3cRR3ppLzpxu7ePNOXk7OKvQ/hudHxTxl8x3dlpKMn8ICGwroVPjLxh5t475CJxGRUnoVZOzSwmNFxq3POps467WYds5OOzH5aNT7r/qHugEb1sa2Z6+QMSjaJpMb7ivGU/eG7ttOjg8y67fxClMek3mGzvgHGNWeqKM5sisx5lBJkzwuaOHpi73cjeWNl8w2ee89YjOTCYcaKspt82mAfVsHngHCweaNd9r6NMdO1vRHtM72BzYoUeM/HI5Xtojptu895wMfwgOdlFFXpbjHzDYO+c7JmLq4zFUlquzDS0iCeKAt2PFGwbu+AWDlHE6qi7D5q7OvcO+0gb1ySSdpO0nnMkueWL0aKpyu3cu095WV5lTLQpgqli/cvX09EubCi3DK7Slv62J6eRizqytxdSp2tYv0DeF7d8iZWbFQkkk7Sdp6ZjKy+pwUI4RTSnqeTAVn2jVKMrLvQhh1g3HqnsrPBE2BMvbNTKAqLs3Oq1F7QL+sSQSteDfKF0og/NLU+zePWPNLKnI3tPd1WjprKprpfIRESETRERAK+4RsVYVRzU1X0j/AOUq0CWJwkPx64+y9VOV8BOvso4ox+S+xyd1LNaXzYAnsLPoWe1WTCI2As9hZ9AmSlSLEAbSSAOs7BMHktjg7wmqwCsx/iM9TbyL4I7LLftlZ4vOWnia9V72LuxAbZsvZQDu3WEs7OvEjAZJq6Nr06IpL9ZgKQPna8/PQacVWqbypKfNnaUYbunGPJE8FWexVkJw+UHTwWI6N48xnQo5xsPCVT0jZNRtJUmIINwSCOUGx887mAz2xNLYW1g5n2n0t/nvIJTzipneHHmPtmdcu0vGt1q3ugFp0OEWkV49OoG5hosD2kj1TmY3hCqt/CVEHOeO3sHdID8NUvHHfPLZdpD51+oN7oBIcZlerWPytR26CdnYo2CahqziVM4qY3Bz2AeszUrZyt81QOs37hAJIaslfBvSD1qzgg6pQu+9i5v6llQYjKtR9jMbcw2Dul1cEeTtVk1XOw4h3qH6o4i9lkv94wDj8I+WWOJ1SGwpoASN924x6thWQgidTLWL12IrVPKOxHVeyjzADsmgVnZ29NU6cY9xxlxU3lSUu81ys8FZnKzwyyQakzARPBEzETwwg9JkpzDxOiT9Goje/wBUuaUXmq1jV6k/1S9Jzu1o4nF/P8F7sqWVJfL8iIiUxciIiAVZwjD5Wt06o9ye6QVRLE4S6Fq1/HpA9qlgfZK+UTsbN5oQfcjj7nhWmu9n1RMgE+KJkVZKIwVZ3szMBrcbRB3I2sP3OMO8CcVVk74L8IDUr1OVVVB94kk/hHfId3U0UZS7vuSbSnrrRj3/AGNPhzypo0MPQB21XNRvq0xYd7jzSnA0/Qmd3BzRylWWrVq1lKIEVU0dEC7MTtB2kt3CcP4jMJ5fE/0/0zkDsCmNOfdOXN8RmE8vif6f6Y+IzCeXxP8AT/TAKa05905cnxGYTy+J/p/pj4jMJ5fE/wBP9MApvTnzTlzfEZhPL4n+n+mfPiMwnl8T/T/TAKaLz5py5viMwnl8T/T/AEx8RmE8vif6f6YBTKAsQqi5YgAc5OwDzz9IY5BgcmFFt8jRWkOliBTv5zeR/JnAzhaFalVFWuxpOrhW0NElTpC9lva4E3+EnGWpUqY3uxY9Sj3sPNJFtDeVYx7yPdVN3RlLuK3KzGyzYKzwyzr8nHmsyzwRNhlmJlnpMwYGWY2EzkTGwnoyjp5uDa/Toj1++XtKTzSoaVamvj1UHYCCe68uyc/td+1FfP8ABe7I/W/l+RERKQuxERAIVwmYX5OjUt4LMh+8Lj8plXaNpeGdWTtfhKyAXbR0l+svGFvNbtlKVF29c6nZdTXQ0/6v7nLbTp6LjV2SXmjyomVRPKiZVEsGV59VZtYTFPSN6buh3XUkG3NsmTJGFWpXoo19F6iK3IbMwB29ssUZgYPxav8AMaQbm6p0Xpn2ky2tKlZOUOwggy7ifL1vTaexlzE+Wrem0nQzCwni1fTaehmLhPFqem0h9Otv9fJE3oFz/t5sgwy1ifLVvTM9jLWI8tW9MznUsQrvUC7kd19FiPZNgLJqjCSykiucqkXht+JtjLOI8tW9Mz78M4jy1b0zNYJPQSNEOSG8nzfiZ/hjEeWremY+GMR5at6ZmDQjQjRDkhvJ834mb4ZxHlq3pmeTlrEeWremZhKTyVmdEOSMbyfN+JmOWsT5at6Zmliq71DeozMd12JJ6tsyFZ2s08i0sTUqLVDEKoIsSu0m3JMTlClFzx1cj1CM60lBPr5kZZZjZZ3M9MHRwmJpUqYYaynp7SSb6TLy9UkuRsy8LVw9Go4qaVRFZrOQLkbdk8O9pxgqjzhm2NjVlUdNYyiuWWY2E+4bFCoLiemEmxkmsohyTTwzXYTGwmdhMejtmxHjqJZwdYPTxVPZspq1Q/lHewlryFcGWTtGlUqkfxGCL9VN/efwyazl9qVNdw0uzgdNsqm4W6b/AFPIiIlaWgiIgCUznhkj9mxdRQLI506fNotydhuOyXNItwgZB/aMNpoL1KF2HOyfPXuv2dMstm3G6q4fVLh+xW7St99SzHrjx/cqpRMqiYqTXmwonTPgcwuJ0c3x/asP9tS/OsmHCy7DJVXQZlOsoC6kqReqgO0SI5AH9qw/21L86y0ssZao4Oia2IfQpqVBbRZrFiFXYgJ3kckoNpv/ACROg2Ws05lDYfItVlB19fb/AJr/AKpmGb9Xy9f+bU/VLT+NbJf+8n+Tif8A85p5Z4UMnPhq60q5ao1KqqDU4gXYowUXNMAbSN5mlV4dW78/4NsrefFqr5fyRXNvINnSlpWNRrXO3adtzzyVY3MypTC6DCoWYKAEK2vc6RNzYC04mZlc1K2HY8rj2yXcIecVTA4FqlEfKOyUkJFwhe93ty2CtbptsIm+5uJ0pRjT6sEa1t4VoSlU689ZjTMQaPGqnS6FGj0bCbzmpmrWNc0jawAY1LEpom4HNxtng+zbOXwZ1cX+03rVqtRKqNpK7s4BXjKy6R2HeOo9Vu5woZy1sJh6VPD8WpinZNPlRVW7aPMxuBfk28tiNDua8JaW85N6tbapDUljBuPmMNHZVOlblUaN+XptIxjMI1Ko1N7aS2vbcQRcEHlE6HBgcSrVlr1alRWVXGmzOVYHROiWOwEEbPojpvr8IOI0coYcD59A36bOQLzZRuKsauio8mqvbUZUd5SWDcyPmu+IXTY6Cchtctzkcw6Z1DmHT8rU9FZwMoZ2ZQqUmoYPD3dl0Uqpp3pDirexuNIX3lgBcEg224c08zcq0q9KrWxNUBXGsSpXaqGT566F2XaLgHYQdvJPFWvXUn7WO7gbKNvbuK9ly7+J9y5kJ8KV0yGV9iuBYE2uQRyHf1267YslZvtjDURKppaKgkjS23NrcVhJNwm1NDJztsutShbovVVTbm2EjtM0ODp7vUPPTX803RupTt5N9aNM7SFO5jFdTIdljM/9hxKB67VmdNIFtK4GkRYaTHZsMtjNv+54b7NPUJXnCcx+E8MP/j/9R5Ymbn90w/2aeoSLWlqt4/MmUY6bmS7ii83R8nOkwnOzcHyU6bCdBb/DRz9x8RmBhGGw7VHVEF2chVHOSbCfX2SY8GeQtOo2JccWndad+Vz4TdgNus9E2Vayo03UfZ9zXSouvUVNdv2J/krADD0KdJd1NQOs8p7Tc9s24icZKTk22dpGKikl1IRETBkREQBERAKiz5zcODr6ymPkaxJFtyNvKe0dvNONTNxccsuzKeTaeJpPSqi6uLHnB5CDyEHbKYyxkmpk+uaVXah2o9tjL4w6ecck6axu9/DRL3l5o5m/tNzLXH3X5M38gf3rD/bUvzrJbwsppZLqC171MP8A81JD8kYhUr0XY8VKlNid/FDAk2G/YJNK3Cpk1DZq1QEf5Fc94SQ9pJ7yMkiXsxx3cot4K5weQ6ZQXTk5ptpkCn4ndJx8beS/L1P5GI/RHxtZM8tV/kYj9E19N/5+vA9Ow/6+vE42bdELiaAHI49RnT4Wh/Yaf/E0vVUkfyLnGlXH1K1zqRXZ1bRYHQubHRI0uy15n4Qs8cJi6CUaDu1QV6bkGnUUaKhwTpMoHKOWebluc4SS4YM2qVOnUg3xz+Dp5lL8tT+o3qmLhXF2wH2lX8qRm3jUoMj1SQqq1zYtvHMBecvPjOnDY2rhFwzM5o1Khe9OolgVUDa6i+0HdM14vfxeOwxbSXR5LPHL/BKczFs7/Zj8wnEz9oaeVcEt7adPRvvtera9u2dLIeVaWG0nrEqugBsVm23B3KCZGs5c4qOMyhh6mEZyKNMqWKOhV9PSFtMDoNxMVYy6RkzRlHorT9cSf5w5UTJmBqVUp6QohdFAbXZ3VAWPNdgSd9ryCZFz4ypjcVh1ApU6T1aWmqJtKBganGcnYVDeyS/D58YUoVxbJSa1nDj5NxuupIsQfFO0d54eVeEXJ+EUrk9KdWqw2atbUxu8J9l952LzbbSIotNqa4k1yTScJJROrwqf7Lq/aYf/AJyTT4Nhtf7NfzTSzxz3wOLwNSjrKi1HCOimlWA00ZXCltWRa4t7RvnnM3LtHCqz12KqUAFlZuW+5QZvoxluZxxxI9eUd/Tlnh/Zp8Jv+08N/wAP/wBV5Ymbn90w/wBmnqEqrO7OGhjsoUamGZnWnR0GJR0s2mzWs4BOwiTPBcIGBwuHopXqOrIihgKVVrEb9qqRMThJ28eHaeoTirmWX2FYZuD5KdNhObm4vyU3Khao4pUQWdzogDffmH/uydBb/DXyOfr/ABHjmZsl5MfGYhaNLlN2PIqjwmPQO8kS68n4BKFJKVMWWmAB7Sekm57ZyMz81lwNGxsar2NRunkVfojv3zvyiv7vfy0x91efeX9habiOqXvPy7hERK0shERAEREAREQBObl/IFLG0TTqjpVh4SN4y+7lnSieoycGpRfE8yipLTLqKOyrkutk6rq64vTa+g48Fhzr0868nr8LgKVTjWBvyy6cp5LpYmmadZA6NyHkPIQd4PSJVWcWZGIyeWqYfSq0N52XZR9NRyfSHbadDb3sLhaanCXk/wCTn7mxnReqnxXmjQXI9LxRMq5GpeKJiwGVkq2F7NzH2HlnTSSpU0uwr9cuZ5w2CRBZRaelyVT0r6IvMqzKpnhxQ1PmZRTFrckxUsk0gdIKLzMpmVWnhoym0KlIMLHdNajkqmhuqgGbd58LTGDOWjTxuASqLMAZoUsgUUNwonWYzExmdKfHA1ySwmaFfJlNjcqIbDro6Ntk2WmJjNiSPLkzRp5ORDdQAZjxWCR/CAmbGY1KYu5tzDlPUJrZLyVispvo0F0KQNmdrhR1nlP0R/3mzEYxzLgjMVOcsR4s1E0qjijhVLO5sNHvt7TuEtLMzMpMCunUs9dxxm5EB3ontPLN7NnNKhgEtTGk7Dj1G8Jugcy9A7525SXd9vFu6fCP3/gvrSxVJ66nGX2EREqyzEREAREQBERAEREAREQBERAIhnJwbYbFXen8jVO26jiMfpJ7RbtkFyhkXH5PvrENWkPnrd1t1jjL94S6YlhQ2hVprS/aXf8AuQa9jSq8VwfcUnhM4aT7yUP0t3pDZOtSqhhdSCOcG4k4ytmPgsTc1KKhj85OI3WdHYe28imM4ISpvhcSynkDj/WlvyyxhfUJ9bcfnxKqps6tH3eJhVp7DTRq5m5Xo+CUqgczofz2M1XoZUp+FhHNuZC35CZIUqcvdmvEiyoVY9cX4Ha0p8LTiftGUf8Acq/8mt7p9X4TfwcHUHXSqD8xEzhc14o87ufJ+B12aYnaatPNnLFX5i0x0tTX1Emb2H4KMRVN8ViQBzKGc9XGsB5jPEq1GHvTX04m2NrWl1Rf2OTi8tUae9gTzLxj3bJqYWri8adHCUWI3FuQdbnirLFyXwaYGhYlDVYctU6Q9AWXukopUlUBVAUDYAAAB1ASJU2lTj8OOe9/sTqWy5PjUfgQDIHBSqkVMc+tbfoKTofebe3VsHXJ9Qw601CoqqqiwVQAAOYATJEqq1xUrPM3+xbUqEKSxBCIiaDcIiIAiIgCIiAIiIAiIgCIiAIiIAiIgCIiAIiIB8tPtoiAIiIAiIgCIiAIiIAiIgCIiAIiIAiIgCIiAIiIAiIgCIiAIiIAiIgCIiAIiIAiIgCIiAIiIAiIgCIiAIiIB//Z"/>
          <p:cNvSpPr>
            <a:spLocks noChangeAspect="1" noChangeArrowheads="1"/>
          </p:cNvSpPr>
          <p:nvPr/>
        </p:nvSpPr>
        <p:spPr bwMode="auto">
          <a:xfrm>
            <a:off x="152400" y="-876300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23562" name="Picture 10" descr="http://t3.gstatic.com/images?q=tbn:ANd9GcT0dKIf9V77Fv_suazpDx8Ar2uPLQOEkxwIyRGyGGtrt1HJGshWP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0610" y="5085184"/>
            <a:ext cx="1556395" cy="1115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62" t="20201" r="22277" b="11161"/>
          <a:stretch/>
        </p:blipFill>
        <p:spPr bwMode="auto">
          <a:xfrm>
            <a:off x="6228184" y="1079496"/>
            <a:ext cx="2376264" cy="335761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8857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Destaques</a:t>
            </a:r>
            <a:endParaRPr lang="pt-BR" dirty="0"/>
          </a:p>
        </p:txBody>
      </p:sp>
      <p:cxnSp>
        <p:nvCxnSpPr>
          <p:cNvPr id="8" name="Conector reto 7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63500" cap="rnd" cmpd="sng">
            <a:solidFill>
              <a:schemeClr val="bg2">
                <a:lumMod val="90000"/>
              </a:schemeClr>
            </a:solidFill>
            <a:round/>
          </a:ln>
          <a:effectLst>
            <a:reflection blurRad="6350" stA="50000" endA="300" endPos="5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spaço Reservado para Conteúdo 2"/>
          <p:cNvSpPr>
            <a:spLocks noGrp="1"/>
          </p:cNvSpPr>
          <p:nvPr>
            <p:ph idx="4294967295"/>
          </p:nvPr>
        </p:nvSpPr>
        <p:spPr>
          <a:xfrm>
            <a:off x="467544" y="1052737"/>
            <a:ext cx="8229600" cy="79208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792163" lvl="2" indent="-304800">
              <a:lnSpc>
                <a:spcPct val="150000"/>
              </a:lnSpc>
              <a:buClr>
                <a:schemeClr val="bg2">
                  <a:lumMod val="50000"/>
                </a:schemeClr>
              </a:buClr>
              <a:buSzPct val="110000"/>
              <a:buFont typeface="Wingdings" pitchFamily="2" charset="2"/>
              <a:buChar char="q"/>
            </a:pPr>
            <a:r>
              <a:rPr lang="pt-BR" dirty="0" smtClean="0">
                <a:cs typeface="Arial" charset="0"/>
              </a:rPr>
              <a:t>Indicações do próximo ciclo serão feitas via WEB </a:t>
            </a:r>
          </a:p>
          <a:p>
            <a:pPr marL="487363" lvl="2" indent="0" algn="ctr">
              <a:lnSpc>
                <a:spcPct val="150000"/>
              </a:lnSpc>
              <a:buClr>
                <a:schemeClr val="bg2">
                  <a:lumMod val="50000"/>
                </a:schemeClr>
              </a:buClr>
              <a:buSzPct val="110000"/>
              <a:buNone/>
            </a:pPr>
            <a:endParaRPr lang="pt-BR" sz="2400" b="1" dirty="0" smtClean="0">
              <a:solidFill>
                <a:srgbClr val="595959"/>
              </a:solidFill>
              <a:cs typeface="Arial" charset="0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41" b="7143"/>
          <a:stretch/>
        </p:blipFill>
        <p:spPr bwMode="auto">
          <a:xfrm>
            <a:off x="1965740" y="2780928"/>
            <a:ext cx="5846620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tângulo 2"/>
          <p:cNvSpPr/>
          <p:nvPr/>
        </p:nvSpPr>
        <p:spPr>
          <a:xfrm>
            <a:off x="1606428" y="1772816"/>
            <a:ext cx="64939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87363" lvl="2" indent="0" algn="ctr">
              <a:buClr>
                <a:schemeClr val="bg2">
                  <a:lumMod val="50000"/>
                </a:schemeClr>
              </a:buClr>
              <a:buSzPct val="110000"/>
              <a:buNone/>
            </a:pPr>
            <a:r>
              <a:rPr lang="pt-BR" sz="2400" b="1" dirty="0">
                <a:solidFill>
                  <a:schemeClr val="accent2">
                    <a:lumMod val="75000"/>
                  </a:schemeClr>
                </a:solidFill>
                <a:cs typeface="Arial" charset="0"/>
              </a:rPr>
              <a:t> </a:t>
            </a:r>
            <a:r>
              <a:rPr lang="pt-BR" sz="2400" b="1" dirty="0" smtClean="0">
                <a:solidFill>
                  <a:schemeClr val="accent2">
                    <a:lumMod val="75000"/>
                  </a:schemeClr>
                </a:solidFill>
                <a:cs typeface="Arial" charset="0"/>
              </a:rPr>
              <a:t>SGSUP </a:t>
            </a:r>
          </a:p>
          <a:p>
            <a:pPr marL="487363" lvl="2" indent="0" algn="ctr">
              <a:buClr>
                <a:schemeClr val="bg2">
                  <a:lumMod val="50000"/>
                </a:schemeClr>
              </a:buClr>
              <a:buSzPct val="110000"/>
              <a:buNone/>
            </a:pPr>
            <a:r>
              <a:rPr lang="pt-BR" sz="2400" b="1" dirty="0" smtClean="0">
                <a:solidFill>
                  <a:schemeClr val="accent2">
                    <a:lumMod val="75000"/>
                  </a:schemeClr>
                </a:solidFill>
                <a:cs typeface="Arial" charset="0"/>
              </a:rPr>
              <a:t>Sistema </a:t>
            </a:r>
            <a:r>
              <a:rPr lang="pt-BR" sz="2400" b="1" dirty="0">
                <a:solidFill>
                  <a:schemeClr val="accent2">
                    <a:lumMod val="75000"/>
                  </a:schemeClr>
                </a:solidFill>
                <a:cs typeface="Arial" charset="0"/>
              </a:rPr>
              <a:t>de Gerenciamento da Superação</a:t>
            </a:r>
            <a:endParaRPr lang="pt-BR" dirty="0">
              <a:solidFill>
                <a:schemeClr val="accent2">
                  <a:lumMod val="75000"/>
                </a:schemeClr>
              </a:solidFill>
              <a:cs typeface="Arial" charset="0"/>
            </a:endParaRPr>
          </a:p>
        </p:txBody>
      </p:sp>
      <p:sp>
        <p:nvSpPr>
          <p:cNvPr id="4" name="Seta em curva para a esquerda 3"/>
          <p:cNvSpPr/>
          <p:nvPr/>
        </p:nvSpPr>
        <p:spPr>
          <a:xfrm>
            <a:off x="7884368" y="1412775"/>
            <a:ext cx="720080" cy="1191037"/>
          </a:xfrm>
          <a:prstGeom prst="curvedLeftArrow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67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BR" sz="3600" dirty="0" smtClean="0"/>
              <a:t>FIM</a:t>
            </a:r>
            <a:endParaRPr lang="pt-BR" sz="3600" dirty="0"/>
          </a:p>
        </p:txBody>
      </p:sp>
    </p:spTree>
    <p:extLst>
      <p:ext uri="{BB962C8B-B14F-4D97-AF65-F5344CB8AC3E}">
        <p14:creationId xmlns:p14="http://schemas.microsoft.com/office/powerpoint/2010/main" val="1552879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Grá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5497464"/>
              </p:ext>
            </p:extLst>
          </p:nvPr>
        </p:nvGraphicFramePr>
        <p:xfrm>
          <a:off x="27654" y="1124744"/>
          <a:ext cx="5832648" cy="38732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ítulo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712968" cy="562074"/>
          </a:xfrm>
        </p:spPr>
        <p:txBody>
          <a:bodyPr>
            <a:noAutofit/>
          </a:bodyPr>
          <a:lstStyle/>
          <a:p>
            <a:r>
              <a:rPr lang="pt-BR" sz="2800" dirty="0" smtClean="0"/>
              <a:t>Resultado do último ciclo de superação </a:t>
            </a:r>
            <a:r>
              <a:rPr lang="pt-BR" sz="2700" dirty="0" smtClean="0"/>
              <a:t>(2012-2014)</a:t>
            </a:r>
            <a:endParaRPr lang="pt-BR" sz="2700" dirty="0"/>
          </a:p>
        </p:txBody>
      </p:sp>
      <p:cxnSp>
        <p:nvCxnSpPr>
          <p:cNvPr id="12" name="Conector reto 11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63500" cap="rnd" cmpd="sng">
            <a:solidFill>
              <a:schemeClr val="bg2">
                <a:lumMod val="90000"/>
              </a:schemeClr>
            </a:solidFill>
            <a:round/>
          </a:ln>
          <a:effectLst>
            <a:reflection blurRad="6350" stA="50000" endA="300" endPos="5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aixaDeTexto 12"/>
          <p:cNvSpPr txBox="1"/>
          <p:nvPr/>
        </p:nvSpPr>
        <p:spPr>
          <a:xfrm>
            <a:off x="251520" y="5877272"/>
            <a:ext cx="345638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b="1" u="sng" dirty="0" smtClean="0"/>
              <a:t>Total de indicações = 432</a:t>
            </a:r>
            <a:endParaRPr lang="pt-BR" sz="2200" b="1" u="sng" dirty="0"/>
          </a:p>
        </p:txBody>
      </p:sp>
      <p:graphicFrame>
        <p:nvGraphicFramePr>
          <p:cNvPr id="15" name="Gráfico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37151009"/>
              </p:ext>
            </p:extLst>
          </p:nvPr>
        </p:nvGraphicFramePr>
        <p:xfrm>
          <a:off x="4751512" y="2852936"/>
          <a:ext cx="4392488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33" t="19057" r="955" b="59886"/>
          <a:stretch/>
        </p:blipFill>
        <p:spPr bwMode="auto">
          <a:xfrm>
            <a:off x="5399584" y="3275026"/>
            <a:ext cx="999371" cy="922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Content Placeholder 36"/>
          <p:cNvSpPr>
            <a:spLocks/>
          </p:cNvSpPr>
          <p:nvPr/>
        </p:nvSpPr>
        <p:spPr bwMode="auto">
          <a:xfrm>
            <a:off x="6763400" y="1258868"/>
            <a:ext cx="1872208" cy="316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/>
          <a:lstStyle/>
          <a:p>
            <a:pPr marL="0" lvl="1" algn="just">
              <a:lnSpc>
                <a:spcPts val="2600"/>
              </a:lnSpc>
              <a:spcBef>
                <a:spcPts val="1200"/>
              </a:spcBef>
              <a:spcAft>
                <a:spcPts val="600"/>
              </a:spcAft>
              <a:defRPr/>
            </a:pPr>
            <a:r>
              <a:rPr lang="pt-BR" sz="2400" u="sng" dirty="0" smtClean="0">
                <a:cs typeface="Arial" pitchFamily="34" charset="0"/>
              </a:rPr>
              <a:t>Tipo de Rede</a:t>
            </a:r>
          </a:p>
        </p:txBody>
      </p:sp>
      <p:pic>
        <p:nvPicPr>
          <p:cNvPr id="9" name="Picture 8" descr="https://encrypted-tbn2.gstatic.com/images?q=tbn:ANd9GcTg_M9DOOYV3IHlfa35HgulzBoDkdzR15U_qsLw14xY61QdHqY95Q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167177"/>
            <a:ext cx="535781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37841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ítulo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712968" cy="562074"/>
          </a:xfrm>
        </p:spPr>
        <p:txBody>
          <a:bodyPr>
            <a:noAutofit/>
          </a:bodyPr>
          <a:lstStyle/>
          <a:p>
            <a:r>
              <a:rPr lang="pt-BR" sz="2800" dirty="0" smtClean="0"/>
              <a:t>Resultado do último ciclo de superação </a:t>
            </a:r>
            <a:r>
              <a:rPr lang="pt-BR" sz="2700" dirty="0" smtClean="0"/>
              <a:t>(2012-2014)</a:t>
            </a:r>
            <a:endParaRPr lang="pt-BR" sz="2700" dirty="0"/>
          </a:p>
        </p:txBody>
      </p:sp>
      <p:cxnSp>
        <p:nvCxnSpPr>
          <p:cNvPr id="12" name="Conector reto 11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63500" cap="rnd" cmpd="sng">
            <a:solidFill>
              <a:schemeClr val="bg2">
                <a:lumMod val="90000"/>
              </a:schemeClr>
            </a:solidFill>
            <a:round/>
          </a:ln>
          <a:effectLst>
            <a:reflection blurRad="6350" stA="50000" endA="300" endPos="5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aixaDeTexto 12"/>
          <p:cNvSpPr txBox="1"/>
          <p:nvPr/>
        </p:nvSpPr>
        <p:spPr>
          <a:xfrm>
            <a:off x="251520" y="5877272"/>
            <a:ext cx="345638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b="1" u="sng" dirty="0" smtClean="0"/>
              <a:t>Total de indicações = 432</a:t>
            </a:r>
            <a:endParaRPr lang="pt-BR" sz="2200" b="1" u="sng" dirty="0"/>
          </a:p>
        </p:txBody>
      </p:sp>
      <p:graphicFrame>
        <p:nvGraphicFramePr>
          <p:cNvPr id="8" name="Grá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82448372"/>
              </p:ext>
            </p:extLst>
          </p:nvPr>
        </p:nvGraphicFramePr>
        <p:xfrm>
          <a:off x="107504" y="1052736"/>
          <a:ext cx="6339418" cy="4378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Grá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9094341"/>
              </p:ext>
            </p:extLst>
          </p:nvPr>
        </p:nvGraphicFramePr>
        <p:xfrm>
          <a:off x="4427984" y="2564904"/>
          <a:ext cx="5263108" cy="38381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068" t="2187" r="2307" b="73906"/>
          <a:stretch/>
        </p:blipFill>
        <p:spPr bwMode="auto">
          <a:xfrm>
            <a:off x="8294914" y="2852936"/>
            <a:ext cx="849086" cy="892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Content Placeholder 36"/>
          <p:cNvSpPr>
            <a:spLocks/>
          </p:cNvSpPr>
          <p:nvPr/>
        </p:nvSpPr>
        <p:spPr bwMode="auto">
          <a:xfrm>
            <a:off x="6948264" y="1258868"/>
            <a:ext cx="1119582" cy="316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/>
          <a:lstStyle/>
          <a:p>
            <a:pPr marL="0" lvl="1" algn="just">
              <a:lnSpc>
                <a:spcPts val="2600"/>
              </a:lnSpc>
              <a:spcBef>
                <a:spcPts val="1200"/>
              </a:spcBef>
              <a:spcAft>
                <a:spcPts val="600"/>
              </a:spcAft>
              <a:defRPr/>
            </a:pPr>
            <a:r>
              <a:rPr lang="pt-BR" sz="2400" u="sng" dirty="0" smtClean="0">
                <a:cs typeface="Arial" pitchFamily="34" charset="0"/>
              </a:rPr>
              <a:t>Causa</a:t>
            </a:r>
          </a:p>
        </p:txBody>
      </p:sp>
      <p:pic>
        <p:nvPicPr>
          <p:cNvPr id="14" name="Picture 8" descr="https://encrypted-tbn2.gstatic.com/images?q=tbn:ANd9GcTg_M9DOOYV3IHlfa35HgulzBoDkdzR15U_qsLw14xY61QdHqY95Q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5056" y="1167177"/>
            <a:ext cx="535781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58539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ector reto 7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63500" cap="rnd" cmpd="sng">
            <a:solidFill>
              <a:schemeClr val="bg2">
                <a:lumMod val="90000"/>
              </a:schemeClr>
            </a:solidFill>
            <a:round/>
          </a:ln>
          <a:effectLst>
            <a:reflection blurRad="6350" stA="50000" endA="300" endPos="5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79512" y="1124744"/>
            <a:ext cx="8784976" cy="2587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1554" tIns="31554" rIns="31554" bIns="31554">
            <a:spAutoFit/>
          </a:bodyPr>
          <a:lstStyle>
            <a:lvl1pPr marL="331788" indent="-331788" defTabSz="801688">
              <a:defRPr>
                <a:solidFill>
                  <a:schemeClr val="tx1"/>
                </a:solidFill>
                <a:latin typeface="Arial" charset="0"/>
              </a:defRPr>
            </a:lvl1pPr>
            <a:lvl2pPr marL="650875" indent="-250825" defTabSz="801688">
              <a:defRPr>
                <a:solidFill>
                  <a:schemeClr val="tx1"/>
                </a:solidFill>
                <a:latin typeface="Arial" charset="0"/>
              </a:defRPr>
            </a:lvl2pPr>
            <a:lvl3pPr marL="1001713" indent="-200025" defTabSz="801688">
              <a:defRPr>
                <a:solidFill>
                  <a:schemeClr val="tx1"/>
                </a:solidFill>
                <a:latin typeface="Arial" charset="0"/>
              </a:defRPr>
            </a:lvl3pPr>
            <a:lvl4pPr marL="1403350" indent="-201613" defTabSz="801688">
              <a:defRPr>
                <a:solidFill>
                  <a:schemeClr val="tx1"/>
                </a:solidFill>
                <a:latin typeface="Arial" charset="0"/>
              </a:defRPr>
            </a:lvl4pPr>
            <a:lvl5pPr marL="1803400" indent="-200025" defTabSz="801688">
              <a:defRPr>
                <a:solidFill>
                  <a:schemeClr val="tx1"/>
                </a:solidFill>
                <a:latin typeface="Arial" charset="0"/>
              </a:defRPr>
            </a:lvl5pPr>
            <a:lvl6pPr marL="2260600" indent="-200025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717800" indent="-200025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175000" indent="-200025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632200" indent="-200025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792163" lvl="2" indent="-304800">
              <a:lnSpc>
                <a:spcPct val="150000"/>
              </a:lnSpc>
              <a:spcBef>
                <a:spcPct val="50000"/>
              </a:spcBef>
              <a:buClr>
                <a:schemeClr val="bg2">
                  <a:lumMod val="50000"/>
                </a:schemeClr>
              </a:buClr>
              <a:buSzPct val="110000"/>
              <a:buFont typeface="Wingdings" pitchFamily="2" charset="2"/>
              <a:buChar char="q"/>
            </a:pPr>
            <a:r>
              <a:rPr lang="pt-BR" dirty="0">
                <a:cs typeface="Arial" charset="0"/>
              </a:rPr>
              <a:t>	</a:t>
            </a:r>
            <a:r>
              <a:rPr lang="pt-BR" dirty="0" smtClean="0">
                <a:cs typeface="Arial" charset="0"/>
              </a:rPr>
              <a:t>Indicações </a:t>
            </a:r>
            <a:r>
              <a:rPr lang="pt-BR" dirty="0">
                <a:cs typeface="Arial" charset="0"/>
              </a:rPr>
              <a:t>enviadas ao MME</a:t>
            </a:r>
          </a:p>
          <a:p>
            <a:pPr marL="487363" lvl="2" indent="0">
              <a:lnSpc>
                <a:spcPct val="150000"/>
              </a:lnSpc>
              <a:buClr>
                <a:schemeClr val="bg2">
                  <a:lumMod val="50000"/>
                </a:schemeClr>
              </a:buClr>
              <a:buSzPct val="110000"/>
            </a:pPr>
            <a:r>
              <a:rPr lang="pt-BR" dirty="0" smtClean="0">
                <a:cs typeface="Arial" charset="0"/>
              </a:rPr>
              <a:t> </a:t>
            </a:r>
          </a:p>
          <a:p>
            <a:pPr marL="792163" lvl="2" indent="-304800">
              <a:lnSpc>
                <a:spcPct val="150000"/>
              </a:lnSpc>
              <a:spcBef>
                <a:spcPts val="1200"/>
              </a:spcBef>
              <a:buClr>
                <a:schemeClr val="bg2">
                  <a:lumMod val="50000"/>
                </a:schemeClr>
              </a:buClr>
              <a:buSzPct val="110000"/>
              <a:buFont typeface="Wingdings" pitchFamily="2" charset="2"/>
              <a:buChar char="q"/>
            </a:pPr>
            <a:r>
              <a:rPr lang="pt-BR" dirty="0" smtClean="0">
                <a:cs typeface="Arial" charset="0"/>
              </a:rPr>
              <a:t>PAR </a:t>
            </a:r>
            <a:r>
              <a:rPr lang="pt-BR" dirty="0">
                <a:cs typeface="Arial" charset="0"/>
              </a:rPr>
              <a:t>2012-2014 – Volume 1A (ONS RE 2.1 050/2011), em março de 2012</a:t>
            </a:r>
          </a:p>
          <a:p>
            <a:pPr marL="792163" lvl="2" indent="-304800">
              <a:lnSpc>
                <a:spcPct val="150000"/>
              </a:lnSpc>
              <a:buClr>
                <a:schemeClr val="bg2">
                  <a:lumMod val="50000"/>
                </a:schemeClr>
              </a:buClr>
              <a:buSzPct val="110000"/>
              <a:buFont typeface="Wingdings" pitchFamily="2" charset="2"/>
              <a:buChar char="q"/>
            </a:pPr>
            <a:endParaRPr lang="pt-BR" dirty="0">
              <a:cs typeface="Arial" charset="0"/>
            </a:endParaRPr>
          </a:p>
          <a:p>
            <a:pPr marL="792163" lvl="2" indent="-304800">
              <a:spcBef>
                <a:spcPts val="1200"/>
              </a:spcBef>
              <a:buClr>
                <a:schemeClr val="bg2">
                  <a:lumMod val="50000"/>
                </a:schemeClr>
              </a:buClr>
              <a:buSzPct val="110000"/>
              <a:buFont typeface="Wingdings" pitchFamily="2" charset="2"/>
              <a:buChar char="q"/>
            </a:pPr>
            <a:r>
              <a:rPr lang="pt-BR" dirty="0" smtClean="0">
                <a:cs typeface="Arial" charset="0"/>
              </a:rPr>
              <a:t>REA 3578/2012 de 3 de julho de 2012 </a:t>
            </a:r>
          </a:p>
          <a:p>
            <a:pPr marL="487363" lvl="2" indent="0">
              <a:buClr>
                <a:schemeClr val="bg2">
                  <a:lumMod val="50000"/>
                </a:schemeClr>
              </a:buClr>
              <a:buSzPct val="110000"/>
            </a:pPr>
            <a:r>
              <a:rPr lang="pt-BR" dirty="0" smtClean="0">
                <a:cs typeface="Arial" charset="0"/>
              </a:rPr>
              <a:t>  </a:t>
            </a:r>
          </a:p>
        </p:txBody>
      </p:sp>
      <p:sp>
        <p:nvSpPr>
          <p:cNvPr id="16" name="Título 1"/>
          <p:cNvSpPr txBox="1">
            <a:spLocks/>
          </p:cNvSpPr>
          <p:nvPr/>
        </p:nvSpPr>
        <p:spPr>
          <a:xfrm>
            <a:off x="467544" y="116632"/>
            <a:ext cx="8712968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pt-BR" sz="2800" smtClean="0"/>
              <a:t>Resultado do último ciclo de superação </a:t>
            </a:r>
            <a:r>
              <a:rPr lang="pt-BR" sz="2700" smtClean="0"/>
              <a:t>(2012-2014)</a:t>
            </a:r>
            <a:endParaRPr lang="pt-BR" sz="2700" dirty="0"/>
          </a:p>
        </p:txBody>
      </p:sp>
      <p:sp>
        <p:nvSpPr>
          <p:cNvPr id="17" name="CaixaDeTexto 16"/>
          <p:cNvSpPr txBox="1"/>
          <p:nvPr/>
        </p:nvSpPr>
        <p:spPr>
          <a:xfrm>
            <a:off x="1691680" y="4963796"/>
            <a:ext cx="7200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b="1" dirty="0" smtClean="0"/>
              <a:t>432</a:t>
            </a:r>
            <a:endParaRPr lang="pt-BR" sz="2200" b="1" dirty="0"/>
          </a:p>
        </p:txBody>
      </p:sp>
      <p:pic>
        <p:nvPicPr>
          <p:cNvPr id="20" name="Picture 4" descr="http://1.bp.blogspot.com/_47xM9v-2rEs/TR5E9Y-Xg9I/AAAAAAAAAIc/KXPtyEpLXnI/s320/meta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2518" y="4508344"/>
            <a:ext cx="1565865" cy="1772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474722" y="3542971"/>
            <a:ext cx="8273742" cy="1110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1554" tIns="31554" rIns="31554" bIns="31554">
            <a:spAutoFit/>
          </a:bodyPr>
          <a:lstStyle>
            <a:lvl1pPr marL="331788" indent="-331788" defTabSz="801688">
              <a:defRPr>
                <a:solidFill>
                  <a:schemeClr val="tx1"/>
                </a:solidFill>
                <a:latin typeface="Arial" charset="0"/>
              </a:defRPr>
            </a:lvl1pPr>
            <a:lvl2pPr marL="650875" indent="-250825" defTabSz="801688">
              <a:defRPr>
                <a:solidFill>
                  <a:schemeClr val="tx1"/>
                </a:solidFill>
                <a:latin typeface="Arial" charset="0"/>
              </a:defRPr>
            </a:lvl2pPr>
            <a:lvl3pPr marL="1001713" indent="-200025" defTabSz="801688">
              <a:defRPr>
                <a:solidFill>
                  <a:schemeClr val="tx1"/>
                </a:solidFill>
                <a:latin typeface="Arial" charset="0"/>
              </a:defRPr>
            </a:lvl3pPr>
            <a:lvl4pPr marL="1403350" indent="-201613" defTabSz="801688">
              <a:defRPr>
                <a:solidFill>
                  <a:schemeClr val="tx1"/>
                </a:solidFill>
                <a:latin typeface="Arial" charset="0"/>
              </a:defRPr>
            </a:lvl4pPr>
            <a:lvl5pPr marL="1803400" indent="-200025" defTabSz="801688">
              <a:defRPr>
                <a:solidFill>
                  <a:schemeClr val="tx1"/>
                </a:solidFill>
                <a:latin typeface="Arial" charset="0"/>
              </a:defRPr>
            </a:lvl5pPr>
            <a:lvl6pPr marL="2260600" indent="-200025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717800" indent="-200025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175000" indent="-200025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632200" indent="-200025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487363" lvl="2" indent="0">
              <a:buClr>
                <a:schemeClr val="bg2">
                  <a:lumMod val="50000"/>
                </a:schemeClr>
              </a:buClr>
              <a:buSzPct val="110000"/>
            </a:pPr>
            <a:r>
              <a:rPr lang="pt-BR" dirty="0" smtClean="0"/>
              <a:t>Autoriza </a:t>
            </a:r>
            <a:r>
              <a:rPr lang="pt-BR" dirty="0"/>
              <a:t>a implantação de reforços em instalações sob responsabilidade de concessionárias de serviço público de transmissão de energia elétrica. </a:t>
            </a:r>
            <a:endParaRPr lang="pt-BR" dirty="0">
              <a:cs typeface="Arial" charset="0"/>
            </a:endParaRPr>
          </a:p>
          <a:p>
            <a:pPr eaLnBrk="0" hangingPunct="0">
              <a:lnSpc>
                <a:spcPct val="150000"/>
              </a:lnSpc>
              <a:spcBef>
                <a:spcPct val="50000"/>
              </a:spcBef>
              <a:buFont typeface="Arial" pitchFamily="34" charset="0"/>
              <a:buChar char="•"/>
            </a:pPr>
            <a:endParaRPr lang="pt-BR" sz="1600" dirty="0">
              <a:cs typeface="Arial" charset="0"/>
            </a:endParaRPr>
          </a:p>
        </p:txBody>
      </p:sp>
      <p:sp>
        <p:nvSpPr>
          <p:cNvPr id="24" name="Seta para baixo 23"/>
          <p:cNvSpPr>
            <a:spLocks noChangeAspect="1"/>
          </p:cNvSpPr>
          <p:nvPr/>
        </p:nvSpPr>
        <p:spPr>
          <a:xfrm>
            <a:off x="2034954" y="1700808"/>
            <a:ext cx="333375" cy="419100"/>
          </a:xfrm>
          <a:prstGeom prst="downArrow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pt-BR">
              <a:solidFill>
                <a:schemeClr val="accent5"/>
              </a:solidFill>
            </a:endParaRPr>
          </a:p>
        </p:txBody>
      </p:sp>
      <p:sp>
        <p:nvSpPr>
          <p:cNvPr id="26" name="Seta para baixo 25"/>
          <p:cNvSpPr>
            <a:spLocks noChangeAspect="1"/>
          </p:cNvSpPr>
          <p:nvPr/>
        </p:nvSpPr>
        <p:spPr>
          <a:xfrm>
            <a:off x="2034954" y="2636912"/>
            <a:ext cx="333375" cy="419100"/>
          </a:xfrm>
          <a:prstGeom prst="downArrow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pt-BR">
              <a:solidFill>
                <a:schemeClr val="accent5"/>
              </a:solidFill>
            </a:endParaRPr>
          </a:p>
        </p:txBody>
      </p:sp>
      <p:sp>
        <p:nvSpPr>
          <p:cNvPr id="27" name="CaixaDeTexto 26"/>
          <p:cNvSpPr txBox="1"/>
          <p:nvPr/>
        </p:nvSpPr>
        <p:spPr>
          <a:xfrm>
            <a:off x="4067944" y="4991822"/>
            <a:ext cx="7200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b="1" dirty="0" smtClean="0"/>
              <a:t>415</a:t>
            </a:r>
            <a:endParaRPr lang="pt-BR" sz="2200" b="1" dirty="0"/>
          </a:p>
        </p:txBody>
      </p:sp>
      <p:sp>
        <p:nvSpPr>
          <p:cNvPr id="18" name="CaixaDeTexto 17"/>
          <p:cNvSpPr txBox="1"/>
          <p:nvPr/>
        </p:nvSpPr>
        <p:spPr>
          <a:xfrm>
            <a:off x="5868144" y="5143137"/>
            <a:ext cx="1800200" cy="36933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Comic Sans MS" pitchFamily="66" charset="0"/>
              </a:rPr>
              <a:t>Distribuidoras</a:t>
            </a:r>
            <a:endParaRPr lang="pt-BR" dirty="0">
              <a:latin typeface="Comic Sans MS" pitchFamily="66" charset="0"/>
            </a:endParaRPr>
          </a:p>
        </p:txBody>
      </p:sp>
      <p:cxnSp>
        <p:nvCxnSpPr>
          <p:cNvPr id="29" name="Conector reto 28"/>
          <p:cNvCxnSpPr/>
          <p:nvPr/>
        </p:nvCxnSpPr>
        <p:spPr>
          <a:xfrm>
            <a:off x="5724128" y="5143137"/>
            <a:ext cx="2088232" cy="36933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to 30"/>
          <p:cNvCxnSpPr/>
          <p:nvPr/>
        </p:nvCxnSpPr>
        <p:spPr>
          <a:xfrm flipV="1">
            <a:off x="5724128" y="5125854"/>
            <a:ext cx="2088232" cy="3913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aixaDeTexto 37"/>
          <p:cNvSpPr txBox="1"/>
          <p:nvPr/>
        </p:nvSpPr>
        <p:spPr>
          <a:xfrm>
            <a:off x="3851919" y="5301208"/>
            <a:ext cx="2768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(4 subestações)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2182356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ector reto 5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63500" cap="rnd" cmpd="sng">
            <a:solidFill>
              <a:schemeClr val="bg2">
                <a:lumMod val="90000"/>
              </a:schemeClr>
            </a:solidFill>
            <a:round/>
          </a:ln>
          <a:effectLst>
            <a:reflection blurRad="6350" stA="50000" endA="300" endPos="5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ítulo 1"/>
          <p:cNvSpPr txBox="1">
            <a:spLocks/>
          </p:cNvSpPr>
          <p:nvPr/>
        </p:nvSpPr>
        <p:spPr>
          <a:xfrm>
            <a:off x="467544" y="116632"/>
            <a:ext cx="8712968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pt-BR" sz="2800" smtClean="0"/>
              <a:t>Resultado do último ciclo de superação </a:t>
            </a:r>
            <a:r>
              <a:rPr lang="pt-BR" sz="2700" smtClean="0"/>
              <a:t>(2012-2014)</a:t>
            </a:r>
            <a:endParaRPr lang="pt-BR" sz="2700" dirty="0"/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79512" y="908720"/>
            <a:ext cx="8712968" cy="514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1554" tIns="31554" rIns="31554" bIns="31554">
            <a:spAutoFit/>
          </a:bodyPr>
          <a:lstStyle>
            <a:lvl1pPr marL="331788" indent="-331788" defTabSz="801688">
              <a:defRPr>
                <a:solidFill>
                  <a:schemeClr val="tx1"/>
                </a:solidFill>
                <a:latin typeface="Arial" charset="0"/>
              </a:defRPr>
            </a:lvl1pPr>
            <a:lvl2pPr marL="650875" indent="-250825" defTabSz="801688">
              <a:defRPr>
                <a:solidFill>
                  <a:schemeClr val="tx1"/>
                </a:solidFill>
                <a:latin typeface="Arial" charset="0"/>
              </a:defRPr>
            </a:lvl2pPr>
            <a:lvl3pPr marL="1001713" indent="-200025" defTabSz="801688">
              <a:defRPr>
                <a:solidFill>
                  <a:schemeClr val="tx1"/>
                </a:solidFill>
                <a:latin typeface="Arial" charset="0"/>
              </a:defRPr>
            </a:lvl3pPr>
            <a:lvl4pPr marL="1403350" indent="-201613" defTabSz="801688">
              <a:defRPr>
                <a:solidFill>
                  <a:schemeClr val="tx1"/>
                </a:solidFill>
                <a:latin typeface="Arial" charset="0"/>
              </a:defRPr>
            </a:lvl4pPr>
            <a:lvl5pPr marL="1803400" indent="-200025" defTabSz="801688">
              <a:defRPr>
                <a:solidFill>
                  <a:schemeClr val="tx1"/>
                </a:solidFill>
                <a:latin typeface="Arial" charset="0"/>
              </a:defRPr>
            </a:lvl5pPr>
            <a:lvl6pPr marL="2260600" indent="-200025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717800" indent="-200025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175000" indent="-200025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632200" indent="-200025" defTabSz="8016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792163" lvl="2" indent="-304800">
              <a:lnSpc>
                <a:spcPct val="150000"/>
              </a:lnSpc>
              <a:spcBef>
                <a:spcPct val="50000"/>
              </a:spcBef>
              <a:buClr>
                <a:schemeClr val="bg2">
                  <a:lumMod val="50000"/>
                </a:schemeClr>
              </a:buClr>
              <a:buSzPct val="110000"/>
              <a:buFont typeface="Wingdings" pitchFamily="2" charset="2"/>
              <a:buChar char="q"/>
            </a:pPr>
            <a:r>
              <a:rPr lang="pt-BR" sz="1500" dirty="0" smtClean="0">
                <a:cs typeface="Arial" charset="0"/>
              </a:rPr>
              <a:t>O artigo </a:t>
            </a:r>
            <a:r>
              <a:rPr lang="pt-BR" sz="1500" dirty="0"/>
              <a:t>5º </a:t>
            </a:r>
            <a:r>
              <a:rPr lang="pt-BR" sz="1500" dirty="0" smtClean="0"/>
              <a:t>da </a:t>
            </a:r>
            <a:r>
              <a:rPr lang="pt-BR" sz="1500" dirty="0" smtClean="0">
                <a:cs typeface="Arial" charset="0"/>
              </a:rPr>
              <a:t>REA </a:t>
            </a:r>
            <a:r>
              <a:rPr lang="pt-BR" sz="1500" dirty="0" smtClean="0"/>
              <a:t>158 estabelecia que </a:t>
            </a:r>
            <a:r>
              <a:rPr lang="pt-BR" sz="1500" dirty="0"/>
              <a:t>o ONS deveria indicar e encaminhar a </a:t>
            </a:r>
            <a:r>
              <a:rPr lang="pt-BR" sz="1500" dirty="0" smtClean="0"/>
              <a:t>ANEEL, </a:t>
            </a:r>
            <a:r>
              <a:rPr lang="pt-BR" sz="1500" dirty="0"/>
              <a:t>as adequações a serem implementadas em instalações relevantes pertencentes a </a:t>
            </a:r>
            <a:r>
              <a:rPr lang="pt-BR" sz="1500" b="1" dirty="0"/>
              <a:t>concessionárias e autorizadas de geração e concessionárias ou permissionárias de distribuição</a:t>
            </a:r>
            <a:r>
              <a:rPr lang="pt-BR" sz="1500" b="1" dirty="0" smtClean="0"/>
              <a:t>.</a:t>
            </a:r>
          </a:p>
          <a:p>
            <a:pPr marL="792163" lvl="2" indent="-304800">
              <a:lnSpc>
                <a:spcPct val="150000"/>
              </a:lnSpc>
              <a:buClr>
                <a:schemeClr val="bg2">
                  <a:lumMod val="50000"/>
                </a:schemeClr>
              </a:buClr>
              <a:buSzPct val="110000"/>
              <a:buFont typeface="Wingdings" pitchFamily="2" charset="2"/>
              <a:buChar char="q"/>
            </a:pPr>
            <a:endParaRPr lang="pt-BR" sz="1500" dirty="0"/>
          </a:p>
          <a:p>
            <a:pPr marL="792163" lvl="2" indent="-304800">
              <a:lnSpc>
                <a:spcPct val="150000"/>
              </a:lnSpc>
              <a:buClr>
                <a:schemeClr val="bg2">
                  <a:lumMod val="50000"/>
                </a:schemeClr>
              </a:buClr>
              <a:buSzPct val="110000"/>
              <a:buFont typeface="Wingdings" pitchFamily="2" charset="2"/>
              <a:buChar char="q"/>
            </a:pPr>
            <a:r>
              <a:rPr lang="pt-BR" sz="1500" dirty="0"/>
              <a:t>Ainda sob a égide da REN 158, </a:t>
            </a:r>
            <a:r>
              <a:rPr lang="pt-BR" sz="1500" dirty="0" smtClean="0"/>
              <a:t>a ANEEL, </a:t>
            </a:r>
            <a:r>
              <a:rPr lang="pt-BR" sz="1500" dirty="0"/>
              <a:t>por meio de resoluções autorizativas, </a:t>
            </a:r>
            <a:r>
              <a:rPr lang="pt-BR" sz="1500" dirty="0" smtClean="0"/>
              <a:t>relacionava as </a:t>
            </a:r>
            <a:r>
              <a:rPr lang="pt-BR" sz="1500" dirty="0"/>
              <a:t>revitalizações das concessionárias de distribuição e geração </a:t>
            </a:r>
            <a:r>
              <a:rPr lang="pt-BR" sz="1500" dirty="0" smtClean="0"/>
              <a:t>em </a:t>
            </a:r>
            <a:r>
              <a:rPr lang="pt-BR" sz="1500" dirty="0"/>
              <a:t>um Anexo </a:t>
            </a:r>
            <a:r>
              <a:rPr lang="pt-BR" sz="1500" dirty="0" smtClean="0"/>
              <a:t>próprio.</a:t>
            </a:r>
          </a:p>
          <a:p>
            <a:pPr marL="792163" lvl="2" indent="-304800">
              <a:lnSpc>
                <a:spcPct val="150000"/>
              </a:lnSpc>
              <a:buClr>
                <a:schemeClr val="bg2">
                  <a:lumMod val="50000"/>
                </a:schemeClr>
              </a:buClr>
              <a:buSzPct val="110000"/>
              <a:buFont typeface="Wingdings" pitchFamily="2" charset="2"/>
              <a:buChar char="q"/>
            </a:pPr>
            <a:endParaRPr lang="pt-BR" sz="1500" dirty="0"/>
          </a:p>
          <a:p>
            <a:pPr marL="792163" lvl="2" indent="-304800">
              <a:lnSpc>
                <a:spcPct val="150000"/>
              </a:lnSpc>
              <a:buClr>
                <a:schemeClr val="bg2">
                  <a:lumMod val="50000"/>
                </a:schemeClr>
              </a:buClr>
              <a:buSzPct val="110000"/>
              <a:buFont typeface="Wingdings" pitchFamily="2" charset="2"/>
              <a:buChar char="q"/>
            </a:pPr>
            <a:r>
              <a:rPr lang="pt-BR" sz="1500" dirty="0"/>
              <a:t>A REA 443 não trata mais, em seus artigos, dos reforços relacionados à superação de capacidade operativa em instalações relevantes pertencentes às concessionárias de distribuição e geração. </a:t>
            </a:r>
            <a:endParaRPr lang="pt-BR" sz="1500" dirty="0" smtClean="0"/>
          </a:p>
          <a:p>
            <a:pPr marL="792163" lvl="2" indent="-304800">
              <a:lnSpc>
                <a:spcPct val="150000"/>
              </a:lnSpc>
              <a:buClr>
                <a:schemeClr val="bg2">
                  <a:lumMod val="50000"/>
                </a:schemeClr>
              </a:buClr>
              <a:buSzPct val="110000"/>
              <a:buFont typeface="Wingdings" pitchFamily="2" charset="2"/>
              <a:buChar char="q"/>
            </a:pPr>
            <a:endParaRPr lang="pt-BR" sz="1500" dirty="0"/>
          </a:p>
          <a:p>
            <a:pPr marL="792163" lvl="2" indent="-304800">
              <a:lnSpc>
                <a:spcPct val="150000"/>
              </a:lnSpc>
              <a:buClr>
                <a:schemeClr val="bg2">
                  <a:lumMod val="50000"/>
                </a:schemeClr>
              </a:buClr>
              <a:buSzPct val="110000"/>
              <a:buFont typeface="Wingdings" pitchFamily="2" charset="2"/>
              <a:buChar char="q"/>
            </a:pPr>
            <a:r>
              <a:rPr lang="pt-BR" sz="1500" dirty="0" smtClean="0"/>
              <a:t>Por isso, as novas Resoluções Autorizativas </a:t>
            </a:r>
            <a:r>
              <a:rPr lang="pt-BR" sz="1500" dirty="0"/>
              <a:t>não relacionam mais as intervenções necessárias em instalações das distribuidoras e geradoras em seus Anexos.</a:t>
            </a:r>
          </a:p>
          <a:p>
            <a:pPr marL="487363" lvl="2" indent="0">
              <a:buClr>
                <a:schemeClr val="bg2">
                  <a:lumMod val="50000"/>
                </a:schemeClr>
              </a:buClr>
              <a:buSzPct val="110000"/>
            </a:pPr>
            <a:r>
              <a:rPr lang="pt-BR" sz="1500" dirty="0" smtClean="0">
                <a:cs typeface="Arial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9086053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t-BR" sz="3600" dirty="0" smtClean="0"/>
              <a:t>Resultados do ciclo </a:t>
            </a:r>
            <a:br>
              <a:rPr lang="pt-BR" sz="3600" dirty="0" smtClean="0"/>
            </a:br>
            <a:r>
              <a:rPr lang="pt-BR" sz="3600" dirty="0" smtClean="0"/>
              <a:t>2013-2015</a:t>
            </a:r>
            <a:endParaRPr lang="pt-BR" sz="3600" dirty="0"/>
          </a:p>
        </p:txBody>
      </p:sp>
    </p:spTree>
    <p:extLst>
      <p:ext uri="{BB962C8B-B14F-4D97-AF65-F5344CB8AC3E}">
        <p14:creationId xmlns:p14="http://schemas.microsoft.com/office/powerpoint/2010/main" val="4941793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Conector reto 19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63500" cap="rnd" cmpd="sng">
            <a:solidFill>
              <a:schemeClr val="bg2">
                <a:lumMod val="90000"/>
              </a:schemeClr>
            </a:solidFill>
            <a:round/>
          </a:ln>
          <a:effectLst>
            <a:reflection blurRad="6350" stA="50000" endA="300" endPos="5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aixaDeTexto 2"/>
          <p:cNvSpPr txBox="1"/>
          <p:nvPr/>
        </p:nvSpPr>
        <p:spPr>
          <a:xfrm>
            <a:off x="2051720" y="1124744"/>
            <a:ext cx="345638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b="1" u="sng" dirty="0" smtClean="0"/>
              <a:t>Total de indicações = 456</a:t>
            </a:r>
            <a:endParaRPr lang="pt-BR" sz="2200" b="1" u="sng" dirty="0"/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467544" y="116632"/>
            <a:ext cx="8712968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pt-BR" sz="2800" dirty="0" smtClean="0"/>
              <a:t>Resultado do atual ciclo de superação </a:t>
            </a:r>
            <a:r>
              <a:rPr lang="pt-BR" sz="2700" dirty="0" smtClean="0"/>
              <a:t>(2013-2015)</a:t>
            </a:r>
            <a:endParaRPr lang="pt-BR" sz="2700" dirty="0"/>
          </a:p>
        </p:txBody>
      </p:sp>
      <p:graphicFrame>
        <p:nvGraphicFramePr>
          <p:cNvPr id="10" name="Grá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39652942"/>
              </p:ext>
            </p:extLst>
          </p:nvPr>
        </p:nvGraphicFramePr>
        <p:xfrm>
          <a:off x="467544" y="1817440"/>
          <a:ext cx="6901206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6148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250" t="3106" r="1846" b="50000"/>
          <a:stretch/>
        </p:blipFill>
        <p:spPr bwMode="auto">
          <a:xfrm>
            <a:off x="7619528" y="1916832"/>
            <a:ext cx="840904" cy="3259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10289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0A96E0CA975CCB46A8AD6B1556A965DE" ma:contentTypeVersion="12" ma:contentTypeDescription="Crie um novo documento." ma:contentTypeScope="" ma:versionID="5bbcd136093d351c8b863f2364184b01">
  <xsd:schema xmlns:xsd="http://www.w3.org/2001/XMLSchema" xmlns:p="http://schemas.microsoft.com/office/2006/metadata/properties" targetNamespace="http://schemas.microsoft.com/office/2006/metadata/properties" ma:root="true" ma:fieldsID="233815244894126fed9cd373b972601d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 ma:readOnly="true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5659C91D-6B89-4AC7-8AEE-5362498120C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33187382-FDE2-49DE-BA9C-1201C051091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47B4F21-AD4B-4C6C-AAB5-1B1D4B47961C}">
  <ds:schemaRefs>
    <ds:schemaRef ds:uri="http://purl.org/dc/elements/1.1/"/>
    <ds:schemaRef ds:uri="http://purl.org/dc/terms/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1561</TotalTime>
  <Words>1432</Words>
  <Application>Microsoft Office PowerPoint</Application>
  <PresentationFormat>Apresentação na tela (4:3)</PresentationFormat>
  <Paragraphs>324</Paragraphs>
  <Slides>38</Slides>
  <Notes>24</Notes>
  <HiddenSlides>16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2</vt:i4>
      </vt:variant>
      <vt:variant>
        <vt:lpstr>Títulos de slides</vt:lpstr>
      </vt:variant>
      <vt:variant>
        <vt:i4>38</vt:i4>
      </vt:variant>
    </vt:vector>
  </HeadingPairs>
  <TitlesOfParts>
    <vt:vector size="41" baseType="lpstr">
      <vt:lpstr>Tema do Office</vt:lpstr>
      <vt:lpstr>Clip</vt:lpstr>
      <vt:lpstr>Equação</vt:lpstr>
      <vt:lpstr>Resultado do último e do atual ciclo de superação e histórico de todos os ciclos </vt:lpstr>
      <vt:lpstr>Agenda da Apresentação</vt:lpstr>
      <vt:lpstr>Resultado do último ciclo de superação (2012-2014)</vt:lpstr>
      <vt:lpstr>Resultado do último ciclo de superação (2012-2014)</vt:lpstr>
      <vt:lpstr>Resultado do último ciclo de superação (2012-2014)</vt:lpstr>
      <vt:lpstr>Apresentação do PowerPoint</vt:lpstr>
      <vt:lpstr>Apresentação do PowerPoint</vt:lpstr>
      <vt:lpstr>Resultados do ciclo  2013-2015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Histórico dos ciclos do GT-AS</vt:lpstr>
      <vt:lpstr>Histórico dos ciclos de superação (DJ, SC, BB e TC)</vt:lpstr>
      <vt:lpstr>Apresentação do PowerPoint</vt:lpstr>
      <vt:lpstr>Apresentação do PowerPoint</vt:lpstr>
      <vt:lpstr>Disjuntores</vt:lpstr>
      <vt:lpstr>Tendência de Superação de Disjuntores - 2015</vt:lpstr>
      <vt:lpstr>Resultado do último e dos demais ciclos de superação</vt:lpstr>
      <vt:lpstr>Resultado do último e dos demais ciclos de superação</vt:lpstr>
      <vt:lpstr>Resultado do último e dos demais ciclos de superação</vt:lpstr>
      <vt:lpstr>Resultado do último e dos demais ciclos de superação</vt:lpstr>
      <vt:lpstr>Resultado do último e dos demais ciclos de superação</vt:lpstr>
      <vt:lpstr>Resultado do último e dos demais ciclos de superação</vt:lpstr>
      <vt:lpstr>Resultado do último e dos demais ciclos de superação</vt:lpstr>
      <vt:lpstr>Resultado do último e dos demais ciclos de superação</vt:lpstr>
      <vt:lpstr>Destaques</vt:lpstr>
      <vt:lpstr>Destaques</vt:lpstr>
      <vt:lpstr>Destaques</vt:lpstr>
      <vt:lpstr>Destaques</vt:lpstr>
      <vt:lpstr>Destaques</vt:lpstr>
      <vt:lpstr>Destaques</vt:lpstr>
      <vt:lpstr>Destaques</vt:lpstr>
      <vt:lpstr>Destaques</vt:lpstr>
      <vt:lpstr>Destaques</vt:lpstr>
      <vt:lpstr>Destaques</vt:lpstr>
      <vt:lpstr>FIM</vt:lpstr>
    </vt:vector>
  </TitlesOfParts>
  <Company>ONS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JAQUELINE VIEIRA MARQUES</dc:creator>
  <cp:lastModifiedBy>Start</cp:lastModifiedBy>
  <cp:revision>159</cp:revision>
  <dcterms:created xsi:type="dcterms:W3CDTF">2012-12-27T15:25:09Z</dcterms:created>
  <dcterms:modified xsi:type="dcterms:W3CDTF">2013-10-16T16:52:41Z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0x0101000A96E0CA975CCB46A8AD6B1556A965DE</vt:lpwstr>
  </property>
</Properties>
</file>