
<file path=[Content_Types].xml><?xml version="1.0" encoding="utf-8"?>
<Types xmlns="http://schemas.openxmlformats.org/package/2006/content-types">
  <Default Extension="xml" ContentType="application/xml"/>
  <Default Extension="wmf" ContentType="image/x-wmf"/>
  <Default Extension="jpeg" ContentType="image/jpeg"/>
  <Default Extension="rels" ContentType="application/vnd.openxmlformats-package.relationships+xml"/>
  <Default Extension="emf" ContentType="image/x-emf"/>
  <Default Extension="vml" ContentType="application/vnd.openxmlformats-officedocument.vmlDrawing"/>
  <Default Extension="docx" ContentType="application/vnd.openxmlformats-officedocument.wordprocessingml.document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embeddings/oleObject1.bin" ContentType="application/vnd.openxmlformats-officedocument.oleObject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26"/>
  </p:handoutMasterIdLst>
  <p:sldIdLst>
    <p:sldId id="256" r:id="rId2"/>
    <p:sldId id="259" r:id="rId3"/>
    <p:sldId id="257" r:id="rId4"/>
    <p:sldId id="258" r:id="rId5"/>
    <p:sldId id="262" r:id="rId6"/>
    <p:sldId id="274" r:id="rId7"/>
    <p:sldId id="283" r:id="rId8"/>
    <p:sldId id="285" r:id="rId9"/>
    <p:sldId id="286" r:id="rId10"/>
    <p:sldId id="284" r:id="rId11"/>
    <p:sldId id="264" r:id="rId12"/>
    <p:sldId id="278" r:id="rId13"/>
    <p:sldId id="265" r:id="rId14"/>
    <p:sldId id="279" r:id="rId15"/>
    <p:sldId id="280" r:id="rId16"/>
    <p:sldId id="267" r:id="rId17"/>
    <p:sldId id="281" r:id="rId18"/>
    <p:sldId id="277" r:id="rId19"/>
    <p:sldId id="282" r:id="rId20"/>
    <p:sldId id="268" r:id="rId21"/>
    <p:sldId id="270" r:id="rId22"/>
    <p:sldId id="275" r:id="rId23"/>
    <p:sldId id="271" r:id="rId24"/>
    <p:sldId id="273" r:id="rId25"/>
  </p:sldIdLst>
  <p:sldSz cx="9144000" cy="6858000" type="screen4x3"/>
  <p:notesSz cx="6867525" cy="99949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2" frameSlides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6" d="100"/>
          <a:sy n="96" d="100"/>
        </p:scale>
        <p:origin x="-112" y="-5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handoutMaster" Target="handoutMasters/handoutMaster1.xml"/><Relationship Id="rId27" Type="http://schemas.openxmlformats.org/officeDocument/2006/relationships/printerSettings" Target="printerSettings/printerSettings1.bin"/><Relationship Id="rId28" Type="http://schemas.openxmlformats.org/officeDocument/2006/relationships/presProps" Target="presProps.xml"/><Relationship Id="rId29" Type="http://schemas.openxmlformats.org/officeDocument/2006/relationships/viewProps" Target="viewProps.xml"/><Relationship Id="rId30" Type="http://schemas.openxmlformats.org/officeDocument/2006/relationships/theme" Target="theme/theme1.xml"/><Relationship Id="rId3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6563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9375" y="0"/>
            <a:ext cx="2976563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C86D3E-9B8F-A945-8718-99A7FB1C06E9}" type="datetimeFigureOut">
              <a:rPr lang="en-US" smtClean="0"/>
              <a:t>13/10/13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93250"/>
            <a:ext cx="2976563" cy="500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9375" y="9493250"/>
            <a:ext cx="2976563" cy="500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AD53FF-4617-ED45-ABE4-F6D22DE498FB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78949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FDCE0-0BA7-439B-A3B2-CBE2B1A96AA7}" type="datetimeFigureOut">
              <a:rPr lang="pt-BR" smtClean="0"/>
              <a:t>13/10/13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BCA63-36AD-41A1-8928-727F5B9E9EC6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402026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FDCE0-0BA7-439B-A3B2-CBE2B1A96AA7}" type="datetimeFigureOut">
              <a:rPr lang="pt-BR" smtClean="0"/>
              <a:t>13/10/13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BCA63-36AD-41A1-8928-727F5B9E9EC6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651499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FDCE0-0BA7-439B-A3B2-CBE2B1A96AA7}" type="datetimeFigureOut">
              <a:rPr lang="pt-BR" smtClean="0"/>
              <a:t>13/10/13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BCA63-36AD-41A1-8928-727F5B9E9EC6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71978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FDCE0-0BA7-439B-A3B2-CBE2B1A96AA7}" type="datetimeFigureOut">
              <a:rPr lang="pt-BR" smtClean="0"/>
              <a:t>13/10/13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BCA63-36AD-41A1-8928-727F5B9E9EC6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3252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FDCE0-0BA7-439B-A3B2-CBE2B1A96AA7}" type="datetimeFigureOut">
              <a:rPr lang="pt-BR" smtClean="0"/>
              <a:t>13/10/13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BCA63-36AD-41A1-8928-727F5B9E9EC6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52174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FDCE0-0BA7-439B-A3B2-CBE2B1A96AA7}" type="datetimeFigureOut">
              <a:rPr lang="pt-BR" smtClean="0"/>
              <a:t>13/10/13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BCA63-36AD-41A1-8928-727F5B9E9EC6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126552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FDCE0-0BA7-439B-A3B2-CBE2B1A96AA7}" type="datetimeFigureOut">
              <a:rPr lang="pt-BR" smtClean="0"/>
              <a:t>13/10/13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BCA63-36AD-41A1-8928-727F5B9E9EC6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91467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FDCE0-0BA7-439B-A3B2-CBE2B1A96AA7}" type="datetimeFigureOut">
              <a:rPr lang="pt-BR" smtClean="0"/>
              <a:t>13/10/13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BCA63-36AD-41A1-8928-727F5B9E9EC6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440847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FDCE0-0BA7-439B-A3B2-CBE2B1A96AA7}" type="datetimeFigureOut">
              <a:rPr lang="pt-BR" smtClean="0"/>
              <a:t>13/10/13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BCA63-36AD-41A1-8928-727F5B9E9EC6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556026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FDCE0-0BA7-439B-A3B2-CBE2B1A96AA7}" type="datetimeFigureOut">
              <a:rPr lang="pt-BR" smtClean="0"/>
              <a:t>13/10/13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BCA63-36AD-41A1-8928-727F5B9E9EC6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650521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FDCE0-0BA7-439B-A3B2-CBE2B1A96AA7}" type="datetimeFigureOut">
              <a:rPr lang="pt-BR" smtClean="0"/>
              <a:t>13/10/13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BCA63-36AD-41A1-8928-727F5B9E9EC6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500883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1FDCE0-0BA7-439B-A3B2-CBE2B1A96AA7}" type="datetimeFigureOut">
              <a:rPr lang="pt-BR" smtClean="0"/>
              <a:t>13/10/13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EBCA63-36AD-41A1-8928-727F5B9E9EC6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08080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cid:image002.jpg@01CE6E68.5BC64E20" TargetMode="External"/><Relationship Id="rId4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jpeg"/><Relationship Id="rId3" Type="http://schemas.openxmlformats.org/officeDocument/2006/relationships/image" Target="cid:image002.jpg@01CE6E68.5BC64E20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cid:image002.jpg@01CE6E68.5BC64E20" TargetMode="External"/><Relationship Id="rId4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jpeg"/><Relationship Id="rId3" Type="http://schemas.openxmlformats.org/officeDocument/2006/relationships/image" Target="cid:image002.jpg@01CE6E68.5BC64E20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cid:image002.jpg@01CE6E68.5BC64E20" TargetMode="External"/><Relationship Id="rId4" Type="http://schemas.openxmlformats.org/officeDocument/2006/relationships/image" Target="../media/image12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cid:image002.jpg@01CE6E68.5BC64E20" TargetMode="External"/><Relationship Id="rId4" Type="http://schemas.openxmlformats.org/officeDocument/2006/relationships/image" Target="../media/image13.emf"/><Relationship Id="rId5" Type="http://schemas.openxmlformats.org/officeDocument/2006/relationships/image" Target="../media/image14.em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jpeg"/><Relationship Id="rId3" Type="http://schemas.openxmlformats.org/officeDocument/2006/relationships/image" Target="cid:image002.jpg@01CE6E68.5BC64E20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cid:image002.jpg@01CE6E68.5BC64E20" TargetMode="External"/><Relationship Id="rId4" Type="http://schemas.openxmlformats.org/officeDocument/2006/relationships/image" Target="../media/image15.jpeg"/><Relationship Id="rId5" Type="http://schemas.openxmlformats.org/officeDocument/2006/relationships/image" Target="../media/image16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jpeg"/><Relationship Id="rId3" Type="http://schemas.openxmlformats.org/officeDocument/2006/relationships/image" Target="cid:image002.jpg@01CE6E68.5BC64E20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cid:image002.jpg@01CE6E68.5BC64E20" TargetMode="External"/><Relationship Id="rId4" Type="http://schemas.openxmlformats.org/officeDocument/2006/relationships/image" Target="../media/image17.emf"/><Relationship Id="rId5" Type="http://schemas.openxmlformats.org/officeDocument/2006/relationships/image" Target="../media/image18.em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cid:image002.jpg@01CE6E68.5BC64E20" TargetMode="External"/><Relationship Id="rId4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cid:image002.jpg@01CE6E68.5BC64E20" TargetMode="External"/><Relationship Id="rId4" Type="http://schemas.openxmlformats.org/officeDocument/2006/relationships/image" Target="../media/image19.wm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cid:image002.jpg@01CE6E68.5BC64E20" TargetMode="External"/><Relationship Id="rId4" Type="http://schemas.openxmlformats.org/officeDocument/2006/relationships/image" Target="../media/image20.em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jpeg"/><Relationship Id="rId3" Type="http://schemas.openxmlformats.org/officeDocument/2006/relationships/image" Target="cid:image002.jpg@01CE6E68.5BC64E20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cid:image002.jpg@01CE6E68.5BC64E20" TargetMode="External"/><Relationship Id="rId4" Type="http://schemas.openxmlformats.org/officeDocument/2006/relationships/image" Target="../media/image21.png"/><Relationship Id="rId5" Type="http://schemas.openxmlformats.org/officeDocument/2006/relationships/image" Target="../media/image22.em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jpeg"/><Relationship Id="rId3" Type="http://schemas.openxmlformats.org/officeDocument/2006/relationships/image" Target="cid:image002.jpg@01CE6E68.5BC64E20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cid:image002.jpg@01CE6E68.5BC64E20" TargetMode="External"/><Relationship Id="rId5" Type="http://schemas.openxmlformats.org/officeDocument/2006/relationships/oleObject" Target="../embeddings/oleObject1.bin"/><Relationship Id="rId6" Type="http://schemas.openxmlformats.org/officeDocument/2006/relationships/package" Target="../embeddings/Microsoft_Word_Document1.docx"/><Relationship Id="rId7" Type="http://schemas.openxmlformats.org/officeDocument/2006/relationships/image" Target="../media/image4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cid:image002.jpg@01CE6E68.5BC64E20" TargetMode="External"/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jpeg"/><Relationship Id="rId3" Type="http://schemas.openxmlformats.org/officeDocument/2006/relationships/image" Target="cid:image002.jpg@01CE6E68.5BC64E20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jpeg"/><Relationship Id="rId3" Type="http://schemas.openxmlformats.org/officeDocument/2006/relationships/image" Target="cid:image002.jpg@01CE6E68.5BC64E20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cid:image002.jpg@01CE6E68.5BC64E20" TargetMode="External"/><Relationship Id="rId4" Type="http://schemas.openxmlformats.org/officeDocument/2006/relationships/image" Target="../media/image6.emf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3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3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" y="0"/>
            <a:ext cx="9144000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1865313" y="1772816"/>
            <a:ext cx="6626233" cy="45550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2" algn="ctr"/>
            <a:r>
              <a:rPr lang="pt-BR" sz="2800" b="1" dirty="0" smtClean="0">
                <a:solidFill>
                  <a:srgbClr val="0000FF"/>
                </a:solidFill>
              </a:rPr>
              <a:t>Estações Conversoras de ± 600 kV de </a:t>
            </a:r>
          </a:p>
          <a:p>
            <a:pPr lvl="2" algn="ctr"/>
            <a:r>
              <a:rPr lang="pt-BR" sz="2800" b="1" dirty="0" smtClean="0">
                <a:solidFill>
                  <a:srgbClr val="0000FF"/>
                </a:solidFill>
              </a:rPr>
              <a:t>Porto Velho e Araraquara 2</a:t>
            </a:r>
          </a:p>
          <a:p>
            <a:pPr lvl="2" algn="ctr"/>
            <a:endParaRPr lang="pt-BR" sz="2800" b="1" dirty="0">
              <a:solidFill>
                <a:srgbClr val="0000FF"/>
              </a:solidFill>
            </a:endParaRPr>
          </a:p>
          <a:p>
            <a:pPr lvl="2" algn="ctr"/>
            <a:r>
              <a:rPr lang="pt-BR" sz="2800" b="1" dirty="0" smtClean="0">
                <a:solidFill>
                  <a:srgbClr val="0000FF"/>
                </a:solidFill>
              </a:rPr>
              <a:t>Primeiro </a:t>
            </a:r>
            <a:r>
              <a:rPr lang="pt-BR" sz="2800" b="1" dirty="0" err="1" smtClean="0">
                <a:solidFill>
                  <a:srgbClr val="0000FF"/>
                </a:solidFill>
              </a:rPr>
              <a:t>Bipolo</a:t>
            </a:r>
            <a:r>
              <a:rPr lang="pt-BR" sz="2800" b="1" dirty="0" smtClean="0">
                <a:solidFill>
                  <a:srgbClr val="0000FF"/>
                </a:solidFill>
              </a:rPr>
              <a:t> do Sistema de Transmissão </a:t>
            </a:r>
          </a:p>
          <a:p>
            <a:pPr lvl="2" algn="ctr"/>
            <a:r>
              <a:rPr lang="pt-BR" sz="2800" b="1" dirty="0" smtClean="0">
                <a:solidFill>
                  <a:srgbClr val="0000FF"/>
                </a:solidFill>
              </a:rPr>
              <a:t>das Usinas do Rio Madeira</a:t>
            </a:r>
          </a:p>
          <a:p>
            <a:endParaRPr lang="pt-BR" sz="2400" dirty="0"/>
          </a:p>
          <a:p>
            <a:endParaRPr lang="pt-BR" dirty="0" smtClean="0"/>
          </a:p>
          <a:p>
            <a:r>
              <a:rPr lang="pt-BR" dirty="0" smtClean="0"/>
              <a:t>João Neves de Teixeira Filho – ETE</a:t>
            </a:r>
          </a:p>
          <a:p>
            <a:r>
              <a:rPr lang="pt-BR" dirty="0" smtClean="0"/>
              <a:t>Geraldo L.C. Nicola – </a:t>
            </a:r>
            <a:r>
              <a:rPr lang="pt-BR" dirty="0" err="1" smtClean="0"/>
              <a:t>Eletrobras</a:t>
            </a:r>
            <a:r>
              <a:rPr lang="pt-BR" dirty="0" smtClean="0"/>
              <a:t> Eletronorte</a:t>
            </a:r>
          </a:p>
          <a:p>
            <a:r>
              <a:rPr lang="pt-BR" dirty="0" smtClean="0"/>
              <a:t>Hugh C. Craig  – Consórcio </a:t>
            </a:r>
            <a:r>
              <a:rPr lang="pt-BR" dirty="0" err="1" smtClean="0"/>
              <a:t>Themag</a:t>
            </a:r>
            <a:r>
              <a:rPr lang="pt-BR" dirty="0" smtClean="0"/>
              <a:t>/</a:t>
            </a:r>
            <a:r>
              <a:rPr lang="pt-BR" dirty="0" err="1" smtClean="0"/>
              <a:t>Arcadis</a:t>
            </a:r>
            <a:r>
              <a:rPr lang="pt-BR" dirty="0" smtClean="0"/>
              <a:t> Logos</a:t>
            </a:r>
          </a:p>
          <a:p>
            <a:r>
              <a:rPr lang="pt-BR" dirty="0" smtClean="0"/>
              <a:t>Manuel J. L. Lopez - </a:t>
            </a:r>
            <a:r>
              <a:rPr lang="pt-BR" dirty="0"/>
              <a:t>Consórcio </a:t>
            </a:r>
            <a:r>
              <a:rPr lang="pt-BR" dirty="0" err="1"/>
              <a:t>Themag</a:t>
            </a:r>
            <a:r>
              <a:rPr lang="pt-BR" dirty="0"/>
              <a:t>/</a:t>
            </a:r>
            <a:r>
              <a:rPr lang="pt-BR" dirty="0" err="1"/>
              <a:t>Arcadis</a:t>
            </a:r>
            <a:r>
              <a:rPr lang="pt-BR" dirty="0"/>
              <a:t> </a:t>
            </a:r>
            <a:r>
              <a:rPr lang="pt-BR" dirty="0" smtClean="0"/>
              <a:t>Logos</a:t>
            </a:r>
          </a:p>
          <a:p>
            <a:r>
              <a:rPr lang="pt-BR" dirty="0" smtClean="0"/>
              <a:t>Sergio O. </a:t>
            </a:r>
            <a:r>
              <a:rPr lang="pt-BR" dirty="0" err="1" smtClean="0"/>
              <a:t>Frontin</a:t>
            </a:r>
            <a:r>
              <a:rPr lang="pt-BR" dirty="0" smtClean="0"/>
              <a:t> </a:t>
            </a:r>
            <a:r>
              <a:rPr lang="pt-BR" dirty="0"/>
              <a:t>- Consórcio </a:t>
            </a:r>
            <a:r>
              <a:rPr lang="pt-BR" dirty="0" err="1"/>
              <a:t>Themag</a:t>
            </a:r>
            <a:r>
              <a:rPr lang="pt-BR" dirty="0"/>
              <a:t>/</a:t>
            </a:r>
            <a:r>
              <a:rPr lang="pt-BR" dirty="0" err="1"/>
              <a:t>Arcadis</a:t>
            </a:r>
            <a:r>
              <a:rPr lang="pt-BR" dirty="0"/>
              <a:t> Logos</a:t>
            </a:r>
          </a:p>
          <a:p>
            <a:pPr marL="285750" indent="-285750">
              <a:buFont typeface="Wingdings" charset="2"/>
              <a:buChar char="ü"/>
            </a:pP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5619818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>
                <a:solidFill>
                  <a:schemeClr val="accent6">
                    <a:lumMod val="75000"/>
                  </a:schemeClr>
                </a:solidFill>
              </a:rPr>
              <a:t>Conceito Geral </a:t>
            </a:r>
            <a:endParaRPr lang="pt-BR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" name="Imagem 1" descr="logo_ete_250x100"/>
          <p:cNvPicPr/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6175" y="6165304"/>
            <a:ext cx="1647825" cy="51689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467544" y="1484784"/>
            <a:ext cx="1846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400" b="1" dirty="0" smtClean="0">
                <a:solidFill>
                  <a:srgbClr val="0000FF"/>
                </a:solidFill>
              </a:rPr>
              <a:t> </a:t>
            </a:r>
            <a:endParaRPr lang="pt-BR" sz="2400" b="1" dirty="0">
              <a:solidFill>
                <a:srgbClr val="0000FF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59632" y="2132856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pt-BR" dirty="0"/>
          </a:p>
        </p:txBody>
      </p:sp>
      <p:pic>
        <p:nvPicPr>
          <p:cNvPr id="8" name="Content Placeholder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1488" y="1341438"/>
            <a:ext cx="7869237" cy="48958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894979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>
                <a:solidFill>
                  <a:srgbClr val="FF6600"/>
                </a:solidFill>
              </a:rPr>
              <a:t>Subestações Conversoras</a:t>
            </a:r>
            <a:endParaRPr lang="pt-BR" dirty="0">
              <a:solidFill>
                <a:srgbClr val="FF6600"/>
              </a:solidFill>
            </a:endParaRPr>
          </a:p>
        </p:txBody>
      </p:sp>
      <p:pic>
        <p:nvPicPr>
          <p:cNvPr id="4" name="Imagem 1" descr="logo_ete_250x100"/>
          <p:cNvPicPr/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6175" y="6165304"/>
            <a:ext cx="1647825" cy="51689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755576" y="1556792"/>
            <a:ext cx="8139067" cy="48936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400" b="1" dirty="0" smtClean="0">
                <a:solidFill>
                  <a:srgbClr val="3366FF"/>
                </a:solidFill>
              </a:rPr>
              <a:t>Atendimento ao anexo técnico do edital e </a:t>
            </a:r>
          </a:p>
          <a:p>
            <a:r>
              <a:rPr lang="pt-BR" sz="2400" b="1" dirty="0" smtClean="0">
                <a:solidFill>
                  <a:srgbClr val="3366FF"/>
                </a:solidFill>
              </a:rPr>
              <a:t>Procedimento de Rede ( </a:t>
            </a:r>
            <a:r>
              <a:rPr lang="pt-BR" sz="2400" b="1" dirty="0" err="1" smtClean="0">
                <a:solidFill>
                  <a:srgbClr val="3366FF"/>
                </a:solidFill>
              </a:rPr>
              <a:t>Submódulo</a:t>
            </a:r>
            <a:r>
              <a:rPr lang="pt-BR" sz="2400" b="1" dirty="0" smtClean="0">
                <a:solidFill>
                  <a:srgbClr val="3366FF"/>
                </a:solidFill>
              </a:rPr>
              <a:t> 2.5 )</a:t>
            </a:r>
          </a:p>
          <a:p>
            <a:endParaRPr lang="pt-BR" sz="2400" dirty="0"/>
          </a:p>
          <a:p>
            <a:r>
              <a:rPr lang="pt-BR" sz="2400" u="sng" dirty="0" smtClean="0"/>
              <a:t>Arranjo lado CA (500 kV) </a:t>
            </a:r>
          </a:p>
          <a:p>
            <a:endParaRPr lang="pt-BR" sz="2400" u="sng" dirty="0" smtClean="0"/>
          </a:p>
          <a:p>
            <a:pPr marL="342900" indent="-342900">
              <a:buFont typeface="Wingdings" charset="2"/>
              <a:buChar char="ü"/>
            </a:pPr>
            <a:r>
              <a:rPr lang="pt-BR" sz="2400" dirty="0" smtClean="0"/>
              <a:t>Barra dupla com disjuntor e meio </a:t>
            </a:r>
          </a:p>
          <a:p>
            <a:pPr marL="342900" indent="-342900">
              <a:buFont typeface="Wingdings" charset="2"/>
              <a:buChar char="ü"/>
            </a:pPr>
            <a:endParaRPr lang="pt-BR" sz="2400" dirty="0"/>
          </a:p>
          <a:p>
            <a:r>
              <a:rPr lang="pt-BR" sz="2400" u="sng" dirty="0" smtClean="0"/>
              <a:t>Arranjo lado de CC </a:t>
            </a:r>
          </a:p>
          <a:p>
            <a:endParaRPr lang="pt-BR" sz="2400" u="sng" dirty="0"/>
          </a:p>
          <a:p>
            <a:pPr marL="342900" indent="-342900">
              <a:buFont typeface="Wingdings" charset="2"/>
              <a:buChar char="ü"/>
            </a:pPr>
            <a:r>
              <a:rPr lang="pt-BR" sz="2400" dirty="0" smtClean="0"/>
              <a:t>Permite o paralelismo entre as linhas do</a:t>
            </a:r>
          </a:p>
          <a:p>
            <a:r>
              <a:rPr lang="pt-BR" sz="2400" dirty="0"/>
              <a:t> </a:t>
            </a:r>
            <a:r>
              <a:rPr lang="pt-BR" sz="2400" dirty="0" smtClean="0"/>
              <a:t>    </a:t>
            </a:r>
            <a:r>
              <a:rPr lang="pt-BR" sz="2400" dirty="0" err="1" smtClean="0"/>
              <a:t>Bipolo</a:t>
            </a:r>
            <a:r>
              <a:rPr lang="pt-BR" sz="2400" dirty="0" smtClean="0"/>
              <a:t> 1 – ABB (polos 1 e 2) e </a:t>
            </a:r>
            <a:r>
              <a:rPr lang="pt-BR" sz="2400" dirty="0" err="1" smtClean="0"/>
              <a:t>Bipolo</a:t>
            </a:r>
            <a:r>
              <a:rPr lang="pt-BR" sz="2400" dirty="0" smtClean="0"/>
              <a:t> 2  - Alstom (polos 3 e 4 )</a:t>
            </a:r>
          </a:p>
          <a:p>
            <a:pPr marL="342900" indent="-342900">
              <a:buFont typeface="Wingdings" charset="2"/>
              <a:buChar char="ü"/>
            </a:pPr>
            <a:endParaRPr lang="pt-BR" sz="2400" dirty="0"/>
          </a:p>
          <a:p>
            <a:pPr marL="342900" indent="-342900">
              <a:buFont typeface="Wingdings" charset="2"/>
              <a:buChar char="ü"/>
            </a:pPr>
            <a:r>
              <a:rPr lang="pt-BR" sz="2400" dirty="0" smtClean="0"/>
              <a:t>Permite manobra entre as linhas de eletrodo </a:t>
            </a:r>
            <a:endParaRPr lang="pt-BR" sz="2400" dirty="0"/>
          </a:p>
        </p:txBody>
      </p:sp>
    </p:spTree>
    <p:extLst>
      <p:ext uri="{BB962C8B-B14F-4D97-AF65-F5344CB8AC3E}">
        <p14:creationId xmlns:p14="http://schemas.microsoft.com/office/powerpoint/2010/main" val="23070423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>
                <a:solidFill>
                  <a:srgbClr val="FF6600"/>
                </a:solidFill>
              </a:rPr>
              <a:t> Conversora de Araraquara</a:t>
            </a:r>
            <a:endParaRPr lang="pt-BR" dirty="0">
              <a:solidFill>
                <a:srgbClr val="FF6600"/>
              </a:solidFill>
            </a:endParaRPr>
          </a:p>
        </p:txBody>
      </p:sp>
      <p:pic>
        <p:nvPicPr>
          <p:cNvPr id="4" name="Imagem 1" descr="logo_ete_250x100"/>
          <p:cNvPicPr/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6175" y="6165304"/>
            <a:ext cx="1647825" cy="51689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755576" y="1556792"/>
            <a:ext cx="1846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pt-BR" sz="2400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504" y="1615738"/>
            <a:ext cx="8928992" cy="489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3129974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>
                <a:solidFill>
                  <a:schemeClr val="accent6">
                    <a:lumMod val="75000"/>
                  </a:schemeClr>
                </a:solidFill>
              </a:rPr>
              <a:t>Transformadores Conversores</a:t>
            </a:r>
            <a:endParaRPr lang="pt-BR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" name="Imagem 1" descr="logo_ete_250x100"/>
          <p:cNvPicPr/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6175" y="6165304"/>
            <a:ext cx="1647825" cy="51689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467544" y="1484784"/>
            <a:ext cx="1846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400" b="1" dirty="0" smtClean="0">
                <a:solidFill>
                  <a:srgbClr val="0000FF"/>
                </a:solidFill>
              </a:rPr>
              <a:t> </a:t>
            </a:r>
            <a:endParaRPr lang="pt-BR" sz="2400" b="1" dirty="0">
              <a:solidFill>
                <a:srgbClr val="0000FF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59632" y="2132856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pt-BR" dirty="0"/>
          </a:p>
        </p:txBody>
      </p:sp>
      <p:sp>
        <p:nvSpPr>
          <p:cNvPr id="6" name="TextBox 5"/>
          <p:cNvSpPr txBox="1"/>
          <p:nvPr/>
        </p:nvSpPr>
        <p:spPr>
          <a:xfrm>
            <a:off x="683568" y="1340768"/>
            <a:ext cx="8353569" cy="47089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00" dirty="0" smtClean="0">
                <a:solidFill>
                  <a:srgbClr val="3366FF"/>
                </a:solidFill>
              </a:rPr>
              <a:t>Porto Velho</a:t>
            </a:r>
          </a:p>
          <a:p>
            <a:endParaRPr lang="pt-BR" sz="2000" dirty="0"/>
          </a:p>
          <a:p>
            <a:pPr marL="342900" indent="-342900">
              <a:buFont typeface="Wingdings" charset="2"/>
              <a:buChar char="ü"/>
            </a:pPr>
            <a:r>
              <a:rPr lang="pt-BR" sz="2000" dirty="0" smtClean="0"/>
              <a:t>Fabricados na Suécia (ABB) – Transportados via marítima / fluvial – 393 </a:t>
            </a:r>
            <a:r>
              <a:rPr lang="pt-BR" sz="2000" dirty="0" err="1" smtClean="0"/>
              <a:t>ton</a:t>
            </a:r>
            <a:endParaRPr lang="pt-BR" sz="2000" dirty="0" smtClean="0"/>
          </a:p>
          <a:p>
            <a:pPr marL="342900" indent="-342900">
              <a:buFont typeface="Wingdings" charset="2"/>
              <a:buChar char="ü"/>
            </a:pPr>
            <a:r>
              <a:rPr lang="pt-BR" sz="2000" dirty="0" smtClean="0"/>
              <a:t>630 MVA </a:t>
            </a:r>
          </a:p>
          <a:p>
            <a:pPr marL="342900" indent="-342900">
              <a:buFont typeface="Wingdings" charset="2"/>
              <a:buChar char="ü"/>
            </a:pPr>
            <a:r>
              <a:rPr lang="pt-BR" sz="2000" dirty="0" smtClean="0"/>
              <a:t>Num mesmo tanque 3 enrolamentos ( 1 primários e dois secundários </a:t>
            </a:r>
            <a:r>
              <a:rPr lang="pt-BR" sz="2000" dirty="0" err="1" smtClean="0"/>
              <a:t>Y</a:t>
            </a:r>
            <a:r>
              <a:rPr lang="pt-BR" sz="2000" dirty="0" smtClean="0"/>
              <a:t> e </a:t>
            </a:r>
            <a:r>
              <a:rPr lang="pt-BR" sz="2000" dirty="0" err="1" smtClean="0"/>
              <a:t>Δ</a:t>
            </a:r>
            <a:r>
              <a:rPr lang="pt-BR" sz="2000" dirty="0" smtClean="0"/>
              <a:t>)</a:t>
            </a:r>
          </a:p>
          <a:p>
            <a:pPr marL="342900" indent="-342900">
              <a:buFont typeface="Wingdings" charset="2"/>
              <a:buChar char="ü"/>
            </a:pPr>
            <a:r>
              <a:rPr lang="pt-BR" sz="2000" dirty="0" smtClean="0"/>
              <a:t>Três unidades por polo – válvulas quadruplas </a:t>
            </a:r>
          </a:p>
          <a:p>
            <a:pPr marL="342900" indent="-342900">
              <a:buFont typeface="Wingdings" charset="2"/>
              <a:buChar char="ü"/>
            </a:pPr>
            <a:r>
              <a:rPr lang="pt-BR" sz="2000" dirty="0" smtClean="0"/>
              <a:t>Uma unidade de reserva</a:t>
            </a:r>
          </a:p>
          <a:p>
            <a:endParaRPr lang="pt-BR" sz="2000" dirty="0"/>
          </a:p>
          <a:p>
            <a:r>
              <a:rPr lang="pt-BR" sz="2000" dirty="0" smtClean="0">
                <a:solidFill>
                  <a:srgbClr val="3366FF"/>
                </a:solidFill>
              </a:rPr>
              <a:t>Araraquara</a:t>
            </a:r>
          </a:p>
          <a:p>
            <a:endParaRPr lang="pt-BR" sz="2000" dirty="0" smtClean="0"/>
          </a:p>
          <a:p>
            <a:pPr marL="342900" indent="-342900">
              <a:buFont typeface="Wingdings" charset="2"/>
              <a:buChar char="ü"/>
            </a:pPr>
            <a:r>
              <a:rPr lang="pt-BR" sz="2000" dirty="0" smtClean="0"/>
              <a:t>Fabricados em Guarulhos (ABB) – Transporte rodoviário – 256 </a:t>
            </a:r>
            <a:r>
              <a:rPr lang="pt-BR" sz="2000" dirty="0" err="1" smtClean="0"/>
              <a:t>ton</a:t>
            </a:r>
            <a:endParaRPr lang="pt-BR" sz="2000" dirty="0" smtClean="0"/>
          </a:p>
          <a:p>
            <a:pPr marL="342900" indent="-342900">
              <a:buFont typeface="Wingdings" charset="2"/>
              <a:buChar char="ü"/>
            </a:pPr>
            <a:r>
              <a:rPr lang="pt-BR" sz="2000" dirty="0" smtClean="0"/>
              <a:t>292,1 MVA</a:t>
            </a:r>
          </a:p>
          <a:p>
            <a:pPr marL="342900" indent="-342900">
              <a:buFont typeface="Wingdings" charset="2"/>
              <a:buChar char="ü"/>
            </a:pPr>
            <a:r>
              <a:rPr lang="pt-BR" sz="2000" dirty="0" smtClean="0"/>
              <a:t>Dois enrolamentos ( 1 primário e 1 secundário </a:t>
            </a:r>
            <a:r>
              <a:rPr lang="pt-BR" sz="2000" dirty="0" err="1" smtClean="0"/>
              <a:t>Y</a:t>
            </a:r>
            <a:r>
              <a:rPr lang="pt-BR" sz="2000" dirty="0" smtClean="0"/>
              <a:t> ou </a:t>
            </a:r>
            <a:r>
              <a:rPr lang="pt-BR" sz="2000" dirty="0" err="1" smtClean="0"/>
              <a:t>Δ</a:t>
            </a:r>
            <a:r>
              <a:rPr lang="pt-BR" sz="2000" dirty="0" smtClean="0"/>
              <a:t>)</a:t>
            </a:r>
          </a:p>
          <a:p>
            <a:pPr marL="342900" indent="-342900">
              <a:buFont typeface="Wingdings" charset="2"/>
              <a:buChar char="ü"/>
            </a:pPr>
            <a:r>
              <a:rPr lang="pt-BR" sz="2000" dirty="0" smtClean="0"/>
              <a:t>Seis unidades por polo – válvulas duplas </a:t>
            </a:r>
          </a:p>
          <a:p>
            <a:pPr marL="342900" indent="-342900">
              <a:buFont typeface="Wingdings" charset="2"/>
              <a:buChar char="ü"/>
            </a:pPr>
            <a:r>
              <a:rPr lang="pt-BR" sz="2000" dirty="0" smtClean="0"/>
              <a:t>Duas unidades de reserva</a:t>
            </a:r>
            <a:endParaRPr lang="pt-BR" sz="2000" dirty="0"/>
          </a:p>
        </p:txBody>
      </p:sp>
    </p:spTree>
    <p:extLst>
      <p:ext uri="{BB962C8B-B14F-4D97-AF65-F5344CB8AC3E}">
        <p14:creationId xmlns:p14="http://schemas.microsoft.com/office/powerpoint/2010/main" val="42428380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>
                <a:solidFill>
                  <a:schemeClr val="accent6">
                    <a:lumMod val="75000"/>
                  </a:schemeClr>
                </a:solidFill>
              </a:rPr>
              <a:t>Transformadores Conversores</a:t>
            </a:r>
            <a:endParaRPr lang="pt-BR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" name="Imagem 1" descr="logo_ete_250x100"/>
          <p:cNvPicPr/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6175" y="6165304"/>
            <a:ext cx="1647825" cy="51689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467544" y="1484784"/>
            <a:ext cx="1846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400" b="1" dirty="0" smtClean="0">
                <a:solidFill>
                  <a:srgbClr val="0000FF"/>
                </a:solidFill>
              </a:rPr>
              <a:t> </a:t>
            </a:r>
            <a:endParaRPr lang="pt-BR" sz="2400" b="1" dirty="0">
              <a:solidFill>
                <a:srgbClr val="0000FF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59632" y="2132856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pt-BR" dirty="0"/>
          </a:p>
        </p:txBody>
      </p:sp>
      <p:pic>
        <p:nvPicPr>
          <p:cNvPr id="2049" name="Picture 1" descr="Diagrama 0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700808"/>
            <a:ext cx="7776864" cy="4320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Straight Arrow Connector 6"/>
          <p:cNvCxnSpPr/>
          <p:nvPr/>
        </p:nvCxnSpPr>
        <p:spPr>
          <a:xfrm>
            <a:off x="3851920" y="3645024"/>
            <a:ext cx="0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H="1">
            <a:off x="3779912" y="3284984"/>
            <a:ext cx="936104" cy="36004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6660232" y="3284984"/>
            <a:ext cx="792088" cy="28803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572335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>
                <a:solidFill>
                  <a:schemeClr val="accent6">
                    <a:lumMod val="75000"/>
                  </a:schemeClr>
                </a:solidFill>
              </a:rPr>
              <a:t>Transformadores Conversores</a:t>
            </a:r>
            <a:endParaRPr lang="pt-BR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" name="Imagem 1" descr="logo_ete_250x100"/>
          <p:cNvPicPr/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6175" y="6165304"/>
            <a:ext cx="1647825" cy="51689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467544" y="1484784"/>
            <a:ext cx="1846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400" b="1" dirty="0" smtClean="0">
                <a:solidFill>
                  <a:srgbClr val="0000FF"/>
                </a:solidFill>
              </a:rPr>
              <a:t> </a:t>
            </a:r>
            <a:endParaRPr lang="pt-BR" sz="2400" b="1" dirty="0">
              <a:solidFill>
                <a:srgbClr val="0000FF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59632" y="2132856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pt-BR" dirty="0"/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3851920" y="3645024"/>
            <a:ext cx="0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3568" y="1844824"/>
            <a:ext cx="4104456" cy="367240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60032" y="1844824"/>
            <a:ext cx="4032448" cy="374441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123728" y="5661248"/>
            <a:ext cx="54273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Porto Velho                                             Araraquara           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9222225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5400" dirty="0" smtClean="0">
                <a:solidFill>
                  <a:srgbClr val="FF6600"/>
                </a:solidFill>
              </a:rPr>
              <a:t>Válvulas</a:t>
            </a:r>
            <a:endParaRPr lang="pt-BR" sz="5400" dirty="0">
              <a:solidFill>
                <a:srgbClr val="FF6600"/>
              </a:solidFill>
            </a:endParaRPr>
          </a:p>
        </p:txBody>
      </p:sp>
      <p:pic>
        <p:nvPicPr>
          <p:cNvPr id="4" name="Imagem 1" descr="logo_ete_250x100"/>
          <p:cNvPicPr/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6175" y="6165304"/>
            <a:ext cx="1647825" cy="51689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467544" y="1628800"/>
            <a:ext cx="8371402" cy="51706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400" dirty="0" smtClean="0"/>
              <a:t>Abrigadas, suspensas isoladores de porcelana, isoladas a ar, </a:t>
            </a:r>
          </a:p>
          <a:p>
            <a:r>
              <a:rPr lang="pt-BR" sz="2400" dirty="0" smtClean="0"/>
              <a:t>refrigeradas a água</a:t>
            </a:r>
          </a:p>
          <a:p>
            <a:endParaRPr lang="pt-BR" sz="2400" dirty="0"/>
          </a:p>
          <a:p>
            <a:r>
              <a:rPr lang="pt-BR" sz="2400" dirty="0" smtClean="0">
                <a:solidFill>
                  <a:srgbClr val="3366FF"/>
                </a:solidFill>
              </a:rPr>
              <a:t>Porto Velho</a:t>
            </a:r>
          </a:p>
          <a:p>
            <a:pPr marL="342900" indent="-342900">
              <a:buFont typeface="Wingdings" charset="2"/>
              <a:buChar char="ü"/>
            </a:pPr>
            <a:r>
              <a:rPr lang="pt-BR" sz="2400" dirty="0" smtClean="0"/>
              <a:t>Três válvulas quadruplas por polo</a:t>
            </a:r>
          </a:p>
          <a:p>
            <a:r>
              <a:rPr lang="pt-BR" sz="2400" dirty="0" smtClean="0"/>
              <a:t>      (quatro válvulas simples montadas em série – única estrutura)</a:t>
            </a:r>
          </a:p>
          <a:p>
            <a:endParaRPr lang="pt-BR" sz="2400" dirty="0"/>
          </a:p>
          <a:p>
            <a:r>
              <a:rPr lang="pt-BR" sz="2400" dirty="0" smtClean="0">
                <a:solidFill>
                  <a:srgbClr val="3366FF"/>
                </a:solidFill>
              </a:rPr>
              <a:t>Araraquara </a:t>
            </a:r>
          </a:p>
          <a:p>
            <a:pPr marL="342900" indent="-342900">
              <a:buFont typeface="Wingdings" charset="2"/>
              <a:buChar char="ü"/>
            </a:pPr>
            <a:r>
              <a:rPr lang="pt-BR" sz="2400" dirty="0" smtClean="0"/>
              <a:t> Seis  </a:t>
            </a:r>
            <a:r>
              <a:rPr lang="pt-BR" sz="2400" dirty="0"/>
              <a:t>válvulas </a:t>
            </a:r>
            <a:r>
              <a:rPr lang="pt-BR" sz="2400" dirty="0" smtClean="0"/>
              <a:t>duplas </a:t>
            </a:r>
            <a:r>
              <a:rPr lang="pt-BR" sz="2400" dirty="0"/>
              <a:t>por polo</a:t>
            </a:r>
          </a:p>
          <a:p>
            <a:r>
              <a:rPr lang="pt-BR" sz="2400" dirty="0" smtClean="0"/>
              <a:t>     (duas  </a:t>
            </a:r>
            <a:r>
              <a:rPr lang="pt-BR" sz="2400" dirty="0"/>
              <a:t>válvulas simples montadas em série </a:t>
            </a:r>
            <a:r>
              <a:rPr lang="pt-BR" sz="2400" dirty="0" smtClean="0"/>
              <a:t>)</a:t>
            </a:r>
            <a:endParaRPr lang="pt-BR" sz="2400" dirty="0"/>
          </a:p>
          <a:p>
            <a:endParaRPr lang="pt-BR" sz="2400" dirty="0"/>
          </a:p>
          <a:p>
            <a:r>
              <a:rPr lang="pt-BR" sz="2400" dirty="0" smtClean="0"/>
              <a:t>Prédio Porto Velho arranjo mais alto   e estreito </a:t>
            </a:r>
          </a:p>
          <a:p>
            <a:r>
              <a:rPr lang="pt-BR" sz="2400" dirty="0" smtClean="0"/>
              <a:t>conexões das buchas de baixa tensão mais verticalizado </a:t>
            </a: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2376037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>
                <a:solidFill>
                  <a:srgbClr val="FF6600"/>
                </a:solidFill>
              </a:rPr>
              <a:t>Válvulas</a:t>
            </a:r>
            <a:endParaRPr lang="pt-BR" dirty="0">
              <a:solidFill>
                <a:srgbClr val="FF6600"/>
              </a:solidFill>
            </a:endParaRPr>
          </a:p>
        </p:txBody>
      </p:sp>
      <p:pic>
        <p:nvPicPr>
          <p:cNvPr id="4" name="Imagem 1" descr="logo_ete_250x100"/>
          <p:cNvPicPr/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6175" y="6165304"/>
            <a:ext cx="1647825" cy="51689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49" name="Picture 1" descr="Vista Quadrivalvula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628800"/>
            <a:ext cx="3888432" cy="3888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88024" y="1628800"/>
            <a:ext cx="4032448" cy="396044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691680" y="5661248"/>
            <a:ext cx="60230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Porto Velho ( 3/polo)                                Araraquara (6/polo)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8401116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pt-BR" sz="5400" dirty="0" smtClean="0">
                <a:solidFill>
                  <a:schemeClr val="accent6">
                    <a:lumMod val="75000"/>
                  </a:schemeClr>
                </a:solidFill>
              </a:rPr>
              <a:t>Filtros de CA e CC </a:t>
            </a:r>
            <a:endParaRPr lang="pt-BR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" name="Imagem 1" descr="logo_ete_250x100"/>
          <p:cNvPicPr/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6175" y="6165304"/>
            <a:ext cx="1647825" cy="51689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1187624" y="1268760"/>
            <a:ext cx="73448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t-BR" dirty="0"/>
          </a:p>
          <a:p>
            <a:endParaRPr lang="pt-BR" dirty="0"/>
          </a:p>
        </p:txBody>
      </p:sp>
      <p:sp>
        <p:nvSpPr>
          <p:cNvPr id="5" name="TextBox 4"/>
          <p:cNvSpPr txBox="1"/>
          <p:nvPr/>
        </p:nvSpPr>
        <p:spPr>
          <a:xfrm>
            <a:off x="1043608" y="1268760"/>
            <a:ext cx="6968574" cy="48320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dirty="0" smtClean="0">
                <a:solidFill>
                  <a:srgbClr val="3366FF"/>
                </a:solidFill>
              </a:rPr>
              <a:t>Porto Velho  - Filtros de CA</a:t>
            </a:r>
            <a:endParaRPr lang="pt-BR" sz="2800" dirty="0">
              <a:solidFill>
                <a:srgbClr val="3366FF"/>
              </a:solidFill>
            </a:endParaRPr>
          </a:p>
          <a:p>
            <a:pPr marL="457200" indent="-457200">
              <a:buFont typeface="Wingdings" charset="2"/>
              <a:buChar char="ü"/>
            </a:pPr>
            <a:r>
              <a:rPr lang="pt-BR" sz="2800" dirty="0" smtClean="0"/>
              <a:t>3 bancos de 236 </a:t>
            </a:r>
            <a:r>
              <a:rPr lang="pt-BR" sz="2800" dirty="0" err="1" smtClean="0"/>
              <a:t>Mvar</a:t>
            </a:r>
            <a:r>
              <a:rPr lang="pt-BR" sz="2800" dirty="0" smtClean="0"/>
              <a:t> – 2</a:t>
            </a:r>
            <a:r>
              <a:rPr lang="pt-BR" sz="2800" baseline="30000" dirty="0" smtClean="0"/>
              <a:t>0</a:t>
            </a:r>
            <a:r>
              <a:rPr lang="pt-BR" sz="2800" dirty="0" smtClean="0"/>
              <a:t>, 3</a:t>
            </a:r>
            <a:r>
              <a:rPr lang="pt-BR" sz="2800" baseline="30000" dirty="0" smtClean="0"/>
              <a:t>0</a:t>
            </a:r>
            <a:r>
              <a:rPr lang="pt-BR" sz="2800" dirty="0" smtClean="0"/>
              <a:t>, 12</a:t>
            </a:r>
            <a:r>
              <a:rPr lang="pt-BR" sz="2800" baseline="30000" dirty="0" smtClean="0"/>
              <a:t>0</a:t>
            </a:r>
            <a:r>
              <a:rPr lang="pt-BR" sz="2800" dirty="0" smtClean="0"/>
              <a:t>, 24</a:t>
            </a:r>
            <a:r>
              <a:rPr lang="pt-BR" sz="2800" baseline="30000" dirty="0" smtClean="0"/>
              <a:t>0</a:t>
            </a:r>
            <a:r>
              <a:rPr lang="pt-BR" sz="2800" dirty="0" smtClean="0"/>
              <a:t> </a:t>
            </a:r>
          </a:p>
          <a:p>
            <a:pPr marL="457200" indent="-457200">
              <a:buFont typeface="Wingdings" charset="2"/>
              <a:buChar char="ü"/>
            </a:pPr>
            <a:r>
              <a:rPr lang="pt-BR" sz="2800" dirty="0" smtClean="0"/>
              <a:t>2 bancos de 236 </a:t>
            </a:r>
            <a:r>
              <a:rPr lang="pt-BR" sz="2800" dirty="0" err="1" smtClean="0"/>
              <a:t>Mvar</a:t>
            </a:r>
            <a:r>
              <a:rPr lang="pt-BR" sz="2800" dirty="0" smtClean="0"/>
              <a:t> – 5</a:t>
            </a:r>
            <a:r>
              <a:rPr lang="pt-BR" sz="2800" baseline="30000" dirty="0" smtClean="0"/>
              <a:t>0</a:t>
            </a:r>
            <a:r>
              <a:rPr lang="pt-BR" sz="2800" dirty="0" smtClean="0"/>
              <a:t>, 36</a:t>
            </a:r>
            <a:r>
              <a:rPr lang="pt-BR" sz="2800" baseline="30000" dirty="0" smtClean="0"/>
              <a:t>0</a:t>
            </a:r>
            <a:r>
              <a:rPr lang="pt-BR" sz="2800" dirty="0" smtClean="0"/>
              <a:t>, 12</a:t>
            </a:r>
            <a:r>
              <a:rPr lang="pt-BR" sz="2800" baseline="30000" dirty="0" smtClean="0"/>
              <a:t>0</a:t>
            </a:r>
            <a:r>
              <a:rPr lang="pt-BR" sz="2800" dirty="0" smtClean="0"/>
              <a:t> </a:t>
            </a:r>
          </a:p>
          <a:p>
            <a:pPr marL="457200" indent="-457200">
              <a:buFont typeface="Wingdings" charset="2"/>
              <a:buChar char="ü"/>
            </a:pPr>
            <a:r>
              <a:rPr lang="pt-BR" sz="2800" dirty="0" smtClean="0"/>
              <a:t>1 banco de 183 </a:t>
            </a:r>
            <a:r>
              <a:rPr lang="pt-BR" sz="2800" dirty="0" err="1" smtClean="0"/>
              <a:t>Mvar</a:t>
            </a:r>
            <a:r>
              <a:rPr lang="pt-BR" sz="2800" dirty="0" smtClean="0"/>
              <a:t> – 12</a:t>
            </a:r>
            <a:r>
              <a:rPr lang="pt-BR" sz="2800" baseline="30000" dirty="0" smtClean="0"/>
              <a:t>0</a:t>
            </a:r>
          </a:p>
          <a:p>
            <a:endParaRPr lang="pt-BR" sz="2800" dirty="0"/>
          </a:p>
          <a:p>
            <a:r>
              <a:rPr lang="pt-BR" sz="2800" dirty="0" smtClean="0">
                <a:solidFill>
                  <a:srgbClr val="3366FF"/>
                </a:solidFill>
              </a:rPr>
              <a:t>Araraquara – Filtros de CA </a:t>
            </a:r>
          </a:p>
          <a:p>
            <a:pPr marL="457200" indent="-457200">
              <a:buFont typeface="Wingdings" charset="2"/>
              <a:buChar char="ü"/>
            </a:pPr>
            <a:r>
              <a:rPr lang="pt-BR" sz="2800" dirty="0" smtClean="0"/>
              <a:t>4 bancos de 305 </a:t>
            </a:r>
            <a:r>
              <a:rPr lang="pt-BR" sz="2800" dirty="0" err="1" smtClean="0"/>
              <a:t>Mvar</a:t>
            </a:r>
            <a:r>
              <a:rPr lang="pt-BR" sz="2800" dirty="0" smtClean="0"/>
              <a:t> 12</a:t>
            </a:r>
            <a:r>
              <a:rPr lang="pt-BR" sz="2800" baseline="30000" dirty="0" smtClean="0"/>
              <a:t>0</a:t>
            </a:r>
            <a:r>
              <a:rPr lang="pt-BR" sz="2800" dirty="0" smtClean="0"/>
              <a:t>, 24</a:t>
            </a:r>
            <a:r>
              <a:rPr lang="pt-BR" sz="2800" baseline="30000" dirty="0" smtClean="0"/>
              <a:t>0</a:t>
            </a:r>
            <a:r>
              <a:rPr lang="pt-BR" sz="2800" dirty="0" smtClean="0"/>
              <a:t> </a:t>
            </a:r>
          </a:p>
          <a:p>
            <a:pPr marL="457200" indent="-457200">
              <a:buFont typeface="Wingdings" charset="2"/>
              <a:buChar char="ü"/>
            </a:pPr>
            <a:r>
              <a:rPr lang="pt-BR" sz="2800" dirty="0" smtClean="0"/>
              <a:t>3 bancos de capacitores shunt de 305 </a:t>
            </a:r>
            <a:r>
              <a:rPr lang="pt-BR" sz="2800" dirty="0" err="1" smtClean="0"/>
              <a:t>Mvar</a:t>
            </a:r>
            <a:r>
              <a:rPr lang="pt-BR" sz="2800" dirty="0" smtClean="0"/>
              <a:t> </a:t>
            </a:r>
          </a:p>
          <a:p>
            <a:endParaRPr lang="pt-BR" sz="2800" dirty="0"/>
          </a:p>
          <a:p>
            <a:r>
              <a:rPr lang="pt-BR" sz="2800" dirty="0" smtClean="0">
                <a:solidFill>
                  <a:srgbClr val="3366FF"/>
                </a:solidFill>
              </a:rPr>
              <a:t>Filtros de CC </a:t>
            </a:r>
          </a:p>
          <a:p>
            <a:pPr marL="457200" indent="-457200">
              <a:buFont typeface="Wingdings" charset="2"/>
              <a:buChar char="ü"/>
            </a:pPr>
            <a:r>
              <a:rPr lang="pt-BR" sz="2800" dirty="0" smtClean="0"/>
              <a:t>2 bancos por polo 6</a:t>
            </a:r>
            <a:r>
              <a:rPr lang="pt-BR" sz="2800" baseline="30000" dirty="0" smtClean="0"/>
              <a:t>0</a:t>
            </a:r>
            <a:r>
              <a:rPr lang="pt-BR" sz="2800" dirty="0" smtClean="0"/>
              <a:t>, 12</a:t>
            </a:r>
            <a:r>
              <a:rPr lang="pt-BR" sz="2800" baseline="30000" dirty="0" smtClean="0"/>
              <a:t>0</a:t>
            </a:r>
            <a:r>
              <a:rPr lang="pt-BR" sz="2800" dirty="0"/>
              <a:t>,</a:t>
            </a:r>
            <a:r>
              <a:rPr lang="pt-BR" sz="2800" dirty="0" smtClean="0"/>
              <a:t> 50</a:t>
            </a:r>
            <a:r>
              <a:rPr lang="pt-BR" sz="2800" baseline="30000" dirty="0" smtClean="0"/>
              <a:t>0</a:t>
            </a:r>
            <a:r>
              <a:rPr lang="pt-BR" sz="2800" dirty="0" smtClean="0"/>
              <a:t> </a:t>
            </a:r>
            <a:endParaRPr lang="pt-BR" sz="2800" dirty="0"/>
          </a:p>
        </p:txBody>
      </p:sp>
    </p:spTree>
    <p:extLst>
      <p:ext uri="{BB962C8B-B14F-4D97-AF65-F5344CB8AC3E}">
        <p14:creationId xmlns:p14="http://schemas.microsoft.com/office/powerpoint/2010/main" val="10836551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pt-BR" sz="5400" dirty="0" smtClean="0">
                <a:solidFill>
                  <a:schemeClr val="accent6">
                    <a:lumMod val="75000"/>
                  </a:schemeClr>
                </a:solidFill>
              </a:rPr>
              <a:t>Filtros de CA e CC </a:t>
            </a:r>
            <a:endParaRPr lang="pt-BR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" name="Imagem 1" descr="logo_ete_250x100"/>
          <p:cNvPicPr/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6175" y="6165304"/>
            <a:ext cx="1647825" cy="51689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1187624" y="1268760"/>
            <a:ext cx="73448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t-BR" dirty="0"/>
          </a:p>
          <a:p>
            <a:endParaRPr lang="pt-BR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552" y="1772816"/>
            <a:ext cx="4176464" cy="381642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16016" y="1772816"/>
            <a:ext cx="4176464" cy="381642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123728" y="5589240"/>
            <a:ext cx="5184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Filtros de CA                                               Filtros de CC 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8973392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>
                <a:solidFill>
                  <a:srgbClr val="FF6600"/>
                </a:solidFill>
              </a:rPr>
              <a:t>O Sistema do Rio Madeira</a:t>
            </a:r>
            <a:endParaRPr lang="pt-BR" dirty="0">
              <a:solidFill>
                <a:srgbClr val="FF6600"/>
              </a:solidFill>
            </a:endParaRPr>
          </a:p>
        </p:txBody>
      </p:sp>
      <p:pic>
        <p:nvPicPr>
          <p:cNvPr id="4" name="Imagem 1" descr="logo_ete_250x100"/>
          <p:cNvPicPr/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6175" y="6165304"/>
            <a:ext cx="1647825" cy="51689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3851920" y="2636912"/>
            <a:ext cx="1846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  <a:p>
            <a:endParaRPr lang="pt-BR" dirty="0"/>
          </a:p>
        </p:txBody>
      </p:sp>
      <p:pic>
        <p:nvPicPr>
          <p:cNvPr id="5" name="irc_mi" descr="http://static.progressivemediagroup.com/uploads/imagelibrary/nri/power/news/HVDC%20Brazil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556792"/>
            <a:ext cx="5832475" cy="501967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7" name="Straight Arrow Connector 6"/>
          <p:cNvCxnSpPr/>
          <p:nvPr/>
        </p:nvCxnSpPr>
        <p:spPr>
          <a:xfrm flipV="1">
            <a:off x="3707904" y="5517232"/>
            <a:ext cx="432048" cy="288032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3779912" y="3284984"/>
            <a:ext cx="864096" cy="18002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6948264" y="2708920"/>
            <a:ext cx="216537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200" b="1" dirty="0" smtClean="0">
                <a:solidFill>
                  <a:srgbClr val="3366FF"/>
                </a:solidFill>
              </a:rPr>
              <a:t>2.375 km</a:t>
            </a:r>
          </a:p>
          <a:p>
            <a:r>
              <a:rPr lang="pt-BR" sz="3200" b="1" dirty="0" smtClean="0">
                <a:solidFill>
                  <a:srgbClr val="3366FF"/>
                </a:solidFill>
              </a:rPr>
              <a:t>3.150 MW</a:t>
            </a:r>
          </a:p>
          <a:p>
            <a:r>
              <a:rPr lang="pt-BR" sz="3200" b="1" dirty="0" smtClean="0">
                <a:solidFill>
                  <a:srgbClr val="3366FF"/>
                </a:solidFill>
              </a:rPr>
              <a:t>± 600 kV CC</a:t>
            </a:r>
            <a:endParaRPr lang="pt-BR" sz="3200" b="1" dirty="0">
              <a:solidFill>
                <a:srgbClr val="3366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38514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6600" dirty="0" smtClean="0">
                <a:solidFill>
                  <a:srgbClr val="FF6600"/>
                </a:solidFill>
              </a:rPr>
              <a:t>Para - raios</a:t>
            </a:r>
            <a:endParaRPr lang="pt-BR" sz="6600" dirty="0">
              <a:solidFill>
                <a:srgbClr val="FF6600"/>
              </a:solidFill>
            </a:endParaRPr>
          </a:p>
        </p:txBody>
      </p:sp>
      <p:pic>
        <p:nvPicPr>
          <p:cNvPr id="4" name="Imagem 1" descr="logo_ete_250x100"/>
          <p:cNvPicPr/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6175" y="6165304"/>
            <a:ext cx="1647825" cy="51689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827584" y="1556792"/>
            <a:ext cx="190464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pt-BR" sz="2000" dirty="0">
              <a:solidFill>
                <a:srgbClr val="31859C"/>
              </a:solidFill>
            </a:endParaRPr>
          </a:p>
          <a:p>
            <a:endParaRPr lang="pt-BR" dirty="0"/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7010" y="1628800"/>
            <a:ext cx="8538684" cy="51206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4-Point Star 5"/>
          <p:cNvSpPr/>
          <p:nvPr/>
        </p:nvSpPr>
        <p:spPr>
          <a:xfrm>
            <a:off x="6876256" y="3068960"/>
            <a:ext cx="216024" cy="216024"/>
          </a:xfrm>
          <a:prstGeom prst="star4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rgbClr val="FF0000"/>
              </a:solidFill>
            </a:endParaRPr>
          </a:p>
        </p:txBody>
      </p:sp>
      <p:sp>
        <p:nvSpPr>
          <p:cNvPr id="7" name="4-Point Star 6"/>
          <p:cNvSpPr/>
          <p:nvPr/>
        </p:nvSpPr>
        <p:spPr>
          <a:xfrm>
            <a:off x="7668344" y="4581128"/>
            <a:ext cx="216024" cy="216024"/>
          </a:xfrm>
          <a:prstGeom prst="star4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rgbClr val="FF0000"/>
              </a:solidFill>
            </a:endParaRPr>
          </a:p>
        </p:txBody>
      </p:sp>
      <p:sp>
        <p:nvSpPr>
          <p:cNvPr id="8" name="4-Point Star 7"/>
          <p:cNvSpPr/>
          <p:nvPr/>
        </p:nvSpPr>
        <p:spPr>
          <a:xfrm>
            <a:off x="6516216" y="4581128"/>
            <a:ext cx="216024" cy="216024"/>
          </a:xfrm>
          <a:prstGeom prst="star4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rgbClr val="FF0000"/>
              </a:solidFill>
            </a:endParaRPr>
          </a:p>
        </p:txBody>
      </p:sp>
      <p:sp>
        <p:nvSpPr>
          <p:cNvPr id="9" name="4-Point Star 8"/>
          <p:cNvSpPr/>
          <p:nvPr/>
        </p:nvSpPr>
        <p:spPr>
          <a:xfrm>
            <a:off x="8388424" y="5949280"/>
            <a:ext cx="216024" cy="216024"/>
          </a:xfrm>
          <a:prstGeom prst="star4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rgbClr val="FF0000"/>
              </a:solidFill>
            </a:endParaRPr>
          </a:p>
        </p:txBody>
      </p:sp>
      <p:sp>
        <p:nvSpPr>
          <p:cNvPr id="10" name="4-Point Star 9"/>
          <p:cNvSpPr/>
          <p:nvPr/>
        </p:nvSpPr>
        <p:spPr>
          <a:xfrm>
            <a:off x="5580112" y="5949280"/>
            <a:ext cx="216024" cy="216024"/>
          </a:xfrm>
          <a:prstGeom prst="star4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rgbClr val="FF0000"/>
              </a:solidFill>
            </a:endParaRPr>
          </a:p>
        </p:txBody>
      </p:sp>
      <p:sp>
        <p:nvSpPr>
          <p:cNvPr id="11" name="4-Point Star 10"/>
          <p:cNvSpPr/>
          <p:nvPr/>
        </p:nvSpPr>
        <p:spPr>
          <a:xfrm>
            <a:off x="6372200" y="3429000"/>
            <a:ext cx="216024" cy="216024"/>
          </a:xfrm>
          <a:prstGeom prst="star4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rgbClr val="FF0000"/>
              </a:solidFill>
            </a:endParaRPr>
          </a:p>
        </p:txBody>
      </p:sp>
      <p:sp>
        <p:nvSpPr>
          <p:cNvPr id="12" name="4-Point Star 11"/>
          <p:cNvSpPr/>
          <p:nvPr/>
        </p:nvSpPr>
        <p:spPr>
          <a:xfrm>
            <a:off x="1475656" y="2852936"/>
            <a:ext cx="216024" cy="216024"/>
          </a:xfrm>
          <a:prstGeom prst="star4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rgbClr val="FF0000"/>
              </a:solidFill>
            </a:endParaRPr>
          </a:p>
        </p:txBody>
      </p:sp>
      <p:sp>
        <p:nvSpPr>
          <p:cNvPr id="13" name="4-Point Star 12"/>
          <p:cNvSpPr/>
          <p:nvPr/>
        </p:nvSpPr>
        <p:spPr>
          <a:xfrm>
            <a:off x="395536" y="2420888"/>
            <a:ext cx="216024" cy="216024"/>
          </a:xfrm>
          <a:prstGeom prst="star4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rgbClr val="FF0000"/>
              </a:solidFill>
            </a:endParaRPr>
          </a:p>
        </p:txBody>
      </p:sp>
      <p:sp>
        <p:nvSpPr>
          <p:cNvPr id="14" name="4-Point Star 13"/>
          <p:cNvSpPr/>
          <p:nvPr/>
        </p:nvSpPr>
        <p:spPr>
          <a:xfrm>
            <a:off x="5580112" y="3501008"/>
            <a:ext cx="216024" cy="216024"/>
          </a:xfrm>
          <a:prstGeom prst="star4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rgbClr val="FF0000"/>
              </a:solidFill>
            </a:endParaRPr>
          </a:p>
        </p:txBody>
      </p:sp>
      <p:sp>
        <p:nvSpPr>
          <p:cNvPr id="15" name="4-Point Star 14"/>
          <p:cNvSpPr/>
          <p:nvPr/>
        </p:nvSpPr>
        <p:spPr>
          <a:xfrm>
            <a:off x="4644008" y="3212976"/>
            <a:ext cx="216024" cy="216024"/>
          </a:xfrm>
          <a:prstGeom prst="star4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rgbClr val="FF0000"/>
              </a:solidFill>
            </a:endParaRPr>
          </a:p>
        </p:txBody>
      </p:sp>
      <p:sp>
        <p:nvSpPr>
          <p:cNvPr id="16" name="4-Point Star 15"/>
          <p:cNvSpPr/>
          <p:nvPr/>
        </p:nvSpPr>
        <p:spPr>
          <a:xfrm>
            <a:off x="5508104" y="3933056"/>
            <a:ext cx="216024" cy="216024"/>
          </a:xfrm>
          <a:prstGeom prst="star4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rgbClr val="FF0000"/>
              </a:solidFill>
            </a:endParaRPr>
          </a:p>
        </p:txBody>
      </p:sp>
      <p:sp>
        <p:nvSpPr>
          <p:cNvPr id="17" name="4-Point Star 16"/>
          <p:cNvSpPr/>
          <p:nvPr/>
        </p:nvSpPr>
        <p:spPr>
          <a:xfrm>
            <a:off x="4788024" y="5301208"/>
            <a:ext cx="216024" cy="216024"/>
          </a:xfrm>
          <a:prstGeom prst="star4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rgbClr val="FF0000"/>
              </a:solidFill>
            </a:endParaRPr>
          </a:p>
        </p:txBody>
      </p:sp>
      <p:sp>
        <p:nvSpPr>
          <p:cNvPr id="18" name="4-Point Star 17"/>
          <p:cNvSpPr/>
          <p:nvPr/>
        </p:nvSpPr>
        <p:spPr>
          <a:xfrm>
            <a:off x="4572000" y="4581128"/>
            <a:ext cx="216024" cy="216024"/>
          </a:xfrm>
          <a:prstGeom prst="star4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rgbClr val="FF0000"/>
              </a:solidFill>
            </a:endParaRPr>
          </a:p>
        </p:txBody>
      </p:sp>
      <p:sp>
        <p:nvSpPr>
          <p:cNvPr id="19" name="4-Point Star 18"/>
          <p:cNvSpPr/>
          <p:nvPr/>
        </p:nvSpPr>
        <p:spPr>
          <a:xfrm>
            <a:off x="1475656" y="4653136"/>
            <a:ext cx="216024" cy="216024"/>
          </a:xfrm>
          <a:prstGeom prst="star4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rgbClr val="FF0000"/>
              </a:solidFill>
            </a:endParaRPr>
          </a:p>
        </p:txBody>
      </p:sp>
      <p:sp>
        <p:nvSpPr>
          <p:cNvPr id="20" name="4-Point Star 19"/>
          <p:cNvSpPr/>
          <p:nvPr/>
        </p:nvSpPr>
        <p:spPr>
          <a:xfrm>
            <a:off x="4932040" y="3645024"/>
            <a:ext cx="216024" cy="216024"/>
          </a:xfrm>
          <a:prstGeom prst="star4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78470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>
                <a:solidFill>
                  <a:srgbClr val="FF6600"/>
                </a:solidFill>
              </a:rPr>
              <a:t>Reatores de Alisamento</a:t>
            </a:r>
            <a:endParaRPr lang="pt-BR" dirty="0">
              <a:solidFill>
                <a:srgbClr val="FF6600"/>
              </a:solidFill>
            </a:endParaRPr>
          </a:p>
        </p:txBody>
      </p:sp>
      <p:pic>
        <p:nvPicPr>
          <p:cNvPr id="4" name="Imagem 1" descr="logo_ete_250x100"/>
          <p:cNvPicPr/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6175" y="6165304"/>
            <a:ext cx="1647825" cy="51689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91680" y="1916832"/>
            <a:ext cx="6120680" cy="4320480"/>
          </a:xfrm>
          <a:prstGeom prst="rect">
            <a:avLst/>
          </a:prstGeom>
        </p:spPr>
      </p:pic>
      <p:cxnSp>
        <p:nvCxnSpPr>
          <p:cNvPr id="5" name="Straight Arrow Connector 4"/>
          <p:cNvCxnSpPr/>
          <p:nvPr/>
        </p:nvCxnSpPr>
        <p:spPr>
          <a:xfrm>
            <a:off x="2267744" y="1772816"/>
            <a:ext cx="1728192" cy="122413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H="1">
            <a:off x="4932040" y="1844824"/>
            <a:ext cx="1872208" cy="216024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899592" y="1340768"/>
            <a:ext cx="32000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 smtClean="0"/>
              <a:t>Lado de CC – 1 </a:t>
            </a:r>
            <a:r>
              <a:rPr lang="pt-BR" dirty="0" err="1" smtClean="0"/>
              <a:t>x</a:t>
            </a:r>
            <a:r>
              <a:rPr lang="pt-BR" dirty="0" smtClean="0"/>
              <a:t> 15 </a:t>
            </a:r>
            <a:r>
              <a:rPr lang="pt-BR" dirty="0" err="1" smtClean="0"/>
              <a:t>mh</a:t>
            </a:r>
            <a:r>
              <a:rPr lang="pt-BR" dirty="0" smtClean="0"/>
              <a:t> por polo </a:t>
            </a:r>
            <a:endParaRPr lang="pt-BR" dirty="0"/>
          </a:p>
        </p:txBody>
      </p:sp>
      <p:sp>
        <p:nvSpPr>
          <p:cNvPr id="10" name="TextBox 9"/>
          <p:cNvSpPr txBox="1"/>
          <p:nvPr/>
        </p:nvSpPr>
        <p:spPr>
          <a:xfrm>
            <a:off x="5796136" y="1412776"/>
            <a:ext cx="28948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 smtClean="0"/>
              <a:t>Barra de Neutro – 2x 150 </a:t>
            </a:r>
            <a:r>
              <a:rPr lang="pt-BR" dirty="0" err="1" smtClean="0"/>
              <a:t>mh</a:t>
            </a:r>
            <a:r>
              <a:rPr lang="pt-BR" dirty="0" smtClean="0"/>
              <a:t>  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9647651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5400" b="1" dirty="0" smtClean="0">
                <a:solidFill>
                  <a:schemeClr val="accent6">
                    <a:lumMod val="75000"/>
                  </a:schemeClr>
                </a:solidFill>
              </a:rPr>
              <a:t>Disjuntores</a:t>
            </a:r>
            <a:endParaRPr lang="pt-BR" sz="5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" name="Imagem 1" descr="logo_ete_250x100"/>
          <p:cNvPicPr/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188640"/>
            <a:ext cx="1647825" cy="51689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323528" y="1196752"/>
            <a:ext cx="7686720" cy="55399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400" b="1" dirty="0" smtClean="0">
                <a:solidFill>
                  <a:srgbClr val="3366FF"/>
                </a:solidFill>
              </a:rPr>
              <a:t>Disjuntores de CA</a:t>
            </a:r>
          </a:p>
          <a:p>
            <a:endParaRPr lang="pt-BR" sz="2400" dirty="0" smtClean="0"/>
          </a:p>
          <a:p>
            <a:r>
              <a:rPr lang="pt-BR" sz="2400" dirty="0" smtClean="0"/>
              <a:t>Disjuntores em SF6 – 500 kV – NBI 1.550 kV NBS 1.175 kV </a:t>
            </a:r>
          </a:p>
          <a:p>
            <a:r>
              <a:rPr lang="pt-BR" sz="2400" dirty="0" smtClean="0"/>
              <a:t>50 kA em PV e 63 kA em ARA </a:t>
            </a:r>
          </a:p>
          <a:p>
            <a:endParaRPr lang="pt-BR" sz="2400" dirty="0"/>
          </a:p>
          <a:p>
            <a:r>
              <a:rPr lang="pt-BR" sz="2400" dirty="0" smtClean="0"/>
              <a:t>Disjuntores conexão transformadores conversores dotados </a:t>
            </a:r>
          </a:p>
          <a:p>
            <a:r>
              <a:rPr lang="pt-BR" sz="2400" dirty="0" smtClean="0"/>
              <a:t>de sincronismo </a:t>
            </a:r>
          </a:p>
          <a:p>
            <a:endParaRPr lang="pt-BR" sz="2400" dirty="0"/>
          </a:p>
          <a:p>
            <a:r>
              <a:rPr lang="pt-BR" sz="2400" dirty="0" smtClean="0">
                <a:solidFill>
                  <a:srgbClr val="3366FF"/>
                </a:solidFill>
              </a:rPr>
              <a:t>Chaves e Disjuntor de CC </a:t>
            </a:r>
          </a:p>
          <a:p>
            <a:endParaRPr lang="pt-BR" sz="2400" dirty="0"/>
          </a:p>
          <a:p>
            <a:pPr marL="285750" indent="-285750">
              <a:buFont typeface="Wingdings" charset="2"/>
              <a:buChar char="ü"/>
            </a:pPr>
            <a:r>
              <a:rPr lang="pt-BR" sz="2400" dirty="0" smtClean="0"/>
              <a:t>Transferência de retorno metálico (MRTB) - PV</a:t>
            </a:r>
          </a:p>
          <a:p>
            <a:pPr marL="285750" indent="-285750">
              <a:buFont typeface="Wingdings" charset="2"/>
              <a:buChar char="ü"/>
            </a:pPr>
            <a:r>
              <a:rPr lang="pt-BR" sz="2400" dirty="0" smtClean="0"/>
              <a:t>Transferência de retorno pela terra (GRTS) – PV </a:t>
            </a:r>
          </a:p>
          <a:p>
            <a:pPr marL="285750" indent="-285750">
              <a:buFont typeface="Wingdings" charset="2"/>
              <a:buChar char="ü"/>
            </a:pPr>
            <a:r>
              <a:rPr lang="pt-BR" sz="2400" dirty="0" smtClean="0"/>
              <a:t>Chaveamento da barra de neutro (NBS) – PV - ARA</a:t>
            </a:r>
          </a:p>
          <a:p>
            <a:pPr marL="285750" indent="-285750">
              <a:buFont typeface="Wingdings" charset="2"/>
              <a:buChar char="ü"/>
            </a:pPr>
            <a:r>
              <a:rPr lang="pt-BR" sz="2400" dirty="0" smtClean="0"/>
              <a:t>Aterramento rápido da barra de neutro (NBGS) -  PV - ARA</a:t>
            </a: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66709145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>
                <a:solidFill>
                  <a:srgbClr val="FF6600"/>
                </a:solidFill>
              </a:rPr>
              <a:t>Disjuntores</a:t>
            </a:r>
            <a:endParaRPr lang="pt-BR" dirty="0">
              <a:solidFill>
                <a:srgbClr val="FF6600"/>
              </a:solidFill>
            </a:endParaRPr>
          </a:p>
        </p:txBody>
      </p:sp>
      <p:pic>
        <p:nvPicPr>
          <p:cNvPr id="4" name="Imagem 1" descr="logo_ete_250x100"/>
          <p:cNvPicPr/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6175" y="6165304"/>
            <a:ext cx="1647825" cy="51689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3528" y="2060848"/>
            <a:ext cx="5580112" cy="372998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68144" y="2492896"/>
            <a:ext cx="2808312" cy="2664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20755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 dirty="0"/>
          </a:p>
        </p:txBody>
      </p:sp>
      <p:pic>
        <p:nvPicPr>
          <p:cNvPr id="4" name="Imagem 1" descr="logo_ete_250x100"/>
          <p:cNvPicPr/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620688"/>
            <a:ext cx="3960440" cy="1224136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3707904" y="3284984"/>
            <a:ext cx="337390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6600" dirty="0" smtClean="0">
                <a:solidFill>
                  <a:srgbClr val="FF6600"/>
                </a:solidFill>
              </a:rPr>
              <a:t>Obrigado</a:t>
            </a:r>
            <a:endParaRPr lang="pt-BR" sz="6600" dirty="0">
              <a:solidFill>
                <a:srgbClr val="FF66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95736" y="5517232"/>
            <a:ext cx="362438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 smtClean="0"/>
              <a:t>Sergio </a:t>
            </a:r>
            <a:r>
              <a:rPr lang="pt-BR" dirty="0" err="1" smtClean="0"/>
              <a:t>Frontin</a:t>
            </a:r>
            <a:endParaRPr lang="pt-BR" dirty="0" smtClean="0"/>
          </a:p>
          <a:p>
            <a:r>
              <a:rPr lang="pt-BR" dirty="0" smtClean="0"/>
              <a:t>E mail –  </a:t>
            </a:r>
            <a:r>
              <a:rPr lang="pt-BR" dirty="0" err="1" smtClean="0"/>
              <a:t>sergiofrontin@hotmail.com</a:t>
            </a:r>
            <a:endParaRPr lang="pt-BR" dirty="0" smtClean="0"/>
          </a:p>
          <a:p>
            <a:r>
              <a:rPr lang="pt-BR" dirty="0" smtClean="0"/>
              <a:t>Telefone – 061 – 9114-2102 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871653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>
                <a:solidFill>
                  <a:srgbClr val="FF6600"/>
                </a:solidFill>
              </a:rPr>
              <a:t>O Leilão Aneel 007/2008</a:t>
            </a:r>
            <a:endParaRPr lang="pt-BR" dirty="0">
              <a:solidFill>
                <a:srgbClr val="FF6600"/>
              </a:solidFill>
            </a:endParaRPr>
          </a:p>
        </p:txBody>
      </p:sp>
      <p:pic>
        <p:nvPicPr>
          <p:cNvPr id="4" name="Imagem 1" descr="logo_ete_250x100"/>
          <p:cNvPicPr/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6175" y="6165304"/>
            <a:ext cx="1647825" cy="51689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2809116"/>
              </p:ext>
            </p:extLst>
          </p:nvPr>
        </p:nvGraphicFramePr>
        <p:xfrm>
          <a:off x="2051720" y="1484784"/>
          <a:ext cx="5328592" cy="27363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7" name="Document" r:id="rId6" imgW="5118100" imgH="2603500" progId="Word.Document.12">
                  <p:embed/>
                </p:oleObj>
              </mc:Choice>
              <mc:Fallback>
                <p:oleObj name="Document" r:id="rId6" imgW="5118100" imgH="26035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051720" y="1484784"/>
                        <a:ext cx="5328592" cy="27363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187624" y="4293096"/>
            <a:ext cx="6805206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/>
              <a:t>A – C – </a:t>
            </a:r>
            <a:r>
              <a:rPr lang="pt-BR" b="1" dirty="0" err="1"/>
              <a:t>G</a:t>
            </a:r>
            <a:r>
              <a:rPr lang="pt-BR" b="1" dirty="0"/>
              <a:t>  </a:t>
            </a:r>
            <a:r>
              <a:rPr lang="pt-BR" b="1" dirty="0">
                <a:solidFill>
                  <a:srgbClr val="0000FF"/>
                </a:solidFill>
              </a:rPr>
              <a:t>(</a:t>
            </a:r>
            <a:r>
              <a:rPr lang="pt-BR" b="1" dirty="0" smtClean="0">
                <a:solidFill>
                  <a:srgbClr val="0000FF"/>
                </a:solidFill>
              </a:rPr>
              <a:t>Consórcio </a:t>
            </a:r>
            <a:r>
              <a:rPr lang="pt-BR" b="1" dirty="0">
                <a:solidFill>
                  <a:srgbClr val="0000FF"/>
                </a:solidFill>
              </a:rPr>
              <a:t>Integração Norte Brasil – Eletronorte, </a:t>
            </a:r>
            <a:r>
              <a:rPr lang="pt-BR" b="1" dirty="0" err="1" smtClean="0">
                <a:solidFill>
                  <a:srgbClr val="0000FF"/>
                </a:solidFill>
              </a:rPr>
              <a:t>Eletrosul</a:t>
            </a:r>
            <a:r>
              <a:rPr lang="pt-BR" b="1" dirty="0">
                <a:solidFill>
                  <a:srgbClr val="0000FF"/>
                </a:solidFill>
              </a:rPr>
              <a:t>,</a:t>
            </a:r>
            <a:r>
              <a:rPr lang="pt-BR" b="1" dirty="0" smtClean="0">
                <a:solidFill>
                  <a:srgbClr val="0000FF"/>
                </a:solidFill>
              </a:rPr>
              <a:t> </a:t>
            </a:r>
            <a:endParaRPr lang="pt-BR" b="1" dirty="0">
              <a:solidFill>
                <a:srgbClr val="0000FF"/>
              </a:solidFill>
            </a:endParaRPr>
          </a:p>
          <a:p>
            <a:r>
              <a:rPr lang="pt-BR" b="1" dirty="0" smtClean="0">
                <a:solidFill>
                  <a:srgbClr val="0000FF"/>
                </a:solidFill>
              </a:rPr>
              <a:t>                    </a:t>
            </a:r>
            <a:r>
              <a:rPr lang="pt-BR" b="1" dirty="0" err="1" smtClean="0">
                <a:solidFill>
                  <a:srgbClr val="0000FF"/>
                </a:solidFill>
              </a:rPr>
              <a:t>Abengoa</a:t>
            </a:r>
            <a:r>
              <a:rPr lang="pt-BR" b="1" dirty="0" smtClean="0">
                <a:solidFill>
                  <a:srgbClr val="0000FF"/>
                </a:solidFill>
              </a:rPr>
              <a:t> </a:t>
            </a:r>
            <a:r>
              <a:rPr lang="pt-BR" b="1" dirty="0">
                <a:solidFill>
                  <a:srgbClr val="0000FF"/>
                </a:solidFill>
              </a:rPr>
              <a:t>Brasil, Andrade Gutierrez </a:t>
            </a:r>
            <a:r>
              <a:rPr lang="pt-BR" b="1" dirty="0" smtClean="0">
                <a:solidFill>
                  <a:srgbClr val="0000FF"/>
                </a:solidFill>
              </a:rPr>
              <a:t>Participações)</a:t>
            </a:r>
            <a:endParaRPr lang="pt-BR" b="1" dirty="0">
              <a:solidFill>
                <a:srgbClr val="0000FF"/>
              </a:solidFill>
            </a:endParaRPr>
          </a:p>
          <a:p>
            <a:endParaRPr lang="pt-BR" b="1" dirty="0">
              <a:solidFill>
                <a:srgbClr val="0000FF"/>
              </a:solidFill>
            </a:endParaRPr>
          </a:p>
          <a:p>
            <a:r>
              <a:rPr lang="pt-BR" b="1" dirty="0" err="1">
                <a:solidFill>
                  <a:srgbClr val="000000"/>
                </a:solidFill>
              </a:rPr>
              <a:t>B</a:t>
            </a:r>
            <a:r>
              <a:rPr lang="pt-BR" b="1" dirty="0">
                <a:solidFill>
                  <a:srgbClr val="000000"/>
                </a:solidFill>
              </a:rPr>
              <a:t> – E </a:t>
            </a:r>
            <a:r>
              <a:rPr lang="pt-BR" b="1" dirty="0">
                <a:solidFill>
                  <a:srgbClr val="0000FF"/>
                </a:solidFill>
              </a:rPr>
              <a:t>(</a:t>
            </a:r>
            <a:r>
              <a:rPr lang="pt-BR" b="1" dirty="0" err="1">
                <a:solidFill>
                  <a:srgbClr val="0000FF"/>
                </a:solidFill>
              </a:rPr>
              <a:t>Cymi</a:t>
            </a:r>
            <a:r>
              <a:rPr lang="pt-BR" b="1" dirty="0">
                <a:solidFill>
                  <a:srgbClr val="0000FF"/>
                </a:solidFill>
              </a:rPr>
              <a:t> Holding S.A. )</a:t>
            </a:r>
          </a:p>
          <a:p>
            <a:endParaRPr lang="pt-BR" b="1" dirty="0">
              <a:solidFill>
                <a:srgbClr val="0000FF"/>
              </a:solidFill>
            </a:endParaRPr>
          </a:p>
          <a:p>
            <a:r>
              <a:rPr lang="pt-BR" b="1" dirty="0" err="1">
                <a:solidFill>
                  <a:srgbClr val="000000"/>
                </a:solidFill>
              </a:rPr>
              <a:t>D</a:t>
            </a:r>
            <a:r>
              <a:rPr lang="pt-BR" b="1" dirty="0">
                <a:solidFill>
                  <a:srgbClr val="000000"/>
                </a:solidFill>
              </a:rPr>
              <a:t> – </a:t>
            </a:r>
            <a:r>
              <a:rPr lang="pt-BR" b="1" dirty="0" err="1">
                <a:solidFill>
                  <a:srgbClr val="000000"/>
                </a:solidFill>
              </a:rPr>
              <a:t>F</a:t>
            </a:r>
            <a:r>
              <a:rPr lang="pt-BR" b="1" dirty="0">
                <a:solidFill>
                  <a:srgbClr val="000000"/>
                </a:solidFill>
              </a:rPr>
              <a:t>  </a:t>
            </a:r>
            <a:r>
              <a:rPr lang="pt-BR" b="1" dirty="0">
                <a:solidFill>
                  <a:srgbClr val="0000FF"/>
                </a:solidFill>
              </a:rPr>
              <a:t>(Consórcio Madeira Transmissão – </a:t>
            </a:r>
            <a:r>
              <a:rPr lang="pt-BR" b="1" dirty="0" err="1">
                <a:solidFill>
                  <a:srgbClr val="0000FF"/>
                </a:solidFill>
              </a:rPr>
              <a:t>Cteep</a:t>
            </a:r>
            <a:r>
              <a:rPr lang="pt-BR" b="1" dirty="0">
                <a:solidFill>
                  <a:srgbClr val="0000FF"/>
                </a:solidFill>
              </a:rPr>
              <a:t> – Furnas – Chesf )</a:t>
            </a:r>
          </a:p>
          <a:p>
            <a:endParaRPr lang="pt-BR" dirty="0"/>
          </a:p>
          <a:p>
            <a:endParaRPr lang="pt-BR" dirty="0"/>
          </a:p>
        </p:txBody>
      </p:sp>
      <p:cxnSp>
        <p:nvCxnSpPr>
          <p:cNvPr id="7" name="Straight Arrow Connector 6"/>
          <p:cNvCxnSpPr/>
          <p:nvPr/>
        </p:nvCxnSpPr>
        <p:spPr>
          <a:xfrm flipH="1">
            <a:off x="3419872" y="1484784"/>
            <a:ext cx="720080" cy="21602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5220072" y="1412776"/>
            <a:ext cx="792088" cy="28803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18552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>
                <a:solidFill>
                  <a:srgbClr val="FF6600"/>
                </a:solidFill>
              </a:rPr>
              <a:t>Alternativa Vencedora</a:t>
            </a:r>
            <a:endParaRPr lang="pt-BR" dirty="0">
              <a:solidFill>
                <a:srgbClr val="FF6600"/>
              </a:solidFill>
            </a:endParaRPr>
          </a:p>
        </p:txBody>
      </p:sp>
      <p:pic>
        <p:nvPicPr>
          <p:cNvPr id="4" name="Imagem 1" descr="logo_ete_250x100"/>
          <p:cNvPicPr/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6175" y="6165304"/>
            <a:ext cx="1647825" cy="51689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0950" y="1984375"/>
            <a:ext cx="5521325" cy="4040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61672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>
                <a:solidFill>
                  <a:srgbClr val="FF6600"/>
                </a:solidFill>
              </a:rPr>
              <a:t>O Lote C</a:t>
            </a:r>
            <a:endParaRPr lang="pt-BR" dirty="0">
              <a:solidFill>
                <a:srgbClr val="FF6600"/>
              </a:solidFill>
            </a:endParaRPr>
          </a:p>
        </p:txBody>
      </p:sp>
      <p:pic>
        <p:nvPicPr>
          <p:cNvPr id="4" name="Imagem 1" descr="logo_ete_250x100"/>
          <p:cNvPicPr/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6175" y="6165304"/>
            <a:ext cx="1647825" cy="51689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539552" y="1340768"/>
            <a:ext cx="8751114" cy="50783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400" b="1" dirty="0" smtClean="0">
                <a:solidFill>
                  <a:srgbClr val="0000FF"/>
                </a:solidFill>
              </a:rPr>
              <a:t>Formação da SPE – Estação Transmissora de Energia S.A – ETE</a:t>
            </a:r>
          </a:p>
          <a:p>
            <a:endParaRPr lang="pt-BR" sz="2400" b="1" dirty="0">
              <a:solidFill>
                <a:srgbClr val="0000FF"/>
              </a:solidFill>
            </a:endParaRPr>
          </a:p>
          <a:p>
            <a:r>
              <a:rPr lang="pt-BR" sz="2400" b="1" dirty="0" smtClean="0">
                <a:solidFill>
                  <a:srgbClr val="0000FF"/>
                </a:solidFill>
              </a:rPr>
              <a:t>Contrato de concessão ( investimento de </a:t>
            </a:r>
            <a:r>
              <a:rPr lang="pt-BR" sz="2400" b="1" dirty="0" err="1" smtClean="0">
                <a:solidFill>
                  <a:srgbClr val="0000FF"/>
                </a:solidFill>
              </a:rPr>
              <a:t>R</a:t>
            </a:r>
            <a:r>
              <a:rPr lang="pt-BR" sz="2400" b="1" dirty="0" smtClean="0">
                <a:solidFill>
                  <a:srgbClr val="0000FF"/>
                </a:solidFill>
              </a:rPr>
              <a:t>$ 1,7 bilhões)</a:t>
            </a:r>
          </a:p>
          <a:p>
            <a:endParaRPr lang="pt-BR" sz="2400" dirty="0">
              <a:solidFill>
                <a:srgbClr val="0000FF"/>
              </a:solidFill>
            </a:endParaRPr>
          </a:p>
          <a:p>
            <a:pPr marL="285750" indent="-285750">
              <a:buFont typeface="Arial"/>
              <a:buChar char="•"/>
            </a:pPr>
            <a:r>
              <a:rPr lang="pt-BR" sz="2400" b="1" dirty="0" smtClean="0">
                <a:solidFill>
                  <a:srgbClr val="31859C"/>
                </a:solidFill>
              </a:rPr>
              <a:t>Estação retificadora N</a:t>
            </a:r>
            <a:r>
              <a:rPr lang="pt-BR" sz="2400" b="1" baseline="30000" dirty="0" smtClean="0">
                <a:solidFill>
                  <a:srgbClr val="31859C"/>
                </a:solidFill>
              </a:rPr>
              <a:t>0</a:t>
            </a:r>
            <a:r>
              <a:rPr lang="pt-BR" sz="2400" b="1" dirty="0" smtClean="0">
                <a:solidFill>
                  <a:srgbClr val="31859C"/>
                </a:solidFill>
              </a:rPr>
              <a:t> 1  - 500 kV CA /</a:t>
            </a:r>
            <a:r>
              <a:rPr lang="pt-BR" sz="2400" b="1" dirty="0" smtClean="0">
                <a:solidFill>
                  <a:schemeClr val="accent5">
                    <a:lumMod val="75000"/>
                  </a:schemeClr>
                </a:solidFill>
              </a:rPr>
              <a:t>±</a:t>
            </a:r>
            <a:r>
              <a:rPr lang="pt-BR" sz="2400" b="1" dirty="0" smtClean="0">
                <a:solidFill>
                  <a:srgbClr val="0000FF"/>
                </a:solidFill>
              </a:rPr>
              <a:t> </a:t>
            </a:r>
            <a:r>
              <a:rPr lang="pt-BR" sz="2400" b="1" dirty="0" smtClean="0">
                <a:solidFill>
                  <a:srgbClr val="31859C"/>
                </a:solidFill>
              </a:rPr>
              <a:t>600 kV CC – 3.150 MW </a:t>
            </a:r>
          </a:p>
          <a:p>
            <a:r>
              <a:rPr lang="pt-BR" sz="2400" b="1" dirty="0">
                <a:solidFill>
                  <a:srgbClr val="31859C"/>
                </a:solidFill>
              </a:rPr>
              <a:t> </a:t>
            </a:r>
            <a:r>
              <a:rPr lang="pt-BR" sz="2400" b="1" dirty="0" smtClean="0">
                <a:solidFill>
                  <a:srgbClr val="31859C"/>
                </a:solidFill>
              </a:rPr>
              <a:t>   com  linha de eletrodo e praça de eletrodo – Porto Velho</a:t>
            </a:r>
          </a:p>
          <a:p>
            <a:pPr marL="285750" indent="-285750">
              <a:buFont typeface="Arial"/>
              <a:buChar char="•"/>
            </a:pPr>
            <a:endParaRPr lang="pt-BR" sz="2400" b="1" dirty="0">
              <a:solidFill>
                <a:srgbClr val="31859C"/>
              </a:solidFill>
            </a:endParaRPr>
          </a:p>
          <a:p>
            <a:pPr marL="285750" indent="-285750">
              <a:buFont typeface="Arial"/>
              <a:buChar char="•"/>
            </a:pPr>
            <a:r>
              <a:rPr lang="pt-BR" sz="2400" b="1" dirty="0" smtClean="0">
                <a:solidFill>
                  <a:srgbClr val="31859C"/>
                </a:solidFill>
              </a:rPr>
              <a:t> Estação Inversora </a:t>
            </a:r>
            <a:r>
              <a:rPr lang="pt-BR" sz="2400" b="1" dirty="0">
                <a:solidFill>
                  <a:srgbClr val="31859C"/>
                </a:solidFill>
              </a:rPr>
              <a:t>N</a:t>
            </a:r>
            <a:r>
              <a:rPr lang="pt-BR" sz="2400" b="1" baseline="30000" dirty="0">
                <a:solidFill>
                  <a:srgbClr val="31859C"/>
                </a:solidFill>
              </a:rPr>
              <a:t>0</a:t>
            </a:r>
            <a:r>
              <a:rPr lang="pt-BR" sz="2400" b="1" dirty="0">
                <a:solidFill>
                  <a:srgbClr val="31859C"/>
                </a:solidFill>
              </a:rPr>
              <a:t> 1 </a:t>
            </a:r>
            <a:r>
              <a:rPr lang="pt-BR" sz="2400" b="1" dirty="0" smtClean="0">
                <a:solidFill>
                  <a:srgbClr val="31859C"/>
                </a:solidFill>
              </a:rPr>
              <a:t> - ±</a:t>
            </a:r>
            <a:r>
              <a:rPr lang="pt-BR" sz="2400" b="1" dirty="0" smtClean="0">
                <a:solidFill>
                  <a:srgbClr val="0000FF"/>
                </a:solidFill>
              </a:rPr>
              <a:t> </a:t>
            </a:r>
            <a:r>
              <a:rPr lang="pt-BR" sz="2400" b="1" dirty="0" smtClean="0">
                <a:solidFill>
                  <a:srgbClr val="31859C"/>
                </a:solidFill>
              </a:rPr>
              <a:t>600 </a:t>
            </a:r>
            <a:r>
              <a:rPr lang="pt-BR" sz="2400" b="1" dirty="0">
                <a:solidFill>
                  <a:srgbClr val="31859C"/>
                </a:solidFill>
              </a:rPr>
              <a:t>kV </a:t>
            </a:r>
            <a:r>
              <a:rPr lang="pt-BR" sz="2400" b="1" dirty="0" smtClean="0">
                <a:solidFill>
                  <a:srgbClr val="31859C"/>
                </a:solidFill>
              </a:rPr>
              <a:t>CC/ 500 kV CA – 2.950 </a:t>
            </a:r>
            <a:r>
              <a:rPr lang="pt-BR" sz="2400" b="1" dirty="0">
                <a:solidFill>
                  <a:srgbClr val="31859C"/>
                </a:solidFill>
              </a:rPr>
              <a:t>MW </a:t>
            </a:r>
            <a:r>
              <a:rPr lang="pt-BR" sz="2400" b="1" dirty="0" smtClean="0">
                <a:solidFill>
                  <a:srgbClr val="31859C"/>
                </a:solidFill>
              </a:rPr>
              <a:t> </a:t>
            </a:r>
          </a:p>
          <a:p>
            <a:r>
              <a:rPr lang="pt-BR" sz="2400" b="1" dirty="0" smtClean="0">
                <a:solidFill>
                  <a:srgbClr val="31859C"/>
                </a:solidFill>
              </a:rPr>
              <a:t>       com linha </a:t>
            </a:r>
            <a:r>
              <a:rPr lang="pt-BR" sz="2400" b="1" dirty="0">
                <a:solidFill>
                  <a:srgbClr val="31859C"/>
                </a:solidFill>
              </a:rPr>
              <a:t>de eletrodo e p</a:t>
            </a:r>
            <a:r>
              <a:rPr lang="pt-BR" sz="2400" b="1" dirty="0" smtClean="0">
                <a:solidFill>
                  <a:srgbClr val="31859C"/>
                </a:solidFill>
              </a:rPr>
              <a:t>raça </a:t>
            </a:r>
            <a:r>
              <a:rPr lang="pt-BR" sz="2400" b="1" dirty="0">
                <a:solidFill>
                  <a:srgbClr val="31859C"/>
                </a:solidFill>
              </a:rPr>
              <a:t>de eletrodo – </a:t>
            </a:r>
            <a:r>
              <a:rPr lang="pt-BR" sz="2400" b="1" dirty="0" smtClean="0">
                <a:solidFill>
                  <a:srgbClr val="31859C"/>
                </a:solidFill>
              </a:rPr>
              <a:t>Araraquara</a:t>
            </a:r>
          </a:p>
          <a:p>
            <a:pPr marL="285750" indent="-285750">
              <a:buFont typeface="Arial"/>
              <a:buChar char="•"/>
            </a:pPr>
            <a:endParaRPr lang="pt-BR" sz="2400" b="1" dirty="0" smtClean="0">
              <a:solidFill>
                <a:srgbClr val="31859C"/>
              </a:solidFill>
            </a:endParaRPr>
          </a:p>
          <a:p>
            <a:pPr marL="285750" indent="-285750">
              <a:buFont typeface="Arial"/>
              <a:buChar char="•"/>
            </a:pPr>
            <a:r>
              <a:rPr lang="pt-BR" sz="2400" b="1" dirty="0" smtClean="0">
                <a:solidFill>
                  <a:srgbClr val="31859C"/>
                </a:solidFill>
              </a:rPr>
              <a:t>Ampliações do módulos gerais, barramentos, transformadores</a:t>
            </a:r>
          </a:p>
          <a:p>
            <a:r>
              <a:rPr lang="pt-BR" sz="2400" b="1" dirty="0" smtClean="0">
                <a:solidFill>
                  <a:srgbClr val="31859C"/>
                </a:solidFill>
              </a:rPr>
              <a:t>      reatores, filtros, serviços auxiliares, medição etc..</a:t>
            </a:r>
            <a:endParaRPr lang="pt-BR" sz="2400" b="1" dirty="0">
              <a:solidFill>
                <a:srgbClr val="31859C"/>
              </a:solidFill>
            </a:endParaRPr>
          </a:p>
          <a:p>
            <a:pPr marL="285750" indent="-285750">
              <a:buFont typeface="Arial"/>
              <a:buChar char="•"/>
            </a:pPr>
            <a:endParaRPr lang="pt-BR" dirty="0"/>
          </a:p>
          <a:p>
            <a:pPr marL="285750" indent="-285750">
              <a:buFont typeface="Arial"/>
              <a:buChar char="•"/>
            </a:pP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9001720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>
                <a:solidFill>
                  <a:srgbClr val="FF6600"/>
                </a:solidFill>
              </a:rPr>
              <a:t>Gestão do Conhecimento</a:t>
            </a:r>
            <a:endParaRPr lang="pt-BR" dirty="0">
              <a:solidFill>
                <a:srgbClr val="FF6600"/>
              </a:solidFill>
            </a:endParaRPr>
          </a:p>
        </p:txBody>
      </p:sp>
      <p:pic>
        <p:nvPicPr>
          <p:cNvPr id="4" name="Imagem 1" descr="logo_ete_250x100"/>
          <p:cNvPicPr/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6175" y="6165304"/>
            <a:ext cx="1647825" cy="51689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1115616" y="1340768"/>
            <a:ext cx="6535413" cy="50783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 smtClean="0">
                <a:solidFill>
                  <a:srgbClr val="3366FF"/>
                </a:solidFill>
              </a:rPr>
              <a:t>Vasta documentação técnica gerada </a:t>
            </a:r>
          </a:p>
          <a:p>
            <a:r>
              <a:rPr lang="pt-BR" sz="2800" b="1" dirty="0" smtClean="0">
                <a:solidFill>
                  <a:srgbClr val="3366FF"/>
                </a:solidFill>
              </a:rPr>
              <a:t>Informes apresentados para o XXII SNPTEE</a:t>
            </a:r>
          </a:p>
          <a:p>
            <a:endParaRPr lang="pt-BR" sz="2800" b="1" dirty="0" smtClean="0">
              <a:solidFill>
                <a:srgbClr val="3366FF"/>
              </a:solidFill>
            </a:endParaRPr>
          </a:p>
          <a:p>
            <a:pPr marL="342900" indent="-342900">
              <a:buFont typeface="Wingdings" charset="2"/>
              <a:buChar char="ü"/>
            </a:pPr>
            <a:r>
              <a:rPr lang="pt-BR" sz="2400" b="1" dirty="0" smtClean="0">
                <a:solidFill>
                  <a:schemeClr val="accent5">
                    <a:lumMod val="75000"/>
                  </a:schemeClr>
                </a:solidFill>
              </a:rPr>
              <a:t>Estudos em Regime Permanente </a:t>
            </a:r>
          </a:p>
          <a:p>
            <a:pPr marL="342900" indent="-342900">
              <a:buFont typeface="Wingdings" charset="2"/>
              <a:buChar char="ü"/>
            </a:pPr>
            <a:r>
              <a:rPr lang="pt-BR" sz="2400" b="1" dirty="0" smtClean="0">
                <a:solidFill>
                  <a:schemeClr val="accent5">
                    <a:lumMod val="75000"/>
                  </a:schemeClr>
                </a:solidFill>
              </a:rPr>
              <a:t>Estudos Dinâmicos – </a:t>
            </a:r>
            <a:r>
              <a:rPr lang="pt-BR" sz="2400" b="1" dirty="0" err="1" smtClean="0">
                <a:solidFill>
                  <a:schemeClr val="accent5">
                    <a:lumMod val="75000"/>
                  </a:schemeClr>
                </a:solidFill>
              </a:rPr>
              <a:t>Multi-infeed</a:t>
            </a:r>
            <a:endParaRPr lang="pt-BR" sz="2400" b="1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marL="342900" indent="-342900">
              <a:buFont typeface="Wingdings" charset="2"/>
              <a:buChar char="ü"/>
            </a:pPr>
            <a:r>
              <a:rPr lang="pt-BR" sz="2400" b="1" dirty="0" smtClean="0">
                <a:solidFill>
                  <a:schemeClr val="accent5">
                    <a:lumMod val="75000"/>
                  </a:schemeClr>
                </a:solidFill>
              </a:rPr>
              <a:t>Controle e Proteção</a:t>
            </a:r>
          </a:p>
          <a:p>
            <a:pPr marL="342900" indent="-342900">
              <a:buFont typeface="Wingdings" charset="2"/>
              <a:buChar char="ü"/>
            </a:pPr>
            <a:r>
              <a:rPr lang="pt-BR" sz="2400" b="1" dirty="0" smtClean="0">
                <a:solidFill>
                  <a:schemeClr val="accent5">
                    <a:lumMod val="75000"/>
                  </a:schemeClr>
                </a:solidFill>
              </a:rPr>
              <a:t>Controle Mestre</a:t>
            </a:r>
          </a:p>
          <a:p>
            <a:pPr marL="342900" indent="-342900">
              <a:buFont typeface="Wingdings" charset="2"/>
              <a:buChar char="ü"/>
            </a:pPr>
            <a:r>
              <a:rPr lang="pt-BR" sz="2400" b="1" dirty="0" smtClean="0">
                <a:solidFill>
                  <a:schemeClr val="accent5">
                    <a:lumMod val="75000"/>
                  </a:schemeClr>
                </a:solidFill>
              </a:rPr>
              <a:t>Estações Conversoras</a:t>
            </a:r>
          </a:p>
          <a:p>
            <a:pPr marL="342900" indent="-342900">
              <a:buFont typeface="Wingdings" charset="2"/>
              <a:buChar char="ü"/>
            </a:pPr>
            <a:r>
              <a:rPr lang="pt-BR" sz="2400" b="1" dirty="0" smtClean="0">
                <a:solidFill>
                  <a:schemeClr val="accent5">
                    <a:lumMod val="75000"/>
                  </a:schemeClr>
                </a:solidFill>
              </a:rPr>
              <a:t>Eletrodos</a:t>
            </a:r>
          </a:p>
          <a:p>
            <a:pPr marL="342900" indent="-342900">
              <a:buFont typeface="Wingdings" charset="2"/>
              <a:buChar char="ü"/>
            </a:pPr>
            <a:r>
              <a:rPr lang="pt-BR" sz="2400" b="1" dirty="0" smtClean="0">
                <a:solidFill>
                  <a:schemeClr val="accent5">
                    <a:lumMod val="75000"/>
                  </a:schemeClr>
                </a:solidFill>
              </a:rPr>
              <a:t>Filtros de CC e CA</a:t>
            </a:r>
          </a:p>
          <a:p>
            <a:pPr marL="342900" indent="-342900">
              <a:buFont typeface="Wingdings" charset="2"/>
              <a:buChar char="ü"/>
            </a:pPr>
            <a:r>
              <a:rPr lang="pt-BR" sz="2400" b="1" dirty="0" smtClean="0">
                <a:solidFill>
                  <a:schemeClr val="accent5">
                    <a:lumMod val="75000"/>
                  </a:schemeClr>
                </a:solidFill>
              </a:rPr>
              <a:t>Coordenação de Isolamento</a:t>
            </a:r>
          </a:p>
          <a:p>
            <a:pPr marL="342900" indent="-342900">
              <a:buFont typeface="Wingdings" charset="2"/>
              <a:buChar char="ü"/>
            </a:pPr>
            <a:r>
              <a:rPr lang="pt-BR" sz="2400" b="1" dirty="0" smtClean="0">
                <a:solidFill>
                  <a:schemeClr val="accent5">
                    <a:lumMod val="75000"/>
                  </a:schemeClr>
                </a:solidFill>
              </a:rPr>
              <a:t>Telecomunicação</a:t>
            </a:r>
          </a:p>
          <a:p>
            <a:pPr marL="342900" indent="-342900">
              <a:buFont typeface="Wingdings" charset="2"/>
              <a:buChar char="ü"/>
            </a:pPr>
            <a:r>
              <a:rPr lang="pt-BR" sz="2400" b="1" dirty="0" smtClean="0">
                <a:solidFill>
                  <a:schemeClr val="accent5">
                    <a:lumMod val="75000"/>
                  </a:schemeClr>
                </a:solidFill>
              </a:rPr>
              <a:t>Gestão da Implantação</a:t>
            </a:r>
            <a:endParaRPr lang="pt-BR" sz="24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56176" y="3501008"/>
            <a:ext cx="2534568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00" b="1" i="1" u="sng" dirty="0" smtClean="0">
                <a:solidFill>
                  <a:srgbClr val="FF0000"/>
                </a:solidFill>
              </a:rPr>
              <a:t>Não aprovados</a:t>
            </a:r>
          </a:p>
          <a:p>
            <a:endParaRPr lang="pt-BR" sz="2000" b="1" i="1" u="sng" dirty="0">
              <a:solidFill>
                <a:srgbClr val="FF0000"/>
              </a:solidFill>
            </a:endParaRPr>
          </a:p>
          <a:p>
            <a:r>
              <a:rPr lang="pt-BR" sz="2000" b="1" i="1" u="sng" dirty="0" smtClean="0">
                <a:solidFill>
                  <a:srgbClr val="FF0000"/>
                </a:solidFill>
              </a:rPr>
              <a:t>Estudos Consolidados</a:t>
            </a:r>
          </a:p>
          <a:p>
            <a:r>
              <a:rPr lang="pt-BR" sz="2000" b="1" i="1" u="sng" dirty="0" smtClean="0">
                <a:solidFill>
                  <a:srgbClr val="FF0000"/>
                </a:solidFill>
              </a:rPr>
              <a:t>Meio Ambiente</a:t>
            </a:r>
          </a:p>
          <a:p>
            <a:r>
              <a:rPr lang="pt-BR" sz="2000" b="1" i="1" u="sng" dirty="0" smtClean="0">
                <a:solidFill>
                  <a:srgbClr val="FF0000"/>
                </a:solidFill>
              </a:rPr>
              <a:t>Comissionamento</a:t>
            </a:r>
            <a:r>
              <a:rPr lang="pt-BR" dirty="0" smtClean="0"/>
              <a:t> 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9728611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>
                <a:solidFill>
                  <a:schemeClr val="accent6">
                    <a:lumMod val="75000"/>
                  </a:schemeClr>
                </a:solidFill>
              </a:rPr>
              <a:t>Conceito Geral </a:t>
            </a:r>
            <a:endParaRPr lang="pt-BR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" name="Imagem 1" descr="logo_ete_250x100"/>
          <p:cNvPicPr/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6175" y="6165304"/>
            <a:ext cx="1647825" cy="51689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467544" y="1484784"/>
            <a:ext cx="1846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400" b="1" dirty="0" smtClean="0">
                <a:solidFill>
                  <a:srgbClr val="0000FF"/>
                </a:solidFill>
              </a:rPr>
              <a:t> </a:t>
            </a:r>
            <a:endParaRPr lang="pt-BR" sz="2400" b="1" dirty="0">
              <a:solidFill>
                <a:srgbClr val="0000FF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59632" y="2132856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pt-BR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1520" y="1628800"/>
            <a:ext cx="8496944" cy="52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1377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1412875"/>
            <a:ext cx="7953375" cy="509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750" y="6165850"/>
            <a:ext cx="1368425" cy="34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aixaDeTexto 3"/>
          <p:cNvSpPr txBox="1">
            <a:spLocks noChangeArrowheads="1"/>
          </p:cNvSpPr>
          <p:nvPr/>
        </p:nvSpPr>
        <p:spPr bwMode="auto">
          <a:xfrm>
            <a:off x="395288" y="260350"/>
            <a:ext cx="3759200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pt-BR" sz="3200" b="1" dirty="0">
                <a:solidFill>
                  <a:schemeClr val="tx2"/>
                </a:solidFill>
              </a:rPr>
              <a:t>Casa das Válvulas</a:t>
            </a:r>
          </a:p>
          <a:p>
            <a:pPr eaLnBrk="1" hangingPunct="1"/>
            <a:r>
              <a:rPr lang="pt-BR" sz="3200" b="1" dirty="0">
                <a:solidFill>
                  <a:schemeClr val="tx2"/>
                </a:solidFill>
              </a:rPr>
              <a:t>Araraquara   </a:t>
            </a:r>
          </a:p>
        </p:txBody>
      </p:sp>
      <p:sp>
        <p:nvSpPr>
          <p:cNvPr id="6" name="CaixaDeTexto 4"/>
          <p:cNvSpPr txBox="1"/>
          <p:nvPr/>
        </p:nvSpPr>
        <p:spPr>
          <a:xfrm>
            <a:off x="6443663" y="1125538"/>
            <a:ext cx="1914525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pt-BR" sz="2400" dirty="0">
                <a:solidFill>
                  <a:schemeClr val="accent6">
                    <a:lumMod val="75000"/>
                  </a:schemeClr>
                </a:solidFill>
                <a:ea typeface="+mn-ea"/>
              </a:rPr>
              <a:t>Lado de CC </a:t>
            </a:r>
          </a:p>
        </p:txBody>
      </p:sp>
      <p:sp>
        <p:nvSpPr>
          <p:cNvPr id="7" name="CaixaDeTexto 5"/>
          <p:cNvSpPr txBox="1"/>
          <p:nvPr/>
        </p:nvSpPr>
        <p:spPr>
          <a:xfrm>
            <a:off x="1258888" y="4005263"/>
            <a:ext cx="1812925" cy="4619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pt-BR" sz="2400" dirty="0">
                <a:solidFill>
                  <a:schemeClr val="accent6">
                    <a:lumMod val="75000"/>
                  </a:schemeClr>
                </a:solidFill>
                <a:ea typeface="+mn-ea"/>
              </a:rPr>
              <a:t>Lado de CA</a:t>
            </a:r>
          </a:p>
        </p:txBody>
      </p:sp>
      <p:sp>
        <p:nvSpPr>
          <p:cNvPr id="8" name="Forma livre 6"/>
          <p:cNvSpPr/>
          <p:nvPr/>
        </p:nvSpPr>
        <p:spPr>
          <a:xfrm>
            <a:off x="6269038" y="914400"/>
            <a:ext cx="2028825" cy="1211263"/>
          </a:xfrm>
          <a:custGeom>
            <a:avLst/>
            <a:gdLst>
              <a:gd name="connsiteX0" fmla="*/ 121185 w 2028941"/>
              <a:gd name="connsiteY0" fmla="*/ 132202 h 1211855"/>
              <a:gd name="connsiteX1" fmla="*/ 88135 w 2028941"/>
              <a:gd name="connsiteY1" fmla="*/ 143219 h 1211855"/>
              <a:gd name="connsiteX2" fmla="*/ 55084 w 2028941"/>
              <a:gd name="connsiteY2" fmla="*/ 253388 h 1211855"/>
              <a:gd name="connsiteX3" fmla="*/ 33050 w 2028941"/>
              <a:gd name="connsiteY3" fmla="*/ 319489 h 1211855"/>
              <a:gd name="connsiteX4" fmla="*/ 22033 w 2028941"/>
              <a:gd name="connsiteY4" fmla="*/ 396607 h 1211855"/>
              <a:gd name="connsiteX5" fmla="*/ 11016 w 2028941"/>
              <a:gd name="connsiteY5" fmla="*/ 440675 h 1211855"/>
              <a:gd name="connsiteX6" fmla="*/ 0 w 2028941"/>
              <a:gd name="connsiteY6" fmla="*/ 517793 h 1211855"/>
              <a:gd name="connsiteX7" fmla="*/ 11016 w 2028941"/>
              <a:gd name="connsiteY7" fmla="*/ 672029 h 1211855"/>
              <a:gd name="connsiteX8" fmla="*/ 22033 w 2028941"/>
              <a:gd name="connsiteY8" fmla="*/ 716096 h 1211855"/>
              <a:gd name="connsiteX9" fmla="*/ 55084 w 2028941"/>
              <a:gd name="connsiteY9" fmla="*/ 760164 h 1211855"/>
              <a:gd name="connsiteX10" fmla="*/ 66101 w 2028941"/>
              <a:gd name="connsiteY10" fmla="*/ 804231 h 1211855"/>
              <a:gd name="connsiteX11" fmla="*/ 176269 w 2028941"/>
              <a:gd name="connsiteY11" fmla="*/ 903383 h 1211855"/>
              <a:gd name="connsiteX12" fmla="*/ 264404 w 2028941"/>
              <a:gd name="connsiteY12" fmla="*/ 958467 h 1211855"/>
              <a:gd name="connsiteX13" fmla="*/ 341522 w 2028941"/>
              <a:gd name="connsiteY13" fmla="*/ 1013552 h 1211855"/>
              <a:gd name="connsiteX14" fmla="*/ 374573 w 2028941"/>
              <a:gd name="connsiteY14" fmla="*/ 1035586 h 1211855"/>
              <a:gd name="connsiteX15" fmla="*/ 407624 w 2028941"/>
              <a:gd name="connsiteY15" fmla="*/ 1046602 h 1211855"/>
              <a:gd name="connsiteX16" fmla="*/ 451691 w 2028941"/>
              <a:gd name="connsiteY16" fmla="*/ 1068636 h 1211855"/>
              <a:gd name="connsiteX17" fmla="*/ 484742 w 2028941"/>
              <a:gd name="connsiteY17" fmla="*/ 1090670 h 1211855"/>
              <a:gd name="connsiteX18" fmla="*/ 561860 w 2028941"/>
              <a:gd name="connsiteY18" fmla="*/ 1123720 h 1211855"/>
              <a:gd name="connsiteX19" fmla="*/ 627961 w 2028941"/>
              <a:gd name="connsiteY19" fmla="*/ 1167788 h 1211855"/>
              <a:gd name="connsiteX20" fmla="*/ 738130 w 2028941"/>
              <a:gd name="connsiteY20" fmla="*/ 1200839 h 1211855"/>
              <a:gd name="connsiteX21" fmla="*/ 793214 w 2028941"/>
              <a:gd name="connsiteY21" fmla="*/ 1211855 h 1211855"/>
              <a:gd name="connsiteX22" fmla="*/ 1200838 w 2028941"/>
              <a:gd name="connsiteY22" fmla="*/ 1200839 h 1211855"/>
              <a:gd name="connsiteX23" fmla="*/ 1322024 w 2028941"/>
              <a:gd name="connsiteY23" fmla="*/ 1167788 h 1211855"/>
              <a:gd name="connsiteX24" fmla="*/ 1366091 w 2028941"/>
              <a:gd name="connsiteY24" fmla="*/ 1134737 h 1211855"/>
              <a:gd name="connsiteX25" fmla="*/ 1421175 w 2028941"/>
              <a:gd name="connsiteY25" fmla="*/ 1123720 h 1211855"/>
              <a:gd name="connsiteX26" fmla="*/ 1454226 w 2028941"/>
              <a:gd name="connsiteY26" fmla="*/ 1112704 h 1211855"/>
              <a:gd name="connsiteX27" fmla="*/ 1531344 w 2028941"/>
              <a:gd name="connsiteY27" fmla="*/ 1079653 h 1211855"/>
              <a:gd name="connsiteX28" fmla="*/ 1564395 w 2028941"/>
              <a:gd name="connsiteY28" fmla="*/ 1057619 h 1211855"/>
              <a:gd name="connsiteX29" fmla="*/ 1608462 w 2028941"/>
              <a:gd name="connsiteY29" fmla="*/ 1035586 h 1211855"/>
              <a:gd name="connsiteX30" fmla="*/ 1696597 w 2028941"/>
              <a:gd name="connsiteY30" fmla="*/ 969484 h 1211855"/>
              <a:gd name="connsiteX31" fmla="*/ 1740665 w 2028941"/>
              <a:gd name="connsiteY31" fmla="*/ 936434 h 1211855"/>
              <a:gd name="connsiteX32" fmla="*/ 1784732 w 2028941"/>
              <a:gd name="connsiteY32" fmla="*/ 903383 h 1211855"/>
              <a:gd name="connsiteX33" fmla="*/ 1861850 w 2028941"/>
              <a:gd name="connsiteY33" fmla="*/ 826265 h 1211855"/>
              <a:gd name="connsiteX34" fmla="*/ 1927951 w 2028941"/>
              <a:gd name="connsiteY34" fmla="*/ 749147 h 1211855"/>
              <a:gd name="connsiteX35" fmla="*/ 1938968 w 2028941"/>
              <a:gd name="connsiteY35" fmla="*/ 694063 h 1211855"/>
              <a:gd name="connsiteX36" fmla="*/ 1961002 w 2028941"/>
              <a:gd name="connsiteY36" fmla="*/ 649995 h 1211855"/>
              <a:gd name="connsiteX37" fmla="*/ 1994053 w 2028941"/>
              <a:gd name="connsiteY37" fmla="*/ 528810 h 1211855"/>
              <a:gd name="connsiteX38" fmla="*/ 2005069 w 2028941"/>
              <a:gd name="connsiteY38" fmla="*/ 473725 h 1211855"/>
              <a:gd name="connsiteX39" fmla="*/ 2016086 w 2028941"/>
              <a:gd name="connsiteY39" fmla="*/ 440675 h 1211855"/>
              <a:gd name="connsiteX40" fmla="*/ 2027103 w 2028941"/>
              <a:gd name="connsiteY40" fmla="*/ 330506 h 1211855"/>
              <a:gd name="connsiteX41" fmla="*/ 2016086 w 2028941"/>
              <a:gd name="connsiteY41" fmla="*/ 77118 h 1211855"/>
              <a:gd name="connsiteX42" fmla="*/ 1949985 w 2028941"/>
              <a:gd name="connsiteY42" fmla="*/ 22034 h 1211855"/>
              <a:gd name="connsiteX43" fmla="*/ 1883884 w 2028941"/>
              <a:gd name="connsiteY43" fmla="*/ 0 h 1211855"/>
              <a:gd name="connsiteX44" fmla="*/ 1432192 w 2028941"/>
              <a:gd name="connsiteY44" fmla="*/ 11017 h 1211855"/>
              <a:gd name="connsiteX45" fmla="*/ 1311007 w 2028941"/>
              <a:gd name="connsiteY45" fmla="*/ 22034 h 1211855"/>
              <a:gd name="connsiteX46" fmla="*/ 528809 w 2028941"/>
              <a:gd name="connsiteY46" fmla="*/ 33051 h 1211855"/>
              <a:gd name="connsiteX47" fmla="*/ 517792 w 2028941"/>
              <a:gd name="connsiteY47" fmla="*/ 77118 h 1211855"/>
              <a:gd name="connsiteX48" fmla="*/ 484742 w 2028941"/>
              <a:gd name="connsiteY48" fmla="*/ 143219 h 1211855"/>
              <a:gd name="connsiteX49" fmla="*/ 418641 w 2028941"/>
              <a:gd name="connsiteY49" fmla="*/ 176270 h 1211855"/>
              <a:gd name="connsiteX50" fmla="*/ 220337 w 2028941"/>
              <a:gd name="connsiteY50" fmla="*/ 165253 h 1211855"/>
              <a:gd name="connsiteX51" fmla="*/ 154236 w 2028941"/>
              <a:gd name="connsiteY51" fmla="*/ 132202 h 1211855"/>
              <a:gd name="connsiteX52" fmla="*/ 121185 w 2028941"/>
              <a:gd name="connsiteY52" fmla="*/ 132202 h 1211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2028941" h="1211855">
                <a:moveTo>
                  <a:pt x="121185" y="132202"/>
                </a:moveTo>
                <a:cubicBezTo>
                  <a:pt x="110168" y="134038"/>
                  <a:pt x="94885" y="133769"/>
                  <a:pt x="88135" y="143219"/>
                </a:cubicBezTo>
                <a:cubicBezTo>
                  <a:pt x="74703" y="162024"/>
                  <a:pt x="63005" y="226986"/>
                  <a:pt x="55084" y="253388"/>
                </a:cubicBezTo>
                <a:cubicBezTo>
                  <a:pt x="48410" y="275634"/>
                  <a:pt x="33050" y="319489"/>
                  <a:pt x="33050" y="319489"/>
                </a:cubicBezTo>
                <a:cubicBezTo>
                  <a:pt x="29378" y="345195"/>
                  <a:pt x="26678" y="371059"/>
                  <a:pt x="22033" y="396607"/>
                </a:cubicBezTo>
                <a:cubicBezTo>
                  <a:pt x="19324" y="411504"/>
                  <a:pt x="13724" y="425778"/>
                  <a:pt x="11016" y="440675"/>
                </a:cubicBezTo>
                <a:cubicBezTo>
                  <a:pt x="6371" y="466223"/>
                  <a:pt x="3672" y="492087"/>
                  <a:pt x="0" y="517793"/>
                </a:cubicBezTo>
                <a:cubicBezTo>
                  <a:pt x="3672" y="569205"/>
                  <a:pt x="5324" y="620801"/>
                  <a:pt x="11016" y="672029"/>
                </a:cubicBezTo>
                <a:cubicBezTo>
                  <a:pt x="12688" y="687077"/>
                  <a:pt x="15262" y="702553"/>
                  <a:pt x="22033" y="716096"/>
                </a:cubicBezTo>
                <a:cubicBezTo>
                  <a:pt x="30245" y="732519"/>
                  <a:pt x="44067" y="745475"/>
                  <a:pt x="55084" y="760164"/>
                </a:cubicBezTo>
                <a:cubicBezTo>
                  <a:pt x="58756" y="774853"/>
                  <a:pt x="60137" y="790314"/>
                  <a:pt x="66101" y="804231"/>
                </a:cubicBezTo>
                <a:cubicBezTo>
                  <a:pt x="86187" y="851099"/>
                  <a:pt x="139439" y="875760"/>
                  <a:pt x="176269" y="903383"/>
                </a:cubicBezTo>
                <a:cubicBezTo>
                  <a:pt x="233474" y="946287"/>
                  <a:pt x="203915" y="928223"/>
                  <a:pt x="264404" y="958467"/>
                </a:cubicBezTo>
                <a:cubicBezTo>
                  <a:pt x="318239" y="1012302"/>
                  <a:pt x="273853" y="974883"/>
                  <a:pt x="341522" y="1013552"/>
                </a:cubicBezTo>
                <a:cubicBezTo>
                  <a:pt x="353018" y="1020121"/>
                  <a:pt x="362730" y="1029665"/>
                  <a:pt x="374573" y="1035586"/>
                </a:cubicBezTo>
                <a:cubicBezTo>
                  <a:pt x="384960" y="1040779"/>
                  <a:pt x="396950" y="1042028"/>
                  <a:pt x="407624" y="1046602"/>
                </a:cubicBezTo>
                <a:cubicBezTo>
                  <a:pt x="422719" y="1053071"/>
                  <a:pt x="437432" y="1060488"/>
                  <a:pt x="451691" y="1068636"/>
                </a:cubicBezTo>
                <a:cubicBezTo>
                  <a:pt x="463187" y="1075205"/>
                  <a:pt x="473246" y="1084101"/>
                  <a:pt x="484742" y="1090670"/>
                </a:cubicBezTo>
                <a:cubicBezTo>
                  <a:pt x="522863" y="1112454"/>
                  <a:pt x="524778" y="1111360"/>
                  <a:pt x="561860" y="1123720"/>
                </a:cubicBezTo>
                <a:cubicBezTo>
                  <a:pt x="583894" y="1138409"/>
                  <a:pt x="602839" y="1159414"/>
                  <a:pt x="627961" y="1167788"/>
                </a:cubicBezTo>
                <a:cubicBezTo>
                  <a:pt x="669937" y="1181780"/>
                  <a:pt x="687688" y="1188229"/>
                  <a:pt x="738130" y="1200839"/>
                </a:cubicBezTo>
                <a:cubicBezTo>
                  <a:pt x="756296" y="1205380"/>
                  <a:pt x="774853" y="1208183"/>
                  <a:pt x="793214" y="1211855"/>
                </a:cubicBezTo>
                <a:lnTo>
                  <a:pt x="1200838" y="1200839"/>
                </a:lnTo>
                <a:cubicBezTo>
                  <a:pt x="1240066" y="1199014"/>
                  <a:pt x="1287261" y="1187101"/>
                  <a:pt x="1322024" y="1167788"/>
                </a:cubicBezTo>
                <a:cubicBezTo>
                  <a:pt x="1338075" y="1158871"/>
                  <a:pt x="1349312" y="1142194"/>
                  <a:pt x="1366091" y="1134737"/>
                </a:cubicBezTo>
                <a:cubicBezTo>
                  <a:pt x="1383202" y="1127132"/>
                  <a:pt x="1403009" y="1128261"/>
                  <a:pt x="1421175" y="1123720"/>
                </a:cubicBezTo>
                <a:cubicBezTo>
                  <a:pt x="1432441" y="1120904"/>
                  <a:pt x="1443209" y="1116376"/>
                  <a:pt x="1454226" y="1112704"/>
                </a:cubicBezTo>
                <a:cubicBezTo>
                  <a:pt x="1537203" y="1057386"/>
                  <a:pt x="1431746" y="1122338"/>
                  <a:pt x="1531344" y="1079653"/>
                </a:cubicBezTo>
                <a:cubicBezTo>
                  <a:pt x="1543514" y="1074437"/>
                  <a:pt x="1552899" y="1064188"/>
                  <a:pt x="1564395" y="1057619"/>
                </a:cubicBezTo>
                <a:cubicBezTo>
                  <a:pt x="1578654" y="1049471"/>
                  <a:pt x="1594797" y="1044696"/>
                  <a:pt x="1608462" y="1035586"/>
                </a:cubicBezTo>
                <a:cubicBezTo>
                  <a:pt x="1639017" y="1015216"/>
                  <a:pt x="1667219" y="991518"/>
                  <a:pt x="1696597" y="969484"/>
                </a:cubicBezTo>
                <a:lnTo>
                  <a:pt x="1740665" y="936434"/>
                </a:lnTo>
                <a:cubicBezTo>
                  <a:pt x="1755354" y="925417"/>
                  <a:pt x="1771749" y="916366"/>
                  <a:pt x="1784732" y="903383"/>
                </a:cubicBezTo>
                <a:cubicBezTo>
                  <a:pt x="1810438" y="877677"/>
                  <a:pt x="1841685" y="856513"/>
                  <a:pt x="1861850" y="826265"/>
                </a:cubicBezTo>
                <a:cubicBezTo>
                  <a:pt x="1895407" y="775930"/>
                  <a:pt x="1874521" y="802577"/>
                  <a:pt x="1927951" y="749147"/>
                </a:cubicBezTo>
                <a:cubicBezTo>
                  <a:pt x="1931623" y="730786"/>
                  <a:pt x="1933047" y="711827"/>
                  <a:pt x="1938968" y="694063"/>
                </a:cubicBezTo>
                <a:cubicBezTo>
                  <a:pt x="1944162" y="678483"/>
                  <a:pt x="1956283" y="665726"/>
                  <a:pt x="1961002" y="649995"/>
                </a:cubicBezTo>
                <a:cubicBezTo>
                  <a:pt x="2020926" y="450249"/>
                  <a:pt x="1923303" y="705683"/>
                  <a:pt x="1994053" y="528810"/>
                </a:cubicBezTo>
                <a:cubicBezTo>
                  <a:pt x="1997725" y="510448"/>
                  <a:pt x="2000528" y="491891"/>
                  <a:pt x="2005069" y="473725"/>
                </a:cubicBezTo>
                <a:cubicBezTo>
                  <a:pt x="2007885" y="462459"/>
                  <a:pt x="2014320" y="452153"/>
                  <a:pt x="2016086" y="440675"/>
                </a:cubicBezTo>
                <a:cubicBezTo>
                  <a:pt x="2021698" y="404198"/>
                  <a:pt x="2023431" y="367229"/>
                  <a:pt x="2027103" y="330506"/>
                </a:cubicBezTo>
                <a:cubicBezTo>
                  <a:pt x="2023431" y="246043"/>
                  <a:pt x="2028941" y="160677"/>
                  <a:pt x="2016086" y="77118"/>
                </a:cubicBezTo>
                <a:cubicBezTo>
                  <a:pt x="2014181" y="64739"/>
                  <a:pt x="1961575" y="27185"/>
                  <a:pt x="1949985" y="22034"/>
                </a:cubicBezTo>
                <a:cubicBezTo>
                  <a:pt x="1928761" y="12601"/>
                  <a:pt x="1883884" y="0"/>
                  <a:pt x="1883884" y="0"/>
                </a:cubicBezTo>
                <a:lnTo>
                  <a:pt x="1432192" y="11017"/>
                </a:lnTo>
                <a:cubicBezTo>
                  <a:pt x="1391660" y="12576"/>
                  <a:pt x="1351557" y="21045"/>
                  <a:pt x="1311007" y="22034"/>
                </a:cubicBezTo>
                <a:cubicBezTo>
                  <a:pt x="1050326" y="28392"/>
                  <a:pt x="789542" y="29379"/>
                  <a:pt x="528809" y="33051"/>
                </a:cubicBezTo>
                <a:cubicBezTo>
                  <a:pt x="525137" y="47740"/>
                  <a:pt x="521952" y="62559"/>
                  <a:pt x="517792" y="77118"/>
                </a:cubicBezTo>
                <a:cubicBezTo>
                  <a:pt x="510624" y="102206"/>
                  <a:pt x="504055" y="123906"/>
                  <a:pt x="484742" y="143219"/>
                </a:cubicBezTo>
                <a:cubicBezTo>
                  <a:pt x="463386" y="164575"/>
                  <a:pt x="445521" y="167310"/>
                  <a:pt x="418641" y="176270"/>
                </a:cubicBezTo>
                <a:cubicBezTo>
                  <a:pt x="352540" y="172598"/>
                  <a:pt x="286242" y="171530"/>
                  <a:pt x="220337" y="165253"/>
                </a:cubicBezTo>
                <a:cubicBezTo>
                  <a:pt x="177578" y="161181"/>
                  <a:pt x="193695" y="147986"/>
                  <a:pt x="154236" y="132202"/>
                </a:cubicBezTo>
                <a:cubicBezTo>
                  <a:pt x="147417" y="129474"/>
                  <a:pt x="132202" y="130366"/>
                  <a:pt x="121185" y="132202"/>
                </a:cubicBezTo>
                <a:close/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/>
          </a:p>
        </p:txBody>
      </p:sp>
      <p:sp>
        <p:nvSpPr>
          <p:cNvPr id="9" name="Forma livre 7"/>
          <p:cNvSpPr/>
          <p:nvPr/>
        </p:nvSpPr>
        <p:spPr>
          <a:xfrm>
            <a:off x="1035050" y="3713163"/>
            <a:ext cx="2357438" cy="1516062"/>
          </a:xfrm>
          <a:custGeom>
            <a:avLst/>
            <a:gdLst>
              <a:gd name="connsiteX0" fmla="*/ 187286 w 2357609"/>
              <a:gd name="connsiteY0" fmla="*/ 407624 h 1516466"/>
              <a:gd name="connsiteX1" fmla="*/ 209320 w 2357609"/>
              <a:gd name="connsiteY1" fmla="*/ 341523 h 1516466"/>
              <a:gd name="connsiteX2" fmla="*/ 231354 w 2357609"/>
              <a:gd name="connsiteY2" fmla="*/ 231355 h 1516466"/>
              <a:gd name="connsiteX3" fmla="*/ 253387 w 2357609"/>
              <a:gd name="connsiteY3" fmla="*/ 198304 h 1516466"/>
              <a:gd name="connsiteX4" fmla="*/ 286438 w 2357609"/>
              <a:gd name="connsiteY4" fmla="*/ 121186 h 1516466"/>
              <a:gd name="connsiteX5" fmla="*/ 297455 w 2357609"/>
              <a:gd name="connsiteY5" fmla="*/ 88135 h 1516466"/>
              <a:gd name="connsiteX6" fmla="*/ 374573 w 2357609"/>
              <a:gd name="connsiteY6" fmla="*/ 44068 h 1516466"/>
              <a:gd name="connsiteX7" fmla="*/ 506775 w 2357609"/>
              <a:gd name="connsiteY7" fmla="*/ 33051 h 1516466"/>
              <a:gd name="connsiteX8" fmla="*/ 539826 w 2357609"/>
              <a:gd name="connsiteY8" fmla="*/ 11017 h 1516466"/>
              <a:gd name="connsiteX9" fmla="*/ 572877 w 2357609"/>
              <a:gd name="connsiteY9" fmla="*/ 0 h 1516466"/>
              <a:gd name="connsiteX10" fmla="*/ 1255922 w 2357609"/>
              <a:gd name="connsiteY10" fmla="*/ 11017 h 1516466"/>
              <a:gd name="connsiteX11" fmla="*/ 1322024 w 2357609"/>
              <a:gd name="connsiteY11" fmla="*/ 33051 h 1516466"/>
              <a:gd name="connsiteX12" fmla="*/ 1366091 w 2357609"/>
              <a:gd name="connsiteY12" fmla="*/ 44068 h 1516466"/>
              <a:gd name="connsiteX13" fmla="*/ 1531344 w 2357609"/>
              <a:gd name="connsiteY13" fmla="*/ 77118 h 1516466"/>
              <a:gd name="connsiteX14" fmla="*/ 1619479 w 2357609"/>
              <a:gd name="connsiteY14" fmla="*/ 121186 h 1516466"/>
              <a:gd name="connsiteX15" fmla="*/ 1685580 w 2357609"/>
              <a:gd name="connsiteY15" fmla="*/ 132203 h 1516466"/>
              <a:gd name="connsiteX16" fmla="*/ 1795749 w 2357609"/>
              <a:gd name="connsiteY16" fmla="*/ 198304 h 1516466"/>
              <a:gd name="connsiteX17" fmla="*/ 1828800 w 2357609"/>
              <a:gd name="connsiteY17" fmla="*/ 209321 h 1516466"/>
              <a:gd name="connsiteX18" fmla="*/ 1872867 w 2357609"/>
              <a:gd name="connsiteY18" fmla="*/ 220338 h 1516466"/>
              <a:gd name="connsiteX19" fmla="*/ 1983036 w 2357609"/>
              <a:gd name="connsiteY19" fmla="*/ 264405 h 1516466"/>
              <a:gd name="connsiteX20" fmla="*/ 2016086 w 2357609"/>
              <a:gd name="connsiteY20" fmla="*/ 275422 h 1516466"/>
              <a:gd name="connsiteX21" fmla="*/ 2049137 w 2357609"/>
              <a:gd name="connsiteY21" fmla="*/ 297456 h 1516466"/>
              <a:gd name="connsiteX22" fmla="*/ 2082187 w 2357609"/>
              <a:gd name="connsiteY22" fmla="*/ 308473 h 1516466"/>
              <a:gd name="connsiteX23" fmla="*/ 2159306 w 2357609"/>
              <a:gd name="connsiteY23" fmla="*/ 363557 h 1516466"/>
              <a:gd name="connsiteX24" fmla="*/ 2258457 w 2357609"/>
              <a:gd name="connsiteY24" fmla="*/ 440675 h 1516466"/>
              <a:gd name="connsiteX25" fmla="*/ 2313542 w 2357609"/>
              <a:gd name="connsiteY25" fmla="*/ 539827 h 1516466"/>
              <a:gd name="connsiteX26" fmla="*/ 2324559 w 2357609"/>
              <a:gd name="connsiteY26" fmla="*/ 572877 h 1516466"/>
              <a:gd name="connsiteX27" fmla="*/ 2335575 w 2357609"/>
              <a:gd name="connsiteY27" fmla="*/ 638979 h 1516466"/>
              <a:gd name="connsiteX28" fmla="*/ 2346592 w 2357609"/>
              <a:gd name="connsiteY28" fmla="*/ 672029 h 1516466"/>
              <a:gd name="connsiteX29" fmla="*/ 2357609 w 2357609"/>
              <a:gd name="connsiteY29" fmla="*/ 837282 h 1516466"/>
              <a:gd name="connsiteX30" fmla="*/ 2346592 w 2357609"/>
              <a:gd name="connsiteY30" fmla="*/ 1024569 h 1516466"/>
              <a:gd name="connsiteX31" fmla="*/ 2324559 w 2357609"/>
              <a:gd name="connsiteY31" fmla="*/ 1057620 h 1516466"/>
              <a:gd name="connsiteX32" fmla="*/ 2236424 w 2357609"/>
              <a:gd name="connsiteY32" fmla="*/ 1189822 h 1516466"/>
              <a:gd name="connsiteX33" fmla="*/ 2203373 w 2357609"/>
              <a:gd name="connsiteY33" fmla="*/ 1211856 h 1516466"/>
              <a:gd name="connsiteX34" fmla="*/ 2137272 w 2357609"/>
              <a:gd name="connsiteY34" fmla="*/ 1255923 h 1516466"/>
              <a:gd name="connsiteX35" fmla="*/ 2049137 w 2357609"/>
              <a:gd name="connsiteY35" fmla="*/ 1333041 h 1516466"/>
              <a:gd name="connsiteX36" fmla="*/ 1994053 w 2357609"/>
              <a:gd name="connsiteY36" fmla="*/ 1377109 h 1516466"/>
              <a:gd name="connsiteX37" fmla="*/ 1894901 w 2357609"/>
              <a:gd name="connsiteY37" fmla="*/ 1421176 h 1516466"/>
              <a:gd name="connsiteX38" fmla="*/ 1806766 w 2357609"/>
              <a:gd name="connsiteY38" fmla="*/ 1465244 h 1516466"/>
              <a:gd name="connsiteX39" fmla="*/ 1762698 w 2357609"/>
              <a:gd name="connsiteY39" fmla="*/ 1487277 h 1516466"/>
              <a:gd name="connsiteX40" fmla="*/ 1531344 w 2357609"/>
              <a:gd name="connsiteY40" fmla="*/ 1509311 h 1516466"/>
              <a:gd name="connsiteX41" fmla="*/ 859315 w 2357609"/>
              <a:gd name="connsiteY41" fmla="*/ 1498294 h 1516466"/>
              <a:gd name="connsiteX42" fmla="*/ 793214 w 2357609"/>
              <a:gd name="connsiteY42" fmla="*/ 1487277 h 1516466"/>
              <a:gd name="connsiteX43" fmla="*/ 649995 w 2357609"/>
              <a:gd name="connsiteY43" fmla="*/ 1454227 h 1516466"/>
              <a:gd name="connsiteX44" fmla="*/ 561860 w 2357609"/>
              <a:gd name="connsiteY44" fmla="*/ 1421176 h 1516466"/>
              <a:gd name="connsiteX45" fmla="*/ 528809 w 2357609"/>
              <a:gd name="connsiteY45" fmla="*/ 1388126 h 1516466"/>
              <a:gd name="connsiteX46" fmla="*/ 473725 w 2357609"/>
              <a:gd name="connsiteY46" fmla="*/ 1355075 h 1516466"/>
              <a:gd name="connsiteX47" fmla="*/ 429657 w 2357609"/>
              <a:gd name="connsiteY47" fmla="*/ 1311008 h 1516466"/>
              <a:gd name="connsiteX48" fmla="*/ 352539 w 2357609"/>
              <a:gd name="connsiteY48" fmla="*/ 1244906 h 1516466"/>
              <a:gd name="connsiteX49" fmla="*/ 297455 w 2357609"/>
              <a:gd name="connsiteY49" fmla="*/ 1156771 h 1516466"/>
              <a:gd name="connsiteX50" fmla="*/ 253387 w 2357609"/>
              <a:gd name="connsiteY50" fmla="*/ 1112704 h 1516466"/>
              <a:gd name="connsiteX51" fmla="*/ 220337 w 2357609"/>
              <a:gd name="connsiteY51" fmla="*/ 1068636 h 1516466"/>
              <a:gd name="connsiteX52" fmla="*/ 209320 w 2357609"/>
              <a:gd name="connsiteY52" fmla="*/ 1024569 h 1516466"/>
              <a:gd name="connsiteX53" fmla="*/ 99151 w 2357609"/>
              <a:gd name="connsiteY53" fmla="*/ 903383 h 1516466"/>
              <a:gd name="connsiteX54" fmla="*/ 55084 w 2357609"/>
              <a:gd name="connsiteY54" fmla="*/ 793215 h 1516466"/>
              <a:gd name="connsiteX55" fmla="*/ 44067 w 2357609"/>
              <a:gd name="connsiteY55" fmla="*/ 760164 h 1516466"/>
              <a:gd name="connsiteX56" fmla="*/ 22033 w 2357609"/>
              <a:gd name="connsiteY56" fmla="*/ 705080 h 1516466"/>
              <a:gd name="connsiteX57" fmla="*/ 0 w 2357609"/>
              <a:gd name="connsiteY57" fmla="*/ 605928 h 1516466"/>
              <a:gd name="connsiteX58" fmla="*/ 22033 w 2357609"/>
              <a:gd name="connsiteY58" fmla="*/ 407624 h 1516466"/>
              <a:gd name="connsiteX59" fmla="*/ 44067 w 2357609"/>
              <a:gd name="connsiteY59" fmla="*/ 341523 h 1516466"/>
              <a:gd name="connsiteX60" fmla="*/ 66101 w 2357609"/>
              <a:gd name="connsiteY60" fmla="*/ 308473 h 1516466"/>
              <a:gd name="connsiteX61" fmla="*/ 110168 w 2357609"/>
              <a:gd name="connsiteY61" fmla="*/ 242371 h 1516466"/>
              <a:gd name="connsiteX62" fmla="*/ 154236 w 2357609"/>
              <a:gd name="connsiteY62" fmla="*/ 253388 h 1516466"/>
              <a:gd name="connsiteX63" fmla="*/ 187286 w 2357609"/>
              <a:gd name="connsiteY63" fmla="*/ 275422 h 1516466"/>
              <a:gd name="connsiteX64" fmla="*/ 209320 w 2357609"/>
              <a:gd name="connsiteY64" fmla="*/ 308473 h 1516466"/>
              <a:gd name="connsiteX65" fmla="*/ 220337 w 2357609"/>
              <a:gd name="connsiteY65" fmla="*/ 319489 h 1516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2357609" h="1516466">
                <a:moveTo>
                  <a:pt x="187286" y="407624"/>
                </a:moveTo>
                <a:cubicBezTo>
                  <a:pt x="194631" y="385590"/>
                  <a:pt x="206035" y="364515"/>
                  <a:pt x="209320" y="341523"/>
                </a:cubicBezTo>
                <a:cubicBezTo>
                  <a:pt x="213381" y="313099"/>
                  <a:pt x="215971" y="262122"/>
                  <a:pt x="231354" y="231355"/>
                </a:cubicBezTo>
                <a:cubicBezTo>
                  <a:pt x="237275" y="219512"/>
                  <a:pt x="246043" y="209321"/>
                  <a:pt x="253387" y="198304"/>
                </a:cubicBezTo>
                <a:cubicBezTo>
                  <a:pt x="276316" y="106588"/>
                  <a:pt x="248396" y="197268"/>
                  <a:pt x="286438" y="121186"/>
                </a:cubicBezTo>
                <a:cubicBezTo>
                  <a:pt x="291632" y="110799"/>
                  <a:pt x="290200" y="97203"/>
                  <a:pt x="297455" y="88135"/>
                </a:cubicBezTo>
                <a:cubicBezTo>
                  <a:pt x="305264" y="78374"/>
                  <a:pt x="366922" y="45503"/>
                  <a:pt x="374573" y="44068"/>
                </a:cubicBezTo>
                <a:cubicBezTo>
                  <a:pt x="418036" y="35919"/>
                  <a:pt x="462708" y="36723"/>
                  <a:pt x="506775" y="33051"/>
                </a:cubicBezTo>
                <a:cubicBezTo>
                  <a:pt x="517792" y="25706"/>
                  <a:pt x="527983" y="16938"/>
                  <a:pt x="539826" y="11017"/>
                </a:cubicBezTo>
                <a:cubicBezTo>
                  <a:pt x="550213" y="5824"/>
                  <a:pt x="561264" y="0"/>
                  <a:pt x="572877" y="0"/>
                </a:cubicBezTo>
                <a:cubicBezTo>
                  <a:pt x="800588" y="0"/>
                  <a:pt x="1028240" y="7345"/>
                  <a:pt x="1255922" y="11017"/>
                </a:cubicBezTo>
                <a:cubicBezTo>
                  <a:pt x="1277956" y="18362"/>
                  <a:pt x="1299778" y="26377"/>
                  <a:pt x="1322024" y="33051"/>
                </a:cubicBezTo>
                <a:cubicBezTo>
                  <a:pt x="1336527" y="37402"/>
                  <a:pt x="1351338" y="40663"/>
                  <a:pt x="1366091" y="44068"/>
                </a:cubicBezTo>
                <a:cubicBezTo>
                  <a:pt x="1470923" y="68260"/>
                  <a:pt x="1442486" y="62309"/>
                  <a:pt x="1531344" y="77118"/>
                </a:cubicBezTo>
                <a:cubicBezTo>
                  <a:pt x="1566274" y="100405"/>
                  <a:pt x="1573870" y="108747"/>
                  <a:pt x="1619479" y="121186"/>
                </a:cubicBezTo>
                <a:cubicBezTo>
                  <a:pt x="1641029" y="127064"/>
                  <a:pt x="1663546" y="128531"/>
                  <a:pt x="1685580" y="132203"/>
                </a:cubicBezTo>
                <a:cubicBezTo>
                  <a:pt x="1722303" y="154237"/>
                  <a:pt x="1755121" y="184761"/>
                  <a:pt x="1795749" y="198304"/>
                </a:cubicBezTo>
                <a:cubicBezTo>
                  <a:pt x="1806766" y="201976"/>
                  <a:pt x="1817634" y="206131"/>
                  <a:pt x="1828800" y="209321"/>
                </a:cubicBezTo>
                <a:cubicBezTo>
                  <a:pt x="1843359" y="213481"/>
                  <a:pt x="1858608" y="215246"/>
                  <a:pt x="1872867" y="220338"/>
                </a:cubicBezTo>
                <a:cubicBezTo>
                  <a:pt x="1910115" y="233641"/>
                  <a:pt x="1945514" y="251897"/>
                  <a:pt x="1983036" y="264405"/>
                </a:cubicBezTo>
                <a:cubicBezTo>
                  <a:pt x="1994053" y="268077"/>
                  <a:pt x="2005699" y="270229"/>
                  <a:pt x="2016086" y="275422"/>
                </a:cubicBezTo>
                <a:cubicBezTo>
                  <a:pt x="2027929" y="281344"/>
                  <a:pt x="2037294" y="291534"/>
                  <a:pt x="2049137" y="297456"/>
                </a:cubicBezTo>
                <a:cubicBezTo>
                  <a:pt x="2059524" y="302649"/>
                  <a:pt x="2071800" y="303280"/>
                  <a:pt x="2082187" y="308473"/>
                </a:cubicBezTo>
                <a:cubicBezTo>
                  <a:pt x="2100103" y="317431"/>
                  <a:pt x="2146822" y="354818"/>
                  <a:pt x="2159306" y="363557"/>
                </a:cubicBezTo>
                <a:cubicBezTo>
                  <a:pt x="2196220" y="389397"/>
                  <a:pt x="2231481" y="404707"/>
                  <a:pt x="2258457" y="440675"/>
                </a:cubicBezTo>
                <a:cubicBezTo>
                  <a:pt x="2272388" y="459250"/>
                  <a:pt x="2303077" y="515410"/>
                  <a:pt x="2313542" y="539827"/>
                </a:cubicBezTo>
                <a:cubicBezTo>
                  <a:pt x="2318116" y="550501"/>
                  <a:pt x="2320887" y="561860"/>
                  <a:pt x="2324559" y="572877"/>
                </a:cubicBezTo>
                <a:cubicBezTo>
                  <a:pt x="2328231" y="594911"/>
                  <a:pt x="2330729" y="617173"/>
                  <a:pt x="2335575" y="638979"/>
                </a:cubicBezTo>
                <a:cubicBezTo>
                  <a:pt x="2338094" y="650315"/>
                  <a:pt x="2345310" y="660487"/>
                  <a:pt x="2346592" y="672029"/>
                </a:cubicBezTo>
                <a:cubicBezTo>
                  <a:pt x="2352689" y="726898"/>
                  <a:pt x="2353937" y="782198"/>
                  <a:pt x="2357609" y="837282"/>
                </a:cubicBezTo>
                <a:cubicBezTo>
                  <a:pt x="2353937" y="899711"/>
                  <a:pt x="2355869" y="962724"/>
                  <a:pt x="2346592" y="1024569"/>
                </a:cubicBezTo>
                <a:cubicBezTo>
                  <a:pt x="2344628" y="1037663"/>
                  <a:pt x="2331668" y="1046449"/>
                  <a:pt x="2324559" y="1057620"/>
                </a:cubicBezTo>
                <a:cubicBezTo>
                  <a:pt x="2315761" y="1071446"/>
                  <a:pt x="2260571" y="1165675"/>
                  <a:pt x="2236424" y="1189822"/>
                </a:cubicBezTo>
                <a:cubicBezTo>
                  <a:pt x="2227061" y="1199185"/>
                  <a:pt x="2213545" y="1203380"/>
                  <a:pt x="2203373" y="1211856"/>
                </a:cubicBezTo>
                <a:cubicBezTo>
                  <a:pt x="2148357" y="1257702"/>
                  <a:pt x="2195354" y="1236562"/>
                  <a:pt x="2137272" y="1255923"/>
                </a:cubicBezTo>
                <a:cubicBezTo>
                  <a:pt x="2097524" y="1315545"/>
                  <a:pt x="2132304" y="1272555"/>
                  <a:pt x="2049137" y="1333041"/>
                </a:cubicBezTo>
                <a:cubicBezTo>
                  <a:pt x="2030120" y="1346871"/>
                  <a:pt x="2013618" y="1364066"/>
                  <a:pt x="1994053" y="1377109"/>
                </a:cubicBezTo>
                <a:cubicBezTo>
                  <a:pt x="1970894" y="1392549"/>
                  <a:pt x="1918758" y="1411633"/>
                  <a:pt x="1894901" y="1421176"/>
                </a:cubicBezTo>
                <a:cubicBezTo>
                  <a:pt x="1836901" y="1479176"/>
                  <a:pt x="1891199" y="1437100"/>
                  <a:pt x="1806766" y="1465244"/>
                </a:cubicBezTo>
                <a:cubicBezTo>
                  <a:pt x="1791186" y="1470437"/>
                  <a:pt x="1778915" y="1484682"/>
                  <a:pt x="1762698" y="1487277"/>
                </a:cubicBezTo>
                <a:cubicBezTo>
                  <a:pt x="1686204" y="1499516"/>
                  <a:pt x="1531344" y="1509311"/>
                  <a:pt x="1531344" y="1509311"/>
                </a:cubicBezTo>
                <a:lnTo>
                  <a:pt x="859315" y="1498294"/>
                </a:lnTo>
                <a:cubicBezTo>
                  <a:pt x="836987" y="1497627"/>
                  <a:pt x="815191" y="1491273"/>
                  <a:pt x="793214" y="1487277"/>
                </a:cubicBezTo>
                <a:cubicBezTo>
                  <a:pt x="731029" y="1475971"/>
                  <a:pt x="719757" y="1471668"/>
                  <a:pt x="649995" y="1454227"/>
                </a:cubicBezTo>
                <a:cubicBezTo>
                  <a:pt x="514732" y="1364052"/>
                  <a:pt x="752441" y="1516466"/>
                  <a:pt x="561860" y="1421176"/>
                </a:cubicBezTo>
                <a:cubicBezTo>
                  <a:pt x="547925" y="1414208"/>
                  <a:pt x="541273" y="1397474"/>
                  <a:pt x="528809" y="1388126"/>
                </a:cubicBezTo>
                <a:cubicBezTo>
                  <a:pt x="511679" y="1375278"/>
                  <a:pt x="490627" y="1368221"/>
                  <a:pt x="473725" y="1355075"/>
                </a:cubicBezTo>
                <a:cubicBezTo>
                  <a:pt x="457327" y="1342321"/>
                  <a:pt x="445430" y="1324527"/>
                  <a:pt x="429657" y="1311008"/>
                </a:cubicBezTo>
                <a:cubicBezTo>
                  <a:pt x="383029" y="1271041"/>
                  <a:pt x="400153" y="1308392"/>
                  <a:pt x="352539" y="1244906"/>
                </a:cubicBezTo>
                <a:cubicBezTo>
                  <a:pt x="331752" y="1217191"/>
                  <a:pt x="318242" y="1184486"/>
                  <a:pt x="297455" y="1156771"/>
                </a:cubicBezTo>
                <a:cubicBezTo>
                  <a:pt x="284991" y="1140152"/>
                  <a:pt x="267067" y="1128338"/>
                  <a:pt x="253387" y="1112704"/>
                </a:cubicBezTo>
                <a:cubicBezTo>
                  <a:pt x="241296" y="1098886"/>
                  <a:pt x="231354" y="1083325"/>
                  <a:pt x="220337" y="1068636"/>
                </a:cubicBezTo>
                <a:cubicBezTo>
                  <a:pt x="216665" y="1053947"/>
                  <a:pt x="216673" y="1037805"/>
                  <a:pt x="209320" y="1024569"/>
                </a:cubicBezTo>
                <a:cubicBezTo>
                  <a:pt x="189465" y="988831"/>
                  <a:pt x="123997" y="928229"/>
                  <a:pt x="99151" y="903383"/>
                </a:cubicBezTo>
                <a:cubicBezTo>
                  <a:pt x="84462" y="866660"/>
                  <a:pt x="67591" y="830737"/>
                  <a:pt x="55084" y="793215"/>
                </a:cubicBezTo>
                <a:cubicBezTo>
                  <a:pt x="51412" y="782198"/>
                  <a:pt x="48145" y="771038"/>
                  <a:pt x="44067" y="760164"/>
                </a:cubicBezTo>
                <a:cubicBezTo>
                  <a:pt x="37123" y="741647"/>
                  <a:pt x="28287" y="723841"/>
                  <a:pt x="22033" y="705080"/>
                </a:cubicBezTo>
                <a:cubicBezTo>
                  <a:pt x="14252" y="681739"/>
                  <a:pt x="4367" y="627762"/>
                  <a:pt x="0" y="605928"/>
                </a:cubicBezTo>
                <a:cubicBezTo>
                  <a:pt x="7344" y="539827"/>
                  <a:pt x="11099" y="473227"/>
                  <a:pt x="22033" y="407624"/>
                </a:cubicBezTo>
                <a:cubicBezTo>
                  <a:pt x="25851" y="384714"/>
                  <a:pt x="31184" y="360848"/>
                  <a:pt x="44067" y="341523"/>
                </a:cubicBezTo>
                <a:lnTo>
                  <a:pt x="66101" y="308473"/>
                </a:lnTo>
                <a:cubicBezTo>
                  <a:pt x="73240" y="279917"/>
                  <a:pt x="70719" y="248007"/>
                  <a:pt x="110168" y="242371"/>
                </a:cubicBezTo>
                <a:cubicBezTo>
                  <a:pt x="125157" y="240230"/>
                  <a:pt x="139547" y="249716"/>
                  <a:pt x="154236" y="253388"/>
                </a:cubicBezTo>
                <a:cubicBezTo>
                  <a:pt x="165253" y="260733"/>
                  <a:pt x="177924" y="266059"/>
                  <a:pt x="187286" y="275422"/>
                </a:cubicBezTo>
                <a:cubicBezTo>
                  <a:pt x="196649" y="284785"/>
                  <a:pt x="201375" y="297880"/>
                  <a:pt x="209320" y="308473"/>
                </a:cubicBezTo>
                <a:cubicBezTo>
                  <a:pt x="212436" y="312628"/>
                  <a:pt x="216665" y="315817"/>
                  <a:pt x="220337" y="319489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195406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08016" y="203739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pt-BR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833438"/>
            <a:ext cx="8715375" cy="519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750" y="6165850"/>
            <a:ext cx="1368425" cy="34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aixaDeTexto 3"/>
          <p:cNvSpPr txBox="1">
            <a:spLocks noChangeArrowheads="1"/>
          </p:cNvSpPr>
          <p:nvPr/>
        </p:nvSpPr>
        <p:spPr bwMode="auto">
          <a:xfrm>
            <a:off x="1258888" y="836613"/>
            <a:ext cx="27860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pt-BR" sz="2400" b="1">
                <a:solidFill>
                  <a:schemeClr val="tx2"/>
                </a:solidFill>
              </a:rPr>
              <a:t>Casa de Válvulas </a:t>
            </a:r>
          </a:p>
        </p:txBody>
      </p:sp>
    </p:spTree>
    <p:extLst>
      <p:ext uri="{BB962C8B-B14F-4D97-AF65-F5344CB8AC3E}">
        <p14:creationId xmlns:p14="http://schemas.microsoft.com/office/powerpoint/2010/main" val="17927787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769</TotalTime>
  <Words>764</Words>
  <Application>Microsoft Macintosh PowerPoint</Application>
  <PresentationFormat>On-screen Show (4:3)</PresentationFormat>
  <Paragraphs>156</Paragraphs>
  <Slides>24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6" baseType="lpstr">
      <vt:lpstr>Tema do Office</vt:lpstr>
      <vt:lpstr>Document</vt:lpstr>
      <vt:lpstr>PowerPoint Presentation</vt:lpstr>
      <vt:lpstr>O Sistema do Rio Madeira</vt:lpstr>
      <vt:lpstr>O Leilão Aneel 007/2008</vt:lpstr>
      <vt:lpstr>Alternativa Vencedora</vt:lpstr>
      <vt:lpstr>O Lote C</vt:lpstr>
      <vt:lpstr>Gestão do Conhecimento</vt:lpstr>
      <vt:lpstr>Conceito Geral </vt:lpstr>
      <vt:lpstr>PowerPoint Presentation</vt:lpstr>
      <vt:lpstr>PowerPoint Presentation</vt:lpstr>
      <vt:lpstr>Conceito Geral </vt:lpstr>
      <vt:lpstr>Subestações Conversoras</vt:lpstr>
      <vt:lpstr> Conversora de Araraquara</vt:lpstr>
      <vt:lpstr>Transformadores Conversores</vt:lpstr>
      <vt:lpstr>Transformadores Conversores</vt:lpstr>
      <vt:lpstr>Transformadores Conversores</vt:lpstr>
      <vt:lpstr>Válvulas</vt:lpstr>
      <vt:lpstr>Válvulas</vt:lpstr>
      <vt:lpstr> Filtros de CA e CC </vt:lpstr>
      <vt:lpstr> Filtros de CA e CC </vt:lpstr>
      <vt:lpstr>Para - raios</vt:lpstr>
      <vt:lpstr>Reatores de Alisamento</vt:lpstr>
      <vt:lpstr>Disjuntores</vt:lpstr>
      <vt:lpstr>Disjuntores</vt:lpstr>
      <vt:lpstr>PowerPoint Presentation</vt:lpstr>
    </vt:vector>
  </TitlesOfParts>
  <Company>CHESF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JOCILIO TAVARES DE OLIVEIRA</dc:creator>
  <cp:lastModifiedBy>Sergio Oliveira Frantin</cp:lastModifiedBy>
  <cp:revision>52</cp:revision>
  <cp:lastPrinted>2013-10-12T14:59:29Z</cp:lastPrinted>
  <dcterms:created xsi:type="dcterms:W3CDTF">2013-03-20T14:44:51Z</dcterms:created>
  <dcterms:modified xsi:type="dcterms:W3CDTF">2013-10-14T02:26:42Z</dcterms:modified>
</cp:coreProperties>
</file>