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92" r:id="rId2"/>
    <p:sldId id="257" r:id="rId3"/>
    <p:sldId id="256" r:id="rId4"/>
    <p:sldId id="293" r:id="rId5"/>
    <p:sldId id="258" r:id="rId6"/>
    <p:sldId id="259" r:id="rId7"/>
    <p:sldId id="261" r:id="rId8"/>
    <p:sldId id="278" r:id="rId9"/>
    <p:sldId id="260" r:id="rId10"/>
    <p:sldId id="265" r:id="rId11"/>
    <p:sldId id="280" r:id="rId12"/>
    <p:sldId id="274" r:id="rId13"/>
    <p:sldId id="269" r:id="rId14"/>
    <p:sldId id="290" r:id="rId15"/>
    <p:sldId id="282" r:id="rId16"/>
    <p:sldId id="281" r:id="rId17"/>
    <p:sldId id="271" r:id="rId18"/>
    <p:sldId id="283" r:id="rId19"/>
    <p:sldId id="270" r:id="rId20"/>
    <p:sldId id="284" r:id="rId21"/>
    <p:sldId id="267" r:id="rId22"/>
    <p:sldId id="286" r:id="rId23"/>
    <p:sldId id="285" r:id="rId24"/>
    <p:sldId id="287" r:id="rId25"/>
    <p:sldId id="273" r:id="rId26"/>
    <p:sldId id="288" r:id="rId27"/>
    <p:sldId id="272" r:id="rId28"/>
    <p:sldId id="289" r:id="rId29"/>
    <p:sldId id="266" r:id="rId30"/>
    <p:sldId id="275" r:id="rId31"/>
    <p:sldId id="276" r:id="rId32"/>
    <p:sldId id="277" r:id="rId33"/>
  </p:sldIdLst>
  <p:sldSz cx="9144000" cy="6858000" type="screen4x3"/>
  <p:notesSz cx="6797675" cy="985678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-336" y="5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C9A9CE-850F-4AA3-AFEA-8C3699330D1C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AC62BBA-3727-47C2-B991-6D700C7C3713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t-BR" sz="1400" b="1" i="0" baseline="0" dirty="0" smtClean="0">
              <a:latin typeface="Arial Black" pitchFamily="34" charset="0"/>
            </a:rPr>
            <a:t>DEFICIENCIAS DOS DISJUNTORES  </a:t>
          </a:r>
        </a:p>
      </dgm:t>
    </dgm:pt>
    <dgm:pt modelId="{1652DAD6-75DC-433A-8A7A-80DD6C3BAA63}" type="parTrans" cxnId="{C0C1C8C5-A3D5-4980-BFBD-56E9BE751B05}">
      <dgm:prSet/>
      <dgm:spPr/>
      <dgm:t>
        <a:bodyPr/>
        <a:lstStyle/>
        <a:p>
          <a:endParaRPr lang="pt-BR"/>
        </a:p>
      </dgm:t>
    </dgm:pt>
    <dgm:pt modelId="{B3D29D3C-4EF0-42EB-866A-0986BBEBB587}" type="sibTrans" cxnId="{C0C1C8C5-A3D5-4980-BFBD-56E9BE751B05}">
      <dgm:prSet/>
      <dgm:spPr/>
      <dgm:t>
        <a:bodyPr/>
        <a:lstStyle/>
        <a:p>
          <a:endParaRPr lang="pt-BR"/>
        </a:p>
      </dgm:t>
    </dgm:pt>
    <dgm:pt modelId="{EDE3752F-4325-41D4-A234-46C203F3DF82}" type="pres">
      <dgm:prSet presAssocID="{98C9A9CE-850F-4AA3-AFEA-8C3699330D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0A59F3C6-8E82-42C8-B03C-CD2293C9ACA7}" type="pres">
      <dgm:prSet presAssocID="{CAC62BBA-3727-47C2-B991-6D700C7C3713}" presName="parentText" presStyleLbl="node1" presStyleIdx="0" presStyleCnt="1" custScaleX="97238" custScaleY="52597" custLinFactNeighborX="-1109" custLinFactNeighborY="663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0C1C8C5-A3D5-4980-BFBD-56E9BE751B05}" srcId="{98C9A9CE-850F-4AA3-AFEA-8C3699330D1C}" destId="{CAC62BBA-3727-47C2-B991-6D700C7C3713}" srcOrd="0" destOrd="0" parTransId="{1652DAD6-75DC-433A-8A7A-80DD6C3BAA63}" sibTransId="{B3D29D3C-4EF0-42EB-866A-0986BBEBB587}"/>
    <dgm:cxn modelId="{8E39844E-9E89-460A-AA27-2F1E210AF76D}" type="presOf" srcId="{CAC62BBA-3727-47C2-B991-6D700C7C3713}" destId="{0A59F3C6-8E82-42C8-B03C-CD2293C9ACA7}" srcOrd="0" destOrd="0" presId="urn:microsoft.com/office/officeart/2005/8/layout/vList2"/>
    <dgm:cxn modelId="{5EAD4555-AB16-4B0D-B05C-6CD21A76BB9A}" type="presOf" srcId="{98C9A9CE-850F-4AA3-AFEA-8C3699330D1C}" destId="{EDE3752F-4325-41D4-A234-46C203F3DF82}" srcOrd="0" destOrd="0" presId="urn:microsoft.com/office/officeart/2005/8/layout/vList2"/>
    <dgm:cxn modelId="{B9281CA4-A57F-42B8-92F8-F75428C41759}" type="presParOf" srcId="{EDE3752F-4325-41D4-A234-46C203F3DF82}" destId="{0A59F3C6-8E82-42C8-B03C-CD2293C9ACA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FC1E74-65F7-4062-8DE9-51AA004F6212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79A0D0F-C7F6-4D83-B68B-FE5F33C26124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t-BR" sz="1400" b="1" dirty="0" smtClean="0">
              <a:latin typeface="Arial Black" pitchFamily="34" charset="0"/>
            </a:rPr>
            <a:t>ESTUDO DE POSSIBILIDADE DE INSTALAÇÃO DO BAY MÓVEL </a:t>
          </a:r>
          <a:endParaRPr lang="pt-BR" sz="1400" b="1" dirty="0">
            <a:latin typeface="Arial Black" pitchFamily="34" charset="0"/>
          </a:endParaRPr>
        </a:p>
      </dgm:t>
    </dgm:pt>
    <dgm:pt modelId="{97B35E35-E1AF-4C68-8BF9-244C30A29BE0}" type="parTrans" cxnId="{AC9DB3B5-D725-407E-BB14-940229667EB9}">
      <dgm:prSet/>
      <dgm:spPr/>
      <dgm:t>
        <a:bodyPr/>
        <a:lstStyle/>
        <a:p>
          <a:endParaRPr lang="pt-BR"/>
        </a:p>
      </dgm:t>
    </dgm:pt>
    <dgm:pt modelId="{4CEF676B-4514-49AF-9F7D-A8258145CF1B}" type="sibTrans" cxnId="{AC9DB3B5-D725-407E-BB14-940229667EB9}">
      <dgm:prSet/>
      <dgm:spPr/>
      <dgm:t>
        <a:bodyPr/>
        <a:lstStyle/>
        <a:p>
          <a:endParaRPr lang="pt-BR"/>
        </a:p>
      </dgm:t>
    </dgm:pt>
    <dgm:pt modelId="{7D82299C-DF39-4C85-A9A7-985E678DFF16}" type="pres">
      <dgm:prSet presAssocID="{BFFC1E74-65F7-4062-8DE9-51AA004F621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990D256D-3CDC-4FF9-B78B-6399BA4D13CC}" type="pres">
      <dgm:prSet presAssocID="{F79A0D0F-C7F6-4D83-B68B-FE5F33C26124}" presName="parentText" presStyleLbl="node1" presStyleIdx="0" presStyleCnt="1" custScaleX="96675" custScaleY="102564" custLinFactNeighborX="364" custLinFactNeighborY="-495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4310418A-B6CD-4242-BA32-135806B7C06F}" type="presOf" srcId="{BFFC1E74-65F7-4062-8DE9-51AA004F6212}" destId="{7D82299C-DF39-4C85-A9A7-985E678DFF16}" srcOrd="0" destOrd="0" presId="urn:microsoft.com/office/officeart/2005/8/layout/vList2"/>
    <dgm:cxn modelId="{AC9DB3B5-D725-407E-BB14-940229667EB9}" srcId="{BFFC1E74-65F7-4062-8DE9-51AA004F6212}" destId="{F79A0D0F-C7F6-4D83-B68B-FE5F33C26124}" srcOrd="0" destOrd="0" parTransId="{97B35E35-E1AF-4C68-8BF9-244C30A29BE0}" sibTransId="{4CEF676B-4514-49AF-9F7D-A8258145CF1B}"/>
    <dgm:cxn modelId="{B0F3DF3D-472C-4450-AF7E-43954F830B71}" type="presOf" srcId="{F79A0D0F-C7F6-4D83-B68B-FE5F33C26124}" destId="{990D256D-3CDC-4FF9-B78B-6399BA4D13CC}" srcOrd="0" destOrd="0" presId="urn:microsoft.com/office/officeart/2005/8/layout/vList2"/>
    <dgm:cxn modelId="{11740879-E32E-4AC5-9845-122AB9341C58}" type="presParOf" srcId="{7D82299C-DF39-4C85-A9A7-985E678DFF16}" destId="{990D256D-3CDC-4FF9-B78B-6399BA4D13C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BA2FDC-DD14-4CDF-A594-5AE849D71EA3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F7AC68B8-E022-4381-A14A-85E4B3B52E9F}">
      <dgm:prSet custT="1"/>
      <dgm:spPr/>
      <dgm:t>
        <a:bodyPr/>
        <a:lstStyle/>
        <a:p>
          <a:pPr rtl="0"/>
          <a:r>
            <a:rPr lang="pt-BR" sz="1400" b="0" dirty="0" smtClean="0">
              <a:latin typeface="Arial Black" pitchFamily="34" charset="0"/>
            </a:rPr>
            <a:t>EXECUÇÃO</a:t>
          </a:r>
          <a:r>
            <a:rPr lang="pt-BR" sz="1600" b="0" dirty="0" smtClean="0">
              <a:latin typeface="Arial Black" pitchFamily="34" charset="0"/>
            </a:rPr>
            <a:t> </a:t>
          </a:r>
          <a:r>
            <a:rPr lang="pt-BR" sz="1400" b="0" dirty="0" smtClean="0">
              <a:latin typeface="Arial Black" pitchFamily="34" charset="0"/>
            </a:rPr>
            <a:t>DOS SERVIÇOS</a:t>
          </a:r>
          <a:endParaRPr lang="pt-BR" sz="1400" b="0" dirty="0">
            <a:latin typeface="Arial Black" pitchFamily="34" charset="0"/>
          </a:endParaRPr>
        </a:p>
      </dgm:t>
    </dgm:pt>
    <dgm:pt modelId="{A5C41BE8-D8E4-4EB7-B97A-831263FC9877}" type="parTrans" cxnId="{E2751D1D-D5F6-4D32-BE74-DB3429CFA2B7}">
      <dgm:prSet/>
      <dgm:spPr/>
      <dgm:t>
        <a:bodyPr/>
        <a:lstStyle/>
        <a:p>
          <a:endParaRPr lang="pt-BR"/>
        </a:p>
      </dgm:t>
    </dgm:pt>
    <dgm:pt modelId="{B3F3F586-5A6B-4083-941F-425735D042DB}" type="sibTrans" cxnId="{E2751D1D-D5F6-4D32-BE74-DB3429CFA2B7}">
      <dgm:prSet/>
      <dgm:spPr/>
      <dgm:t>
        <a:bodyPr/>
        <a:lstStyle/>
        <a:p>
          <a:endParaRPr lang="pt-BR"/>
        </a:p>
      </dgm:t>
    </dgm:pt>
    <dgm:pt modelId="{855D6710-1DAC-4E98-A242-26911D90EFCA}" type="pres">
      <dgm:prSet presAssocID="{30BA2FDC-DD14-4CDF-A594-5AE849D71E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1B0E2012-4407-4AC0-B75B-720C32034924}" type="pres">
      <dgm:prSet presAssocID="{F7AC68B8-E022-4381-A14A-85E4B3B52E9F}" presName="parentText" presStyleLbl="node1" presStyleIdx="0" presStyleCnt="1" custAng="0" custScaleX="97238" custScaleY="41440" custLinFactY="49037" custLinFactNeighborX="-27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A11D3F3-5AD5-4607-B3B5-A72BDD5C3B40}" type="presOf" srcId="{30BA2FDC-DD14-4CDF-A594-5AE849D71EA3}" destId="{855D6710-1DAC-4E98-A242-26911D90EFCA}" srcOrd="0" destOrd="0" presId="urn:microsoft.com/office/officeart/2005/8/layout/vList2"/>
    <dgm:cxn modelId="{E2751D1D-D5F6-4D32-BE74-DB3429CFA2B7}" srcId="{30BA2FDC-DD14-4CDF-A594-5AE849D71EA3}" destId="{F7AC68B8-E022-4381-A14A-85E4B3B52E9F}" srcOrd="0" destOrd="0" parTransId="{A5C41BE8-D8E4-4EB7-B97A-831263FC9877}" sibTransId="{B3F3F586-5A6B-4083-941F-425735D042DB}"/>
    <dgm:cxn modelId="{FF54B018-A493-4587-A811-5AD3404D3EBB}" type="presOf" srcId="{F7AC68B8-E022-4381-A14A-85E4B3B52E9F}" destId="{1B0E2012-4407-4AC0-B75B-720C32034924}" srcOrd="0" destOrd="0" presId="urn:microsoft.com/office/officeart/2005/8/layout/vList2"/>
    <dgm:cxn modelId="{408500E1-AD3B-4C43-987F-4C82083F8EF9}" type="presParOf" srcId="{855D6710-1DAC-4E98-A242-26911D90EFCA}" destId="{1B0E2012-4407-4AC0-B75B-720C3203492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947CE7F-BC07-4EF4-8D52-15B32FE523CE}" type="doc">
      <dgm:prSet loTypeId="urn:microsoft.com/office/officeart/2005/8/layout/vList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51AF8F17-F7C0-4516-8DD2-1505100796E2}">
      <dgm:prSet custT="1"/>
      <dgm:spPr/>
      <dgm:t>
        <a:bodyPr/>
        <a:lstStyle/>
        <a:p>
          <a:pPr rtl="0"/>
          <a:r>
            <a:rPr lang="pt-BR" sz="1400" b="1" dirty="0" smtClean="0">
              <a:latin typeface="Arial Black" pitchFamily="34" charset="0"/>
            </a:rPr>
            <a:t>SUBSTITUIÇÃO DOS DISJUNTORES </a:t>
          </a:r>
          <a:endParaRPr lang="pt-BR" sz="1400" b="1" dirty="0">
            <a:latin typeface="Arial Black" pitchFamily="34" charset="0"/>
          </a:endParaRPr>
        </a:p>
      </dgm:t>
    </dgm:pt>
    <dgm:pt modelId="{934C6026-A7F5-4DD6-85B2-3D0197231E18}" type="parTrans" cxnId="{8624A1E9-9F8A-4151-86AE-5310CE955D5B}">
      <dgm:prSet/>
      <dgm:spPr/>
      <dgm:t>
        <a:bodyPr/>
        <a:lstStyle/>
        <a:p>
          <a:endParaRPr lang="pt-BR"/>
        </a:p>
      </dgm:t>
    </dgm:pt>
    <dgm:pt modelId="{450F64D6-5BB8-482B-B885-0212A9CF30EC}" type="sibTrans" cxnId="{8624A1E9-9F8A-4151-86AE-5310CE955D5B}">
      <dgm:prSet/>
      <dgm:spPr/>
      <dgm:t>
        <a:bodyPr/>
        <a:lstStyle/>
        <a:p>
          <a:endParaRPr lang="pt-BR"/>
        </a:p>
      </dgm:t>
    </dgm:pt>
    <dgm:pt modelId="{5CAA9D85-5512-439D-B89C-EBB14F798E97}" type="pres">
      <dgm:prSet presAssocID="{5947CE7F-BC07-4EF4-8D52-15B32FE523C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9FDB2F2B-2BA9-41B0-BF2C-D7C55B35C76F}" type="pres">
      <dgm:prSet presAssocID="{51AF8F17-F7C0-4516-8DD2-1505100796E2}" presName="parentText" presStyleLbl="node1" presStyleIdx="0" presStyleCnt="1" custScaleX="96836" custScaleY="54701" custLinFactY="6439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CB277737-2AFA-442C-B6FC-11C58511ABC9}" type="presOf" srcId="{5947CE7F-BC07-4EF4-8D52-15B32FE523CE}" destId="{5CAA9D85-5512-439D-B89C-EBB14F798E97}" srcOrd="0" destOrd="0" presId="urn:microsoft.com/office/officeart/2005/8/layout/vList2"/>
    <dgm:cxn modelId="{2FBABD5F-8611-4DE5-A138-D2173A0879F2}" type="presOf" srcId="{51AF8F17-F7C0-4516-8DD2-1505100796E2}" destId="{9FDB2F2B-2BA9-41B0-BF2C-D7C55B35C76F}" srcOrd="0" destOrd="0" presId="urn:microsoft.com/office/officeart/2005/8/layout/vList2"/>
    <dgm:cxn modelId="{8624A1E9-9F8A-4151-86AE-5310CE955D5B}" srcId="{5947CE7F-BC07-4EF4-8D52-15B32FE523CE}" destId="{51AF8F17-F7C0-4516-8DD2-1505100796E2}" srcOrd="0" destOrd="0" parTransId="{934C6026-A7F5-4DD6-85B2-3D0197231E18}" sibTransId="{450F64D6-5BB8-482B-B885-0212A9CF30EC}"/>
    <dgm:cxn modelId="{7F153395-925E-41F5-A58C-D07E486638B4}" type="presParOf" srcId="{5CAA9D85-5512-439D-B89C-EBB14F798E97}" destId="{9FDB2F2B-2BA9-41B0-BF2C-D7C55B35C76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3D4CAC0-D926-4223-8FB0-93E6F43151B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209BA005-1273-4B30-A12C-24DBCAF45749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t-BR" sz="1400" b="1" dirty="0" smtClean="0">
              <a:latin typeface="Arial Black" pitchFamily="34" charset="0"/>
            </a:rPr>
            <a:t>OBSTÁCULOS / SOLUÇÃO </a:t>
          </a:r>
          <a:endParaRPr lang="pt-BR" sz="1400" dirty="0">
            <a:latin typeface="Arial Black" pitchFamily="34" charset="0"/>
          </a:endParaRPr>
        </a:p>
      </dgm:t>
    </dgm:pt>
    <dgm:pt modelId="{5AB1880E-B829-48AE-9499-ACC1E1348750}" type="parTrans" cxnId="{BE1B0E1C-8D81-48D0-8A36-E369D3F16721}">
      <dgm:prSet/>
      <dgm:spPr/>
      <dgm:t>
        <a:bodyPr/>
        <a:lstStyle/>
        <a:p>
          <a:endParaRPr lang="pt-BR"/>
        </a:p>
      </dgm:t>
    </dgm:pt>
    <dgm:pt modelId="{0495FA08-5320-4A5B-B86A-5AA8ACE534E0}" type="sibTrans" cxnId="{BE1B0E1C-8D81-48D0-8A36-E369D3F16721}">
      <dgm:prSet/>
      <dgm:spPr/>
      <dgm:t>
        <a:bodyPr/>
        <a:lstStyle/>
        <a:p>
          <a:endParaRPr lang="pt-BR"/>
        </a:p>
      </dgm:t>
    </dgm:pt>
    <dgm:pt modelId="{78901BD8-30D6-4B68-92E6-53B75EF2A680}" type="pres">
      <dgm:prSet presAssocID="{83D4CAC0-D926-4223-8FB0-93E6F43151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5974DE17-C379-45F0-BE2E-E06DABBFE140}" type="pres">
      <dgm:prSet presAssocID="{209BA005-1273-4B30-A12C-24DBCAF45749}" presName="parentText" presStyleLbl="node1" presStyleIdx="0" presStyleCnt="1" custScaleX="98053" custScaleY="75322" custLinFactNeighborX="-682" custLinFactNeighborY="-35128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B447CC52-5DB3-4D32-B1A8-8EE544AB4E80}" type="presOf" srcId="{83D4CAC0-D926-4223-8FB0-93E6F43151B4}" destId="{78901BD8-30D6-4B68-92E6-53B75EF2A680}" srcOrd="0" destOrd="0" presId="urn:microsoft.com/office/officeart/2005/8/layout/vList2"/>
    <dgm:cxn modelId="{F03A5EC3-BA0A-42F3-A735-C9D6859092D2}" type="presOf" srcId="{209BA005-1273-4B30-A12C-24DBCAF45749}" destId="{5974DE17-C379-45F0-BE2E-E06DABBFE140}" srcOrd="0" destOrd="0" presId="urn:microsoft.com/office/officeart/2005/8/layout/vList2"/>
    <dgm:cxn modelId="{BE1B0E1C-8D81-48D0-8A36-E369D3F16721}" srcId="{83D4CAC0-D926-4223-8FB0-93E6F43151B4}" destId="{209BA005-1273-4B30-A12C-24DBCAF45749}" srcOrd="0" destOrd="0" parTransId="{5AB1880E-B829-48AE-9499-ACC1E1348750}" sibTransId="{0495FA08-5320-4A5B-B86A-5AA8ACE534E0}"/>
    <dgm:cxn modelId="{6CE4817E-DC1E-4775-B77E-851D8937D86A}" type="presParOf" srcId="{78901BD8-30D6-4B68-92E6-53B75EF2A680}" destId="{5974DE17-C379-45F0-BE2E-E06DABBFE14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59F3C6-8E82-42C8-B03C-CD2293C9ACA7}">
      <dsp:nvSpPr>
        <dsp:cNvPr id="0" name=""/>
        <dsp:cNvSpPr/>
      </dsp:nvSpPr>
      <dsp:spPr>
        <a:xfrm>
          <a:off x="18126" y="365"/>
          <a:ext cx="6479974" cy="399744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i="0" kern="1200" baseline="0" dirty="0" smtClean="0">
              <a:latin typeface="Arial Black" pitchFamily="34" charset="0"/>
            </a:rPr>
            <a:t>DEFICIENCIAS DOS DISJUNTORES  </a:t>
          </a:r>
        </a:p>
      </dsp:txBody>
      <dsp:txXfrm>
        <a:off x="37640" y="19879"/>
        <a:ext cx="6440946" cy="3607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0D256D-3CDC-4FF9-B78B-6399BA4D13CC}">
      <dsp:nvSpPr>
        <dsp:cNvPr id="0" name=""/>
        <dsp:cNvSpPr/>
      </dsp:nvSpPr>
      <dsp:spPr>
        <a:xfrm>
          <a:off x="135833" y="52007"/>
          <a:ext cx="6480013" cy="359999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latin typeface="Arial Black" pitchFamily="34" charset="0"/>
            </a:rPr>
            <a:t>ESTUDO DE POSSIBILIDADE DE INSTALAÇÃO DO BAY MÓVEL </a:t>
          </a:r>
          <a:endParaRPr lang="pt-BR" sz="1400" b="1" kern="1200" dirty="0">
            <a:latin typeface="Arial Black" pitchFamily="34" charset="0"/>
          </a:endParaRPr>
        </a:p>
      </dsp:txBody>
      <dsp:txXfrm>
        <a:off x="153407" y="69581"/>
        <a:ext cx="6444865" cy="3248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0E2012-4407-4AC0-B75B-720C32034924}">
      <dsp:nvSpPr>
        <dsp:cNvPr id="0" name=""/>
        <dsp:cNvSpPr/>
      </dsp:nvSpPr>
      <dsp:spPr>
        <a:xfrm>
          <a:off x="73570" y="63"/>
          <a:ext cx="6479974" cy="40004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0" kern="1200" dirty="0" smtClean="0">
              <a:latin typeface="Arial Black" pitchFamily="34" charset="0"/>
            </a:rPr>
            <a:t>EXECUÇÃO</a:t>
          </a:r>
          <a:r>
            <a:rPr lang="pt-BR" sz="1600" b="0" kern="1200" dirty="0" smtClean="0">
              <a:latin typeface="Arial Black" pitchFamily="34" charset="0"/>
            </a:rPr>
            <a:t> </a:t>
          </a:r>
          <a:r>
            <a:rPr lang="pt-BR" sz="1400" b="0" kern="1200" dirty="0" smtClean="0">
              <a:latin typeface="Arial Black" pitchFamily="34" charset="0"/>
            </a:rPr>
            <a:t>DOS SERVIÇOS</a:t>
          </a:r>
          <a:endParaRPr lang="pt-BR" sz="1400" b="0" kern="1200" dirty="0">
            <a:latin typeface="Arial Black" pitchFamily="34" charset="0"/>
          </a:endParaRPr>
        </a:p>
      </dsp:txBody>
      <dsp:txXfrm>
        <a:off x="93099" y="19592"/>
        <a:ext cx="6440916" cy="36098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DB2F2B-2BA9-41B0-BF2C-D7C55B35C76F}">
      <dsp:nvSpPr>
        <dsp:cNvPr id="0" name=""/>
        <dsp:cNvSpPr/>
      </dsp:nvSpPr>
      <dsp:spPr>
        <a:xfrm>
          <a:off x="105863" y="452"/>
          <a:ext cx="6480020" cy="39965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latin typeface="Arial Black" pitchFamily="34" charset="0"/>
            </a:rPr>
            <a:t>SUBSTITUIÇÃO DOS DISJUNTORES </a:t>
          </a:r>
          <a:endParaRPr lang="pt-BR" sz="1400" b="1" kern="1200" dirty="0">
            <a:latin typeface="Arial Black" pitchFamily="34" charset="0"/>
          </a:endParaRPr>
        </a:p>
      </dsp:txBody>
      <dsp:txXfrm>
        <a:off x="125373" y="19962"/>
        <a:ext cx="6441000" cy="36063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74DE17-C379-45F0-BE2E-E06DABBFE140}">
      <dsp:nvSpPr>
        <dsp:cNvPr id="0" name=""/>
        <dsp:cNvSpPr/>
      </dsp:nvSpPr>
      <dsp:spPr>
        <a:xfrm>
          <a:off x="19264" y="0"/>
          <a:ext cx="6479985" cy="35999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400" b="1" kern="1200" dirty="0" smtClean="0">
              <a:latin typeface="Arial Black" pitchFamily="34" charset="0"/>
            </a:rPr>
            <a:t>OBSTÁCULOS / SOLUÇÃO </a:t>
          </a:r>
          <a:endParaRPr lang="pt-BR" sz="1400" kern="1200" dirty="0">
            <a:latin typeface="Arial Black" pitchFamily="34" charset="0"/>
          </a:endParaRPr>
        </a:p>
      </dsp:txBody>
      <dsp:txXfrm>
        <a:off x="36838" y="17574"/>
        <a:ext cx="6444837" cy="3248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288" cy="493153"/>
          </a:xfrm>
          <a:prstGeom prst="rect">
            <a:avLst/>
          </a:prstGeom>
        </p:spPr>
        <p:txBody>
          <a:bodyPr vert="horz" lIns="90306" tIns="45153" rIns="90306" bIns="45153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9817" y="0"/>
            <a:ext cx="2946288" cy="493153"/>
          </a:xfrm>
          <a:prstGeom prst="rect">
            <a:avLst/>
          </a:prstGeom>
        </p:spPr>
        <p:txBody>
          <a:bodyPr vert="horz" lIns="90306" tIns="45153" rIns="90306" bIns="45153" rtlCol="0"/>
          <a:lstStyle>
            <a:lvl1pPr algn="r">
              <a:defRPr sz="1200"/>
            </a:lvl1pPr>
          </a:lstStyle>
          <a:p>
            <a:fld id="{8104464A-5151-495D-B919-49480D786A36}" type="datetimeFigureOut">
              <a:rPr lang="pt-BR" smtClean="0"/>
              <a:t>15/10/2013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38188"/>
            <a:ext cx="4930775" cy="36972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306" tIns="45153" rIns="90306" bIns="45153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0396" y="4682602"/>
            <a:ext cx="5436883" cy="4435241"/>
          </a:xfrm>
          <a:prstGeom prst="rect">
            <a:avLst/>
          </a:prstGeom>
        </p:spPr>
        <p:txBody>
          <a:bodyPr vert="horz" lIns="90306" tIns="45153" rIns="90306" bIns="45153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1" y="9362070"/>
            <a:ext cx="2946288" cy="493153"/>
          </a:xfrm>
          <a:prstGeom prst="rect">
            <a:avLst/>
          </a:prstGeom>
        </p:spPr>
        <p:txBody>
          <a:bodyPr vert="horz" lIns="90306" tIns="45153" rIns="90306" bIns="45153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9817" y="9362070"/>
            <a:ext cx="2946288" cy="493153"/>
          </a:xfrm>
          <a:prstGeom prst="rect">
            <a:avLst/>
          </a:prstGeom>
        </p:spPr>
        <p:txBody>
          <a:bodyPr vert="horz" lIns="90306" tIns="45153" rIns="90306" bIns="45153" rtlCol="0" anchor="b"/>
          <a:lstStyle>
            <a:lvl1pPr algn="r">
              <a:defRPr sz="1200"/>
            </a:lvl1pPr>
          </a:lstStyle>
          <a:p>
            <a:fld id="{75B7DF81-6201-40B5-8844-3008694DD6C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0412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B098AA-9F38-45FD-B063-609A8D3D43EA}" type="slidenum">
              <a:rPr lang="pt-BR" smtClean="0"/>
              <a:pPr/>
              <a:t>32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1DB61-9366-4AEF-95C2-E30CC581FDAB}" type="datetime1">
              <a:rPr lang="pt-BR" smtClean="0"/>
              <a:t>15/10/2013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0202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90A3A-B241-4434-9E6C-503E55DC06B0}" type="datetime1">
              <a:rPr lang="pt-BR" smtClean="0"/>
              <a:t>15/10/2013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5149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F77E8-81A9-4323-9281-5251263A0EF0}" type="datetime1">
              <a:rPr lang="pt-BR" smtClean="0"/>
              <a:t>15/10/2013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19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emplate fina v2.jpg"/>
          <p:cNvPicPr>
            <a:picLocks noChangeAspect="1"/>
          </p:cNvPicPr>
          <p:nvPr userDrawn="1"/>
        </p:nvPicPr>
        <p:blipFill>
          <a:blip r:embed="rId2" cstate="print"/>
          <a:srcRect t="6839" b="2795"/>
          <a:stretch>
            <a:fillRect/>
          </a:stretch>
        </p:blipFill>
        <p:spPr>
          <a:xfrm>
            <a:off x="-56398" y="0"/>
            <a:ext cx="9200398" cy="692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688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7B76B-954B-4715-B315-A5B10DA26490}" type="datetime1">
              <a:rPr lang="pt-BR" smtClean="0"/>
              <a:t>15/10/2013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252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F0DF0-6769-49A1-A478-5C89836CCD7F}" type="datetime1">
              <a:rPr lang="pt-BR" smtClean="0"/>
              <a:t>15/10/2013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217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EBA9-BEF9-4185-A3D7-58FCDE384687}" type="datetime1">
              <a:rPr lang="pt-BR" smtClean="0"/>
              <a:t>15/10/2013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2655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7ECDC-61F3-4A61-9ADB-4A594C9E4707}" type="datetime1">
              <a:rPr lang="pt-BR" smtClean="0"/>
              <a:t>15/10/2013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14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EE25-DEFA-4C1F-BFB7-E246F69B0B16}" type="datetime1">
              <a:rPr lang="pt-BR" smtClean="0"/>
              <a:t>15/10/2013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4084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F0873-34A8-434F-9041-A936EA9144FC}" type="datetime1">
              <a:rPr lang="pt-BR" smtClean="0"/>
              <a:t>15/10/2013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5602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96A37-1A7B-45F5-8742-1D649B3D14A2}" type="datetime1">
              <a:rPr lang="pt-BR" smtClean="0"/>
              <a:t>15/10/2013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505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9DE94-4E19-42F6-9541-4A54FB1F7D3D}" type="datetime1">
              <a:rPr lang="pt-BR" smtClean="0"/>
              <a:t>15/10/2013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008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96E5E-1EE1-467E-B88A-55C242E57883}" type="datetime1">
              <a:rPr lang="pt-BR" smtClean="0"/>
              <a:t>15/10/2013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BCA63-36AD-41A1-8928-727F5B9E9EC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808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26" Type="http://schemas.openxmlformats.org/officeDocument/2006/relationships/diagramColors" Target="../diagrams/colors5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5" Type="http://schemas.openxmlformats.org/officeDocument/2006/relationships/diagramQuickStyle" Target="../diagrams/quickStyle5.xml"/><Relationship Id="rId2" Type="http://schemas.openxmlformats.org/officeDocument/2006/relationships/image" Target="../media/image2.png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24" Type="http://schemas.openxmlformats.org/officeDocument/2006/relationships/diagramLayout" Target="../diagrams/layout5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23" Type="http://schemas.openxmlformats.org/officeDocument/2006/relationships/diagramData" Target="../diagrams/data5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Relationship Id="rId27" Type="http://schemas.microsoft.com/office/2007/relationships/diagramDrawing" Target="../diagrams/drawin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ângulo 1"/>
          <p:cNvSpPr/>
          <p:nvPr/>
        </p:nvSpPr>
        <p:spPr>
          <a:xfrm>
            <a:off x="971600" y="1377642"/>
            <a:ext cx="69847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UTILIZAÇÃO DO BAY MÓVEL SEM INTERRUPÇÃO DA SUBESTAÇÃO DE MOCÓCA</a:t>
            </a:r>
            <a:endParaRPr lang="pt-BR" sz="2000" b="1" dirty="0">
              <a:latin typeface="Arial Black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2267744" y="2421305"/>
            <a:ext cx="4608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/>
            <a:r>
              <a:rPr lang="pt-BR" sz="20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TRABALHO REALIZADO POR:</a:t>
            </a:r>
          </a:p>
        </p:txBody>
      </p:sp>
      <p:sp>
        <p:nvSpPr>
          <p:cNvPr id="5" name="Retângulo 4"/>
          <p:cNvSpPr/>
          <p:nvPr/>
        </p:nvSpPr>
        <p:spPr>
          <a:xfrm>
            <a:off x="2321532" y="3356992"/>
            <a:ext cx="484228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/>
            <a:r>
              <a:rPr lang="pt-BR" sz="16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CARLOS FRANCISCO S. </a:t>
            </a:r>
            <a:r>
              <a:rPr lang="pt-BR" sz="1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SOUZA</a:t>
            </a:r>
            <a:endParaRPr lang="pt-BR" sz="1600" dirty="0" smtClean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lvl="0" defTabSz="457200"/>
            <a:endParaRPr lang="pt-BR" sz="16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lvl="0" defTabSz="457200"/>
            <a:r>
              <a:rPr lang="pt-BR" sz="16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FRANCISCO A. </a:t>
            </a:r>
            <a:r>
              <a:rPr lang="pt-BR" sz="1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ROVIELO</a:t>
            </a:r>
          </a:p>
          <a:p>
            <a:pPr lvl="0" defTabSz="457200"/>
            <a:endParaRPr lang="pt-BR" sz="16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lvl="0" defTabSz="457200"/>
            <a:r>
              <a:rPr lang="pt-BR" sz="1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EDSON LUIZ GIUNTINI</a:t>
            </a:r>
            <a:endParaRPr lang="pt-BR" sz="16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lvl="0" defTabSz="457200"/>
            <a:endParaRPr lang="pt-BR" sz="16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lvl="0" defTabSz="457200"/>
            <a:r>
              <a:rPr lang="pt-BR" sz="16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ANTÔNIO C. </a:t>
            </a:r>
            <a:r>
              <a:rPr lang="pt-BR" sz="16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SOARES</a:t>
            </a:r>
            <a:endParaRPr lang="pt-BR" sz="1200" dirty="0" smtClean="0">
              <a:solidFill>
                <a:srgbClr val="4F81BD">
                  <a:lumMod val="75000"/>
                </a:srgbClr>
              </a:solidFill>
              <a:latin typeface="Arial Black" pitchFamily="34" charset="0"/>
            </a:endParaRPr>
          </a:p>
          <a:p>
            <a:pPr lvl="0" defTabSz="457200"/>
            <a:endParaRPr lang="pt-BR" sz="1200" dirty="0">
              <a:solidFill>
                <a:srgbClr val="4F81BD">
                  <a:lumMod val="75000"/>
                </a:srgbClr>
              </a:solidFill>
              <a:latin typeface="Arial Black" pitchFamily="34" charset="0"/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205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57200" y="1491085"/>
            <a:ext cx="8229600" cy="781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ESTUDO DE POSSIBILIDADE DE INSTALAÇÃO DO BAY MÓVEL</a:t>
            </a:r>
            <a:r>
              <a:rPr lang="pt-BR" sz="20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endParaRPr lang="es-ES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49035" y="2544617"/>
            <a:ext cx="749530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pt-BR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Analise de viabilidade de instalação do Bay Móvel;</a:t>
            </a:r>
          </a:p>
          <a:p>
            <a:pPr marL="342900" indent="-342900">
              <a:buFont typeface="Wingdings" pitchFamily="2" charset="2"/>
              <a:buChar char="ü"/>
            </a:pPr>
            <a:endParaRPr lang="pt-BR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Desenvolvimento de técnicas para conexões mecânicas aéreas dos disjuntores e transformadores;</a:t>
            </a:r>
          </a:p>
          <a:p>
            <a:pPr marL="342900" indent="-342900">
              <a:buFont typeface="Wingdings" pitchFamily="2" charset="2"/>
              <a:buChar char="ü"/>
            </a:pPr>
            <a:endParaRPr lang="pt-BR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Filosofias de proteções dos transformadores e do bay móvel;</a:t>
            </a:r>
          </a:p>
          <a:p>
            <a:pPr marL="342900" indent="-342900">
              <a:buFont typeface="Wingdings" pitchFamily="2" charset="2"/>
              <a:buChar char="ü"/>
            </a:pPr>
            <a:endParaRPr lang="pt-BR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Montagem barramento provisório; </a:t>
            </a:r>
          </a:p>
          <a:p>
            <a:pPr marL="342900" indent="-342900">
              <a:buFont typeface="Wingdings" pitchFamily="2" charset="2"/>
              <a:buChar char="ü"/>
            </a:pPr>
            <a:endParaRPr lang="pt-BR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Conexões em regime energizado do bay móvel ao barramento da subestação;</a:t>
            </a:r>
          </a:p>
          <a:p>
            <a:pPr marL="342900" indent="-342900">
              <a:buFont typeface="Wingdings" pitchFamily="2" charset="2"/>
              <a:buChar char="ü"/>
            </a:pPr>
            <a:endParaRPr lang="pt-BR" sz="20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864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292" y="2143644"/>
            <a:ext cx="5381502" cy="4237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1449842" y="1791544"/>
            <a:ext cx="6244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ESQUEMA UNIFILAR DE MANOBRA B. MOVEL</a:t>
            </a:r>
            <a:endParaRPr lang="pt-BR" sz="1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439271" y="1313230"/>
            <a:ext cx="8229600" cy="4685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20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BAY MÓVEL </a:t>
            </a:r>
            <a:endParaRPr lang="es-ES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875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95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41485" y="980728"/>
            <a:ext cx="8229600" cy="9986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PROTEÇÕES DOS DISJUNTORES ABILITADAS NO BAY MÓVEL</a:t>
            </a:r>
            <a:endParaRPr lang="pt-BR" sz="2000" dirty="0">
              <a:solidFill>
                <a:schemeClr val="tx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485" y="3191514"/>
            <a:ext cx="4026761" cy="329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755576" y="1977509"/>
            <a:ext cx="194341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IED’s BAY MOVEL</a:t>
            </a:r>
          </a:p>
          <a:p>
            <a:endParaRPr lang="pt-BR" sz="16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REL 670</a:t>
            </a:r>
          </a:p>
          <a:p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RET 670</a:t>
            </a:r>
            <a:r>
              <a:rPr lang="pt-BR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pt-BR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541715" y="2204864"/>
            <a:ext cx="4095480" cy="3847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PROTEÇÕES:</a:t>
            </a:r>
          </a:p>
          <a:p>
            <a:endParaRPr lang="pt-BR" sz="16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REL 670 – Sobrecorrente 50/51 F e N</a:t>
            </a:r>
          </a:p>
          <a:p>
            <a:pPr>
              <a:buFont typeface="Wingdings" pitchFamily="2" charset="2"/>
              <a:buChar char="§"/>
            </a:pPr>
            <a:endParaRPr lang="pt-BR" sz="16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RET 670 - Sobrecorrente 50/51 F e N</a:t>
            </a:r>
          </a:p>
          <a:p>
            <a:pPr marL="285750" indent="-285750">
              <a:buFont typeface="Wingdings" pitchFamily="2" charset="2"/>
              <a:buChar char="Ø"/>
            </a:pPr>
            <a:endParaRPr lang="pt-BR" sz="16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Sobrecorrente de alta</a:t>
            </a:r>
          </a:p>
          <a:p>
            <a:pPr marL="285750" indent="-285750">
              <a:buFont typeface="Wingdings" pitchFamily="2" charset="2"/>
              <a:buChar char="Ø"/>
            </a:pPr>
            <a:endParaRPr lang="pt-BR" sz="16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Trip via TP</a:t>
            </a:r>
          </a:p>
          <a:p>
            <a:pPr marL="285750" indent="-285750">
              <a:buFont typeface="Wingdings" pitchFamily="2" charset="2"/>
              <a:buChar char="Ø"/>
            </a:pPr>
            <a:endParaRPr lang="pt-BR" sz="16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Relé Diferencial</a:t>
            </a:r>
          </a:p>
          <a:p>
            <a:pPr marL="285750" indent="-285750">
              <a:buFont typeface="Wingdings" pitchFamily="2" charset="2"/>
              <a:buChar char="Ø"/>
            </a:pPr>
            <a:endParaRPr lang="pt-BR" sz="16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Intrínsecas do TRAFO</a:t>
            </a:r>
          </a:p>
          <a:p>
            <a:pPr marL="285750" indent="-285750">
              <a:buFont typeface="Wingdings" pitchFamily="2" charset="2"/>
              <a:buChar char="Ø"/>
            </a:pPr>
            <a:endParaRPr lang="pt-BR" sz="16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TAL – Transferência Automática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LT</a:t>
            </a:r>
            <a:endParaRPr lang="pt-BR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073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179512" y="1268760"/>
            <a:ext cx="8458056" cy="917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CROQUI DE POSICIONAMENTO E CONEXÕES DO BAY MÓVEL</a:t>
            </a:r>
            <a:endParaRPr lang="pt-BR" sz="2000" b="1" dirty="0">
              <a:solidFill>
                <a:schemeClr val="tx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5" name="Imagem 1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/>
          <a:srcRect t="14679"/>
          <a:stretch>
            <a:fillRect/>
          </a:stretch>
        </p:blipFill>
        <p:spPr bwMode="auto">
          <a:xfrm>
            <a:off x="899592" y="2186159"/>
            <a:ext cx="7263369" cy="412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795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ixaDeTexto 1"/>
          <p:cNvSpPr txBox="1"/>
          <p:nvPr/>
        </p:nvSpPr>
        <p:spPr>
          <a:xfrm>
            <a:off x="1403648" y="3212976"/>
            <a:ext cx="65527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EXECUÇÃO DOS SERVIÇOS</a:t>
            </a:r>
            <a:endParaRPr lang="pt-BR" sz="40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14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7915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755576" y="1268760"/>
            <a:ext cx="7560840" cy="917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 POSICIONAMENTO DO BAY MÓVEL</a:t>
            </a:r>
            <a:endParaRPr lang="pt-BR" sz="2000" b="1" dirty="0">
              <a:solidFill>
                <a:schemeClr val="tx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1179698" y="2348880"/>
            <a:ext cx="6992702" cy="3943850"/>
            <a:chOff x="465" y="618"/>
            <a:chExt cx="4830" cy="3430"/>
          </a:xfrm>
        </p:grpSpPr>
        <p:pic>
          <p:nvPicPr>
            <p:cNvPr id="8" name="Picture 5" descr="DSC0779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5" y="618"/>
              <a:ext cx="4830" cy="3430"/>
            </a:xfrm>
            <a:prstGeom prst="rect">
              <a:avLst/>
            </a:prstGeom>
            <a:noFill/>
          </p:spPr>
        </p:pic>
        <p:sp>
          <p:nvSpPr>
            <p:cNvPr id="9" name="Line 27"/>
            <p:cNvSpPr>
              <a:spLocks noChangeShapeType="1"/>
            </p:cNvSpPr>
            <p:nvPr/>
          </p:nvSpPr>
          <p:spPr bwMode="auto">
            <a:xfrm flipH="1">
              <a:off x="1210" y="2376"/>
              <a:ext cx="135" cy="6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67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457378" y="1268760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BARRAMENTO PROVISÓRIO</a:t>
            </a:r>
            <a:endParaRPr lang="pt-BR" sz="2000" b="1" dirty="0">
              <a:solidFill>
                <a:schemeClr val="tx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9" name="Objeto 3"/>
          <p:cNvPicPr>
            <a:picLocks noChangeArrowheads="1"/>
          </p:cNvPicPr>
          <p:nvPr/>
        </p:nvPicPr>
        <p:blipFill>
          <a:blip r:embed="rId3"/>
          <a:srcRect b="7907"/>
          <a:stretch>
            <a:fillRect/>
          </a:stretch>
        </p:blipFill>
        <p:spPr bwMode="auto">
          <a:xfrm>
            <a:off x="3203848" y="1844824"/>
            <a:ext cx="3007858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Imagem 6" descr="DSC0103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056" y="4083832"/>
            <a:ext cx="3184777" cy="2412000"/>
          </a:xfrm>
          <a:prstGeom prst="rect">
            <a:avLst/>
          </a:prstGeom>
          <a:noFill/>
        </p:spPr>
      </p:pic>
      <p:pic>
        <p:nvPicPr>
          <p:cNvPr id="11" name="Imagem 7" descr="DSC0107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5616" y="4077072"/>
            <a:ext cx="3250272" cy="2413080"/>
          </a:xfrm>
          <a:prstGeom prst="rect">
            <a:avLst/>
          </a:prstGeom>
          <a:noFill/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002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457200" y="1340768"/>
            <a:ext cx="8229600" cy="7690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BARRAMENTO PROVISÓRIO</a:t>
            </a:r>
            <a:endParaRPr lang="pt-BR" sz="2000" b="1" dirty="0">
              <a:solidFill>
                <a:schemeClr val="tx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12" name="Imagem 9" descr="DSC010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9632" y="2103941"/>
            <a:ext cx="6912768" cy="42053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17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345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59485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57200" y="1192960"/>
            <a:ext cx="8229600" cy="9398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CONEXÕES EM REGIME ENERGIZADO DO BARRAMENTO DA SUBESTAÇÃO AO BAY MÓVEL</a:t>
            </a:r>
            <a:endParaRPr lang="pt-BR" sz="2000" dirty="0"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5" name="Objeto 4"/>
          <p:cNvPicPr>
            <a:picLocks noChangeArrowheads="1"/>
          </p:cNvPicPr>
          <p:nvPr/>
        </p:nvPicPr>
        <p:blipFill>
          <a:blip r:embed="rId3"/>
          <a:srcRect b="7977"/>
          <a:stretch>
            <a:fillRect/>
          </a:stretch>
        </p:blipFill>
        <p:spPr bwMode="auto">
          <a:xfrm>
            <a:off x="421886" y="2420888"/>
            <a:ext cx="3528392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10" descr="DSC0114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71923" y="3212976"/>
            <a:ext cx="4414878" cy="31865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18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822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59485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57200" y="1192960"/>
            <a:ext cx="8229600" cy="8678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CONEXÕES EM REGIME ENERGIZADO DO BARRAMENTO DA SUBESTAÇÃO AO BAY MÓVEL</a:t>
            </a:r>
            <a:endParaRPr lang="pt-BR" sz="2000" dirty="0"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7" name="Picture 4" descr="DSC01198"/>
          <p:cNvPicPr>
            <a:picLocks noChangeAspect="1" noChangeArrowheads="1"/>
          </p:cNvPicPr>
          <p:nvPr/>
        </p:nvPicPr>
        <p:blipFill>
          <a:blip r:embed="rId3"/>
          <a:srcRect l="33348" t="6532"/>
          <a:stretch>
            <a:fillRect/>
          </a:stretch>
        </p:blipFill>
        <p:spPr bwMode="auto">
          <a:xfrm>
            <a:off x="1259632" y="2132856"/>
            <a:ext cx="6363602" cy="4329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862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ângulo 7"/>
          <p:cNvSpPr/>
          <p:nvPr/>
        </p:nvSpPr>
        <p:spPr>
          <a:xfrm>
            <a:off x="683568" y="1556792"/>
            <a:ext cx="75608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 Black" pitchFamily="34" charset="0"/>
                <a:cs typeface="Arial" pitchFamily="34" charset="0"/>
              </a:rPr>
              <a:t>UTILIZAÇÃO DO BAY MÓVEL SEM INTERRUPÇÃO DA SUBESTAÇÃO DE MOCÓCA</a:t>
            </a:r>
            <a:endParaRPr kumimoji="0" lang="pt-BR" sz="2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val="603870741"/>
              </p:ext>
            </p:extLst>
          </p:nvPr>
        </p:nvGraphicFramePr>
        <p:xfrm>
          <a:off x="1277488" y="3068960"/>
          <a:ext cx="6664035" cy="400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3" name="Diagrama 12"/>
          <p:cNvGraphicFramePr/>
          <p:nvPr>
            <p:extLst>
              <p:ext uri="{D42A27DB-BD31-4B8C-83A1-F6EECF244321}">
                <p14:modId xmlns:p14="http://schemas.microsoft.com/office/powerpoint/2010/main" val="3990460771"/>
              </p:ext>
            </p:extLst>
          </p:nvPr>
        </p:nvGraphicFramePr>
        <p:xfrm>
          <a:off x="1167976" y="4149080"/>
          <a:ext cx="6702884" cy="498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4" name="Diagrama 13"/>
          <p:cNvGraphicFramePr/>
          <p:nvPr>
            <p:extLst>
              <p:ext uri="{D42A27DB-BD31-4B8C-83A1-F6EECF244321}">
                <p14:modId xmlns:p14="http://schemas.microsoft.com/office/powerpoint/2010/main" val="3370988539"/>
              </p:ext>
            </p:extLst>
          </p:nvPr>
        </p:nvGraphicFramePr>
        <p:xfrm>
          <a:off x="1267925" y="4725144"/>
          <a:ext cx="6664035" cy="400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5" name="Diagrama 14"/>
          <p:cNvGraphicFramePr/>
          <p:nvPr>
            <p:extLst>
              <p:ext uri="{D42A27DB-BD31-4B8C-83A1-F6EECF244321}">
                <p14:modId xmlns:p14="http://schemas.microsoft.com/office/powerpoint/2010/main" val="564007766"/>
              </p:ext>
            </p:extLst>
          </p:nvPr>
        </p:nvGraphicFramePr>
        <p:xfrm>
          <a:off x="1229120" y="5301208"/>
          <a:ext cx="6691747" cy="4001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pSp>
        <p:nvGrpSpPr>
          <p:cNvPr id="20" name="Grupo 19"/>
          <p:cNvGrpSpPr/>
          <p:nvPr/>
        </p:nvGrpSpPr>
        <p:grpSpPr>
          <a:xfrm>
            <a:off x="1277488" y="2488371"/>
            <a:ext cx="6589380" cy="375600"/>
            <a:chOff x="0" y="5233"/>
            <a:chExt cx="6589380" cy="375600"/>
          </a:xfrm>
        </p:grpSpPr>
        <p:sp>
          <p:nvSpPr>
            <p:cNvPr id="21" name="Retângulo de cantos arredondados 20"/>
            <p:cNvSpPr/>
            <p:nvPr/>
          </p:nvSpPr>
          <p:spPr>
            <a:xfrm>
              <a:off x="0" y="5233"/>
              <a:ext cx="6480000" cy="360000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etângulo 21"/>
            <p:cNvSpPr/>
            <p:nvPr/>
          </p:nvSpPr>
          <p:spPr>
            <a:xfrm>
              <a:off x="19276" y="24510"/>
              <a:ext cx="6570104" cy="3563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7150" tIns="57150" rIns="57150" bIns="57150" numCol="1" spcCol="1270" anchor="ctr" anchorCtr="0">
              <a:noAutofit/>
            </a:bodyPr>
            <a:lstStyle/>
            <a:p>
              <a:pPr lvl="0" algn="l" defTabSz="6667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1" i="0" kern="1200" baseline="0" dirty="0" smtClean="0">
                  <a:latin typeface="Arial Black" pitchFamily="34" charset="0"/>
                </a:rPr>
                <a:t>OBJETIVO </a:t>
              </a:r>
              <a:endParaRPr lang="pt-BR" sz="1400" b="1" i="0" kern="1200" baseline="0" dirty="0">
                <a:latin typeface="Arial Black" pitchFamily="34" charset="0"/>
              </a:endParaRPr>
            </a:p>
          </p:txBody>
        </p:sp>
      </p:grpSp>
      <p:sp>
        <p:nvSpPr>
          <p:cNvPr id="23" name="Retângulo 22"/>
          <p:cNvSpPr/>
          <p:nvPr/>
        </p:nvSpPr>
        <p:spPr>
          <a:xfrm>
            <a:off x="1231422" y="5780462"/>
            <a:ext cx="6570104" cy="35632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57150" tIns="57150" rIns="57150" bIns="57150" numCol="1" spcCol="1270" anchor="ctr" anchorCtr="0">
            <a:noAutofit/>
          </a:bodyPr>
          <a:lstStyle/>
          <a:p>
            <a:pPr lvl="0" algn="l" defTabSz="6667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500" b="1" i="0" kern="1200" baseline="0" dirty="0" smtClean="0">
                <a:latin typeface="Arial Black" pitchFamily="34" charset="0"/>
              </a:rPr>
              <a:t> </a:t>
            </a:r>
            <a:endParaRPr lang="pt-BR" sz="1500" b="1" i="0" kern="1200" baseline="0" dirty="0">
              <a:latin typeface="Arial Black" pitchFamily="34" charset="0"/>
            </a:endParaRP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091091773"/>
              </p:ext>
            </p:extLst>
          </p:nvPr>
        </p:nvGraphicFramePr>
        <p:xfrm>
          <a:off x="1267850" y="3645024"/>
          <a:ext cx="6608656" cy="456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pSp>
        <p:nvGrpSpPr>
          <p:cNvPr id="24" name="Grupo 23"/>
          <p:cNvGrpSpPr/>
          <p:nvPr/>
        </p:nvGrpSpPr>
        <p:grpSpPr>
          <a:xfrm>
            <a:off x="1332191" y="5882002"/>
            <a:ext cx="6479974" cy="400046"/>
            <a:chOff x="73570" y="63"/>
            <a:chExt cx="6479974" cy="400046"/>
          </a:xfrm>
        </p:grpSpPr>
        <p:sp>
          <p:nvSpPr>
            <p:cNvPr id="25" name="Retângulo de cantos arredondados 24"/>
            <p:cNvSpPr/>
            <p:nvPr/>
          </p:nvSpPr>
          <p:spPr>
            <a:xfrm>
              <a:off x="73570" y="63"/>
              <a:ext cx="6479974" cy="400046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Retângulo 25"/>
            <p:cNvSpPr/>
            <p:nvPr/>
          </p:nvSpPr>
          <p:spPr>
            <a:xfrm>
              <a:off x="93099" y="19592"/>
              <a:ext cx="6440916" cy="3609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t-BR" sz="1400" b="0" kern="1200" dirty="0" smtClean="0">
                  <a:latin typeface="Arial Black" pitchFamily="34" charset="0"/>
                </a:rPr>
                <a:t>CONCLUSÕES</a:t>
              </a:r>
              <a:endParaRPr lang="pt-BR" sz="1600" b="0" kern="1200" dirty="0">
                <a:latin typeface="Arial Black" pitchFamily="34" charset="0"/>
              </a:endParaRPr>
            </a:p>
          </p:txBody>
        </p:sp>
      </p:grp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108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59485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57200" y="1192960"/>
            <a:ext cx="8229600" cy="6518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CONEXÕES </a:t>
            </a:r>
            <a:r>
              <a:rPr lang="pt-BR" sz="2000" b="1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BAY MÓVEL BARRAMENTO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PROVISÓRIO</a:t>
            </a:r>
            <a:endParaRPr lang="pt-BR" sz="2000" dirty="0"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1027" name="Picture 3" descr="R:\Bay Movel MOC\conex - LV\DSC011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27058"/>
            <a:ext cx="7416825" cy="455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20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316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89248" y="1133475"/>
            <a:ext cx="8229600" cy="6393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CONEXÕES   BARRAMENTO PROVISÓRIO E TR-1</a:t>
            </a:r>
            <a:endParaRPr lang="pt-BR" sz="2000" b="1" dirty="0">
              <a:solidFill>
                <a:schemeClr val="tx2">
                  <a:lumMod val="7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5" name="Objeto 5"/>
          <p:cNvPicPr>
            <a:picLocks noChangeArrowheads="1"/>
          </p:cNvPicPr>
          <p:nvPr/>
        </p:nvPicPr>
        <p:blipFill>
          <a:blip r:embed="rId3"/>
          <a:srcRect b="7646"/>
          <a:stretch>
            <a:fillRect/>
          </a:stretch>
        </p:blipFill>
        <p:spPr bwMode="auto">
          <a:xfrm>
            <a:off x="536545" y="2204864"/>
            <a:ext cx="3460318" cy="270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SC0119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97843" y="3429000"/>
            <a:ext cx="3460342" cy="25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21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198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89248" y="1133475"/>
            <a:ext cx="8229600" cy="6393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1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R:\Bay Movel MOC\Conex TR-1\DSC012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19164"/>
            <a:ext cx="393643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R:\Bay Movel MOC\Conex TR-1\DSC012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6992"/>
            <a:ext cx="3995935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/>
          <p:cNvSpPr/>
          <p:nvPr/>
        </p:nvSpPr>
        <p:spPr>
          <a:xfrm>
            <a:off x="1331640" y="1268760"/>
            <a:ext cx="69127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t-BR" sz="2000" b="1" dirty="0">
                <a:solidFill>
                  <a:srgbClr val="1F497D">
                    <a:lumMod val="75000"/>
                  </a:srgbClr>
                </a:solidFill>
                <a:latin typeface="Arial Black" pitchFamily="34" charset="0"/>
                <a:cs typeface="Arial" pitchFamily="34" charset="0"/>
              </a:rPr>
              <a:t>CONEXÕES   BARRAMENTO PROVISÓRIO E TR-1</a:t>
            </a: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22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622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89248" y="1133475"/>
            <a:ext cx="8229600" cy="6393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ts val="0"/>
              </a:spcBef>
            </a:pPr>
            <a:r>
              <a:rPr lang="pt-BR" sz="2000" b="1" dirty="0">
                <a:solidFill>
                  <a:srgbClr val="1F497D">
                    <a:lumMod val="75000"/>
                  </a:srgbClr>
                </a:solidFill>
                <a:latin typeface="Arial Black" pitchFamily="34" charset="0"/>
                <a:ea typeface="+mn-ea"/>
                <a:cs typeface="Arial" pitchFamily="34" charset="0"/>
              </a:rPr>
              <a:t>CONEXÕES   BARRAMENTO PROVISÓRIO E </a:t>
            </a:r>
            <a:r>
              <a:rPr lang="pt-BR" sz="2000" b="1" dirty="0" smtClean="0">
                <a:solidFill>
                  <a:srgbClr val="1F497D">
                    <a:lumMod val="75000"/>
                  </a:srgbClr>
                </a:solidFill>
                <a:latin typeface="Arial Black" pitchFamily="34" charset="0"/>
                <a:ea typeface="+mn-ea"/>
                <a:cs typeface="Arial" pitchFamily="34" charset="0"/>
              </a:rPr>
              <a:t>TR-1</a:t>
            </a:r>
            <a:endParaRPr lang="pt-BR" sz="1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971820" y="1908065"/>
            <a:ext cx="2808180" cy="2157534"/>
            <a:chOff x="-296" y="621"/>
            <a:chExt cx="5307" cy="3505"/>
          </a:xfrm>
        </p:grpSpPr>
        <p:pic>
          <p:nvPicPr>
            <p:cNvPr id="9" name="Picture 5" descr="montagem disj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296" y="621"/>
              <a:ext cx="5307" cy="3505"/>
            </a:xfrm>
            <a:prstGeom prst="rect">
              <a:avLst/>
            </a:prstGeom>
            <a:noFill/>
          </p:spPr>
        </p:pic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527" y="1015"/>
              <a:ext cx="1011" cy="530"/>
            </a:xfrm>
            <a:custGeom>
              <a:avLst/>
              <a:gdLst/>
              <a:ahLst/>
              <a:cxnLst>
                <a:cxn ang="0">
                  <a:pos x="1188" y="654"/>
                </a:cxn>
                <a:cxn ang="0">
                  <a:pos x="846" y="630"/>
                </a:cxn>
                <a:cxn ang="0">
                  <a:pos x="474" y="558"/>
                </a:cxn>
                <a:cxn ang="0">
                  <a:pos x="252" y="402"/>
                </a:cxn>
                <a:cxn ang="0">
                  <a:pos x="90" y="192"/>
                </a:cxn>
                <a:cxn ang="0">
                  <a:pos x="0" y="0"/>
                </a:cxn>
              </a:cxnLst>
              <a:rect l="0" t="0" r="r" b="b"/>
              <a:pathLst>
                <a:path w="1188" h="654">
                  <a:moveTo>
                    <a:pt x="1188" y="654"/>
                  </a:moveTo>
                  <a:cubicBezTo>
                    <a:pt x="1076" y="650"/>
                    <a:pt x="965" y="646"/>
                    <a:pt x="846" y="630"/>
                  </a:cubicBezTo>
                  <a:cubicBezTo>
                    <a:pt x="727" y="614"/>
                    <a:pt x="573" y="596"/>
                    <a:pt x="474" y="558"/>
                  </a:cubicBezTo>
                  <a:cubicBezTo>
                    <a:pt x="375" y="520"/>
                    <a:pt x="316" y="463"/>
                    <a:pt x="252" y="402"/>
                  </a:cubicBezTo>
                  <a:cubicBezTo>
                    <a:pt x="188" y="341"/>
                    <a:pt x="132" y="259"/>
                    <a:pt x="90" y="192"/>
                  </a:cubicBezTo>
                  <a:cubicBezTo>
                    <a:pt x="48" y="125"/>
                    <a:pt x="15" y="32"/>
                    <a:pt x="0" y="0"/>
                  </a:cubicBez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2328" y="1575"/>
              <a:ext cx="837" cy="418"/>
            </a:xfrm>
            <a:custGeom>
              <a:avLst/>
              <a:gdLst/>
              <a:ahLst/>
              <a:cxnLst>
                <a:cxn ang="0">
                  <a:pos x="984" y="516"/>
                </a:cxn>
                <a:cxn ang="0">
                  <a:pos x="594" y="438"/>
                </a:cxn>
                <a:cxn ang="0">
                  <a:pos x="330" y="366"/>
                </a:cxn>
                <a:cxn ang="0">
                  <a:pos x="138" y="246"/>
                </a:cxn>
                <a:cxn ang="0">
                  <a:pos x="0" y="0"/>
                </a:cxn>
              </a:cxnLst>
              <a:rect l="0" t="0" r="r" b="b"/>
              <a:pathLst>
                <a:path w="984" h="516">
                  <a:moveTo>
                    <a:pt x="984" y="516"/>
                  </a:moveTo>
                  <a:cubicBezTo>
                    <a:pt x="843" y="489"/>
                    <a:pt x="703" y="463"/>
                    <a:pt x="594" y="438"/>
                  </a:cubicBezTo>
                  <a:cubicBezTo>
                    <a:pt x="485" y="413"/>
                    <a:pt x="406" y="398"/>
                    <a:pt x="330" y="366"/>
                  </a:cubicBezTo>
                  <a:cubicBezTo>
                    <a:pt x="254" y="334"/>
                    <a:pt x="193" y="307"/>
                    <a:pt x="138" y="246"/>
                  </a:cubicBezTo>
                  <a:cubicBezTo>
                    <a:pt x="83" y="185"/>
                    <a:pt x="24" y="43"/>
                    <a:pt x="0" y="0"/>
                  </a:cubicBez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t-BR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114" y="1944"/>
              <a:ext cx="776" cy="361"/>
            </a:xfrm>
            <a:custGeom>
              <a:avLst/>
              <a:gdLst/>
              <a:ahLst/>
              <a:cxnLst>
                <a:cxn ang="0">
                  <a:pos x="912" y="444"/>
                </a:cxn>
                <a:cxn ang="0">
                  <a:pos x="504" y="378"/>
                </a:cxn>
                <a:cxn ang="0">
                  <a:pos x="270" y="336"/>
                </a:cxn>
                <a:cxn ang="0">
                  <a:pos x="108" y="198"/>
                </a:cxn>
                <a:cxn ang="0">
                  <a:pos x="0" y="0"/>
                </a:cxn>
              </a:cxnLst>
              <a:rect l="0" t="0" r="r" b="b"/>
              <a:pathLst>
                <a:path w="912" h="444">
                  <a:moveTo>
                    <a:pt x="912" y="444"/>
                  </a:moveTo>
                  <a:cubicBezTo>
                    <a:pt x="761" y="420"/>
                    <a:pt x="611" y="396"/>
                    <a:pt x="504" y="378"/>
                  </a:cubicBezTo>
                  <a:cubicBezTo>
                    <a:pt x="397" y="360"/>
                    <a:pt x="336" y="366"/>
                    <a:pt x="270" y="336"/>
                  </a:cubicBezTo>
                  <a:cubicBezTo>
                    <a:pt x="204" y="306"/>
                    <a:pt x="153" y="254"/>
                    <a:pt x="108" y="198"/>
                  </a:cubicBezTo>
                  <a:cubicBezTo>
                    <a:pt x="63" y="142"/>
                    <a:pt x="18" y="33"/>
                    <a:pt x="0" y="0"/>
                  </a:cubicBez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t-BR"/>
            </a:p>
          </p:txBody>
        </p:sp>
      </p:grpSp>
      <p:pic>
        <p:nvPicPr>
          <p:cNvPr id="13" name="Picture 4" descr="DSC01176"/>
          <p:cNvPicPr>
            <a:picLocks noChangeAspect="1" noChangeArrowheads="1"/>
          </p:cNvPicPr>
          <p:nvPr/>
        </p:nvPicPr>
        <p:blipFill>
          <a:blip r:embed="rId4" cstate="print"/>
          <a:srcRect r="7666" b="27544"/>
          <a:stretch>
            <a:fillRect/>
          </a:stretch>
        </p:blipFill>
        <p:spPr bwMode="auto">
          <a:xfrm>
            <a:off x="4826495" y="4293096"/>
            <a:ext cx="3168352" cy="2076167"/>
          </a:xfrm>
          <a:prstGeom prst="rect">
            <a:avLst/>
          </a:prstGeom>
          <a:noFill/>
        </p:spPr>
      </p:pic>
      <p:pic>
        <p:nvPicPr>
          <p:cNvPr id="2052" name="Picture 4" descr="R:\Bay Movel MOC\Conex TR-1\DSC0117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93096"/>
            <a:ext cx="2808312" cy="2106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:\Bay Movel MOC\Conex TR-1\DSC0117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495" y="1864546"/>
            <a:ext cx="3168352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23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175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89248" y="1133475"/>
            <a:ext cx="8229600" cy="6393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ts val="0"/>
              </a:spcBef>
            </a:pPr>
            <a:r>
              <a:rPr lang="pt-BR" sz="2000" b="1" dirty="0">
                <a:solidFill>
                  <a:srgbClr val="1F497D">
                    <a:lumMod val="75000"/>
                  </a:srgbClr>
                </a:solidFill>
                <a:latin typeface="Arial Black" pitchFamily="34" charset="0"/>
                <a:ea typeface="+mn-ea"/>
                <a:cs typeface="Arial" pitchFamily="34" charset="0"/>
              </a:rPr>
              <a:t>CONEXÕES   BARRAMENTO PROVISÓRIO E </a:t>
            </a:r>
            <a:r>
              <a:rPr lang="pt-BR" sz="2000" b="1" dirty="0" smtClean="0">
                <a:solidFill>
                  <a:srgbClr val="1F497D">
                    <a:lumMod val="75000"/>
                  </a:srgbClr>
                </a:solidFill>
                <a:latin typeface="Arial Black" pitchFamily="34" charset="0"/>
                <a:ea typeface="+mn-ea"/>
                <a:cs typeface="Arial" pitchFamily="34" charset="0"/>
              </a:rPr>
              <a:t>TR-1</a:t>
            </a:r>
            <a:endParaRPr lang="pt-BR" sz="1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 descr="R:\Bay Movel MOC\Conex TR-1\DSC011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911" y="3645024"/>
            <a:ext cx="3600000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DSC01188"/>
          <p:cNvPicPr>
            <a:picLocks noChangeAspect="1" noChangeArrowheads="1"/>
          </p:cNvPicPr>
          <p:nvPr/>
        </p:nvPicPr>
        <p:blipFill>
          <a:blip r:embed="rId4" cstate="print"/>
          <a:srcRect l="6396" t="20667" r="7748" b="5112"/>
          <a:stretch>
            <a:fillRect/>
          </a:stretch>
        </p:blipFill>
        <p:spPr bwMode="auto">
          <a:xfrm>
            <a:off x="864821" y="2276872"/>
            <a:ext cx="3887710" cy="2520000"/>
          </a:xfrm>
          <a:prstGeom prst="rect">
            <a:avLst/>
          </a:prstGeom>
          <a:noFill/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24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188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57200" y="1491085"/>
            <a:ext cx="8229600" cy="4685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SUBSTITUIÇÃO DOS DISJUNTORES </a:t>
            </a:r>
            <a:endParaRPr lang="es-ES" sz="20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38302" y="2852936"/>
            <a:ext cx="80217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Os serviços foram realizados em quinze dias para cada disjuntor, sendo substituídos por completo, desde as bases até as cablagens;</a:t>
            </a:r>
          </a:p>
          <a:p>
            <a:pPr>
              <a:buFont typeface="Wingdings" pitchFamily="2" charset="2"/>
              <a:buChar char="§"/>
            </a:pPr>
            <a:endParaRPr lang="pt-BR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Disjuntor instalado, </a:t>
            </a:r>
            <a:r>
              <a:rPr lang="pt-BR" sz="2000" b="1" u="sng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Inebrasa</a:t>
            </a:r>
            <a:r>
              <a:rPr lang="pt-BR" sz="2000" b="1" u="sng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FA1-145 kV, comando tripolar,  comando Hidráulico, isolação e extinção a gás SF6, com capacidade de interrupção de 3.150 A.</a:t>
            </a:r>
          </a:p>
          <a:p>
            <a:endParaRPr lang="pt-BR" sz="2000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25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19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89248" y="1133475"/>
            <a:ext cx="8229600" cy="6393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spcBef>
                <a:spcPts val="0"/>
              </a:spcBef>
            </a:pPr>
            <a:r>
              <a:rPr lang="pt-BR" sz="2000" b="1" dirty="0" smtClean="0">
                <a:solidFill>
                  <a:srgbClr val="1F497D">
                    <a:lumMod val="75000"/>
                  </a:srgbClr>
                </a:solidFill>
                <a:latin typeface="Arial Black" pitchFamily="34" charset="0"/>
                <a:ea typeface="+mn-ea"/>
                <a:cs typeface="Arial" pitchFamily="34" charset="0"/>
              </a:rPr>
              <a:t>DESCONEXÕES   </a:t>
            </a:r>
            <a:r>
              <a:rPr lang="pt-BR" sz="2000" b="1" dirty="0">
                <a:solidFill>
                  <a:srgbClr val="1F497D">
                    <a:lumMod val="75000"/>
                  </a:srgbClr>
                </a:solidFill>
                <a:latin typeface="Arial Black" pitchFamily="34" charset="0"/>
                <a:ea typeface="+mn-ea"/>
                <a:cs typeface="Arial" pitchFamily="34" charset="0"/>
              </a:rPr>
              <a:t>BARRAMENTO PROVISÓRIO E </a:t>
            </a:r>
            <a:r>
              <a:rPr lang="pt-BR" sz="2000" b="1" dirty="0" smtClean="0">
                <a:solidFill>
                  <a:srgbClr val="1F497D">
                    <a:lumMod val="75000"/>
                  </a:srgbClr>
                </a:solidFill>
                <a:latin typeface="Arial Black" pitchFamily="34" charset="0"/>
                <a:ea typeface="+mn-ea"/>
                <a:cs typeface="Arial" pitchFamily="34" charset="0"/>
              </a:rPr>
              <a:t>TR-1</a:t>
            </a:r>
            <a:endParaRPr lang="pt-BR" sz="1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R:\Bay Movel MOC\retorno 52-1\DSC015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66" y="2060697"/>
            <a:ext cx="3456384" cy="259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R:\Bay Movel MOC\retorno 52-2\DSC016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84984"/>
            <a:ext cx="3648000" cy="27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59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366094" y="1301568"/>
            <a:ext cx="8229600" cy="6033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SUBSTITUIÇÃO DOS DISJUNTORES</a:t>
            </a:r>
            <a:endParaRPr lang="pt-BR" sz="20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Imagem 13" descr="DSC07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567" y="2149898"/>
            <a:ext cx="1888308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14" descr="DSC0789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75576" y="3717032"/>
            <a:ext cx="3393204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Imagem 12" descr="DSC0700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42705" y="2149898"/>
            <a:ext cx="190355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27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78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366094" y="1301568"/>
            <a:ext cx="8229600" cy="6033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  <a:cs typeface="Arial" pitchFamily="34" charset="0"/>
              </a:rPr>
              <a:t>SUBSTITUIÇÃO DOS DISJUNTORES</a:t>
            </a:r>
            <a:endParaRPr lang="pt-BR" sz="20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122" name="Picture 2" descr="R:\fotos SE MOCOCA\DSC008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89" y="1937324"/>
            <a:ext cx="4080001" cy="30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R:\fotos SE MOCOCA\DSC0089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78" y="3356992"/>
            <a:ext cx="4080000" cy="30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28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120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57200" y="1491085"/>
            <a:ext cx="8229600" cy="4685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CONCLUSÕES</a:t>
            </a:r>
            <a:endParaRPr lang="es-ES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080655" y="2327564"/>
            <a:ext cx="760614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pt-BR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Possibilidade de utilização do Bay Móvel em substituição à Subestação Móvel;</a:t>
            </a:r>
          </a:p>
          <a:p>
            <a:pPr marL="342900" indent="-342900">
              <a:buFont typeface="Wingdings" pitchFamily="2" charset="2"/>
              <a:buChar char="Ø"/>
            </a:pPr>
            <a:endParaRPr lang="pt-BR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As substituições dos disjuntores trouxeram melhorias para a instalação e ao sistema, confiabilidade, eficiência e redução da possibilidade de falhas; </a:t>
            </a:r>
          </a:p>
          <a:p>
            <a:pPr marL="342900" indent="-342900">
              <a:buFont typeface="Wingdings" pitchFamily="2" charset="2"/>
              <a:buChar char="Ø"/>
            </a:pPr>
            <a:endParaRPr lang="pt-BR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Preservação do meio ambiente reduzindo os riscos de impacto ambiental; </a:t>
            </a:r>
          </a:p>
          <a:p>
            <a:pPr>
              <a:buFont typeface="Wingdings" pitchFamily="2" charset="2"/>
              <a:buChar char="§"/>
            </a:pPr>
            <a:endParaRPr lang="pt-B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29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377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6" t="9926" r="1177" b="5915"/>
          <a:stretch/>
        </p:blipFill>
        <p:spPr bwMode="auto">
          <a:xfrm>
            <a:off x="971600" y="1951656"/>
            <a:ext cx="7632848" cy="442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3</a:t>
            </a:fld>
            <a:endParaRPr lang="pt-BR"/>
          </a:p>
        </p:txBody>
      </p:sp>
      <p:sp>
        <p:nvSpPr>
          <p:cNvPr id="3" name="Retângulo 2"/>
          <p:cNvSpPr/>
          <p:nvPr/>
        </p:nvSpPr>
        <p:spPr>
          <a:xfrm>
            <a:off x="1115616" y="1268760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20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UTILIZAÇÃO DO BAY MÓVEL SEM INTERRUPÇÃO DA SUBESTAÇÃO DE MOCÓCA</a:t>
            </a:r>
            <a:endParaRPr lang="pt-BR" sz="2000" b="1" dirty="0">
              <a:solidFill>
                <a:prstClr val="black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98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57200" y="1361776"/>
            <a:ext cx="8229600" cy="4685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CONCLUSÕES</a:t>
            </a:r>
            <a:endParaRPr lang="es-ES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23636" y="2276872"/>
            <a:ext cx="760614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pt-BR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  desafio deste serviço foi possível, com a competência dos profissionais, geração de novos conhecimentos, ótimo clima de trabalho e  principalmente com segurança;</a:t>
            </a:r>
          </a:p>
          <a:p>
            <a:pPr marL="342900" indent="-342900">
              <a:buFont typeface="Wingdings" pitchFamily="2" charset="2"/>
              <a:buChar char="Ø"/>
            </a:pPr>
            <a:endParaRPr lang="pt-BR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endParaRPr lang="pt-BR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Foi mantido a confiabilidade e disponibilidade total dos transformadores para a transmissão de energia à CPFL-Mococa, com impacto de maneira positiva para a imagem  e Missão da CTEEP.</a:t>
            </a:r>
            <a:endParaRPr lang="pt-B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459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ixaDeTexto 1"/>
          <p:cNvSpPr txBox="1"/>
          <p:nvPr/>
        </p:nvSpPr>
        <p:spPr>
          <a:xfrm>
            <a:off x="1835696" y="3318611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OBRIGADO!</a:t>
            </a:r>
            <a:endParaRPr lang="pt-BR" sz="4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31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318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2627784" y="1052736"/>
            <a:ext cx="5929354" cy="17848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pt-BR" sz="2000" dirty="0" smtClean="0">
                <a:solidFill>
                  <a:schemeClr val="bg1"/>
                </a:solidFill>
              </a:rPr>
              <a:t>CTEEP</a:t>
            </a:r>
          </a:p>
          <a:p>
            <a:pPr algn="r"/>
            <a:r>
              <a:rPr lang="pt-BR" sz="2000" dirty="0" err="1" smtClean="0">
                <a:solidFill>
                  <a:schemeClr val="bg1"/>
                </a:solidFill>
              </a:rPr>
              <a:t>Tel</a:t>
            </a:r>
            <a:r>
              <a:rPr lang="pt-BR" sz="2000" dirty="0" smtClean="0">
                <a:solidFill>
                  <a:schemeClr val="bg1"/>
                </a:solidFill>
              </a:rPr>
              <a:t>: +55 11 3138-7000</a:t>
            </a:r>
            <a:br>
              <a:rPr lang="pt-BR" sz="2000" dirty="0" smtClean="0">
                <a:solidFill>
                  <a:schemeClr val="bg1"/>
                </a:solidFill>
              </a:rPr>
            </a:br>
            <a:r>
              <a:rPr lang="pt-BR" sz="2000" dirty="0" smtClean="0">
                <a:solidFill>
                  <a:schemeClr val="bg1"/>
                </a:solidFill>
              </a:rPr>
              <a:t>cteep@cteep.com.br</a:t>
            </a:r>
          </a:p>
          <a:p>
            <a:pPr algn="r"/>
            <a:r>
              <a:rPr lang="pt-BR" sz="2000" dirty="0" smtClean="0">
                <a:solidFill>
                  <a:schemeClr val="bg1"/>
                </a:solidFill>
              </a:rPr>
              <a:t>www.cteep.com.br</a:t>
            </a:r>
            <a:br>
              <a:rPr lang="pt-BR" sz="2000" dirty="0" smtClean="0">
                <a:solidFill>
                  <a:schemeClr val="bg1"/>
                </a:solidFill>
              </a:rPr>
            </a:br>
            <a:endParaRPr lang="pt-BR" sz="2000" b="1" dirty="0" smtClean="0">
              <a:solidFill>
                <a:schemeClr val="bg1"/>
              </a:solidFill>
            </a:endParaRPr>
          </a:p>
          <a:p>
            <a:pPr algn="r"/>
            <a:r>
              <a:rPr lang="pt-BR" sz="2000" b="1" dirty="0" smtClean="0">
                <a:solidFill>
                  <a:schemeClr val="bg1"/>
                </a:solidFill>
              </a:rPr>
              <a:t>Canal Linha Ética </a:t>
            </a:r>
            <a:r>
              <a:rPr lang="pt-BR" sz="2000" dirty="0" smtClean="0">
                <a:solidFill>
                  <a:schemeClr val="bg1"/>
                </a:solidFill>
              </a:rPr>
              <a:t>canalconfidencial.com.br/</a:t>
            </a:r>
            <a:r>
              <a:rPr lang="pt-BR" sz="2000" dirty="0" err="1" smtClean="0">
                <a:solidFill>
                  <a:schemeClr val="bg1"/>
                </a:solidFill>
              </a:rPr>
              <a:t>linhaeticacteep</a:t>
            </a:r>
            <a:endParaRPr lang="pt-BR" sz="2000" dirty="0">
              <a:solidFill>
                <a:schemeClr val="bg1"/>
              </a:solidFill>
            </a:endParaRPr>
          </a:p>
          <a:p>
            <a:pPr algn="r"/>
            <a:r>
              <a:rPr lang="pt-BR" sz="2000" dirty="0">
                <a:solidFill>
                  <a:schemeClr val="bg1"/>
                </a:solidFill>
              </a:rPr>
              <a:t>ou pelo telefone 0800 777 0775</a:t>
            </a:r>
          </a:p>
          <a:p>
            <a:pPr algn="r"/>
            <a:endParaRPr lang="pt-BR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9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116632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2" t="11630" r="3030" b="10704"/>
          <a:stretch/>
        </p:blipFill>
        <p:spPr bwMode="auto">
          <a:xfrm>
            <a:off x="683568" y="1971510"/>
            <a:ext cx="8071658" cy="4462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tângulo de cantos arredondados 7"/>
          <p:cNvSpPr/>
          <p:nvPr/>
        </p:nvSpPr>
        <p:spPr>
          <a:xfrm>
            <a:off x="1475656" y="2167970"/>
            <a:ext cx="7056784" cy="406934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4</a:t>
            </a:fld>
            <a:endParaRPr lang="pt-BR"/>
          </a:p>
        </p:txBody>
      </p:sp>
      <p:sp>
        <p:nvSpPr>
          <p:cNvPr id="3" name="Retângulo 2"/>
          <p:cNvSpPr/>
          <p:nvPr/>
        </p:nvSpPr>
        <p:spPr>
          <a:xfrm>
            <a:off x="1331640" y="1211181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2000" b="1" dirty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UTILIZAÇÃO DO BAY MÓVEL SEM INTERRUPÇÃO DA SUBESTAÇÃO DE MOCÓCA</a:t>
            </a:r>
            <a:endParaRPr lang="pt-BR" sz="2000" b="1" dirty="0">
              <a:solidFill>
                <a:prstClr val="black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4453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57200" y="1491085"/>
            <a:ext cx="8229600" cy="4685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b="1" dirty="0" smtClean="0">
                <a:solidFill>
                  <a:srgbClr val="002060"/>
                </a:solidFill>
                <a:latin typeface="Arial Black" pitchFamily="34" charset="0"/>
                <a:cs typeface="Arial" pitchFamily="34" charset="0"/>
              </a:rPr>
              <a:t>OBJETIVO</a:t>
            </a:r>
            <a:endParaRPr lang="es-ES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42938" y="2940140"/>
            <a:ext cx="783604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Descrever a utilização do Bay Móvel de 138 kV;</a:t>
            </a: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lang="pt-BR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lang="pt-BR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Substituição de disjuntores dos transformadores, sem interrupção da Subestação Mococa. </a:t>
            </a: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 action="ppaction://hlinksldjump"/>
              </a:rPr>
              <a:t>  </a:t>
            </a:r>
            <a:endParaRPr lang="pt-BR" sz="2000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995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m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656" y="2716711"/>
            <a:ext cx="6514572" cy="3723812"/>
          </a:xfrm>
          <a:prstGeom prst="rect">
            <a:avLst/>
          </a:prstGeom>
          <a:ln w="12700">
            <a:solidFill>
              <a:schemeClr val="tx2">
                <a:lumMod val="50000"/>
                <a:alpha val="50000"/>
              </a:schemeClr>
            </a:solidFill>
          </a:ln>
        </p:spPr>
      </p:pic>
      <p:sp>
        <p:nvSpPr>
          <p:cNvPr id="5" name="CaixaDeTexto 4"/>
          <p:cNvSpPr txBox="1"/>
          <p:nvPr/>
        </p:nvSpPr>
        <p:spPr>
          <a:xfrm>
            <a:off x="1358471" y="1340768"/>
            <a:ext cx="621894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SUBESTAÇÃO DE  MOCOCA</a:t>
            </a:r>
          </a:p>
          <a:p>
            <a:pPr algn="ctr"/>
            <a:endParaRPr lang="pt-BR" sz="16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pt-BR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Dois </a:t>
            </a:r>
            <a:r>
              <a:rPr lang="pt-BR" sz="1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transformadores 138/11,5 </a:t>
            </a:r>
            <a:r>
              <a:rPr lang="pt-BR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kV:  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pt-BR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TR-1 de 25/33,3 MVA</a:t>
            </a:r>
          </a:p>
          <a:p>
            <a:pPr marL="285750" indent="-285750" algn="ctr">
              <a:buFont typeface="Wingdings" pitchFamily="2" charset="2"/>
              <a:buChar char="Ø"/>
            </a:pPr>
            <a:r>
              <a:rPr lang="pt-BR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TR-2 </a:t>
            </a:r>
            <a:r>
              <a:rPr lang="pt-BR" sz="14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de 15/18,5 MVA</a:t>
            </a: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687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26" y="2492896"/>
            <a:ext cx="4029850" cy="2700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429725" y="1268760"/>
            <a:ext cx="8229600" cy="9030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DISJUNTORES DOS TRANSFORMADORES</a:t>
            </a:r>
          </a:p>
          <a:p>
            <a:r>
              <a:rPr lang="pt-BR" sz="21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</a:p>
          <a:p>
            <a:endParaRPr lang="pt-BR" sz="1400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pt-BR" sz="16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Galileo</a:t>
            </a:r>
            <a:r>
              <a:rPr lang="pt-BR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tipo </a:t>
            </a:r>
            <a:r>
              <a:rPr lang="pt-BR" sz="1600" b="1" dirty="0" err="1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Ocerd</a:t>
            </a:r>
            <a:r>
              <a:rPr lang="pt-BR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150, fabricados em </a:t>
            </a:r>
            <a:r>
              <a:rPr lang="pt-BR" sz="16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1962</a:t>
            </a:r>
            <a:endParaRPr lang="pt-BR" sz="16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Imagem 4" descr="C:\Users\csouza\AppData\Local\Microsoft\Windows\Temporary Internet Files\Content.Word\DSC01309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4" b="60131"/>
          <a:stretch/>
        </p:blipFill>
        <p:spPr bwMode="auto">
          <a:xfrm>
            <a:off x="4644008" y="3717032"/>
            <a:ext cx="4248471" cy="27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724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C:\Users\csouza\AppData\Local\Microsoft\Windows\Temporary Internet Files\Content.Word\DSC0130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90" y="2805953"/>
            <a:ext cx="2592288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m 7" descr="C:\Users\csouza\AppData\Local\Microsoft\Windows\Temporary Internet Files\Content.Word\DSC01313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985458"/>
            <a:ext cx="2952328" cy="21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m 8" descr="C:\Users\csouza\AppData\Local\Microsoft\Windows\Temporary Internet Files\Content.Word\DSC01312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805953"/>
            <a:ext cx="2425570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tângulo 1"/>
          <p:cNvSpPr/>
          <p:nvPr/>
        </p:nvSpPr>
        <p:spPr>
          <a:xfrm>
            <a:off x="467544" y="1265565"/>
            <a:ext cx="811420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DEFICIENCIAS </a:t>
            </a:r>
            <a:r>
              <a:rPr lang="pt-BR" sz="2000" dirty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DOS DISJUNTORES </a:t>
            </a:r>
            <a:r>
              <a:rPr lang="pt-BR" sz="20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 </a:t>
            </a:r>
            <a:endParaRPr lang="pt-BR" sz="20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  <a:p>
            <a:pPr algn="ctr"/>
            <a:endParaRPr lang="pt-BR" sz="1600" dirty="0"/>
          </a:p>
          <a:p>
            <a:pPr marL="1657350" lvl="3" indent="-285750">
              <a:buFont typeface="Wingdings" pitchFamily="2" charset="2"/>
              <a:buChar char="Ø"/>
            </a:pPr>
            <a:r>
              <a:rPr lang="pt-BR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Atuação das proteções devido ao tempo excessivo abertura/fechamento</a:t>
            </a:r>
          </a:p>
          <a:p>
            <a:pPr marL="1657350" lvl="3" indent="-285750">
              <a:buFont typeface="Wingdings" pitchFamily="2" charset="2"/>
              <a:buChar char="Ø"/>
            </a:pPr>
            <a:r>
              <a:rPr lang="pt-BR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Obsoletismo</a:t>
            </a:r>
          </a:p>
          <a:p>
            <a:pPr marL="1657350" lvl="3" indent="-285750">
              <a:buFont typeface="Wingdings" pitchFamily="2" charset="2"/>
              <a:buChar char="Ø"/>
            </a:pPr>
            <a:r>
              <a:rPr lang="pt-BR" sz="14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Falta de peças reposição</a:t>
            </a:r>
            <a:endParaRPr lang="pt-BR" sz="14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924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457200" y="1491085"/>
            <a:ext cx="8229600" cy="4685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b="1" dirty="0" smtClean="0">
                <a:solidFill>
                  <a:srgbClr val="002060"/>
                </a:solidFill>
                <a:latin typeface="Arial Black" pitchFamily="34" charset="0"/>
              </a:rPr>
              <a:t>OBSTÁCULOS / SOLUÇÃO </a:t>
            </a:r>
            <a:endParaRPr lang="es-ES" sz="2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28253" y="2204864"/>
            <a:ext cx="7758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Obstáculos</a:t>
            </a:r>
          </a:p>
          <a:p>
            <a:pPr algn="ctr"/>
            <a:endParaRPr lang="pt-BR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Impossibilidade de desligamentos dos transformadores;</a:t>
            </a:r>
          </a:p>
          <a:p>
            <a:pPr marL="342900" indent="-342900">
              <a:buFont typeface="Wingdings" pitchFamily="2" charset="2"/>
              <a:buChar char="Ø"/>
            </a:pPr>
            <a:endParaRPr lang="pt-BR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Wingdings" pitchFamily="2" charset="2"/>
              <a:buChar char="Ø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As subestações móveis da CTEEP não possuem reguladores de tensão.</a:t>
            </a:r>
            <a:endParaRPr lang="pt-BR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928254" y="4293096"/>
            <a:ext cx="77585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Solução</a:t>
            </a:r>
            <a:r>
              <a:rPr lang="pt-BR" sz="20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pt-BR" sz="2000" b="1" dirty="0" smtClean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Possibilidade de utilização do </a:t>
            </a:r>
            <a:r>
              <a:rPr lang="pt-BR" sz="20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bay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móvel para substituir  disjuntores dos </a:t>
            </a:r>
            <a:r>
              <a:rPr lang="pt-BR" sz="2000" b="1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bays</a:t>
            </a:r>
            <a:r>
              <a:rPr lang="pt-BR" sz="2000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dos transformadores.</a:t>
            </a:r>
            <a:endParaRPr lang="pt-BR" sz="2000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066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581</Words>
  <Application>Microsoft Office PowerPoint</Application>
  <PresentationFormat>Apresentação na tela (4:3)</PresentationFormat>
  <Paragraphs>148</Paragraphs>
  <Slides>32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33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CHESF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JOCILIO TAVARES DE OLIVEIRA</dc:creator>
  <cp:lastModifiedBy>Start</cp:lastModifiedBy>
  <cp:revision>123</cp:revision>
  <cp:lastPrinted>2013-10-09T13:25:30Z</cp:lastPrinted>
  <dcterms:created xsi:type="dcterms:W3CDTF">2013-03-20T14:44:51Z</dcterms:created>
  <dcterms:modified xsi:type="dcterms:W3CDTF">2013-10-15T13:02:25Z</dcterms:modified>
</cp:coreProperties>
</file>