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3" r:id="rId8"/>
    <p:sldId id="264" r:id="rId9"/>
    <p:sldId id="269" r:id="rId10"/>
    <p:sldId id="265" r:id="rId11"/>
    <p:sldId id="271" r:id="rId12"/>
    <p:sldId id="270" r:id="rId13"/>
    <p:sldId id="267" r:id="rId14"/>
    <p:sldId id="268" r:id="rId15"/>
  </p:sldIdLst>
  <p:sldSz cx="9144000" cy="6858000" type="screen4x3"/>
  <p:notesSz cx="6867525" cy="99949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t>11/10/2013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0202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t>11/10/2013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65149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t>11/10/2013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7197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t>11/10/2013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32524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t>11/10/2013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5217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t>11/10/2013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12655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t>11/10/2013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9146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t>11/10/2013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44084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t>11/10/2013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5602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t>11/10/2013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65052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t>11/10/2013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50088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1FDCE0-0BA7-439B-A3B2-CBE2B1A96AA7}" type="datetimeFigureOut">
              <a:rPr lang="pt-BR" smtClean="0"/>
              <a:t>11/10/2013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EBCA63-36AD-41A1-8928-727F5B9E9EC6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08080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emf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1258888" y="2060848"/>
            <a:ext cx="6769100" cy="34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2000" b="1">
                <a:solidFill>
                  <a:schemeClr val="tx2"/>
                </a:solidFill>
                <a:latin typeface="Arial" charset="0"/>
              </a:defRPr>
            </a:lvl1pPr>
            <a:lvl2pPr marL="742950" indent="-285750">
              <a:defRPr kumimoji="1" sz="2000" b="1">
                <a:solidFill>
                  <a:schemeClr val="tx2"/>
                </a:solidFill>
                <a:latin typeface="Arial" charset="0"/>
              </a:defRPr>
            </a:lvl2pPr>
            <a:lvl3pPr marL="1143000" indent="-228600">
              <a:defRPr kumimoji="1" sz="2000" b="1">
                <a:solidFill>
                  <a:schemeClr val="tx2"/>
                </a:solidFill>
                <a:latin typeface="Arial" charset="0"/>
              </a:defRPr>
            </a:lvl3pPr>
            <a:lvl4pPr marL="1600200" indent="-228600">
              <a:defRPr kumimoji="1" sz="2000" b="1">
                <a:solidFill>
                  <a:schemeClr val="tx2"/>
                </a:solidFill>
                <a:latin typeface="Arial" charset="0"/>
              </a:defRPr>
            </a:lvl4pPr>
            <a:lvl5pPr marL="2057400" indent="-228600">
              <a:defRPr kumimoji="1" sz="20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pt-BR" dirty="0"/>
              <a:t>AVALIAÇÃO DE SOBRETENSÕES EM SUBESTAÇÕES ISOLADAS A SF6 INTERCONECTADAS POR CABOS </a:t>
            </a:r>
            <a:r>
              <a:rPr lang="pt-BR" dirty="0" smtClean="0"/>
              <a:t>SUBTERRÂNEOS</a:t>
            </a:r>
          </a:p>
          <a:p>
            <a:pPr algn="ctr"/>
            <a:endParaRPr lang="pt-BR" dirty="0" smtClean="0"/>
          </a:p>
          <a:p>
            <a:pPr algn="ctr"/>
            <a:endParaRPr lang="pt-BR" dirty="0" smtClean="0"/>
          </a:p>
          <a:p>
            <a:pPr algn="ctr"/>
            <a:endParaRPr lang="pt-BR" dirty="0"/>
          </a:p>
          <a:p>
            <a:pPr algn="ctr"/>
            <a:endParaRPr lang="pt-BR" dirty="0"/>
          </a:p>
          <a:p>
            <a:pPr algn="ctr"/>
            <a:endParaRPr lang="pt-BR" dirty="0"/>
          </a:p>
          <a:p>
            <a:pPr algn="ctr"/>
            <a:r>
              <a:rPr lang="pt-BR" dirty="0" smtClean="0"/>
              <a:t>*Rafael C. Galera de Azevedo (ABB)</a:t>
            </a:r>
          </a:p>
          <a:p>
            <a:pPr algn="ctr"/>
            <a:r>
              <a:rPr lang="pt-BR" dirty="0"/>
              <a:t>  </a:t>
            </a:r>
            <a:r>
              <a:rPr lang="pt-BR" dirty="0" smtClean="0"/>
              <a:t>José Geraldo B. M. Andrade (ABB)</a:t>
            </a:r>
          </a:p>
          <a:p>
            <a:pPr algn="ctr"/>
            <a:r>
              <a:rPr lang="pt-BR" dirty="0"/>
              <a:t> </a:t>
            </a:r>
            <a:r>
              <a:rPr lang="pt-BR" dirty="0" smtClean="0"/>
              <a:t> Marta Lacorte  (ABB)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198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827584" y="1300698"/>
            <a:ext cx="770485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000" b="1">
                <a:solidFill>
                  <a:schemeClr val="tx2"/>
                </a:solidFill>
                <a:latin typeface="Arial" charset="0"/>
              </a:defRPr>
            </a:lvl1pPr>
            <a:lvl2pPr marL="742950" indent="-285750">
              <a:defRPr kumimoji="1" sz="2000" b="1">
                <a:solidFill>
                  <a:schemeClr val="tx2"/>
                </a:solidFill>
                <a:latin typeface="Arial" charset="0"/>
              </a:defRPr>
            </a:lvl2pPr>
            <a:lvl3pPr marL="1143000" indent="-228600">
              <a:defRPr kumimoji="1" sz="2000" b="1">
                <a:solidFill>
                  <a:schemeClr val="tx2"/>
                </a:solidFill>
                <a:latin typeface="Arial" charset="0"/>
              </a:defRPr>
            </a:lvl3pPr>
            <a:lvl4pPr marL="1600200" indent="-228600">
              <a:defRPr kumimoji="1" sz="2000" b="1">
                <a:solidFill>
                  <a:schemeClr val="tx2"/>
                </a:solidFill>
                <a:latin typeface="Arial" charset="0"/>
              </a:defRPr>
            </a:lvl4pPr>
            <a:lvl5pPr marL="2057400" indent="-228600">
              <a:defRPr kumimoji="1" sz="20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pt-BR" dirty="0" smtClean="0"/>
              <a:t>SIMULAÇÕES DE SURTOS DE MANOBRAS</a:t>
            </a:r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67544" y="1849130"/>
            <a:ext cx="8568952" cy="3136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488" tIns="44450" rIns="90488" bIns="44450">
            <a:spAutoFit/>
          </a:bodyPr>
          <a:lstStyle/>
          <a:p>
            <a:pPr defTabSz="762000">
              <a:defRPr/>
            </a:pPr>
            <a:r>
              <a:rPr lang="en-U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MODELO ADOTADO:</a:t>
            </a:r>
          </a:p>
          <a:p>
            <a:pPr defTabSz="762000">
              <a:defRPr/>
            </a:pPr>
            <a:endParaRPr lang="en-US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defTabSz="762000">
              <a:buFont typeface="Arial" pitchFamily="34" charset="0"/>
              <a:buChar char="•"/>
              <a:defRPr/>
            </a:pPr>
            <a:r>
              <a:rPr lang="en-US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Representação</a:t>
            </a:r>
            <a:r>
              <a:rPr lang="en-US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trifásica</a:t>
            </a:r>
            <a:endParaRPr lang="en-US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defTabSz="762000">
              <a:defRPr/>
            </a:pPr>
            <a:r>
              <a:rPr lang="en-US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defTabSz="762000">
              <a:buFont typeface="Arial" pitchFamily="34" charset="0"/>
              <a:buChar char="•"/>
              <a:defRPr/>
            </a:pPr>
            <a:r>
              <a:rPr lang="en-US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Avaliação</a:t>
            </a:r>
            <a:r>
              <a:rPr lang="en-US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da </a:t>
            </a:r>
            <a:r>
              <a:rPr lang="en-US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barra</a:t>
            </a:r>
            <a:r>
              <a:rPr lang="en-US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GIS</a:t>
            </a:r>
          </a:p>
          <a:p>
            <a:pPr marL="285750" indent="-285750" defTabSz="762000">
              <a:buFont typeface="Arial" pitchFamily="34" charset="0"/>
              <a:buChar char="•"/>
              <a:defRPr/>
            </a:pPr>
            <a:endParaRPr lang="en-US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defTabSz="762000">
              <a:buFont typeface="Arial" pitchFamily="34" charset="0"/>
              <a:buChar char="•"/>
              <a:defRPr/>
            </a:pPr>
            <a:r>
              <a:rPr lang="en-US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Surgimento</a:t>
            </a:r>
            <a:r>
              <a:rPr lang="en-US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tensões</a:t>
            </a:r>
            <a:r>
              <a:rPr lang="en-US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elevadas</a:t>
            </a:r>
            <a:r>
              <a:rPr lang="en-US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frequências</a:t>
            </a:r>
            <a:r>
              <a:rPr lang="en-US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(VFTO)</a:t>
            </a:r>
          </a:p>
          <a:p>
            <a:pPr marL="285750" indent="-285750" defTabSz="762000">
              <a:buFont typeface="Arial" pitchFamily="34" charset="0"/>
              <a:buChar char="•"/>
              <a:defRPr/>
            </a:pPr>
            <a:endParaRPr lang="en-US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defTabSz="762000">
              <a:buFont typeface="Arial" pitchFamily="34" charset="0"/>
              <a:buChar char="•"/>
              <a:defRPr/>
            </a:pPr>
            <a:r>
              <a:rPr lang="en-US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Fechamentos</a:t>
            </a:r>
            <a:r>
              <a:rPr lang="en-US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dos </a:t>
            </a:r>
            <a:r>
              <a:rPr lang="en-US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desconectores</a:t>
            </a:r>
            <a:r>
              <a:rPr lang="en-US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para</a:t>
            </a:r>
            <a:r>
              <a:rPr lang="en-US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diversas</a:t>
            </a:r>
            <a:r>
              <a:rPr lang="en-US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configurações</a:t>
            </a:r>
            <a:r>
              <a:rPr lang="en-US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da </a:t>
            </a:r>
            <a:r>
              <a:rPr lang="en-US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barra</a:t>
            </a:r>
            <a:r>
              <a:rPr lang="en-US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GIS</a:t>
            </a:r>
          </a:p>
          <a:p>
            <a:pPr marL="285750" indent="-285750" defTabSz="762000">
              <a:buFont typeface="Arial" pitchFamily="34" charset="0"/>
              <a:buChar char="•"/>
              <a:defRPr/>
            </a:pPr>
            <a:endParaRPr lang="en-US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defTabSz="762000">
              <a:buFont typeface="Arial" pitchFamily="34" charset="0"/>
              <a:buChar char="•"/>
              <a:defRPr/>
            </a:pPr>
            <a:r>
              <a:rPr lang="en-US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Maior</a:t>
            </a:r>
            <a:r>
              <a:rPr lang="en-US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severidade</a:t>
            </a:r>
            <a:r>
              <a:rPr lang="en-US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para</a:t>
            </a:r>
            <a:r>
              <a:rPr lang="en-US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menor</a:t>
            </a:r>
            <a:r>
              <a:rPr lang="en-US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quantidade</a:t>
            </a:r>
            <a:r>
              <a:rPr lang="en-US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equipamentos</a:t>
            </a:r>
            <a:r>
              <a:rPr lang="en-US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conectados</a:t>
            </a:r>
            <a:endParaRPr lang="en-US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2485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827584" y="1196752"/>
            <a:ext cx="770485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000" b="1">
                <a:solidFill>
                  <a:schemeClr val="tx2"/>
                </a:solidFill>
                <a:latin typeface="Arial" charset="0"/>
              </a:defRPr>
            </a:lvl1pPr>
            <a:lvl2pPr marL="742950" indent="-285750">
              <a:defRPr kumimoji="1" sz="2000" b="1">
                <a:solidFill>
                  <a:schemeClr val="tx2"/>
                </a:solidFill>
                <a:latin typeface="Arial" charset="0"/>
              </a:defRPr>
            </a:lvl2pPr>
            <a:lvl3pPr marL="1143000" indent="-228600">
              <a:defRPr kumimoji="1" sz="2000" b="1">
                <a:solidFill>
                  <a:schemeClr val="tx2"/>
                </a:solidFill>
                <a:latin typeface="Arial" charset="0"/>
              </a:defRPr>
            </a:lvl3pPr>
            <a:lvl4pPr marL="1600200" indent="-228600">
              <a:defRPr kumimoji="1" sz="2000" b="1">
                <a:solidFill>
                  <a:schemeClr val="tx2"/>
                </a:solidFill>
                <a:latin typeface="Arial" charset="0"/>
              </a:defRPr>
            </a:lvl4pPr>
            <a:lvl5pPr marL="2057400" indent="-228600">
              <a:defRPr kumimoji="1" sz="20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pt-BR" dirty="0" smtClean="0"/>
              <a:t>SIMULAÇÕES DE SURTOS DE MANOBRAS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628800"/>
            <a:ext cx="4906962" cy="229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57"/>
          <a:stretch>
            <a:fillRect/>
          </a:stretch>
        </p:blipFill>
        <p:spPr bwMode="auto">
          <a:xfrm>
            <a:off x="2657178" y="3960968"/>
            <a:ext cx="4045668" cy="253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07504" y="4808976"/>
            <a:ext cx="2592288" cy="64376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488" tIns="44450" rIns="90488" bIns="44450">
            <a:spAutoFit/>
          </a:bodyPr>
          <a:lstStyle/>
          <a:p>
            <a:pPr algn="ctr" defTabSz="762000"/>
            <a:r>
              <a:rPr lang="en-US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Tensão</a:t>
            </a:r>
            <a:r>
              <a:rPr kumimoji="0" lang="en-US" sz="1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0" lang="en-US" sz="18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no </a:t>
            </a:r>
            <a:r>
              <a:rPr kumimoji="0" lang="en-US" sz="18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desconector</a:t>
            </a:r>
            <a:r>
              <a:rPr kumimoji="0" lang="en-US" sz="1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do TR-04</a:t>
            </a:r>
            <a:endParaRPr kumimoji="0" lang="en-US" sz="18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948264" y="5044533"/>
            <a:ext cx="14606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762000"/>
            <a:r>
              <a:rPr lang="en-US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(f = 17 MHz)</a:t>
            </a:r>
          </a:p>
        </p:txBody>
      </p:sp>
    </p:spTree>
    <p:extLst>
      <p:ext uri="{BB962C8B-B14F-4D97-AF65-F5344CB8AC3E}">
        <p14:creationId xmlns:p14="http://schemas.microsoft.com/office/powerpoint/2010/main" val="1990663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827584" y="1156682"/>
            <a:ext cx="770485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000" b="1">
                <a:solidFill>
                  <a:schemeClr val="tx2"/>
                </a:solidFill>
                <a:latin typeface="Arial" charset="0"/>
              </a:defRPr>
            </a:lvl1pPr>
            <a:lvl2pPr marL="742950" indent="-285750">
              <a:defRPr kumimoji="1" sz="2000" b="1">
                <a:solidFill>
                  <a:schemeClr val="tx2"/>
                </a:solidFill>
                <a:latin typeface="Arial" charset="0"/>
              </a:defRPr>
            </a:lvl2pPr>
            <a:lvl3pPr marL="1143000" indent="-228600">
              <a:defRPr kumimoji="1" sz="2000" b="1">
                <a:solidFill>
                  <a:schemeClr val="tx2"/>
                </a:solidFill>
                <a:latin typeface="Arial" charset="0"/>
              </a:defRPr>
            </a:lvl3pPr>
            <a:lvl4pPr marL="1600200" indent="-228600">
              <a:defRPr kumimoji="1" sz="2000" b="1">
                <a:solidFill>
                  <a:schemeClr val="tx2"/>
                </a:solidFill>
                <a:latin typeface="Arial" charset="0"/>
              </a:defRPr>
            </a:lvl4pPr>
            <a:lvl5pPr marL="2057400" indent="-228600">
              <a:defRPr kumimoji="1" sz="20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pt-BR" dirty="0" smtClean="0"/>
              <a:t>SIMULAÇÕES DE SURTOS DE MANOBRAS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509" y="1484784"/>
            <a:ext cx="4859338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48"/>
          <a:stretch>
            <a:fillRect/>
          </a:stretch>
        </p:blipFill>
        <p:spPr bwMode="auto">
          <a:xfrm>
            <a:off x="2570076" y="3964314"/>
            <a:ext cx="4004203" cy="2534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93160" y="4773396"/>
            <a:ext cx="2232248" cy="920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488" tIns="44450" rIns="90488" bIns="44450">
            <a:spAutoFit/>
          </a:bodyPr>
          <a:lstStyle/>
          <a:p>
            <a:pPr algn="ctr" defTabSz="762000"/>
            <a:r>
              <a:rPr lang="en-US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Tensão</a:t>
            </a:r>
            <a:r>
              <a:rPr lang="en-US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no </a:t>
            </a:r>
            <a:r>
              <a:rPr lang="en-US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desconector</a:t>
            </a:r>
            <a:r>
              <a:rPr lang="en-US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do </a:t>
            </a:r>
          </a:p>
          <a:p>
            <a:pPr algn="ctr" defTabSz="762000"/>
            <a:r>
              <a:rPr lang="en-US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TR-03</a:t>
            </a:r>
            <a:endParaRPr lang="en-US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079800" y="5047084"/>
            <a:ext cx="13324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762000"/>
            <a:r>
              <a:rPr lang="en-US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(f = 2 MHz)</a:t>
            </a:r>
            <a:endParaRPr lang="en-US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5757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827584" y="1372706"/>
            <a:ext cx="770485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000" b="1">
                <a:solidFill>
                  <a:schemeClr val="tx2"/>
                </a:solidFill>
                <a:latin typeface="Arial" charset="0"/>
              </a:defRPr>
            </a:lvl1pPr>
            <a:lvl2pPr marL="742950" indent="-285750">
              <a:defRPr kumimoji="1" sz="2000" b="1">
                <a:solidFill>
                  <a:schemeClr val="tx2"/>
                </a:solidFill>
                <a:latin typeface="Arial" charset="0"/>
              </a:defRPr>
            </a:lvl2pPr>
            <a:lvl3pPr marL="1143000" indent="-228600">
              <a:defRPr kumimoji="1" sz="2000" b="1">
                <a:solidFill>
                  <a:schemeClr val="tx2"/>
                </a:solidFill>
                <a:latin typeface="Arial" charset="0"/>
              </a:defRPr>
            </a:lvl3pPr>
            <a:lvl4pPr marL="1600200" indent="-228600">
              <a:defRPr kumimoji="1" sz="2000" b="1">
                <a:solidFill>
                  <a:schemeClr val="tx2"/>
                </a:solidFill>
                <a:latin typeface="Arial" charset="0"/>
              </a:defRPr>
            </a:lvl4pPr>
            <a:lvl5pPr marL="2057400" indent="-228600">
              <a:defRPr kumimoji="1" sz="20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pt-BR" dirty="0" smtClean="0"/>
              <a:t>CONCLUSÕES</a:t>
            </a:r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95536" y="2060848"/>
            <a:ext cx="8568952" cy="436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488" tIns="44450" rIns="90488" bIns="44450">
            <a:spAutoFit/>
          </a:bodyPr>
          <a:lstStyle/>
          <a:p>
            <a:pPr marL="285750" indent="-285750" defTabSz="762000">
              <a:buFont typeface="Arial" pitchFamily="34" charset="0"/>
              <a:buChar char="•"/>
              <a:defRPr/>
            </a:pPr>
            <a:r>
              <a:rPr kumimoji="1" lang="en-US" sz="2000" b="1" dirty="0" err="1">
                <a:solidFill>
                  <a:schemeClr val="tx2"/>
                </a:solidFill>
                <a:latin typeface="Arial" charset="0"/>
              </a:rPr>
              <a:t>Aplicação</a:t>
            </a:r>
            <a:r>
              <a:rPr kumimoji="1" lang="en-US" sz="2000" b="1" dirty="0">
                <a:solidFill>
                  <a:schemeClr val="tx2"/>
                </a:solidFill>
                <a:latin typeface="Arial" charset="0"/>
              </a:rPr>
              <a:t> da </a:t>
            </a:r>
            <a:r>
              <a:rPr kumimoji="1" lang="en-US" sz="2000" b="1" dirty="0" err="1">
                <a:solidFill>
                  <a:schemeClr val="tx2"/>
                </a:solidFill>
                <a:latin typeface="Arial" charset="0"/>
              </a:rPr>
              <a:t>tecnologia</a:t>
            </a:r>
            <a:r>
              <a:rPr kumimoji="1" lang="en-US" sz="2000" b="1" dirty="0">
                <a:solidFill>
                  <a:schemeClr val="tx2"/>
                </a:solidFill>
                <a:latin typeface="Arial" charset="0"/>
              </a:rPr>
              <a:t> GIS largamente </a:t>
            </a:r>
            <a:r>
              <a:rPr kumimoji="1" lang="en-US" sz="2000" b="1" dirty="0" err="1">
                <a:solidFill>
                  <a:schemeClr val="tx2"/>
                </a:solidFill>
                <a:latin typeface="Arial" charset="0"/>
              </a:rPr>
              <a:t>empregada</a:t>
            </a:r>
            <a:endParaRPr kumimoji="1" lang="en-US" sz="2000" b="1" dirty="0">
              <a:solidFill>
                <a:schemeClr val="tx2"/>
              </a:solidFill>
              <a:latin typeface="Arial" charset="0"/>
            </a:endParaRPr>
          </a:p>
          <a:p>
            <a:pPr marL="285750" indent="-285750" defTabSz="762000">
              <a:buFont typeface="Arial" pitchFamily="34" charset="0"/>
              <a:buChar char="•"/>
              <a:defRPr/>
            </a:pPr>
            <a:endParaRPr kumimoji="1" lang="en-US" sz="2000" b="1" dirty="0">
              <a:solidFill>
                <a:schemeClr val="tx2"/>
              </a:solidFill>
              <a:latin typeface="Arial" charset="0"/>
            </a:endParaRPr>
          </a:p>
          <a:p>
            <a:pPr marL="285750" indent="-285750" defTabSz="762000">
              <a:buFont typeface="Arial" pitchFamily="34" charset="0"/>
              <a:buChar char="•"/>
              <a:defRPr/>
            </a:pPr>
            <a:r>
              <a:rPr kumimoji="1" lang="en-US" sz="2000" b="1" dirty="0" err="1" smtClean="0">
                <a:solidFill>
                  <a:schemeClr val="tx2"/>
                </a:solidFill>
                <a:latin typeface="Arial" charset="0"/>
              </a:rPr>
              <a:t>Avaliação</a:t>
            </a:r>
            <a:r>
              <a:rPr kumimoji="1" lang="en-US" sz="2000" b="1" dirty="0" smtClean="0">
                <a:solidFill>
                  <a:schemeClr val="tx2"/>
                </a:solidFill>
                <a:latin typeface="Arial" charset="0"/>
              </a:rPr>
              <a:t> </a:t>
            </a:r>
            <a:r>
              <a:rPr kumimoji="1" lang="en-US" sz="2000" b="1" dirty="0">
                <a:solidFill>
                  <a:schemeClr val="tx2"/>
                </a:solidFill>
                <a:latin typeface="Arial" charset="0"/>
              </a:rPr>
              <a:t>dos </a:t>
            </a:r>
            <a:r>
              <a:rPr kumimoji="1" lang="en-US" sz="2000" b="1" dirty="0" err="1">
                <a:solidFill>
                  <a:schemeClr val="tx2"/>
                </a:solidFill>
                <a:latin typeface="Arial" charset="0"/>
              </a:rPr>
              <a:t>níveis</a:t>
            </a:r>
            <a:r>
              <a:rPr kumimoji="1" lang="en-US" sz="2000" b="1" dirty="0">
                <a:solidFill>
                  <a:schemeClr val="tx2"/>
                </a:solidFill>
                <a:latin typeface="Arial" charset="0"/>
              </a:rPr>
              <a:t> de </a:t>
            </a:r>
            <a:r>
              <a:rPr kumimoji="1" lang="en-US" sz="2000" b="1" dirty="0" err="1">
                <a:solidFill>
                  <a:schemeClr val="tx2"/>
                </a:solidFill>
                <a:latin typeface="Arial" charset="0"/>
              </a:rPr>
              <a:t>isolação</a:t>
            </a:r>
            <a:r>
              <a:rPr kumimoji="1" lang="en-US" sz="2000" b="1" dirty="0">
                <a:solidFill>
                  <a:schemeClr val="tx2"/>
                </a:solidFill>
                <a:latin typeface="Arial" charset="0"/>
              </a:rPr>
              <a:t> </a:t>
            </a:r>
            <a:r>
              <a:rPr kumimoji="1" lang="en-US" sz="2000" b="1" dirty="0" err="1">
                <a:solidFill>
                  <a:schemeClr val="tx2"/>
                </a:solidFill>
                <a:latin typeface="Arial" charset="0"/>
              </a:rPr>
              <a:t>através</a:t>
            </a:r>
            <a:r>
              <a:rPr kumimoji="1" lang="en-US" sz="2000" b="1" dirty="0">
                <a:solidFill>
                  <a:schemeClr val="tx2"/>
                </a:solidFill>
                <a:latin typeface="Arial" charset="0"/>
              </a:rPr>
              <a:t> de </a:t>
            </a:r>
            <a:r>
              <a:rPr kumimoji="1" lang="en-US" sz="2000" b="1" dirty="0" err="1">
                <a:solidFill>
                  <a:schemeClr val="tx2"/>
                </a:solidFill>
                <a:latin typeface="Arial" charset="0"/>
              </a:rPr>
              <a:t>simulações</a:t>
            </a:r>
            <a:r>
              <a:rPr kumimoji="1" lang="en-US" sz="2000" b="1" dirty="0">
                <a:solidFill>
                  <a:schemeClr val="tx2"/>
                </a:solidFill>
                <a:latin typeface="Arial" charset="0"/>
              </a:rPr>
              <a:t> de </a:t>
            </a:r>
            <a:r>
              <a:rPr kumimoji="1" lang="en-US" sz="2000" b="1" dirty="0" err="1">
                <a:solidFill>
                  <a:schemeClr val="tx2"/>
                </a:solidFill>
                <a:latin typeface="Arial" charset="0"/>
              </a:rPr>
              <a:t>descargas</a:t>
            </a:r>
            <a:r>
              <a:rPr kumimoji="1" lang="en-US" sz="2000" b="1" dirty="0">
                <a:solidFill>
                  <a:schemeClr val="tx2"/>
                </a:solidFill>
                <a:latin typeface="Arial" charset="0"/>
              </a:rPr>
              <a:t> </a:t>
            </a:r>
            <a:r>
              <a:rPr kumimoji="1" lang="en-US" sz="2000" b="1" dirty="0" err="1">
                <a:solidFill>
                  <a:schemeClr val="tx2"/>
                </a:solidFill>
                <a:latin typeface="Arial" charset="0"/>
              </a:rPr>
              <a:t>atmosféricas</a:t>
            </a:r>
            <a:r>
              <a:rPr kumimoji="1" lang="en-US" sz="2000" b="1" dirty="0">
                <a:solidFill>
                  <a:schemeClr val="tx2"/>
                </a:solidFill>
                <a:latin typeface="Arial" charset="0"/>
              </a:rPr>
              <a:t> e de </a:t>
            </a:r>
            <a:r>
              <a:rPr kumimoji="1" lang="en-US" sz="2000" b="1" dirty="0" err="1">
                <a:solidFill>
                  <a:schemeClr val="tx2"/>
                </a:solidFill>
                <a:latin typeface="Arial" charset="0"/>
              </a:rPr>
              <a:t>surtos</a:t>
            </a:r>
            <a:r>
              <a:rPr kumimoji="1" lang="en-US" sz="2000" b="1" dirty="0">
                <a:solidFill>
                  <a:schemeClr val="tx2"/>
                </a:solidFill>
                <a:latin typeface="Arial" charset="0"/>
              </a:rPr>
              <a:t> de </a:t>
            </a:r>
            <a:r>
              <a:rPr kumimoji="1" lang="en-US" sz="2000" b="1" dirty="0" err="1">
                <a:solidFill>
                  <a:schemeClr val="tx2"/>
                </a:solidFill>
                <a:latin typeface="Arial" charset="0"/>
              </a:rPr>
              <a:t>manobra</a:t>
            </a:r>
            <a:endParaRPr kumimoji="1" lang="en-US" sz="2000" b="1" dirty="0">
              <a:solidFill>
                <a:schemeClr val="tx2"/>
              </a:solidFill>
              <a:latin typeface="Arial" charset="0"/>
            </a:endParaRPr>
          </a:p>
          <a:p>
            <a:pPr marL="285750" indent="-285750" defTabSz="762000">
              <a:buFont typeface="Arial" pitchFamily="34" charset="0"/>
              <a:buChar char="•"/>
              <a:defRPr/>
            </a:pPr>
            <a:endParaRPr kumimoji="1" lang="en-US" sz="2000" b="1" dirty="0">
              <a:solidFill>
                <a:schemeClr val="tx2"/>
              </a:solidFill>
              <a:latin typeface="Arial" charset="0"/>
            </a:endParaRPr>
          </a:p>
          <a:p>
            <a:pPr marL="285750" indent="-285750" defTabSz="762000">
              <a:buFont typeface="Arial" pitchFamily="34" charset="0"/>
              <a:buChar char="•"/>
              <a:defRPr/>
            </a:pPr>
            <a:r>
              <a:rPr kumimoji="1" lang="en-US" sz="2000" b="1" dirty="0" err="1" smtClean="0">
                <a:solidFill>
                  <a:schemeClr val="tx2"/>
                </a:solidFill>
                <a:latin typeface="Arial" charset="0"/>
              </a:rPr>
              <a:t>Sobretensões</a:t>
            </a:r>
            <a:r>
              <a:rPr kumimoji="1" lang="en-US" sz="2000" b="1" dirty="0" smtClean="0">
                <a:solidFill>
                  <a:schemeClr val="tx2"/>
                </a:solidFill>
                <a:latin typeface="Arial" charset="0"/>
              </a:rPr>
              <a:t> </a:t>
            </a:r>
            <a:r>
              <a:rPr kumimoji="1" lang="en-US" sz="2000" b="1" dirty="0" err="1">
                <a:solidFill>
                  <a:schemeClr val="tx2"/>
                </a:solidFill>
                <a:latin typeface="Arial" charset="0"/>
              </a:rPr>
              <a:t>indicaram</a:t>
            </a:r>
            <a:r>
              <a:rPr kumimoji="1" lang="en-US" sz="2000" b="1" dirty="0">
                <a:solidFill>
                  <a:schemeClr val="tx2"/>
                </a:solidFill>
                <a:latin typeface="Arial" charset="0"/>
              </a:rPr>
              <a:t> </a:t>
            </a:r>
            <a:r>
              <a:rPr kumimoji="1" lang="en-US" sz="2000" b="1" dirty="0" err="1">
                <a:solidFill>
                  <a:schemeClr val="tx2"/>
                </a:solidFill>
                <a:latin typeface="Arial" charset="0"/>
              </a:rPr>
              <a:t>que</a:t>
            </a:r>
            <a:r>
              <a:rPr kumimoji="1" lang="en-US" sz="2000" b="1" dirty="0">
                <a:solidFill>
                  <a:schemeClr val="tx2"/>
                </a:solidFill>
                <a:latin typeface="Arial" charset="0"/>
              </a:rPr>
              <a:t> NBI dos </a:t>
            </a:r>
            <a:r>
              <a:rPr kumimoji="1" lang="en-US" sz="2000" b="1" dirty="0" err="1">
                <a:solidFill>
                  <a:schemeClr val="tx2"/>
                </a:solidFill>
                <a:latin typeface="Arial" charset="0"/>
              </a:rPr>
              <a:t>equipamentos</a:t>
            </a:r>
            <a:r>
              <a:rPr kumimoji="1" lang="en-US" sz="2000" b="1" dirty="0">
                <a:solidFill>
                  <a:schemeClr val="tx2"/>
                </a:solidFill>
                <a:latin typeface="Arial" charset="0"/>
              </a:rPr>
              <a:t> </a:t>
            </a:r>
            <a:r>
              <a:rPr kumimoji="1" lang="en-US" sz="2000" b="1" dirty="0" err="1">
                <a:solidFill>
                  <a:schemeClr val="tx2"/>
                </a:solidFill>
                <a:latin typeface="Arial" charset="0"/>
              </a:rPr>
              <a:t>estão</a:t>
            </a:r>
            <a:r>
              <a:rPr kumimoji="1" lang="en-US" sz="2000" b="1" dirty="0">
                <a:solidFill>
                  <a:schemeClr val="tx2"/>
                </a:solidFill>
                <a:latin typeface="Arial" charset="0"/>
              </a:rPr>
              <a:t> </a:t>
            </a:r>
            <a:r>
              <a:rPr kumimoji="1" lang="en-US" sz="2000" b="1" dirty="0" err="1">
                <a:solidFill>
                  <a:schemeClr val="tx2"/>
                </a:solidFill>
                <a:latin typeface="Arial" charset="0"/>
              </a:rPr>
              <a:t>adequados</a:t>
            </a:r>
            <a:endParaRPr kumimoji="1" lang="en-US" sz="2000" b="1" dirty="0">
              <a:solidFill>
                <a:schemeClr val="tx2"/>
              </a:solidFill>
              <a:latin typeface="Arial" charset="0"/>
            </a:endParaRPr>
          </a:p>
          <a:p>
            <a:pPr marL="285750" indent="-285750" defTabSz="762000">
              <a:buFont typeface="Arial" pitchFamily="34" charset="0"/>
              <a:buChar char="•"/>
              <a:defRPr/>
            </a:pPr>
            <a:endParaRPr kumimoji="1" lang="en-US" sz="2000" b="1" dirty="0">
              <a:solidFill>
                <a:schemeClr val="tx2"/>
              </a:solidFill>
              <a:latin typeface="Arial" charset="0"/>
            </a:endParaRPr>
          </a:p>
          <a:p>
            <a:pPr marL="285750" indent="-285750" defTabSz="762000">
              <a:buFont typeface="Arial" pitchFamily="34" charset="0"/>
              <a:buChar char="•"/>
              <a:defRPr/>
            </a:pPr>
            <a:r>
              <a:rPr kumimoji="1" lang="en-US" sz="2000" b="1" dirty="0" err="1" smtClean="0">
                <a:solidFill>
                  <a:schemeClr val="tx2"/>
                </a:solidFill>
                <a:latin typeface="Arial" charset="0"/>
              </a:rPr>
              <a:t>Surgimento</a:t>
            </a:r>
            <a:r>
              <a:rPr kumimoji="1" lang="en-US" sz="2000" b="1" dirty="0" smtClean="0">
                <a:solidFill>
                  <a:schemeClr val="tx2"/>
                </a:solidFill>
                <a:latin typeface="Arial" charset="0"/>
              </a:rPr>
              <a:t> </a:t>
            </a:r>
            <a:r>
              <a:rPr kumimoji="1" lang="en-US" sz="2000" b="1" dirty="0">
                <a:solidFill>
                  <a:schemeClr val="tx2"/>
                </a:solidFill>
                <a:latin typeface="Arial" charset="0"/>
              </a:rPr>
              <a:t>de </a:t>
            </a:r>
            <a:r>
              <a:rPr kumimoji="1" lang="en-US" sz="2000" b="1" dirty="0" err="1">
                <a:solidFill>
                  <a:schemeClr val="tx2"/>
                </a:solidFill>
                <a:latin typeface="Arial" charset="0"/>
              </a:rPr>
              <a:t>elevadas</a:t>
            </a:r>
            <a:r>
              <a:rPr kumimoji="1" lang="en-US" sz="2000" b="1" dirty="0">
                <a:solidFill>
                  <a:schemeClr val="tx2"/>
                </a:solidFill>
                <a:latin typeface="Arial" charset="0"/>
              </a:rPr>
              <a:t> </a:t>
            </a:r>
            <a:r>
              <a:rPr kumimoji="1" lang="en-US" sz="2000" b="1" dirty="0" err="1">
                <a:solidFill>
                  <a:schemeClr val="tx2"/>
                </a:solidFill>
                <a:latin typeface="Arial" charset="0"/>
              </a:rPr>
              <a:t>frequências</a:t>
            </a:r>
            <a:r>
              <a:rPr kumimoji="1" lang="en-US" sz="2000" b="1" dirty="0">
                <a:solidFill>
                  <a:schemeClr val="tx2"/>
                </a:solidFill>
                <a:latin typeface="Arial" charset="0"/>
              </a:rPr>
              <a:t> </a:t>
            </a:r>
            <a:r>
              <a:rPr kumimoji="1" lang="en-US" sz="2000" b="1" dirty="0" err="1">
                <a:solidFill>
                  <a:schemeClr val="tx2"/>
                </a:solidFill>
                <a:latin typeface="Arial" charset="0"/>
              </a:rPr>
              <a:t>nos</a:t>
            </a:r>
            <a:r>
              <a:rPr kumimoji="1" lang="en-US" sz="2000" b="1" dirty="0">
                <a:solidFill>
                  <a:schemeClr val="tx2"/>
                </a:solidFill>
                <a:latin typeface="Arial" charset="0"/>
              </a:rPr>
              <a:t> </a:t>
            </a:r>
            <a:r>
              <a:rPr kumimoji="1" lang="en-US" sz="2000" b="1" dirty="0" err="1">
                <a:solidFill>
                  <a:schemeClr val="tx2"/>
                </a:solidFill>
                <a:latin typeface="Arial" charset="0"/>
              </a:rPr>
              <a:t>transformadores</a:t>
            </a:r>
            <a:r>
              <a:rPr kumimoji="1" lang="en-US" sz="2000" b="1" dirty="0">
                <a:solidFill>
                  <a:schemeClr val="tx2"/>
                </a:solidFill>
                <a:latin typeface="Arial" charset="0"/>
              </a:rPr>
              <a:t> </a:t>
            </a:r>
            <a:r>
              <a:rPr kumimoji="1" lang="en-US" sz="2000" b="1" dirty="0" err="1">
                <a:solidFill>
                  <a:schemeClr val="tx2"/>
                </a:solidFill>
                <a:latin typeface="Arial" charset="0"/>
              </a:rPr>
              <a:t>podendo</a:t>
            </a:r>
            <a:r>
              <a:rPr kumimoji="1" lang="en-US" sz="2000" b="1" dirty="0">
                <a:solidFill>
                  <a:schemeClr val="tx2"/>
                </a:solidFill>
                <a:latin typeface="Arial" charset="0"/>
              </a:rPr>
              <a:t> </a:t>
            </a:r>
            <a:r>
              <a:rPr kumimoji="1" lang="en-US" sz="2000" b="1" dirty="0" err="1">
                <a:solidFill>
                  <a:schemeClr val="tx2"/>
                </a:solidFill>
                <a:latin typeface="Arial" charset="0"/>
              </a:rPr>
              <a:t>causar</a:t>
            </a:r>
            <a:r>
              <a:rPr kumimoji="1" lang="en-US" sz="2000" b="1" dirty="0">
                <a:solidFill>
                  <a:schemeClr val="tx2"/>
                </a:solidFill>
                <a:latin typeface="Arial" charset="0"/>
              </a:rPr>
              <a:t> </a:t>
            </a:r>
            <a:r>
              <a:rPr kumimoji="1" lang="en-US" sz="2000" b="1" dirty="0" err="1">
                <a:solidFill>
                  <a:schemeClr val="tx2"/>
                </a:solidFill>
                <a:latin typeface="Arial" charset="0"/>
              </a:rPr>
              <a:t>falhas</a:t>
            </a:r>
            <a:endParaRPr kumimoji="1" lang="en-US" sz="2000" b="1" dirty="0">
              <a:solidFill>
                <a:schemeClr val="tx2"/>
              </a:solidFill>
              <a:latin typeface="Arial" charset="0"/>
            </a:endParaRPr>
          </a:p>
          <a:p>
            <a:pPr marL="285750" indent="-285750" defTabSz="762000">
              <a:buFont typeface="Arial" pitchFamily="34" charset="0"/>
              <a:buChar char="•"/>
              <a:defRPr/>
            </a:pPr>
            <a:endParaRPr kumimoji="1" lang="en-US" sz="2000" b="1" dirty="0">
              <a:solidFill>
                <a:schemeClr val="tx2"/>
              </a:solidFill>
              <a:latin typeface="Arial" charset="0"/>
            </a:endParaRPr>
          </a:p>
          <a:p>
            <a:pPr marL="285750" indent="-285750" defTabSz="762000">
              <a:buFont typeface="Arial" pitchFamily="34" charset="0"/>
              <a:buChar char="•"/>
              <a:defRPr/>
            </a:pPr>
            <a:r>
              <a:rPr kumimoji="1" lang="en-US" sz="2000" b="1" dirty="0" err="1" smtClean="0">
                <a:solidFill>
                  <a:schemeClr val="tx2"/>
                </a:solidFill>
                <a:latin typeface="Arial" charset="0"/>
              </a:rPr>
              <a:t>Necessidade</a:t>
            </a:r>
            <a:r>
              <a:rPr kumimoji="1" lang="en-US" sz="2000" b="1" dirty="0" smtClean="0">
                <a:solidFill>
                  <a:schemeClr val="tx2"/>
                </a:solidFill>
                <a:latin typeface="Arial" charset="0"/>
              </a:rPr>
              <a:t> </a:t>
            </a:r>
            <a:r>
              <a:rPr kumimoji="1" lang="en-US" sz="2000" b="1" dirty="0">
                <a:solidFill>
                  <a:schemeClr val="tx2"/>
                </a:solidFill>
                <a:latin typeface="Arial" charset="0"/>
              </a:rPr>
              <a:t>de </a:t>
            </a:r>
            <a:r>
              <a:rPr kumimoji="1" lang="en-US" sz="2000" b="1" dirty="0" err="1">
                <a:solidFill>
                  <a:schemeClr val="tx2"/>
                </a:solidFill>
                <a:latin typeface="Arial" charset="0"/>
              </a:rPr>
              <a:t>avaliação</a:t>
            </a:r>
            <a:r>
              <a:rPr kumimoji="1" lang="en-US" sz="2000" b="1" dirty="0">
                <a:solidFill>
                  <a:schemeClr val="tx2"/>
                </a:solidFill>
                <a:latin typeface="Arial" charset="0"/>
              </a:rPr>
              <a:t> do </a:t>
            </a:r>
            <a:r>
              <a:rPr kumimoji="1" lang="en-US" sz="2000" b="1" dirty="0" err="1">
                <a:solidFill>
                  <a:schemeClr val="tx2"/>
                </a:solidFill>
                <a:latin typeface="Arial" charset="0"/>
              </a:rPr>
              <a:t>projeto</a:t>
            </a:r>
            <a:r>
              <a:rPr kumimoji="1" lang="en-US" sz="2000" b="1" dirty="0">
                <a:solidFill>
                  <a:schemeClr val="tx2"/>
                </a:solidFill>
                <a:latin typeface="Arial" charset="0"/>
              </a:rPr>
              <a:t> do </a:t>
            </a:r>
            <a:r>
              <a:rPr kumimoji="1" lang="en-US" sz="2000" b="1" dirty="0" err="1">
                <a:solidFill>
                  <a:schemeClr val="tx2"/>
                </a:solidFill>
                <a:latin typeface="Arial" charset="0"/>
              </a:rPr>
              <a:t>enrolamento</a:t>
            </a:r>
            <a:r>
              <a:rPr kumimoji="1" lang="en-US" sz="2000" b="1" dirty="0">
                <a:solidFill>
                  <a:schemeClr val="tx2"/>
                </a:solidFill>
                <a:latin typeface="Arial" charset="0"/>
              </a:rPr>
              <a:t> e </a:t>
            </a:r>
            <a:r>
              <a:rPr kumimoji="1" lang="en-US" sz="2000" b="1" dirty="0" err="1">
                <a:solidFill>
                  <a:schemeClr val="tx2"/>
                </a:solidFill>
                <a:latin typeface="Arial" charset="0"/>
              </a:rPr>
              <a:t>isolação</a:t>
            </a:r>
            <a:r>
              <a:rPr kumimoji="1" lang="en-US" sz="2000" b="1" dirty="0">
                <a:solidFill>
                  <a:schemeClr val="tx2"/>
                </a:solidFill>
                <a:latin typeface="Arial" charset="0"/>
              </a:rPr>
              <a:t> </a:t>
            </a:r>
            <a:r>
              <a:rPr kumimoji="1" lang="en-US" sz="2000" b="1" dirty="0" err="1">
                <a:solidFill>
                  <a:schemeClr val="tx2"/>
                </a:solidFill>
                <a:latin typeface="Arial" charset="0"/>
              </a:rPr>
              <a:t>interna</a:t>
            </a:r>
            <a:r>
              <a:rPr kumimoji="1" lang="en-US" sz="2000" b="1" dirty="0">
                <a:solidFill>
                  <a:schemeClr val="tx2"/>
                </a:solidFill>
                <a:latin typeface="Arial" charset="0"/>
              </a:rPr>
              <a:t> do </a:t>
            </a:r>
            <a:r>
              <a:rPr kumimoji="1" lang="en-US" sz="2000" b="1" dirty="0" err="1">
                <a:solidFill>
                  <a:schemeClr val="tx2"/>
                </a:solidFill>
                <a:latin typeface="Arial" charset="0"/>
              </a:rPr>
              <a:t>transformador</a:t>
            </a:r>
            <a:r>
              <a:rPr kumimoji="1" lang="en-US" sz="2000" b="1" dirty="0">
                <a:solidFill>
                  <a:schemeClr val="tx2"/>
                </a:solidFill>
                <a:latin typeface="Arial" charset="0"/>
              </a:rPr>
              <a:t> </a:t>
            </a:r>
          </a:p>
          <a:p>
            <a:pPr defTabSz="76200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025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23528" y="3284984"/>
            <a:ext cx="8568952" cy="705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488" tIns="44450" rIns="90488" bIns="44450">
            <a:spAutoFit/>
          </a:bodyPr>
          <a:lstStyle/>
          <a:p>
            <a:pPr algn="ctr" defTabSz="762000">
              <a:defRPr/>
            </a:pPr>
            <a:r>
              <a:rPr kumimoji="1" lang="en-US" sz="4000" b="1" dirty="0" smtClean="0">
                <a:solidFill>
                  <a:schemeClr val="tx2"/>
                </a:solidFill>
                <a:latin typeface="Arial" charset="0"/>
              </a:rPr>
              <a:t>OBRIGADO!</a:t>
            </a:r>
          </a:p>
        </p:txBody>
      </p:sp>
    </p:spTree>
    <p:extLst>
      <p:ext uri="{BB962C8B-B14F-4D97-AF65-F5344CB8AC3E}">
        <p14:creationId xmlns:p14="http://schemas.microsoft.com/office/powerpoint/2010/main" val="1650935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827584" y="1340768"/>
            <a:ext cx="7704856" cy="5016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000" b="1">
                <a:solidFill>
                  <a:schemeClr val="tx2"/>
                </a:solidFill>
                <a:latin typeface="Arial" charset="0"/>
              </a:defRPr>
            </a:lvl1pPr>
            <a:lvl2pPr marL="742950" indent="-285750">
              <a:defRPr kumimoji="1" sz="2000" b="1">
                <a:solidFill>
                  <a:schemeClr val="tx2"/>
                </a:solidFill>
                <a:latin typeface="Arial" charset="0"/>
              </a:defRPr>
            </a:lvl2pPr>
            <a:lvl3pPr marL="1143000" indent="-228600">
              <a:defRPr kumimoji="1" sz="2000" b="1">
                <a:solidFill>
                  <a:schemeClr val="tx2"/>
                </a:solidFill>
                <a:latin typeface="Arial" charset="0"/>
              </a:defRPr>
            </a:lvl3pPr>
            <a:lvl4pPr marL="1600200" indent="-228600">
              <a:defRPr kumimoji="1" sz="2000" b="1">
                <a:solidFill>
                  <a:schemeClr val="tx2"/>
                </a:solidFill>
                <a:latin typeface="Arial" charset="0"/>
              </a:defRPr>
            </a:lvl4pPr>
            <a:lvl5pPr marL="2057400" indent="-228600">
              <a:defRPr kumimoji="1" sz="20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pt-BR" dirty="0" smtClean="0"/>
              <a:t>INTRODUÇÃO</a:t>
            </a:r>
          </a:p>
          <a:p>
            <a:pPr algn="ctr"/>
            <a:endParaRPr lang="pt-BR" dirty="0" smtClean="0"/>
          </a:p>
          <a:p>
            <a:pPr algn="ctr"/>
            <a:endParaRPr lang="pt-BR" dirty="0" smtClean="0"/>
          </a:p>
          <a:p>
            <a:pPr marL="285750" indent="-285750" algn="just" defTabSz="762000">
              <a:buFont typeface="Arial" pitchFamily="34" charset="0"/>
              <a:buChar char="•"/>
              <a:defRPr/>
            </a:pPr>
            <a:r>
              <a:rPr lang="en-US" dirty="0" err="1" smtClean="0"/>
              <a:t>Crescimento</a:t>
            </a:r>
            <a:r>
              <a:rPr lang="en-US" dirty="0" smtClean="0"/>
              <a:t> </a:t>
            </a:r>
            <a:r>
              <a:rPr lang="en-US" dirty="0" err="1"/>
              <a:t>econômico</a:t>
            </a:r>
            <a:r>
              <a:rPr lang="en-US" dirty="0"/>
              <a:t> e </a:t>
            </a:r>
            <a:r>
              <a:rPr lang="en-US" dirty="0" err="1"/>
              <a:t>desenvolvimento</a:t>
            </a:r>
            <a:endParaRPr lang="en-US" dirty="0"/>
          </a:p>
          <a:p>
            <a:pPr marL="285750" indent="-285750" algn="just" defTabSz="762000">
              <a:buFont typeface="Arial" pitchFamily="34" charset="0"/>
              <a:buChar char="•"/>
              <a:defRPr/>
            </a:pPr>
            <a:endParaRPr lang="en-US" dirty="0"/>
          </a:p>
          <a:p>
            <a:pPr marL="285750" indent="-285750" algn="just" defTabSz="762000">
              <a:buFont typeface="Arial" pitchFamily="34" charset="0"/>
              <a:buChar char="•"/>
              <a:defRPr/>
            </a:pPr>
            <a:r>
              <a:rPr lang="en-US" dirty="0" err="1" smtClean="0"/>
              <a:t>Necessidade</a:t>
            </a:r>
            <a:r>
              <a:rPr lang="en-US" dirty="0" smtClean="0"/>
              <a:t> </a:t>
            </a:r>
            <a:r>
              <a:rPr lang="en-US" dirty="0"/>
              <a:t>de </a:t>
            </a:r>
            <a:r>
              <a:rPr lang="en-US" dirty="0" err="1"/>
              <a:t>expansão</a:t>
            </a:r>
            <a:r>
              <a:rPr lang="en-US" dirty="0"/>
              <a:t> das </a:t>
            </a:r>
            <a:r>
              <a:rPr lang="en-US" dirty="0" err="1"/>
              <a:t>redes</a:t>
            </a:r>
            <a:r>
              <a:rPr lang="en-US" dirty="0"/>
              <a:t> de </a:t>
            </a:r>
            <a:r>
              <a:rPr lang="en-US" dirty="0" err="1"/>
              <a:t>transmissão</a:t>
            </a:r>
            <a:r>
              <a:rPr lang="en-US" dirty="0"/>
              <a:t> e            </a:t>
            </a:r>
            <a:r>
              <a:rPr lang="en-US" dirty="0" err="1"/>
              <a:t>distribuição</a:t>
            </a:r>
            <a:endParaRPr lang="en-US" dirty="0"/>
          </a:p>
          <a:p>
            <a:pPr marL="285750" indent="-285750" algn="just" defTabSz="762000">
              <a:buFont typeface="Arial" pitchFamily="34" charset="0"/>
              <a:buChar char="•"/>
              <a:defRPr/>
            </a:pPr>
            <a:endParaRPr lang="en-US" dirty="0"/>
          </a:p>
          <a:p>
            <a:pPr marL="285750" indent="-285750" algn="just" defTabSz="762000">
              <a:buFont typeface="Arial" pitchFamily="34" charset="0"/>
              <a:buChar char="•"/>
              <a:defRPr/>
            </a:pPr>
            <a:r>
              <a:rPr lang="en-US" dirty="0" err="1" smtClean="0"/>
              <a:t>Viabilidade</a:t>
            </a:r>
            <a:r>
              <a:rPr lang="en-US" dirty="0" smtClean="0"/>
              <a:t> </a:t>
            </a:r>
            <a:r>
              <a:rPr lang="en-US" dirty="0"/>
              <a:t>de </a:t>
            </a:r>
            <a:r>
              <a:rPr lang="en-US" dirty="0" err="1"/>
              <a:t>utilização</a:t>
            </a:r>
            <a:r>
              <a:rPr lang="en-US" dirty="0"/>
              <a:t> de </a:t>
            </a:r>
            <a:r>
              <a:rPr lang="en-US" dirty="0" err="1"/>
              <a:t>instalações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requerem</a:t>
            </a:r>
            <a:r>
              <a:rPr lang="en-US" dirty="0"/>
              <a:t> </a:t>
            </a:r>
            <a:r>
              <a:rPr lang="en-US" dirty="0" err="1"/>
              <a:t>menos</a:t>
            </a:r>
            <a:r>
              <a:rPr lang="en-US" dirty="0"/>
              <a:t> </a:t>
            </a:r>
            <a:r>
              <a:rPr lang="en-US" dirty="0" err="1"/>
              <a:t>espaços</a:t>
            </a:r>
            <a:r>
              <a:rPr lang="en-US" dirty="0"/>
              <a:t> </a:t>
            </a:r>
            <a:r>
              <a:rPr lang="en-US" dirty="0" err="1"/>
              <a:t>físicos</a:t>
            </a:r>
            <a:endParaRPr lang="en-US" dirty="0"/>
          </a:p>
          <a:p>
            <a:pPr marL="285750" indent="-285750" algn="just" defTabSz="762000">
              <a:buFont typeface="Arial" pitchFamily="34" charset="0"/>
              <a:buChar char="•"/>
              <a:defRPr/>
            </a:pPr>
            <a:endParaRPr lang="en-US" dirty="0"/>
          </a:p>
          <a:p>
            <a:pPr marL="285750" indent="-285750" algn="just" defTabSz="762000">
              <a:buFont typeface="Arial" pitchFamily="34" charset="0"/>
              <a:buChar char="•"/>
              <a:defRPr/>
            </a:pPr>
            <a:r>
              <a:rPr lang="en-US" dirty="0" err="1" smtClean="0"/>
              <a:t>Linhas</a:t>
            </a:r>
            <a:r>
              <a:rPr lang="en-US" dirty="0" smtClean="0"/>
              <a:t> </a:t>
            </a:r>
            <a:r>
              <a:rPr lang="en-US" dirty="0" err="1" smtClean="0"/>
              <a:t>Subterrâneas</a:t>
            </a:r>
            <a:r>
              <a:rPr lang="en-US" dirty="0" smtClean="0"/>
              <a:t> </a:t>
            </a:r>
            <a:r>
              <a:rPr lang="en-US" dirty="0"/>
              <a:t>e </a:t>
            </a:r>
            <a:r>
              <a:rPr lang="en-US" dirty="0" err="1"/>
              <a:t>Subestações</a:t>
            </a:r>
            <a:r>
              <a:rPr lang="en-US" dirty="0"/>
              <a:t> </a:t>
            </a:r>
            <a:r>
              <a:rPr lang="en-US" dirty="0" err="1"/>
              <a:t>Isoladas</a:t>
            </a:r>
            <a:r>
              <a:rPr lang="en-US" dirty="0"/>
              <a:t> a </a:t>
            </a:r>
            <a:r>
              <a:rPr lang="en-US" dirty="0" err="1"/>
              <a:t>Gás</a:t>
            </a:r>
            <a:r>
              <a:rPr lang="en-US" dirty="0"/>
              <a:t> (GIS)</a:t>
            </a:r>
          </a:p>
          <a:p>
            <a:pPr marL="285750" indent="-285750" algn="just" defTabSz="762000">
              <a:buFont typeface="Arial" pitchFamily="34" charset="0"/>
              <a:buChar char="•"/>
              <a:defRPr/>
            </a:pPr>
            <a:endParaRPr lang="en-US" dirty="0"/>
          </a:p>
          <a:p>
            <a:pPr marL="285750" indent="-285750" algn="just" defTabSz="762000">
              <a:buFont typeface="Arial" pitchFamily="34" charset="0"/>
              <a:buChar char="•"/>
              <a:defRPr/>
            </a:pPr>
            <a:r>
              <a:rPr lang="en-US" dirty="0" err="1" smtClean="0"/>
              <a:t>Instalação</a:t>
            </a:r>
            <a:r>
              <a:rPr lang="en-US" dirty="0" smtClean="0"/>
              <a:t> </a:t>
            </a:r>
            <a:r>
              <a:rPr lang="en-US" dirty="0"/>
              <a:t>de SE GIS 138/13,8 kV </a:t>
            </a:r>
            <a:r>
              <a:rPr lang="en-US" dirty="0" err="1"/>
              <a:t>interconectada</a:t>
            </a:r>
            <a:r>
              <a:rPr lang="en-US" dirty="0"/>
              <a:t> </a:t>
            </a:r>
            <a:r>
              <a:rPr lang="en-US" dirty="0" err="1"/>
              <a:t>por</a:t>
            </a:r>
            <a:r>
              <a:rPr lang="en-US" dirty="0"/>
              <a:t> </a:t>
            </a:r>
            <a:r>
              <a:rPr lang="en-US" dirty="0" err="1"/>
              <a:t>cabos</a:t>
            </a:r>
            <a:r>
              <a:rPr lang="en-US" dirty="0"/>
              <a:t> </a:t>
            </a:r>
            <a:r>
              <a:rPr lang="en-US" dirty="0" err="1"/>
              <a:t>subterrâneos</a:t>
            </a:r>
            <a:endParaRPr lang="en-US" dirty="0"/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2714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827584" y="1340768"/>
            <a:ext cx="7704856" cy="4401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000" b="1">
                <a:solidFill>
                  <a:schemeClr val="tx2"/>
                </a:solidFill>
                <a:latin typeface="Arial" charset="0"/>
              </a:defRPr>
            </a:lvl1pPr>
            <a:lvl2pPr marL="742950" indent="-285750">
              <a:defRPr kumimoji="1" sz="2000" b="1">
                <a:solidFill>
                  <a:schemeClr val="tx2"/>
                </a:solidFill>
                <a:latin typeface="Arial" charset="0"/>
              </a:defRPr>
            </a:lvl2pPr>
            <a:lvl3pPr marL="1143000" indent="-228600">
              <a:defRPr kumimoji="1" sz="2000" b="1">
                <a:solidFill>
                  <a:schemeClr val="tx2"/>
                </a:solidFill>
                <a:latin typeface="Arial" charset="0"/>
              </a:defRPr>
            </a:lvl3pPr>
            <a:lvl4pPr marL="1600200" indent="-228600">
              <a:defRPr kumimoji="1" sz="2000" b="1">
                <a:solidFill>
                  <a:schemeClr val="tx2"/>
                </a:solidFill>
                <a:latin typeface="Arial" charset="0"/>
              </a:defRPr>
            </a:lvl4pPr>
            <a:lvl5pPr marL="2057400" indent="-228600">
              <a:defRPr kumimoji="1" sz="20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pt-BR" dirty="0" smtClean="0"/>
              <a:t>DESENVOLVIMENTO</a:t>
            </a:r>
          </a:p>
          <a:p>
            <a:pPr algn="ctr"/>
            <a:endParaRPr lang="pt-BR" dirty="0" smtClean="0"/>
          </a:p>
          <a:p>
            <a:pPr algn="ctr"/>
            <a:endParaRPr lang="pt-BR" dirty="0" smtClean="0"/>
          </a:p>
          <a:p>
            <a:pPr marL="285750" indent="-285750" algn="just" defTabSz="762000">
              <a:buFont typeface="Arial" pitchFamily="34" charset="0"/>
              <a:buChar char="•"/>
              <a:defRPr/>
            </a:pPr>
            <a:r>
              <a:rPr lang="en-US" dirty="0" smtClean="0"/>
              <a:t> </a:t>
            </a:r>
            <a:r>
              <a:rPr lang="en-US" dirty="0" err="1" smtClean="0"/>
              <a:t>Simulações</a:t>
            </a:r>
            <a:r>
              <a:rPr lang="en-US" dirty="0" smtClean="0"/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Descargas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Atmosféricas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marL="285750" indent="-285750" algn="just" defTabSz="762000">
              <a:buFont typeface="Arial" pitchFamily="34" charset="0"/>
              <a:buChar char="•"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marL="285750" indent="-285750" algn="just" defTabSz="762000">
              <a:buFont typeface="Arial" pitchFamily="34" charset="0"/>
              <a:buChar char="•"/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Simulações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Surtos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latin typeface="Arial" pitchFamily="34" charset="0"/>
                <a:cs typeface="Arial" pitchFamily="34" charset="0"/>
              </a:rPr>
              <a:t>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Manobras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marL="285750" indent="-285750" algn="just" defTabSz="762000">
              <a:buFont typeface="Arial" pitchFamily="34" charset="0"/>
              <a:buChar char="•"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marL="285750" indent="-285750" algn="just" defTabSz="762000">
              <a:buFont typeface="Arial" pitchFamily="34" charset="0"/>
              <a:buChar char="•"/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Definição</a:t>
            </a:r>
            <a:r>
              <a:rPr lang="en-US" dirty="0">
                <a:latin typeface="Arial" pitchFamily="34" charset="0"/>
                <a:cs typeface="Arial" pitchFamily="34" charset="0"/>
              </a:rPr>
              <a:t>/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avaliação</a:t>
            </a:r>
            <a:r>
              <a:rPr lang="en-US" dirty="0">
                <a:latin typeface="Arial" pitchFamily="34" charset="0"/>
                <a:cs typeface="Arial" pitchFamily="34" charset="0"/>
              </a:rPr>
              <a:t> do NBI das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instalações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285750" indent="-285750" algn="just" defTabSz="762000">
              <a:buFont typeface="Arial" pitchFamily="34" charset="0"/>
              <a:buChar char="•"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marL="285750" indent="-285750" algn="just" defTabSz="762000">
              <a:buFont typeface="Arial" pitchFamily="34" charset="0"/>
              <a:buChar char="•"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Input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para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o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projeto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dos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transformadores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marL="285750" indent="-285750" algn="just" defTabSz="762000">
              <a:buFont typeface="Arial" pitchFamily="34" charset="0"/>
              <a:buChar char="•"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marL="285750" indent="-285750" algn="just" defTabSz="762000">
              <a:buFont typeface="Arial" pitchFamily="34" charset="0"/>
              <a:buChar char="•"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Ferramenta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computacional</a:t>
            </a:r>
            <a:r>
              <a:rPr lang="en-US" dirty="0">
                <a:latin typeface="Arial" pitchFamily="34" charset="0"/>
                <a:cs typeface="Arial" pitchFamily="34" charset="0"/>
              </a:rPr>
              <a:t> ATP (Alternative Transient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    Program</a:t>
            </a:r>
            <a:r>
              <a:rPr lang="en-US" dirty="0">
                <a:latin typeface="Arial" pitchFamily="34" charset="0"/>
                <a:cs typeface="Arial" pitchFamily="34" charset="0"/>
              </a:rPr>
              <a:t>)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573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827584" y="1340768"/>
            <a:ext cx="770485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000" b="1">
                <a:solidFill>
                  <a:schemeClr val="tx2"/>
                </a:solidFill>
                <a:latin typeface="Arial" charset="0"/>
              </a:defRPr>
            </a:lvl1pPr>
            <a:lvl2pPr marL="742950" indent="-285750">
              <a:defRPr kumimoji="1" sz="2000" b="1">
                <a:solidFill>
                  <a:schemeClr val="tx2"/>
                </a:solidFill>
                <a:latin typeface="Arial" charset="0"/>
              </a:defRPr>
            </a:lvl2pPr>
            <a:lvl3pPr marL="1143000" indent="-228600">
              <a:defRPr kumimoji="1" sz="2000" b="1">
                <a:solidFill>
                  <a:schemeClr val="tx2"/>
                </a:solidFill>
                <a:latin typeface="Arial" charset="0"/>
              </a:defRPr>
            </a:lvl3pPr>
            <a:lvl4pPr marL="1600200" indent="-228600">
              <a:defRPr kumimoji="1" sz="2000" b="1">
                <a:solidFill>
                  <a:schemeClr val="tx2"/>
                </a:solidFill>
                <a:latin typeface="Arial" charset="0"/>
              </a:defRPr>
            </a:lvl4pPr>
            <a:lvl5pPr marL="2057400" indent="-228600">
              <a:defRPr kumimoji="1" sz="20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pt-BR" dirty="0" smtClean="0"/>
              <a:t>DIAGRAMA UNIFILAR SIMPLIFICADO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611" y="2037320"/>
            <a:ext cx="8389937" cy="417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9803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827584" y="1340768"/>
            <a:ext cx="770485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000" b="1">
                <a:solidFill>
                  <a:schemeClr val="tx2"/>
                </a:solidFill>
                <a:latin typeface="Arial" charset="0"/>
              </a:defRPr>
            </a:lvl1pPr>
            <a:lvl2pPr marL="742950" indent="-285750">
              <a:defRPr kumimoji="1" sz="2000" b="1">
                <a:solidFill>
                  <a:schemeClr val="tx2"/>
                </a:solidFill>
                <a:latin typeface="Arial" charset="0"/>
              </a:defRPr>
            </a:lvl2pPr>
            <a:lvl3pPr marL="1143000" indent="-228600">
              <a:defRPr kumimoji="1" sz="2000" b="1">
                <a:solidFill>
                  <a:schemeClr val="tx2"/>
                </a:solidFill>
                <a:latin typeface="Arial" charset="0"/>
              </a:defRPr>
            </a:lvl3pPr>
            <a:lvl4pPr marL="1600200" indent="-228600">
              <a:defRPr kumimoji="1" sz="2000" b="1">
                <a:solidFill>
                  <a:schemeClr val="tx2"/>
                </a:solidFill>
                <a:latin typeface="Arial" charset="0"/>
              </a:defRPr>
            </a:lvl4pPr>
            <a:lvl5pPr marL="2057400" indent="-228600">
              <a:defRPr kumimoji="1" sz="20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pt-BR" dirty="0" smtClean="0"/>
              <a:t>MODELAGEM ADOTADA</a:t>
            </a:r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95288" y="1700808"/>
            <a:ext cx="7272337" cy="1505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defTabSz="762000">
              <a:defRPr/>
            </a:pPr>
            <a:r>
              <a:rPr kumimoji="1" lang="en-US" b="1" dirty="0">
                <a:solidFill>
                  <a:schemeClr val="tx2"/>
                </a:solidFill>
                <a:latin typeface="Arial" charset="0"/>
              </a:rPr>
              <a:t>CABOS </a:t>
            </a:r>
            <a:r>
              <a:rPr kumimoji="1" lang="en-US" b="1" dirty="0" smtClean="0">
                <a:solidFill>
                  <a:schemeClr val="tx2"/>
                </a:solidFill>
                <a:latin typeface="Arial" charset="0"/>
              </a:rPr>
              <a:t>SUBTERRÂNEOS</a:t>
            </a:r>
            <a:endParaRPr kumimoji="1" lang="en-US" b="1" dirty="0">
              <a:solidFill>
                <a:schemeClr val="tx2"/>
              </a:solidFill>
              <a:latin typeface="Arial" charset="0"/>
            </a:endParaRPr>
          </a:p>
          <a:p>
            <a:pPr defTabSz="762000">
              <a:defRPr/>
            </a:pPr>
            <a:endParaRPr kumimoji="0" lang="en-US" sz="1800" dirty="0">
              <a:solidFill>
                <a:schemeClr val="tx1"/>
              </a:solidFill>
            </a:endParaRPr>
          </a:p>
          <a:p>
            <a:pPr marL="285750" indent="-285750" defTabSz="762000">
              <a:buFont typeface="Arial" pitchFamily="34" charset="0"/>
              <a:buChar char="•"/>
              <a:defRPr/>
            </a:pPr>
            <a:r>
              <a:rPr lang="en-US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Rotina</a:t>
            </a:r>
            <a:r>
              <a:rPr lang="en-US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Cable Constants (ATP)</a:t>
            </a:r>
          </a:p>
          <a:p>
            <a:pPr marL="285750" indent="-285750" defTabSz="762000">
              <a:buFont typeface="Arial" pitchFamily="34" charset="0"/>
              <a:buChar char="•"/>
              <a:defRPr/>
            </a:pPr>
            <a:r>
              <a:rPr lang="en-US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Baseada</a:t>
            </a:r>
            <a:r>
              <a:rPr lang="en-US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nas</a:t>
            </a:r>
            <a:r>
              <a:rPr lang="en-US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caracteristicas</a:t>
            </a:r>
            <a:r>
              <a:rPr lang="en-US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da </a:t>
            </a:r>
            <a:r>
              <a:rPr lang="en-US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seção</a:t>
            </a:r>
            <a:r>
              <a:rPr lang="en-US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transversal dos </a:t>
            </a:r>
            <a:r>
              <a:rPr lang="en-US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cabos</a:t>
            </a:r>
            <a:r>
              <a:rPr lang="en-US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e </a:t>
            </a:r>
            <a:r>
              <a:rPr lang="en-US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disposição</a:t>
            </a:r>
            <a:r>
              <a:rPr lang="en-US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física</a:t>
            </a:r>
            <a:r>
              <a:rPr lang="en-US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dos </a:t>
            </a:r>
            <a:r>
              <a:rPr lang="en-US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condutores</a:t>
            </a:r>
            <a:endParaRPr lang="en-US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9" descr="Description: C:\Data\My Documents\Rafael Azevedo\5. Trabalhos ABB 2012\8. Coordenação de Isolamento - CEMIG - Setembro\Revisão - Novembro\5. Relatório\Detalhe_cabo_OF_138k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178" y="3025894"/>
            <a:ext cx="3965897" cy="1915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96007" y="4869160"/>
            <a:ext cx="8424465" cy="1751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488" tIns="44450" rIns="90488" bIns="44450">
            <a:spAutoFit/>
          </a:bodyPr>
          <a:lstStyle/>
          <a:p>
            <a:pPr defTabSz="762000">
              <a:defRPr/>
            </a:pPr>
            <a:r>
              <a:rPr kumimoji="1" lang="en-US" b="1" dirty="0">
                <a:solidFill>
                  <a:schemeClr val="tx2"/>
                </a:solidFill>
                <a:latin typeface="Arial" charset="0"/>
              </a:rPr>
              <a:t>BARRAMENTO GIS</a:t>
            </a:r>
          </a:p>
          <a:p>
            <a:pPr defTabSz="762000">
              <a:defRPr/>
            </a:pPr>
            <a:endParaRPr lang="en-US" dirty="0"/>
          </a:p>
          <a:p>
            <a:pPr marL="285750" indent="-285750" defTabSz="762000">
              <a:buFont typeface="Arial" pitchFamily="34" charset="0"/>
              <a:buChar char="•"/>
              <a:defRPr/>
            </a:pPr>
            <a:r>
              <a:rPr lang="en-US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Baseada</a:t>
            </a:r>
            <a:r>
              <a:rPr lang="en-US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nas</a:t>
            </a:r>
            <a:r>
              <a:rPr lang="en-US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caracteristicas</a:t>
            </a:r>
            <a:r>
              <a:rPr lang="en-US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da </a:t>
            </a:r>
            <a:r>
              <a:rPr lang="en-US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impedância</a:t>
            </a:r>
            <a:r>
              <a:rPr lang="en-US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surto</a:t>
            </a:r>
            <a:r>
              <a:rPr lang="en-US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e </a:t>
            </a:r>
            <a:r>
              <a:rPr lang="en-US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velocidade</a:t>
            </a:r>
            <a:r>
              <a:rPr lang="en-US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propagação</a:t>
            </a:r>
            <a:r>
              <a:rPr lang="en-US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do </a:t>
            </a:r>
            <a:r>
              <a:rPr lang="en-US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meio</a:t>
            </a:r>
            <a:endParaRPr lang="en-US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defTabSz="762000">
              <a:buFont typeface="Arial" pitchFamily="34" charset="0"/>
              <a:buChar char="•"/>
              <a:defRPr/>
            </a:pPr>
            <a:r>
              <a:rPr lang="en-US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Equipamentos</a:t>
            </a:r>
            <a:r>
              <a:rPr lang="en-US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conexão</a:t>
            </a:r>
            <a:r>
              <a:rPr lang="en-US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com a GIS </a:t>
            </a:r>
            <a:r>
              <a:rPr lang="en-US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representados</a:t>
            </a:r>
            <a:r>
              <a:rPr lang="en-US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por</a:t>
            </a:r>
            <a:r>
              <a:rPr lang="en-US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suas</a:t>
            </a:r>
            <a:r>
              <a:rPr lang="en-US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capacitâncias</a:t>
            </a:r>
            <a:r>
              <a:rPr lang="en-US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equivalentes</a:t>
            </a:r>
            <a:endParaRPr lang="en-US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2226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827584" y="1340768"/>
            <a:ext cx="770485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000" b="1">
                <a:solidFill>
                  <a:schemeClr val="tx2"/>
                </a:solidFill>
                <a:latin typeface="Arial" charset="0"/>
              </a:defRPr>
            </a:lvl1pPr>
            <a:lvl2pPr marL="742950" indent="-285750">
              <a:defRPr kumimoji="1" sz="2000" b="1">
                <a:solidFill>
                  <a:schemeClr val="tx2"/>
                </a:solidFill>
                <a:latin typeface="Arial" charset="0"/>
              </a:defRPr>
            </a:lvl2pPr>
            <a:lvl3pPr marL="1143000" indent="-228600">
              <a:defRPr kumimoji="1" sz="2000" b="1">
                <a:solidFill>
                  <a:schemeClr val="tx2"/>
                </a:solidFill>
                <a:latin typeface="Arial" charset="0"/>
              </a:defRPr>
            </a:lvl3pPr>
            <a:lvl4pPr marL="1600200" indent="-228600">
              <a:defRPr kumimoji="1" sz="2000" b="1">
                <a:solidFill>
                  <a:schemeClr val="tx2"/>
                </a:solidFill>
                <a:latin typeface="Arial" charset="0"/>
              </a:defRPr>
            </a:lvl4pPr>
            <a:lvl5pPr marL="2057400" indent="-228600">
              <a:defRPr kumimoji="1" sz="20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pt-BR" dirty="0" smtClean="0"/>
              <a:t>MODELAGEM ADOTADA</a:t>
            </a:r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67544" y="1923460"/>
            <a:ext cx="8568952" cy="1474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488" tIns="44450" rIns="90488" bIns="44450">
            <a:spAutoFit/>
          </a:bodyPr>
          <a:lstStyle/>
          <a:p>
            <a:pPr defTabSz="762000">
              <a:defRPr/>
            </a:pPr>
            <a:r>
              <a:rPr kumimoji="1" lang="en-US" b="1" dirty="0" smtClean="0">
                <a:solidFill>
                  <a:schemeClr val="tx2"/>
                </a:solidFill>
                <a:latin typeface="Arial" charset="0"/>
              </a:rPr>
              <a:t>TRANSFORMADORES DE POTENCIA</a:t>
            </a:r>
            <a:endParaRPr kumimoji="1" lang="en-US" b="1" dirty="0">
              <a:solidFill>
                <a:schemeClr val="tx2"/>
              </a:solidFill>
              <a:latin typeface="Arial" charset="0"/>
            </a:endParaRPr>
          </a:p>
          <a:p>
            <a:pPr defTabSz="762000">
              <a:defRPr/>
            </a:pPr>
            <a:endParaRPr kumimoji="0" lang="en-US" sz="1800" dirty="0">
              <a:solidFill>
                <a:schemeClr val="tx1"/>
              </a:solidFill>
            </a:endParaRPr>
          </a:p>
          <a:p>
            <a:pPr marL="285750" indent="-285750" defTabSz="762000">
              <a:buFont typeface="Arial" pitchFamily="34" charset="0"/>
              <a:buChar char="•"/>
              <a:defRPr/>
            </a:pPr>
            <a:r>
              <a:rPr lang="en-US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Modelo</a:t>
            </a:r>
            <a:r>
              <a:rPr lang="en-US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para</a:t>
            </a:r>
            <a:r>
              <a:rPr lang="en-US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altas</a:t>
            </a:r>
            <a:r>
              <a:rPr lang="en-US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frequências</a:t>
            </a:r>
            <a:endParaRPr lang="en-US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defTabSz="762000">
              <a:buFont typeface="Arial" pitchFamily="34" charset="0"/>
              <a:buChar char="•"/>
              <a:defRPr/>
            </a:pPr>
            <a:r>
              <a:rPr lang="en-US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Baseado</a:t>
            </a:r>
            <a:r>
              <a:rPr lang="en-US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nas</a:t>
            </a:r>
            <a:r>
              <a:rPr lang="en-US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capacitâncias</a:t>
            </a:r>
            <a:r>
              <a:rPr lang="en-US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típicas</a:t>
            </a:r>
            <a:r>
              <a:rPr lang="en-US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entre </a:t>
            </a:r>
            <a:r>
              <a:rPr lang="en-US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enrolamentos</a:t>
            </a:r>
            <a:r>
              <a:rPr lang="en-US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e entre </a:t>
            </a:r>
            <a:r>
              <a:rPr lang="en-US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enrolamentos</a:t>
            </a:r>
            <a:r>
              <a:rPr lang="en-US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e a terra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7926" y="3284984"/>
            <a:ext cx="4788503" cy="3250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471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827584" y="1340768"/>
            <a:ext cx="770485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000" b="1">
                <a:solidFill>
                  <a:schemeClr val="tx2"/>
                </a:solidFill>
                <a:latin typeface="Arial" charset="0"/>
              </a:defRPr>
            </a:lvl1pPr>
            <a:lvl2pPr marL="742950" indent="-285750">
              <a:defRPr kumimoji="1" sz="2000" b="1">
                <a:solidFill>
                  <a:schemeClr val="tx2"/>
                </a:solidFill>
                <a:latin typeface="Arial" charset="0"/>
              </a:defRPr>
            </a:lvl2pPr>
            <a:lvl3pPr marL="1143000" indent="-228600">
              <a:defRPr kumimoji="1" sz="2000" b="1">
                <a:solidFill>
                  <a:schemeClr val="tx2"/>
                </a:solidFill>
                <a:latin typeface="Arial" charset="0"/>
              </a:defRPr>
            </a:lvl3pPr>
            <a:lvl4pPr marL="1600200" indent="-228600">
              <a:defRPr kumimoji="1" sz="2000" b="1">
                <a:solidFill>
                  <a:schemeClr val="tx2"/>
                </a:solidFill>
                <a:latin typeface="Arial" charset="0"/>
              </a:defRPr>
            </a:lvl4pPr>
            <a:lvl5pPr marL="2057400" indent="-228600">
              <a:defRPr kumimoji="1" sz="20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pt-BR" dirty="0" smtClean="0"/>
              <a:t>SIMULAÇÕES DE DESCARGAS ATMOSFÉRICAS</a:t>
            </a:r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67544" y="1923460"/>
            <a:ext cx="8568952" cy="1751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488" tIns="44450" rIns="90488" bIns="44450">
            <a:spAutoFit/>
          </a:bodyPr>
          <a:lstStyle/>
          <a:p>
            <a:pPr defTabSz="762000">
              <a:defRPr/>
            </a:pPr>
            <a:r>
              <a:rPr lang="en-US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MODELO ADOTADO PARA SURTO (</a:t>
            </a:r>
            <a:r>
              <a:rPr lang="en-U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IEEE1313.2/1999</a:t>
            </a:r>
            <a:r>
              <a:rPr lang="en-US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):</a:t>
            </a:r>
          </a:p>
          <a:p>
            <a:pPr defTabSz="762000">
              <a:defRPr/>
            </a:pPr>
            <a:endParaRPr lang="en-US" dirty="0"/>
          </a:p>
          <a:p>
            <a:pPr marL="285750" indent="-285750" defTabSz="762000">
              <a:buFont typeface="Arial" pitchFamily="34" charset="0"/>
              <a:buChar char="•"/>
              <a:defRPr/>
            </a:pPr>
            <a:r>
              <a:rPr lang="en-US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Representação</a:t>
            </a:r>
            <a:r>
              <a:rPr lang="en-US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monofásica</a:t>
            </a:r>
            <a:endParaRPr lang="en-US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defTabSz="762000">
              <a:buFont typeface="Arial" pitchFamily="34" charset="0"/>
              <a:buChar char="•"/>
              <a:defRPr/>
            </a:pPr>
            <a:r>
              <a:rPr lang="en-US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Ocorrência</a:t>
            </a:r>
            <a:r>
              <a:rPr lang="en-US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surto</a:t>
            </a:r>
            <a:r>
              <a:rPr lang="en-US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indireto</a:t>
            </a:r>
            <a:r>
              <a:rPr lang="en-US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nas</a:t>
            </a:r>
            <a:r>
              <a:rPr lang="en-US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LTs (</a:t>
            </a:r>
            <a:r>
              <a:rPr lang="en-US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Backflash</a:t>
            </a:r>
            <a:r>
              <a:rPr lang="en-US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en-US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na</a:t>
            </a:r>
            <a:r>
              <a:rPr lang="en-US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extremidade</a:t>
            </a:r>
            <a:r>
              <a:rPr lang="en-US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aérea</a:t>
            </a:r>
            <a:endParaRPr lang="en-US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defTabSz="762000"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Ponto de </a:t>
            </a:r>
            <a:r>
              <a:rPr lang="en-US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impacto</a:t>
            </a:r>
            <a:r>
              <a:rPr lang="en-US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longe</a:t>
            </a:r>
            <a:r>
              <a:rPr lang="en-US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da </a:t>
            </a:r>
            <a:r>
              <a:rPr lang="en-US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subestação</a:t>
            </a:r>
            <a:endParaRPr lang="en-US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defTabSz="762000">
              <a:buFont typeface="Arial" pitchFamily="34" charset="0"/>
              <a:buChar char="•"/>
              <a:defRPr/>
            </a:pPr>
            <a:r>
              <a:rPr lang="en-US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Fonte</a:t>
            </a:r>
            <a:r>
              <a:rPr lang="en-US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impulso</a:t>
            </a:r>
            <a:r>
              <a:rPr lang="en-US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tensão</a:t>
            </a:r>
            <a:r>
              <a:rPr lang="en-US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1,2 x 50 µs</a:t>
            </a: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9509" y="3861048"/>
            <a:ext cx="7145338" cy="256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1628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827584" y="1196752"/>
            <a:ext cx="770485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000" b="1">
                <a:solidFill>
                  <a:schemeClr val="tx2"/>
                </a:solidFill>
                <a:latin typeface="Arial" charset="0"/>
              </a:defRPr>
            </a:lvl1pPr>
            <a:lvl2pPr marL="742950" indent="-285750">
              <a:defRPr kumimoji="1" sz="2000" b="1">
                <a:solidFill>
                  <a:schemeClr val="tx2"/>
                </a:solidFill>
                <a:latin typeface="Arial" charset="0"/>
              </a:defRPr>
            </a:lvl2pPr>
            <a:lvl3pPr marL="1143000" indent="-228600">
              <a:defRPr kumimoji="1" sz="2000" b="1">
                <a:solidFill>
                  <a:schemeClr val="tx2"/>
                </a:solidFill>
                <a:latin typeface="Arial" charset="0"/>
              </a:defRPr>
            </a:lvl3pPr>
            <a:lvl4pPr marL="1600200" indent="-228600">
              <a:defRPr kumimoji="1" sz="2000" b="1">
                <a:solidFill>
                  <a:schemeClr val="tx2"/>
                </a:solidFill>
                <a:latin typeface="Arial" charset="0"/>
              </a:defRPr>
            </a:lvl4pPr>
            <a:lvl5pPr marL="2057400" indent="-228600">
              <a:defRPr kumimoji="1" sz="2000" b="1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pt-BR" dirty="0" smtClean="0"/>
              <a:t>SIMULAÇÕES DE DESCARGAS ATMOSFÉRICAS</a:t>
            </a:r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67544" y="1628800"/>
            <a:ext cx="8568952" cy="920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488" tIns="44450" rIns="90488" bIns="44450">
            <a:spAutoFit/>
          </a:bodyPr>
          <a:lstStyle/>
          <a:p>
            <a:pPr defTabSz="762000">
              <a:defRPr/>
            </a:pPr>
            <a:r>
              <a:rPr lang="en-U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RESULTADOS: </a:t>
            </a:r>
            <a:r>
              <a:rPr lang="en-US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Surto</a:t>
            </a:r>
            <a:r>
              <a:rPr lang="en-U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Atmosférico</a:t>
            </a:r>
            <a:r>
              <a:rPr lang="en-U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no </a:t>
            </a:r>
            <a:r>
              <a:rPr lang="en-US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setor</a:t>
            </a:r>
            <a:r>
              <a:rPr lang="en-U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de 138 kV</a:t>
            </a:r>
          </a:p>
          <a:p>
            <a:pPr defTabSz="762000">
              <a:defRPr/>
            </a:pPr>
            <a:endParaRPr lang="en-US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defTabSz="762000">
              <a:defRPr/>
            </a:pPr>
            <a:r>
              <a:rPr lang="en-U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Setor 138 kV: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89"/>
          <a:stretch>
            <a:fillRect/>
          </a:stretch>
        </p:blipFill>
        <p:spPr bwMode="auto">
          <a:xfrm>
            <a:off x="1187624" y="2492896"/>
            <a:ext cx="2965450" cy="188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57"/>
          <a:stretch>
            <a:fillRect/>
          </a:stretch>
        </p:blipFill>
        <p:spPr bwMode="auto">
          <a:xfrm>
            <a:off x="4869135" y="2492896"/>
            <a:ext cx="2943225" cy="185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468015" y="4437112"/>
            <a:ext cx="72723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defTabSz="762000"/>
            <a:r>
              <a:rPr lang="en-U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Setor 13,8 </a:t>
            </a:r>
            <a:r>
              <a:rPr lang="en-US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kV:</a:t>
            </a: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83"/>
          <a:stretch>
            <a:fillRect/>
          </a:stretch>
        </p:blipFill>
        <p:spPr bwMode="auto">
          <a:xfrm>
            <a:off x="1259632" y="4810397"/>
            <a:ext cx="2928937" cy="185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55"/>
          <a:stretch>
            <a:fillRect/>
          </a:stretch>
        </p:blipFill>
        <p:spPr bwMode="auto">
          <a:xfrm>
            <a:off x="4941143" y="4791347"/>
            <a:ext cx="2943225" cy="186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5604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67544" y="1196752"/>
            <a:ext cx="8568952" cy="643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488" tIns="44450" rIns="90488" bIns="44450">
            <a:spAutoFit/>
          </a:bodyPr>
          <a:lstStyle/>
          <a:p>
            <a:pPr defTabSz="762000">
              <a:defRPr/>
            </a:pPr>
            <a:r>
              <a:rPr lang="en-U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RESULTADOS: </a:t>
            </a:r>
            <a:r>
              <a:rPr lang="en-US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Surto</a:t>
            </a:r>
            <a:r>
              <a:rPr lang="en-U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Atmosférico</a:t>
            </a:r>
            <a:r>
              <a:rPr lang="en-U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no </a:t>
            </a:r>
            <a:r>
              <a:rPr lang="en-US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setor</a:t>
            </a:r>
            <a:r>
              <a:rPr lang="en-U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de 13,8 kV</a:t>
            </a:r>
          </a:p>
          <a:p>
            <a:pPr marL="285750" indent="-285750" defTabSz="762000">
              <a:buFont typeface="Arial" pitchFamily="34" charset="0"/>
              <a:buChar char="•"/>
              <a:defRPr/>
            </a:pPr>
            <a:r>
              <a:rPr lang="en-US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Variação</a:t>
            </a:r>
            <a:r>
              <a:rPr lang="en-U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do </a:t>
            </a:r>
            <a:r>
              <a:rPr lang="en-US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trecho</a:t>
            </a:r>
            <a:r>
              <a:rPr lang="en-U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n-US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cabo</a:t>
            </a:r>
            <a:r>
              <a:rPr lang="en-U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isolado</a:t>
            </a:r>
            <a:r>
              <a:rPr lang="en-U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do </a:t>
            </a:r>
            <a:r>
              <a:rPr lang="en-US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alimentador</a:t>
            </a:r>
            <a:r>
              <a:rPr lang="en-U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(DJ </a:t>
            </a:r>
            <a:r>
              <a:rPr lang="en-US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aberto</a:t>
            </a:r>
            <a:r>
              <a:rPr lang="en-U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)</a:t>
            </a:r>
            <a:endParaRPr lang="en-US" dirty="0"/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468015" y="4077072"/>
            <a:ext cx="72723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marL="285750" indent="-285750" defTabSz="76200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DJ </a:t>
            </a:r>
            <a:r>
              <a:rPr lang="en-US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alimentador</a:t>
            </a:r>
            <a:r>
              <a:rPr lang="en-U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13,8 kV </a:t>
            </a:r>
            <a:r>
              <a:rPr lang="en-US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fechado</a:t>
            </a:r>
            <a:r>
              <a:rPr lang="en-U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(50 m)</a:t>
            </a:r>
            <a:endParaRPr lang="en-US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16832"/>
            <a:ext cx="3348606" cy="22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8810" y="1916832"/>
            <a:ext cx="3325038" cy="22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34"/>
          <a:stretch>
            <a:fillRect/>
          </a:stretch>
        </p:blipFill>
        <p:spPr bwMode="auto">
          <a:xfrm>
            <a:off x="683568" y="4483100"/>
            <a:ext cx="3341084" cy="2114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19"/>
          <a:stretch>
            <a:fillRect/>
          </a:stretch>
        </p:blipFill>
        <p:spPr bwMode="auto">
          <a:xfrm>
            <a:off x="5292080" y="4483099"/>
            <a:ext cx="3349926" cy="2114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4466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408</Words>
  <Application>Microsoft Office PowerPoint</Application>
  <PresentationFormat>On-screen Show (4:3)</PresentationFormat>
  <Paragraphs>93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Tema do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CHESF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JOCILIO TAVARES DE OLIVEIRA</dc:creator>
  <cp:lastModifiedBy>Administrator</cp:lastModifiedBy>
  <cp:revision>105</cp:revision>
  <cp:lastPrinted>2013-03-20T14:48:23Z</cp:lastPrinted>
  <dcterms:created xsi:type="dcterms:W3CDTF">2013-03-20T14:44:51Z</dcterms:created>
  <dcterms:modified xsi:type="dcterms:W3CDTF">2013-10-11T17:07:28Z</dcterms:modified>
</cp:coreProperties>
</file>