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56" r:id="rId3"/>
    <p:sldId id="295" r:id="rId4"/>
    <p:sldId id="296" r:id="rId5"/>
    <p:sldId id="257" r:id="rId6"/>
    <p:sldId id="297" r:id="rId7"/>
    <p:sldId id="280" r:id="rId8"/>
    <p:sldId id="298" r:id="rId9"/>
    <p:sldId id="301" r:id="rId10"/>
    <p:sldId id="299" r:id="rId11"/>
    <p:sldId id="300" r:id="rId12"/>
    <p:sldId id="302" r:id="rId13"/>
    <p:sldId id="303" r:id="rId14"/>
    <p:sldId id="304" r:id="rId15"/>
    <p:sldId id="305" r:id="rId16"/>
    <p:sldId id="279" r:id="rId17"/>
  </p:sldIdLst>
  <p:sldSz cx="9144000" cy="6858000" type="screen4x3"/>
  <p:notesSz cx="6867525" cy="99949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47" autoAdjust="0"/>
    <p:restoredTop sz="94688" autoAdjust="0"/>
  </p:normalViewPr>
  <p:slideViewPr>
    <p:cSldViewPr>
      <p:cViewPr varScale="1">
        <p:scale>
          <a:sx n="47" d="100"/>
          <a:sy n="47" d="100"/>
        </p:scale>
        <p:origin x="-12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D7AA67E-9428-43BE-AA19-17B942331CC7}" type="datetimeFigureOut">
              <a:rPr lang="en-US"/>
              <a:pPr>
                <a:defRPr/>
              </a:pPr>
              <a:t>10/14/2013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en-US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7F74ED1-E5D0-4F6C-B003-3D71A3B72DE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3316E-E919-44ED-B4F8-CE03E46CE1DD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>
              <a:cs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3E5B0-1AA2-4B32-9F3F-A6D58463C8A7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7A445-1E9C-4C3F-9AED-D868A3D5094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EF32-126E-444B-83EF-9AB317DBE2F0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63A12-B259-4DBF-8A9D-3D8E99021B7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2309C-7F6D-45A8-AC14-DA664A6F5681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2860D-4D13-408A-ACD4-B2EF911C60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C05E-5124-40E8-9B4C-1E677B099961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4AB7-5937-4B96-84FA-9126FC7CA42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D9CA2-94ED-4B25-A80A-0745DF10F1A9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05B20-8A1A-402D-94F3-F61491C7B28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F24B4-AA88-4241-BE80-783F987B44FB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491C9-7A93-411B-B85C-5DBBC19619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2D365-C78F-40B8-8870-BEA2005116E8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4C1AD-14BF-4AEF-B197-3F945238ED9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D1EAA-4928-43BE-8EF1-81C8938398F3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BB332-6781-4B73-B3BD-49337B858C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5AB56-0E92-4BC8-8731-E7109A46BE7A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C854-C90E-4C80-B76E-BED6CF06DE8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7954E-2F62-4001-990D-7C560A16A953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AD42C-DAA6-4FDD-A63F-3AD899B5537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6EC05-87EA-4C3B-AF36-8ADB297AEA8E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5512-54B2-423E-8338-7A165302118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B22935-20BB-4FDB-B8AA-3BE1FBEAFC49}" type="datetimeFigureOut">
              <a:rPr lang="pt-BR"/>
              <a:pPr>
                <a:defRPr/>
              </a:pPr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007E86-9E35-4BD2-988B-628DB2B141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8"/>
          <p:cNvSpPr txBox="1">
            <a:spLocks noChangeArrowheads="1"/>
          </p:cNvSpPr>
          <p:nvPr/>
        </p:nvSpPr>
        <p:spPr bwMode="auto">
          <a:xfrm>
            <a:off x="4500563" y="2786063"/>
            <a:ext cx="44291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600" b="1" dirty="0">
                <a:latin typeface="Calibri" pitchFamily="34" charset="0"/>
              </a:rPr>
              <a:t>Diagnóstico de Sistemas Isolados a Gás SF</a:t>
            </a:r>
            <a:r>
              <a:rPr lang="pt-BR" sz="2600" b="1" baseline="-25000" dirty="0">
                <a:latin typeface="Calibri" pitchFamily="34" charset="0"/>
              </a:rPr>
              <a:t>6</a:t>
            </a:r>
            <a:r>
              <a:rPr lang="pt-BR" sz="2600" b="1" dirty="0">
                <a:latin typeface="Calibri" pitchFamily="34" charset="0"/>
              </a:rPr>
              <a:t> pela Metodologia Acústica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30188" y="6072188"/>
            <a:ext cx="605631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dirty="0">
                <a:solidFill>
                  <a:srgbClr val="215968"/>
                </a:solidFill>
                <a:latin typeface="Calibri" pitchFamily="34" charset="0"/>
              </a:rPr>
              <a:t>Leonardo Torres Bispo dos Santos e Helvio J. A. Martins</a:t>
            </a:r>
            <a:endParaRPr lang="en-US" dirty="0">
              <a:solidFill>
                <a:srgbClr val="215968"/>
              </a:solidFill>
              <a:latin typeface="Calibri" pitchFamily="34" charset="0"/>
            </a:endParaRPr>
          </a:p>
          <a:p>
            <a:r>
              <a:rPr lang="pt-BR" sz="1200" dirty="0">
                <a:solidFill>
                  <a:srgbClr val="215968"/>
                </a:solidFill>
                <a:latin typeface="Calibri" pitchFamily="34" charset="0"/>
              </a:rPr>
              <a:t>PESQUISADORES DO DEPARTAMENTO DE LINHAS E ESTAÇÕES – DLE / CEPEL</a:t>
            </a:r>
          </a:p>
          <a:p>
            <a:r>
              <a:rPr lang="pt-BR" sz="1200" dirty="0">
                <a:solidFill>
                  <a:srgbClr val="215968"/>
                </a:solidFill>
                <a:latin typeface="Calibri" pitchFamily="34" charset="0"/>
              </a:rPr>
              <a:t>LABDIG - Laboratório de Diagnóstico de Equipamentos Elétricos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500174"/>
            <a:ext cx="8429625" cy="80021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b="1" cap="all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16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7530"/>
          </a:xfrm>
        </p:spPr>
        <p:txBody>
          <a:bodyPr/>
          <a:lstStyle/>
          <a:p>
            <a:r>
              <a:rPr lang="pt-BR" sz="2400" b="1" dirty="0" smtClean="0"/>
              <a:t>Padrões para o Monitoramento e Diagnóstico em SIGs</a:t>
            </a:r>
            <a:endParaRPr lang="pt-BR" sz="24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4856" t="19888" r="13006" b="7506"/>
          <a:stretch>
            <a:fillRect/>
          </a:stretch>
        </p:blipFill>
        <p:spPr bwMode="auto">
          <a:xfrm>
            <a:off x="714348" y="1785926"/>
            <a:ext cx="7858180" cy="463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500174"/>
            <a:ext cx="8429625" cy="80021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b="1" cap="all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16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7530"/>
          </a:xfrm>
        </p:spPr>
        <p:txBody>
          <a:bodyPr/>
          <a:lstStyle/>
          <a:p>
            <a:r>
              <a:rPr lang="pt-BR" sz="2400" b="1" dirty="0" smtClean="0"/>
              <a:t>Padrões para o Monitoramento e Diagnóstico em SIGs</a:t>
            </a:r>
            <a:endParaRPr lang="pt-BR" sz="24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3006" t="21466" r="13006" b="7506"/>
          <a:stretch>
            <a:fillRect/>
          </a:stretch>
        </p:blipFill>
        <p:spPr bwMode="auto">
          <a:xfrm>
            <a:off x="642910" y="1928802"/>
            <a:ext cx="787405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285852" y="1214422"/>
            <a:ext cx="6500858" cy="428628"/>
          </a:xfrm>
        </p:spPr>
        <p:txBody>
          <a:bodyPr/>
          <a:lstStyle/>
          <a:p>
            <a:r>
              <a:rPr lang="pt-BR" sz="2400" b="1" dirty="0" smtClean="0"/>
              <a:t>Aplicação da Metodologia – Medições de Campo</a:t>
            </a:r>
            <a:endParaRPr lang="pt-BR" sz="24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8168" t="16696" r="18944" b="9366"/>
          <a:stretch>
            <a:fillRect/>
          </a:stretch>
        </p:blipFill>
        <p:spPr bwMode="auto">
          <a:xfrm>
            <a:off x="3786182" y="1928802"/>
            <a:ext cx="505672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Espaço Reservado para Texto 7"/>
          <p:cNvSpPr>
            <a:spLocks noGrp="1"/>
          </p:cNvSpPr>
          <p:nvPr>
            <p:ph type="body" sz="half" idx="2"/>
          </p:nvPr>
        </p:nvSpPr>
        <p:spPr>
          <a:xfrm>
            <a:off x="285720" y="1785926"/>
            <a:ext cx="3179793" cy="434023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pt-BR" sz="2400" dirty="0" smtClean="0"/>
              <a:t> SIGs e equipamentos do setor elétrico já foram avaliadas por EA;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Barramentos, buchas, disjuntores, TIs e secionadores;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Contribuíram para a definição do melhor sensor, confirmação de padrões e maior confiabilidade nas medições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857488" y="1142984"/>
            <a:ext cx="3571900" cy="571504"/>
          </a:xfrm>
        </p:spPr>
        <p:txBody>
          <a:bodyPr/>
          <a:lstStyle/>
          <a:p>
            <a:r>
              <a:rPr lang="pt-BR" sz="2400" b="1" dirty="0" smtClean="0"/>
              <a:t>Estudo da Análise de Risco</a:t>
            </a:r>
            <a:endParaRPr lang="pt-BR" sz="2400" b="1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half" idx="2"/>
          </p:nvPr>
        </p:nvSpPr>
        <p:spPr>
          <a:xfrm>
            <a:off x="285720" y="1928802"/>
            <a:ext cx="3429024" cy="4197361"/>
          </a:xfrm>
        </p:spPr>
        <p:txBody>
          <a:bodyPr/>
          <a:lstStyle/>
          <a:p>
            <a:r>
              <a:rPr lang="pt-BR" sz="2400" dirty="0" smtClean="0"/>
              <a:t>Fatores de influência no grau de risco de uma instalação:</a:t>
            </a:r>
          </a:p>
          <a:p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 A amplitude do sinal;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Localização do defeito;</a:t>
            </a:r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Tipo de Defeito;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48136" t="20475"/>
          <a:stretch>
            <a:fillRect/>
          </a:stretch>
        </p:blipFill>
        <p:spPr bwMode="auto">
          <a:xfrm>
            <a:off x="3857620" y="1857364"/>
            <a:ext cx="4968880" cy="4213849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428992" y="1142984"/>
            <a:ext cx="2786082" cy="571504"/>
          </a:xfrm>
        </p:spPr>
        <p:txBody>
          <a:bodyPr/>
          <a:lstStyle/>
          <a:p>
            <a:r>
              <a:rPr lang="pt-BR" sz="2400" b="1" dirty="0" smtClean="0"/>
              <a:t>Conclusões</a:t>
            </a:r>
            <a:endParaRPr lang="pt-BR" sz="2400" b="1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half" idx="2"/>
          </p:nvPr>
        </p:nvSpPr>
        <p:spPr>
          <a:xfrm>
            <a:off x="285720" y="1928802"/>
            <a:ext cx="8429684" cy="457203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pt-BR" sz="2400" dirty="0" smtClean="0"/>
              <a:t> A metodologia acústica mostrou-se eficaz como ferramenta de diagnóstico para a maioria dos defeitos em SIGs;</a:t>
            </a:r>
          </a:p>
          <a:p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 Defeitos típicos como a existência de partículas, corona provocado por protuberâncias, além de problemas mecânicos internos, tiveram padrões definidos em laboratório e constatados em medições e campo;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No caso de partículas, a metodologia e o sistema de medição apresentam uma ferramenta de apoio à decisão para a análise de risco muito importante para a gestão de manutenção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428992" y="1142984"/>
            <a:ext cx="2786082" cy="571504"/>
          </a:xfrm>
        </p:spPr>
        <p:txBody>
          <a:bodyPr/>
          <a:lstStyle/>
          <a:p>
            <a:r>
              <a:rPr lang="pt-BR" sz="2400" b="1" dirty="0" smtClean="0"/>
              <a:t>Conclusões</a:t>
            </a:r>
            <a:endParaRPr lang="pt-BR" sz="2400" b="1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half" idx="2"/>
          </p:nvPr>
        </p:nvSpPr>
        <p:spPr>
          <a:xfrm>
            <a:off x="285720" y="1928802"/>
            <a:ext cx="8429684" cy="457203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pt-BR" sz="2400" dirty="0" smtClean="0"/>
              <a:t> A metodologia utiliza uma instrumentação simples e de fácil aplicação, sendo viável como ferramenta preditiva de manutenção, principalmente por não ser invasiva;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r>
              <a:rPr lang="pt-BR" sz="2400" dirty="0" smtClean="0"/>
              <a:t>Novos estudos de pesquisa estão sendo realizados para a aplicação desta ferramenta em equipamentos com outros sistemas de isolação como TIs.</a:t>
            </a:r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 smtClean="0"/>
          </a:p>
          <a:p>
            <a:pPr>
              <a:buFont typeface="Arial" pitchFamily="34" charset="0"/>
              <a:buChar char="•"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38150" y="1406525"/>
            <a:ext cx="8455025" cy="486287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cap="all" dirty="0" smtClean="0">
                <a:latin typeface="+mn-lt"/>
                <a:cs typeface="+mn-cs"/>
              </a:rPr>
              <a:t>OBRIGADO!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Leonardo Torres B. dos Santos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E-mail: ltorres@cepel.br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Tel.: 55 (21) 2598 6190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Fax: 55 (21) 2598 6378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Helvio J. A. Martins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E-mail: helvio@cepel.br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Tel.: 55 (21) 2598 6351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Fax: 55 (21) 2598 6378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 smtClean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DEPARTAMENTO DE LINHAS E ESTAÇÕES – DLE / CEPEL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dirty="0" smtClean="0">
                <a:latin typeface="+mn-lt"/>
                <a:cs typeface="+mn-cs"/>
              </a:rPr>
              <a:t>Laboratório de Diagnóstico de Equipamentos Elétricos - Lab</a:t>
            </a:r>
            <a:r>
              <a:rPr lang="pt-BR" dirty="0" smtClean="0">
                <a:latin typeface="+mn-lt"/>
                <a:cs typeface="+mn-cs"/>
              </a:rPr>
              <a:t>Dig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1200" dirty="0">
              <a:latin typeface="+mn-lt"/>
              <a:cs typeface="+mn-cs"/>
            </a:endParaRPr>
          </a:p>
        </p:txBody>
      </p:sp>
      <p:pic>
        <p:nvPicPr>
          <p:cNvPr id="4" name="Picture 10" descr="Eletrobras Cepel horizon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040658"/>
            <a:ext cx="2692621" cy="117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285720" y="1412875"/>
            <a:ext cx="4857784" cy="4525963"/>
          </a:xfrm>
        </p:spPr>
        <p:txBody>
          <a:bodyPr/>
          <a:lstStyle/>
          <a:p>
            <a:r>
              <a:rPr lang="pt-BR" sz="2400" b="1" dirty="0" smtClean="0">
                <a:latin typeface="Arial" charset="0"/>
              </a:rPr>
              <a:t>Sistemas Isolados a Gás SF</a:t>
            </a:r>
            <a:r>
              <a:rPr lang="pt-BR" sz="2400" b="1" baseline="-25000" dirty="0" smtClean="0">
                <a:latin typeface="Arial" charset="0"/>
              </a:rPr>
              <a:t>6</a:t>
            </a:r>
            <a:r>
              <a:rPr lang="pt-BR" sz="2400" b="1" dirty="0" smtClean="0">
                <a:latin typeface="Arial" charset="0"/>
              </a:rPr>
              <a:t> </a:t>
            </a:r>
          </a:p>
          <a:p>
            <a:pPr>
              <a:buNone/>
            </a:pPr>
            <a:endParaRPr lang="pt-BR" sz="2000" dirty="0" smtClean="0">
              <a:latin typeface="Arial" charset="0"/>
            </a:endParaRPr>
          </a:p>
          <a:p>
            <a:r>
              <a:rPr lang="pt-BR" sz="2000" dirty="0" smtClean="0">
                <a:latin typeface="Arial" charset="0"/>
              </a:rPr>
              <a:t>Conjunto de instalações e equipamentos de elevada importância no setor elétrico geralmente localizados em grandes centros urbanos com elevada densidade de carga e elevado custo do m</a:t>
            </a:r>
            <a:r>
              <a:rPr lang="pt-BR" sz="2000" baseline="30000" dirty="0" smtClean="0">
                <a:latin typeface="Arial" charset="0"/>
              </a:rPr>
              <a:t>2</a:t>
            </a:r>
            <a:r>
              <a:rPr lang="pt-BR" sz="2000" dirty="0" smtClean="0">
                <a:latin typeface="Arial" charset="0"/>
              </a:rPr>
              <a:t>;</a:t>
            </a:r>
          </a:p>
          <a:p>
            <a:pPr>
              <a:buNone/>
            </a:pPr>
            <a:endParaRPr lang="pt-BR" sz="2000" dirty="0" smtClean="0">
              <a:latin typeface="Arial" charset="0"/>
            </a:endParaRPr>
          </a:p>
          <a:p>
            <a:r>
              <a:rPr lang="pt-BR" sz="2000" dirty="0" smtClean="0">
                <a:latin typeface="Arial" charset="0"/>
              </a:rPr>
              <a:t>SF</a:t>
            </a:r>
            <a:r>
              <a:rPr lang="pt-BR" sz="2000" baseline="-25000" dirty="0" smtClean="0">
                <a:latin typeface="Arial" charset="0"/>
              </a:rPr>
              <a:t>6</a:t>
            </a:r>
            <a:r>
              <a:rPr lang="pt-BR" sz="2000" dirty="0" smtClean="0">
                <a:latin typeface="Arial" charset="0"/>
              </a:rPr>
              <a:t> como meio isolante, de excelentes propriedades dielétricas e alta capacidade de extinção de arco;</a:t>
            </a:r>
          </a:p>
          <a:p>
            <a:endParaRPr lang="pt-BR" sz="2000" dirty="0" smtClean="0">
              <a:latin typeface="Arial" charset="0"/>
            </a:endParaRPr>
          </a:p>
          <a:p>
            <a:endParaRPr lang="pt-BR" sz="2000" dirty="0" smtClean="0">
              <a:latin typeface="Arial" charset="0"/>
            </a:endParaRPr>
          </a:p>
          <a:p>
            <a:endParaRPr lang="pt-BR" sz="2000" dirty="0" smtClean="0">
              <a:latin typeface="Arial" charset="0"/>
            </a:endParaRPr>
          </a:p>
        </p:txBody>
      </p:sp>
      <p:pic>
        <p:nvPicPr>
          <p:cNvPr id="16395" name="Picture 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429256" y="3857628"/>
            <a:ext cx="3317875" cy="2009775"/>
          </a:xfrm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736"/>
            <a:ext cx="34956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Texto 9"/>
          <p:cNvSpPr>
            <a:spLocks noGrp="1"/>
          </p:cNvSpPr>
          <p:nvPr>
            <p:ph type="body" idx="1"/>
          </p:nvPr>
        </p:nvSpPr>
        <p:spPr>
          <a:xfrm>
            <a:off x="642910" y="1214422"/>
            <a:ext cx="7143800" cy="639762"/>
          </a:xfrm>
        </p:spPr>
        <p:txBody>
          <a:bodyPr/>
          <a:lstStyle/>
          <a:p>
            <a:r>
              <a:rPr lang="pt-BR" dirty="0" smtClean="0">
                <a:latin typeface="Arial" charset="0"/>
              </a:rPr>
              <a:t>Distribuição de Falhas em SIGs / Fonte Cigré:</a:t>
            </a:r>
            <a:endParaRPr lang="pt-BR" dirty="0"/>
          </a:p>
        </p:txBody>
      </p:sp>
      <p:sp>
        <p:nvSpPr>
          <p:cNvPr id="16389" name="Rectangle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 sz="2000" dirty="0" smtClean="0">
              <a:latin typeface="Arial" charset="0"/>
            </a:endParaRPr>
          </a:p>
          <a:p>
            <a:endParaRPr lang="pt-BR" sz="2000" dirty="0" smtClean="0">
              <a:latin typeface="Arial" charset="0"/>
            </a:endParaRPr>
          </a:p>
          <a:p>
            <a:endParaRPr lang="pt-BR" sz="2000" dirty="0" smtClean="0">
              <a:latin typeface="Arial" charset="0"/>
            </a:endParaRPr>
          </a:p>
          <a:p>
            <a:endParaRPr lang="pt-BR" sz="2000" dirty="0" smtClean="0">
              <a:latin typeface="Arial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3116"/>
            <a:ext cx="7572428" cy="389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ço Reservado para Texto 9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7858180" cy="639762"/>
          </a:xfrm>
        </p:spPr>
        <p:txBody>
          <a:bodyPr/>
          <a:lstStyle/>
          <a:p>
            <a:r>
              <a:rPr lang="pt-BR" dirty="0" smtClean="0">
                <a:latin typeface="Arial" charset="0"/>
              </a:rPr>
              <a:t>Correlação dos Principais problemas em SIGs e os tipos de Defeitos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r="50491"/>
          <a:stretch>
            <a:fillRect/>
          </a:stretch>
        </p:blipFill>
        <p:spPr bwMode="auto">
          <a:xfrm>
            <a:off x="428596" y="2214554"/>
            <a:ext cx="428628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Imagem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 l="37009" t="48051" r="33101" b="27551"/>
          <a:stretch>
            <a:fillRect/>
          </a:stretch>
        </p:blipFill>
        <p:spPr bwMode="auto">
          <a:xfrm>
            <a:off x="4643438" y="2428868"/>
            <a:ext cx="4256089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285860"/>
            <a:ext cx="8267700" cy="563231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pt-BR" sz="2000" b="1" cap="all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bjetivos:</a:t>
            </a: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cap="all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ropor uma ferramenta preditiva e não invasiva de diagnóstico para equipamentos e sistemas isolados à gás SF</a:t>
            </a:r>
            <a:r>
              <a:rPr lang="pt-BR" sz="2000" b="1" baseline="-25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cap="all" dirty="0" smtClean="0">
                <a:latin typeface="Arial" pitchFamily="34" charset="0"/>
                <a:cs typeface="Arial" pitchFamily="34" charset="0"/>
              </a:rPr>
              <a:t> U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tilizar os padrões dos principais tipos de defeitos simulados em laboratório para direcionar o diagnóstico de forma mais confiável no campo.</a:t>
            </a: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b="1" cap="all" dirty="0" smtClean="0">
                <a:latin typeface="Arial" pitchFamily="34" charset="0"/>
                <a:cs typeface="Arial" pitchFamily="34" charset="0"/>
              </a:rPr>
              <a:t> I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dentificar de forma antecipada os mecanismos que levam as SIGs à falha através de uma análise crítica de parâmetros e se possível, oferecer uma análise de risco;</a:t>
            </a: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285860"/>
            <a:ext cx="8267700" cy="861774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000" b="1" cap="all" dirty="0" smtClean="0"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429684" cy="500066"/>
          </a:xfrm>
        </p:spPr>
        <p:txBody>
          <a:bodyPr/>
          <a:lstStyle/>
          <a:p>
            <a:r>
              <a:rPr lang="pt-BR" sz="2400" dirty="0" smtClean="0">
                <a:latin typeface="Arial" pitchFamily="34" charset="0"/>
                <a:cs typeface="Arial" pitchFamily="34" charset="0"/>
              </a:rPr>
              <a:t>Metodologia Acústica Aplicada a SIGs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Espaço Reservado para Conteúdo 10"/>
          <p:cNvSpPr>
            <a:spLocks noGrp="1"/>
          </p:cNvSpPr>
          <p:nvPr>
            <p:ph idx="1"/>
          </p:nvPr>
        </p:nvSpPr>
        <p:spPr>
          <a:xfrm>
            <a:off x="285720" y="1928802"/>
            <a:ext cx="3714776" cy="4643470"/>
          </a:xfrm>
        </p:spPr>
        <p:txBody>
          <a:bodyPr/>
          <a:lstStyle/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Sensores acústicos ressonantes atuam como  elementos transdutores;</a:t>
            </a: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Calibração inicial do sistema : Aquisição do ruído de fundo;</a:t>
            </a: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Vibrações mecânicas internas ao equipamento são convertidas em sinais elétricos;</a:t>
            </a:r>
          </a:p>
          <a:p>
            <a:r>
              <a:rPr lang="pt-BR" sz="2000" dirty="0" smtClean="0">
                <a:latin typeface="Arial" pitchFamily="34" charset="0"/>
                <a:cs typeface="Arial" pitchFamily="34" charset="0"/>
              </a:rPr>
              <a:t>Análise de parâmetros  e dos padrões obtidos nos gráficos  do Analisador Acústico de Isolação .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half" idx="2"/>
          </p:nvPr>
        </p:nvSpPr>
        <p:spPr>
          <a:xfrm>
            <a:off x="5286380" y="1857364"/>
            <a:ext cx="3400420" cy="4554551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000240"/>
            <a:ext cx="45005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500174"/>
            <a:ext cx="8429625" cy="80021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b="1" cap="all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16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7530"/>
          </a:xfrm>
        </p:spPr>
        <p:txBody>
          <a:bodyPr/>
          <a:lstStyle/>
          <a:p>
            <a:r>
              <a:rPr lang="pt-BR" sz="2400" b="1" dirty="0" smtClean="0"/>
              <a:t>O Analisador Acústico de Isolação (AIA I)</a:t>
            </a:r>
            <a:endParaRPr lang="pt-BR" sz="2400" b="1" dirty="0"/>
          </a:p>
        </p:txBody>
      </p:sp>
      <p:pic>
        <p:nvPicPr>
          <p:cNvPr id="11" name="Espaço Reservado para Conteúdo 10"/>
          <p:cNvPicPr>
            <a:picLocks noGrp="1"/>
          </p:cNvPicPr>
          <p:nvPr>
            <p:ph idx="1"/>
          </p:nvPr>
        </p:nvPicPr>
        <p:blipFill>
          <a:blip r:embed="rId3"/>
          <a:srcRect t="6422"/>
          <a:stretch>
            <a:fillRect/>
          </a:stretch>
        </p:blipFill>
        <p:spPr bwMode="auto">
          <a:xfrm>
            <a:off x="621272" y="1857375"/>
            <a:ext cx="7901455" cy="426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28596" y="1500174"/>
            <a:ext cx="8429625" cy="80021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b="1" cap="all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175" indent="-3175"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pt-BR" sz="16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7530"/>
          </a:xfrm>
        </p:spPr>
        <p:txBody>
          <a:bodyPr/>
          <a:lstStyle/>
          <a:p>
            <a:r>
              <a:rPr lang="pt-BR" sz="2400" b="1" dirty="0" smtClean="0"/>
              <a:t>Informações Gráficas do AIA I</a:t>
            </a:r>
            <a:endParaRPr lang="pt-BR" sz="24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857364"/>
            <a:ext cx="81439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17530"/>
          </a:xfrm>
        </p:spPr>
        <p:txBody>
          <a:bodyPr/>
          <a:lstStyle/>
          <a:p>
            <a:r>
              <a:rPr lang="pt-BR" sz="2400" b="1" dirty="0" smtClean="0"/>
              <a:t>Desenvolvimento da Metodologia – Simulações laboratoriais</a:t>
            </a:r>
            <a:endParaRPr lang="pt-BR" sz="2400" b="1" dirty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1815"/>
          <a:stretch>
            <a:fillRect/>
          </a:stretch>
        </p:blipFill>
        <p:spPr bwMode="auto">
          <a:xfrm>
            <a:off x="857224" y="1785926"/>
            <a:ext cx="7643866" cy="470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552</Words>
  <Application>Microsoft Office PowerPoint</Application>
  <PresentationFormat>Apresentação na tela (4:3)</PresentationFormat>
  <Paragraphs>79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Slide 1</vt:lpstr>
      <vt:lpstr>Slide 2</vt:lpstr>
      <vt:lpstr>Slide 3</vt:lpstr>
      <vt:lpstr>Slide 4</vt:lpstr>
      <vt:lpstr>Slide 5</vt:lpstr>
      <vt:lpstr>Metodologia Acústica Aplicada a SIGs</vt:lpstr>
      <vt:lpstr>O Analisador Acústico de Isolação (AIA I)</vt:lpstr>
      <vt:lpstr>Informações Gráficas do AIA I</vt:lpstr>
      <vt:lpstr>Desenvolvimento da Metodologia – Simulações laboratoriais</vt:lpstr>
      <vt:lpstr>Padrões para o Monitoramento e Diagnóstico em SIGs</vt:lpstr>
      <vt:lpstr>Padrões para o Monitoramento e Diagnóstico em SIGs</vt:lpstr>
      <vt:lpstr>Aplicação da Metodologia – Medições de Campo</vt:lpstr>
      <vt:lpstr>Estudo da Análise de Risco</vt:lpstr>
      <vt:lpstr>Conclusões</vt:lpstr>
      <vt:lpstr>Conclusões</vt:lpstr>
      <vt:lpstr>Slide 16</vt:lpstr>
    </vt:vector>
  </TitlesOfParts>
  <Company>CHESF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Leonardo</cp:lastModifiedBy>
  <cp:revision>77</cp:revision>
  <cp:lastPrinted>2013-03-20T14:48:23Z</cp:lastPrinted>
  <dcterms:created xsi:type="dcterms:W3CDTF">2013-03-20T14:44:51Z</dcterms:created>
  <dcterms:modified xsi:type="dcterms:W3CDTF">2013-10-14T14:09:32Z</dcterms:modified>
</cp:coreProperties>
</file>