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72" r:id="rId3"/>
    <p:sldId id="274" r:id="rId4"/>
    <p:sldId id="260" r:id="rId5"/>
    <p:sldId id="261" r:id="rId6"/>
    <p:sldId id="262" r:id="rId7"/>
    <p:sldId id="268" r:id="rId8"/>
    <p:sldId id="269" r:id="rId9"/>
    <p:sldId id="263" r:id="rId10"/>
    <p:sldId id="270" r:id="rId11"/>
    <p:sldId id="264" r:id="rId12"/>
    <p:sldId id="265" r:id="rId13"/>
    <p:sldId id="271" r:id="rId14"/>
    <p:sldId id="266" r:id="rId15"/>
    <p:sldId id="267" r:id="rId16"/>
    <p:sldId id="273" r:id="rId17"/>
  </p:sldIdLst>
  <p:sldSz cx="9144000" cy="6858000" type="screen4x3"/>
  <p:notesSz cx="6867525" cy="99949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27" autoAdjust="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9375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D1C63-AC98-44FA-A6B7-A7CAFD790305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49300"/>
            <a:ext cx="4997450" cy="3748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748213"/>
            <a:ext cx="5492750" cy="44973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325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9375" y="949325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01FB8-AD93-4A40-B4B5-2CB827CBC1A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1830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12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01FB8-AD93-4A40-B4B5-2CB827CBC1AD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723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12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01FB8-AD93-4A40-B4B5-2CB827CBC1AD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723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01FB8-AD93-4A40-B4B5-2CB827CBC1AD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6367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01FB8-AD93-4A40-B4B5-2CB827CBC1AD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3608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01FB8-AD93-4A40-B4B5-2CB827CBC1AD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7476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01FB8-AD93-4A40-B4B5-2CB827CBC1AD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1568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0202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514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19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252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21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65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14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408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560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5052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008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FDCE0-0BA7-439B-A3B2-CBE2B1A96AA7}" type="datetimeFigureOut">
              <a:rPr lang="pt-BR" smtClean="0"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BCA63-36AD-41A1-8928-727F5B9E9EC6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08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pPr marL="0" lvl="0" indent="0" algn="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en-US" sz="2400" kern="0" dirty="0" smtClean="0">
                <a:solidFill>
                  <a:srgbClr val="000000"/>
                </a:solidFill>
                <a:latin typeface="Arial"/>
              </a:rPr>
              <a:t>GSE 26</a:t>
            </a:r>
          </a:p>
          <a:p>
            <a:pPr marL="0" lvl="0" indent="0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pt-BR" sz="2400" kern="0" dirty="0" smtClean="0">
                <a:solidFill>
                  <a:srgbClr val="000000"/>
                </a:solidFill>
                <a:latin typeface="Arial"/>
              </a:rPr>
              <a:t>Consideração </a:t>
            </a:r>
            <a:r>
              <a:rPr lang="pt-BR" sz="2400" kern="0" dirty="0">
                <a:solidFill>
                  <a:srgbClr val="000000"/>
                </a:solidFill>
                <a:latin typeface="Arial"/>
              </a:rPr>
              <a:t>de Elevadas Correntes de Curto-circuito no Dimensionamento de Estruturas para Barramentos Aéreos de </a:t>
            </a:r>
            <a:r>
              <a:rPr lang="pt-BR" sz="2400" kern="0" dirty="0" smtClean="0">
                <a:solidFill>
                  <a:srgbClr val="000000"/>
                </a:solidFill>
                <a:latin typeface="Arial"/>
              </a:rPr>
              <a:t>Subestações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659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</p:spPr>
        <p:txBody>
          <a:bodyPr>
            <a:normAutofit lnSpcReduction="10000"/>
          </a:bodyPr>
          <a:lstStyle/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Adotados no estudo condutores de Alumínio (CA)</a:t>
            </a: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Condutor compatível com o curto-circuito máximo do PDE da EPE</a:t>
            </a:r>
          </a:p>
          <a:p>
            <a:pPr marL="400050" lvl="1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636 MCM – Orchid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Máxima capacidade de curto-circuito: </a:t>
            </a:r>
            <a:r>
              <a:rPr lang="pt-BR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~ 32,1 kA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Carga de Ruptura: </a:t>
            </a:r>
            <a:r>
              <a:rPr lang="pt-BR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50 435,6 N</a:t>
            </a: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Condutor compatível com o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curto-circuito do Edital ANEEL</a:t>
            </a:r>
            <a:endParaRPr lang="pt-BR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00050" lvl="1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 x 636 MCM – Orchid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Máxima </a:t>
            </a:r>
            <a:r>
              <a:rPr lang="pt-BR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capacidade de curto-circuito: </a:t>
            </a:r>
            <a:r>
              <a:rPr lang="pt-BR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~ </a:t>
            </a:r>
            <a:r>
              <a:rPr lang="pt-BR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64,2 </a:t>
            </a:r>
            <a:r>
              <a:rPr lang="pt-BR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kA</a:t>
            </a:r>
            <a:endParaRPr lang="pt-BR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Carga de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Ruptura: </a:t>
            </a:r>
            <a:r>
              <a:rPr lang="pt-BR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 x 50 435,6 N</a:t>
            </a:r>
          </a:p>
          <a:p>
            <a:pPr marL="182563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Para efeito de comparação, adotou-se a formação </a:t>
            </a:r>
            <a:r>
              <a:rPr lang="pt-BR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 x 636 MCM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(Orchid) em ambos os casos</a:t>
            </a:r>
            <a:endParaRPr lang="pt-BR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086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CARACTERÍSTICAS A SE COMPARAR</a:t>
            </a: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endParaRPr lang="pt-BR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Esforços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Diferença entre os esforços dos dois casos estudados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Comparação das estruturas necessárias em ambos os casos</a:t>
            </a:r>
          </a:p>
          <a:p>
            <a:pPr marL="400050" lvl="1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18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Custo</a:t>
            </a:r>
            <a:endParaRPr lang="pt-BR" sz="2000" dirty="0">
              <a:latin typeface="Arial" pitchFamily="34" charset="0"/>
              <a:cs typeface="Arial" pitchFamily="34" charset="0"/>
            </a:endParaRP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Materiais das estruturas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Terreno ocupado</a:t>
            </a:r>
            <a:endParaRPr lang="pt-BR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349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2565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RESULTADOS</a:t>
            </a: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endParaRPr lang="pt-BR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Os esforços máximos dinâmicos obtidos foram:</a:t>
            </a: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18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20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24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18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1800" kern="0" baseline="-200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permitido: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1,050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924944"/>
            <a:ext cx="4114978" cy="3384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Caso 01 (31,5 kA)</a:t>
            </a: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20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Esforços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1800" kern="0" baseline="-200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t,d</a:t>
            </a:r>
            <a:r>
              <a:rPr lang="en-US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= 15 927 N</a:t>
            </a:r>
            <a:endParaRPr lang="en-US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1800" kern="0" baseline="-200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pi,d</a:t>
            </a:r>
            <a:r>
              <a:rPr lang="en-US" sz="1800" kern="0" baseline="-20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= 22 615 N</a:t>
            </a:r>
            <a:endParaRPr lang="en-US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1800" kern="0" baseline="-200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f,d</a:t>
            </a:r>
            <a:r>
              <a:rPr lang="en-US" sz="1800" kern="0" baseline="-20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= 0</a:t>
            </a:r>
          </a:p>
          <a:p>
            <a:pPr marL="182563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Aproximação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fases</a:t>
            </a:r>
            <a:endParaRPr lang="en-US" sz="20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1800" kern="0" baseline="-200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0,917 m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56494" y="2924944"/>
            <a:ext cx="4114978" cy="3384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Caso 02 (50 kA)</a:t>
            </a:r>
            <a:endParaRPr lang="pt-BR" sz="2000" b="1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20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Esforços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1800" kern="0" baseline="-200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t,d</a:t>
            </a:r>
            <a:r>
              <a:rPr lang="en-US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= 30 992 N</a:t>
            </a:r>
            <a:endParaRPr lang="en-US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1800" kern="0" baseline="-200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pi,d</a:t>
            </a:r>
            <a:r>
              <a:rPr lang="en-US" sz="1800" kern="0" baseline="-20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28 186 N</a:t>
            </a:r>
            <a:endParaRPr lang="en-US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1800" kern="0" baseline="-200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f,d</a:t>
            </a:r>
            <a:r>
              <a:rPr lang="en-US" sz="1800" kern="0" baseline="-20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48 354 N</a:t>
            </a:r>
            <a:endParaRPr lang="en-US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2000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Aproximação</a:t>
            </a:r>
            <a:r>
              <a:rPr lang="en-US" sz="20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kern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fases</a:t>
            </a:r>
            <a:endParaRPr lang="en-US" sz="20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b="1" kern="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1800" b="1" kern="0" baseline="-200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1800" b="1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= </a:t>
            </a:r>
            <a:r>
              <a:rPr lang="en-US" sz="1800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1,889 </a:t>
            </a:r>
            <a:r>
              <a:rPr lang="en-US" sz="1800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</a:t>
            </a:r>
            <a:endParaRPr lang="en-US" sz="1800" b="1" kern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Arial" pitchFamily="34" charset="0"/>
              <a:buNone/>
            </a:pPr>
            <a:endParaRPr lang="pt-BR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49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COMPARATIVO</a:t>
            </a: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Custo adicional: 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Estruturas – O caso 2 apresenta esforços acima do dobro do caso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</a:t>
            </a:r>
          </a:p>
          <a:p>
            <a:pPr marL="400050" lvl="1" indent="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pt-BR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(Caso 01: </a:t>
            </a:r>
            <a:r>
              <a:rPr lang="pt-BR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22 615 </a:t>
            </a:r>
            <a:r>
              <a:rPr lang="pt-BR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/ Caso 02: </a:t>
            </a:r>
            <a:r>
              <a:rPr lang="en-US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48 354 </a:t>
            </a:r>
            <a:r>
              <a:rPr lang="en-US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Cabos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– Foi necessário o uso de dois condutores por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fase</a:t>
            </a:r>
          </a:p>
          <a:p>
            <a:pPr marL="400050" lvl="1" indent="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 x 636 MCM (CA) / 2 x 636 MCM (CA)</a:t>
            </a:r>
            <a:endParaRPr lang="pt-BR" sz="18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Cadeias / Acessórios – Maior número de ferragens, mais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resistentes</a:t>
            </a:r>
            <a:endParaRPr lang="pt-BR" sz="18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Distâncias elétricas mínimas 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Aumento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na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distância entre fases – Estruturas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maiores</a:t>
            </a:r>
          </a:p>
          <a:p>
            <a:pPr marL="400050" lvl="1" indent="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pt-BR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(Caso 01: </a:t>
            </a:r>
            <a:r>
              <a:rPr lang="pt-BR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0,917 </a:t>
            </a:r>
            <a:r>
              <a:rPr lang="pt-BR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/ Caso 02: </a:t>
            </a:r>
            <a:r>
              <a:rPr lang="en-US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1,889 m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/ 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Permitido: </a:t>
            </a:r>
            <a:r>
              <a:rPr lang="en-US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1,050 m</a:t>
            </a: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sz="18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Maior área ocupada – Mais custo com Terreno, Terraplenagem, Malha de Terra</a:t>
            </a:r>
            <a:endParaRPr lang="pt-BR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334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COMPARATIVO</a:t>
            </a: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 custo adicional se multiplica pelo número de </a:t>
            </a:r>
            <a:r>
              <a:rPr lang="pt-BR" sz="2000" i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Bays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6" t="16528" r="17460" b="40952"/>
          <a:stretch/>
        </p:blipFill>
        <p:spPr>
          <a:xfrm>
            <a:off x="1393548" y="2732761"/>
            <a:ext cx="6357259" cy="291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49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CONCLUSÃO / SUGESTÃO</a:t>
            </a: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endParaRPr lang="pt-BR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 alto nível de curto-circuito eleva substancialmente o custo da Subestação</a:t>
            </a: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Estudar o nível de curto-circuito para cada Subestação, adotando valores compatíveis com sua evolução</a:t>
            </a:r>
            <a:endParaRPr lang="pt-BR" sz="20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831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CONTATOS</a:t>
            </a:r>
          </a:p>
          <a:p>
            <a:pPr marL="0" indent="0">
              <a:buNone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</a:pPr>
            <a:r>
              <a:rPr lang="pt-BR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Anderson Gusmão de Lima</a:t>
            </a: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pt-BR" sz="2000" u="sng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anderson.lima@br.abb.com</a:t>
            </a: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</a:pPr>
            <a:r>
              <a:rPr lang="pt-BR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Uieres Evandro de Castro</a:t>
            </a: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pt-BR" sz="2000" u="sng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uieres.castro@br.abb.com</a:t>
            </a:r>
          </a:p>
          <a:p>
            <a:pPr mar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20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r" fontAlgn="base"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r" fontAlgn="base"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OBRIGADO !</a:t>
            </a:r>
            <a:endParaRPr lang="pt-BR" sz="2400" dirty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pt-BR" sz="20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557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MOTIVAÇÃO</a:t>
            </a:r>
          </a:p>
          <a:p>
            <a:pPr marL="182563" lvl="0" indent="-182563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Os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níveis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curto-circuito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projeto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aumentaram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consideravelmente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nos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últimos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anos</a:t>
            </a:r>
            <a:endParaRPr lang="en-US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curto-circuito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tem um alto 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impacto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no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dimensionamento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dos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condutores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e das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estruturas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das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Subestações</a:t>
            </a:r>
            <a:endParaRPr lang="en-US" sz="20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748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OBJETIVO</a:t>
            </a:r>
          </a:p>
          <a:p>
            <a:pPr marL="182563" lvl="0" indent="-182563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Demonstrar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o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impacto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tanto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físico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quanto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econômico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do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curto-circuito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no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dimensionamento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da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Subestação</a:t>
            </a:r>
            <a:endParaRPr lang="en-US" sz="20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776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PRINCIPAIS REFERÊNCIAS NORMATIVAS</a:t>
            </a:r>
          </a:p>
          <a:p>
            <a:pPr marL="182563" lvl="0" indent="-182563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20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IEC 60865-1 (2011)</a:t>
            </a:r>
          </a:p>
          <a:p>
            <a:pPr marL="0" lvl="0" indent="0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en-US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Short-circuit currents – Calculation of effects – Part 1: Definitions and calculation methods</a:t>
            </a:r>
            <a:endParaRPr lang="pt-BR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20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IEEE Std 605 (2008)</a:t>
            </a:r>
          </a:p>
          <a:p>
            <a:pPr marL="0" lvl="0" indent="0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en-US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IEEE Guide for Bus Design in Air Insulated Substations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057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INTRODUÇÃO</a:t>
            </a: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endParaRPr lang="en-US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Período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concessão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da ANEEL: </a:t>
            </a:r>
            <a:r>
              <a:rPr lang="en-US" sz="20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30 </a:t>
            </a:r>
            <a:r>
              <a:rPr lang="en-US" sz="2000" b="1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anos</a:t>
            </a:r>
            <a:endParaRPr lang="en-US" sz="2000" b="1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Foram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adotados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níveis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curto-circuito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com base no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período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concessão</a:t>
            </a:r>
            <a:endParaRPr lang="en-US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EPE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realiza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Plano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Decenal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Expansão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(PDE)</a:t>
            </a:r>
            <a:endParaRPr lang="en-US" sz="20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057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DEFINIÇÕES</a:t>
            </a: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endParaRPr lang="en-US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Esforços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devidos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curto-circuito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i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Short-circuit Tensile Force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1800" kern="0" baseline="-200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t,d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i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Pinch Force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1800" kern="0" baseline="-200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pi,d</a:t>
            </a:r>
            <a:r>
              <a:rPr lang="en-US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18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i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Drop Force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1800" kern="0" baseline="-200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f,d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947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DEFINIÇÕES</a:t>
            </a: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endParaRPr lang="en-US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Limites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dos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condutores</a:t>
            </a:r>
            <a:endParaRPr lang="en-US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Carga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Ruptura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do material</a:t>
            </a: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Temperatura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máxima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em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regime de </a:t>
            </a: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curto-circuito</a:t>
            </a:r>
            <a:endParaRPr lang="en-US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endParaRPr lang="en-US" sz="20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Aproximação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fases</a:t>
            </a:r>
            <a:r>
              <a:rPr lang="en-US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adjacentes</a:t>
            </a:r>
            <a:endParaRPr lang="en-US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82613" lvl="1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en-US" sz="1800" i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Maximum Horizontal Displacement 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8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1800" kern="0" baseline="-200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180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468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APRESENTAÇÃO DOS CASOS ESTUDADOS</a:t>
            </a: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endParaRPr lang="pt-BR" sz="20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82563" lvl="0" indent="-182563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20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Dados elétricos</a:t>
            </a:r>
          </a:p>
          <a:p>
            <a:pPr marL="582613" lvl="1" indent="-182563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Tensão Nominal: </a:t>
            </a:r>
            <a:r>
              <a:rPr lang="pt-BR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230 kV</a:t>
            </a:r>
          </a:p>
          <a:p>
            <a:pPr marL="582613" lvl="1" indent="-182563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Frequência: </a:t>
            </a:r>
            <a:r>
              <a:rPr lang="pt-BR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60 Hz</a:t>
            </a:r>
          </a:p>
          <a:p>
            <a:pPr marL="582613" lvl="1" indent="-182563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Tempo </a:t>
            </a:r>
            <a:r>
              <a:rPr lang="pt-BR" sz="180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 curto-circuito: </a:t>
            </a:r>
            <a:r>
              <a:rPr lang="pt-BR" sz="18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0,5 s</a:t>
            </a:r>
          </a:p>
          <a:p>
            <a:pPr marL="0" indent="0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pt-BR" sz="20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Caso 01 </a:t>
            </a: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31,5 kA – Conforme Período Decenal atual da EPE (2013 – 2022)</a:t>
            </a:r>
          </a:p>
          <a:p>
            <a:pPr marL="0" indent="0"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None/>
            </a:pPr>
            <a:r>
              <a:rPr lang="pt-BR" sz="20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Caso 02 </a:t>
            </a:r>
          </a:p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</a:pPr>
            <a:r>
              <a:rPr lang="pt-BR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50 kA – Conforme Edital ANEEL</a:t>
            </a:r>
          </a:p>
          <a:p>
            <a:pPr marL="182563" lvl="0" indent="-182563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2897"/>
              </a:buClr>
              <a:buSzPct val="70000"/>
              <a:buFont typeface="Wingdings" pitchFamily="2" charset="2"/>
              <a:buChar char="§"/>
            </a:pPr>
            <a:endParaRPr lang="pt-BR" sz="24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pt-BR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84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504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>
                <a:latin typeface="Arial" pitchFamily="34" charset="0"/>
                <a:cs typeface="Arial" pitchFamily="34" charset="0"/>
              </a:rPr>
              <a:t>APRESENTAÇÃO DOS CASOS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ESTUDADOS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5896" y="2177710"/>
            <a:ext cx="5328770" cy="229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9512" y="2021752"/>
            <a:ext cx="4392666" cy="457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Comprimento do vão: </a:t>
            </a:r>
            <a:r>
              <a:rPr lang="pt-BR" sz="1800" b="1" dirty="0" smtClean="0">
                <a:latin typeface="Arial" pitchFamily="34" charset="0"/>
                <a:cs typeface="Arial" pitchFamily="34" charset="0"/>
              </a:rPr>
              <a:t>45 m</a:t>
            </a:r>
          </a:p>
          <a:p>
            <a:pPr marL="0" indent="0">
              <a:buFont typeface="Arial" pitchFamily="34" charset="0"/>
              <a:buNone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Distância entre fases:</a:t>
            </a:r>
            <a:r>
              <a:rPr lang="pt-BR" sz="1800" b="1" dirty="0" smtClean="0">
                <a:latin typeface="Arial" pitchFamily="34" charset="0"/>
                <a:cs typeface="Arial" pitchFamily="34" charset="0"/>
              </a:rPr>
              <a:t> 4 m</a:t>
            </a:r>
          </a:p>
          <a:p>
            <a:pPr marL="0" indent="0">
              <a:buFont typeface="Arial" pitchFamily="34" charset="0"/>
              <a:buNone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Flecha do condutor: </a:t>
            </a:r>
            <a:r>
              <a:rPr lang="pt-BR" sz="1800" b="1" dirty="0" smtClean="0">
                <a:latin typeface="Arial" pitchFamily="34" charset="0"/>
                <a:cs typeface="Arial" pitchFamily="34" charset="0"/>
              </a:rPr>
              <a:t>1,35 m</a:t>
            </a:r>
          </a:p>
          <a:p>
            <a:pPr marL="0" indent="0">
              <a:buFont typeface="Arial" pitchFamily="34" charset="0"/>
              <a:buNone/>
            </a:pPr>
            <a:endParaRPr lang="pt-BR" sz="18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Comprimento da cadeia: </a:t>
            </a:r>
            <a:r>
              <a:rPr lang="pt-BR" sz="1800" b="1" dirty="0" smtClean="0">
                <a:latin typeface="Arial" pitchFamily="34" charset="0"/>
                <a:cs typeface="Arial" pitchFamily="34" charset="0"/>
              </a:rPr>
              <a:t>3,45 m</a:t>
            </a:r>
          </a:p>
          <a:p>
            <a:pPr marL="0" indent="0">
              <a:buNone/>
            </a:pPr>
            <a:r>
              <a:rPr lang="pt-BR" sz="1800" b="1" dirty="0">
                <a:latin typeface="Arial" pitchFamily="34" charset="0"/>
                <a:cs typeface="Arial" pitchFamily="34" charset="0"/>
              </a:rPr>
              <a:t>18</a:t>
            </a:r>
            <a:r>
              <a:rPr lang="pt-BR" sz="1800" dirty="0">
                <a:latin typeface="Arial" pitchFamily="34" charset="0"/>
                <a:cs typeface="Arial" pitchFamily="34" charset="0"/>
              </a:rPr>
              <a:t> Isoladores de </a:t>
            </a:r>
            <a:r>
              <a:rPr lang="pt-BR" sz="1800" dirty="0" smtClean="0">
                <a:latin typeface="Arial" pitchFamily="34" charset="0"/>
                <a:cs typeface="Arial" pitchFamily="34" charset="0"/>
              </a:rPr>
              <a:t>vidro</a:t>
            </a:r>
          </a:p>
          <a:p>
            <a:pPr marL="0" indent="0">
              <a:buNone/>
            </a:pPr>
            <a:r>
              <a:rPr lang="pt-BR" sz="1800" dirty="0">
                <a:latin typeface="Arial" pitchFamily="34" charset="0"/>
                <a:cs typeface="Arial" pitchFamily="34" charset="0"/>
              </a:rPr>
              <a:t>Diâmetro dos discos: </a:t>
            </a:r>
            <a:r>
              <a:rPr lang="pt-BR" sz="1800" b="1" dirty="0">
                <a:latin typeface="Arial" pitchFamily="34" charset="0"/>
                <a:cs typeface="Arial" pitchFamily="34" charset="0"/>
              </a:rPr>
              <a:t>0,254 m</a:t>
            </a:r>
            <a:endParaRPr lang="pt-BR" sz="1800" dirty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Massa do conjunto: </a:t>
            </a:r>
            <a:r>
              <a:rPr lang="pt-BR" sz="1800" b="1" dirty="0" smtClean="0">
                <a:latin typeface="Arial" pitchFamily="34" charset="0"/>
                <a:cs typeface="Arial" pitchFamily="34" charset="0"/>
              </a:rPr>
              <a:t>77,5 kg</a:t>
            </a:r>
          </a:p>
          <a:p>
            <a:pPr marL="0" indent="0">
              <a:buFont typeface="Arial" pitchFamily="34" charset="0"/>
              <a:buNone/>
            </a:pPr>
            <a:endParaRPr lang="pt-BR" sz="18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pt-BR" sz="1800" dirty="0">
                <a:latin typeface="Arial" pitchFamily="34" charset="0"/>
                <a:cs typeface="Arial" pitchFamily="34" charset="0"/>
              </a:rPr>
              <a:t>Massa por derivação (pingo): </a:t>
            </a:r>
            <a:r>
              <a:rPr lang="pt-BR" sz="1800" b="1" dirty="0">
                <a:latin typeface="Arial" pitchFamily="34" charset="0"/>
                <a:cs typeface="Arial" pitchFamily="34" charset="0"/>
              </a:rPr>
              <a:t>30 kg</a:t>
            </a:r>
          </a:p>
          <a:p>
            <a:pPr marL="0" indent="0">
              <a:buNone/>
            </a:pPr>
            <a:endParaRPr lang="pt-BR" sz="18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Temperatura </a:t>
            </a:r>
            <a:r>
              <a:rPr lang="pt-BR" sz="1800" dirty="0">
                <a:latin typeface="Arial" pitchFamily="34" charset="0"/>
                <a:cs typeface="Arial" pitchFamily="34" charset="0"/>
              </a:rPr>
              <a:t>Ambiente: </a:t>
            </a:r>
            <a:r>
              <a:rPr lang="pt-BR" sz="1800" b="1" dirty="0">
                <a:latin typeface="Arial" pitchFamily="34" charset="0"/>
                <a:cs typeface="Arial" pitchFamily="34" charset="0"/>
              </a:rPr>
              <a:t>40°C</a:t>
            </a:r>
          </a:p>
          <a:p>
            <a:pPr marL="0" indent="0">
              <a:buFont typeface="Arial" pitchFamily="34" charset="0"/>
              <a:buNone/>
            </a:pPr>
            <a:endParaRPr lang="pt-BR" sz="18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36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628</Words>
  <Application>Microsoft Office PowerPoint</Application>
  <PresentationFormat>On-screen Show (4:3)</PresentationFormat>
  <Paragraphs>133</Paragraphs>
  <Slides>16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CHESF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JOCILIO TAVARES DE OLIVEIRA</dc:creator>
  <cp:lastModifiedBy>Administrator</cp:lastModifiedBy>
  <cp:revision>64</cp:revision>
  <cp:lastPrinted>2013-03-20T14:48:23Z</cp:lastPrinted>
  <dcterms:created xsi:type="dcterms:W3CDTF">2013-03-20T14:44:51Z</dcterms:created>
  <dcterms:modified xsi:type="dcterms:W3CDTF">2013-10-16T03:58:40Z</dcterms:modified>
</cp:coreProperties>
</file>