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93" r:id="rId13"/>
    <p:sldId id="294" r:id="rId14"/>
    <p:sldId id="289" r:id="rId15"/>
    <p:sldId id="290" r:id="rId16"/>
    <p:sldId id="291" r:id="rId17"/>
    <p:sldId id="292" r:id="rId18"/>
  </p:sldIdLst>
  <p:sldSz cx="9144000" cy="6858000" type="screen4x3"/>
  <p:notesSz cx="6867525" cy="99949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89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9375" y="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FB105-4306-4332-8D95-E1BF9C8A328D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49300"/>
            <a:ext cx="4997450" cy="3748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7388" y="4748213"/>
            <a:ext cx="5492750" cy="44973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9325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9375" y="9493250"/>
            <a:ext cx="297656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06798-72AB-4477-893F-2F77EB39A70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80225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40202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6514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1719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3252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5521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31265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9914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54408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5560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65052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55008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16434" y="6308682"/>
            <a:ext cx="111601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0808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lconde@chesf.gov.b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5"/>
          <p:cNvSpPr>
            <a:spLocks noChangeArrowheads="1"/>
          </p:cNvSpPr>
          <p:nvPr/>
        </p:nvSpPr>
        <p:spPr bwMode="auto">
          <a:xfrm>
            <a:off x="-32" y="2472633"/>
            <a:ext cx="91440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pt-BR" sz="2800" b="1" cap="all" dirty="0" smtClean="0">
                <a:solidFill>
                  <a:schemeClr val="tx2">
                    <a:lumMod val="75000"/>
                  </a:schemeClr>
                </a:solidFill>
              </a:rPr>
              <a:t>Análise comparativa para tomada de decisão na escolha da tecnologia para implantação de novas subestações</a:t>
            </a:r>
            <a:endParaRPr lang="pt-BR" sz="2600" b="1" cap="all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5" name="Rectangle 76"/>
          <p:cNvSpPr>
            <a:spLocks noChangeArrowheads="1"/>
          </p:cNvSpPr>
          <p:nvPr/>
        </p:nvSpPr>
        <p:spPr bwMode="auto">
          <a:xfrm>
            <a:off x="5362368" y="4359589"/>
            <a:ext cx="27815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Fabio </a:t>
            </a:r>
            <a:r>
              <a:rPr lang="pt-BR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Nepomuceno Fraga</a:t>
            </a:r>
            <a:endParaRPr lang="pt-BR" sz="1600" b="1" baseline="30000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ctr" eaLnBrk="0" hangingPunct="0"/>
            <a:r>
              <a:rPr lang="pt-BR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Chesf </a:t>
            </a:r>
            <a:endParaRPr lang="pt-BR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4" name="Rectangle 76"/>
          <p:cNvSpPr>
            <a:spLocks noChangeArrowheads="1"/>
          </p:cNvSpPr>
          <p:nvPr/>
        </p:nvSpPr>
        <p:spPr bwMode="auto">
          <a:xfrm>
            <a:off x="790336" y="4357694"/>
            <a:ext cx="413164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Luciana Conde Martins de </a:t>
            </a:r>
            <a:r>
              <a:rPr lang="pt-BR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Albuquerque*</a:t>
            </a:r>
            <a:endParaRPr lang="pt-BR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ctr" eaLnBrk="0" hangingPunct="0"/>
            <a:r>
              <a:rPr lang="pt-BR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Chesf </a:t>
            </a:r>
            <a:endParaRPr lang="pt-BR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6" name="Rectangle 76"/>
          <p:cNvSpPr>
            <a:spLocks noChangeArrowheads="1"/>
          </p:cNvSpPr>
          <p:nvPr/>
        </p:nvSpPr>
        <p:spPr bwMode="auto">
          <a:xfrm>
            <a:off x="5862434" y="5357826"/>
            <a:ext cx="18169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Alexandre </a:t>
            </a:r>
            <a:r>
              <a:rPr lang="pt-BR" sz="16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Arcon</a:t>
            </a:r>
            <a:endParaRPr lang="pt-BR" sz="1600" b="1" baseline="30000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ctr" eaLnBrk="0" hangingPunct="0"/>
            <a:r>
              <a:rPr lang="pt-BR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ABB</a:t>
            </a:r>
            <a:endParaRPr lang="pt-BR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7" name="Rectangle 76"/>
          <p:cNvSpPr>
            <a:spLocks noChangeArrowheads="1"/>
          </p:cNvSpPr>
          <p:nvPr/>
        </p:nvSpPr>
        <p:spPr bwMode="auto">
          <a:xfrm>
            <a:off x="1470018" y="5357826"/>
            <a:ext cx="274934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Antônio Varejão de Godoy</a:t>
            </a:r>
          </a:p>
          <a:p>
            <a:pPr algn="ctr" eaLnBrk="0" hangingPunct="0"/>
            <a:r>
              <a:rPr lang="pt-BR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Chesf</a:t>
            </a:r>
            <a:endParaRPr lang="pt-BR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142984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ESTUDO DE CASO cHESF: lEILÃO ANEEL 006/2011</a:t>
                      </a:r>
                      <a:endParaRPr lang="pt-BR" sz="1800" b="1" u="none" kern="1200" cap="all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2071670" y="5786454"/>
            <a:ext cx="2071702" cy="64294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214282" y="1571612"/>
            <a:ext cx="8753936" cy="535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buFont typeface="Arial" pitchFamily="34" charset="0"/>
              <a:buChar char="•"/>
            </a:pPr>
            <a:r>
              <a:rPr lang="af-ZA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Sessão pública em 16 de dezembro de 2011:  </a:t>
            </a:r>
          </a:p>
          <a:p>
            <a:pPr lvl="1" algn="just">
              <a:buFont typeface="Arial" pitchFamily="34" charset="0"/>
              <a:buChar char="•"/>
            </a:pPr>
            <a:r>
              <a:rPr lang="af-ZA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Chesf arremata o Lote B do Leilão ANEEL 006/2011;</a:t>
            </a:r>
          </a:p>
          <a:p>
            <a:pPr lvl="1" algn="just">
              <a:buFont typeface="Arial" pitchFamily="34" charset="0"/>
              <a:buChar char="•"/>
            </a:pPr>
            <a:r>
              <a:rPr lang="af-ZA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Subestações de Maceió II, Nossa Senhora do Socorro e Poções II. </a:t>
            </a:r>
          </a:p>
          <a:p>
            <a:pPr lvl="1" algn="just">
              <a:buFont typeface="Arial" pitchFamily="34" charset="0"/>
              <a:buChar char="•"/>
            </a:pPr>
            <a:r>
              <a:rPr lang="af-ZA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A Chesf firmou contrato com a empresa ABB para o projeto, fornecimento e construção das subestações em foco, solução convencional.</a:t>
            </a:r>
            <a:endParaRPr lang="pt-BR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/>
            <a:endParaRPr lang="af-ZA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af-ZA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Chesf e ABB verificaram a oportunidade de aplicar para estes empreendimentos solução com módulo híbrido a qual consiste de módulos isolados em SF6. Maior confiabilidade e disponibilidade. </a:t>
            </a:r>
            <a:endParaRPr lang="pt-BR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/>
            <a:endParaRPr lang="af-ZA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af-ZA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Respaldo contratual para esta opção: item 1.1.2 – Configuração Básica, página 109, volume III do Anexo 6B – Lote B, Edital de Leilão Nº 06/2011 – ANEEL.</a:t>
            </a:r>
            <a:endParaRPr lang="pt-BR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/>
            <a:r>
              <a:rPr lang="af-ZA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	“A utilização pelo empreendedor de outras soluções, que não a de 	referência, fica condicionada à demonstração de que a mesma 	apresente desempenho elétrico equivalente ou superior àquele 	proporcionado pela alternativa de referência.”</a:t>
            </a:r>
            <a:endParaRPr lang="pt-BR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pt-BR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09/15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214422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Estudos de Avaliação da Solução Híbrida</a:t>
                      </a:r>
                      <a:endParaRPr lang="pt-BR" sz="1800" b="1" u="none" kern="1200" cap="all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2071670" y="5786454"/>
            <a:ext cx="2071702" cy="64294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214282" y="1764464"/>
            <a:ext cx="8786874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Objetivo: Fazer uma comparação técnica, do ponto de vista de </a:t>
            </a:r>
            <a:r>
              <a:rPr lang="af-ZA" sz="2000" b="1" dirty="0" smtClean="0">
                <a:solidFill>
                  <a:srgbClr val="FF0000"/>
                </a:solidFill>
                <a:latin typeface="Arial" pitchFamily="34" charset="0"/>
              </a:rPr>
              <a:t>confiabilidade</a:t>
            </a: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do sistema elétrico, justificando-se a adoção de tecnologia híbrida para os equipamentos de alta tensão. </a:t>
            </a:r>
          </a:p>
          <a:p>
            <a:pPr algn="just"/>
            <a:endParaRPr lang="af-ZA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/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Foram analisadas duas configurações (N SRA SOCORRO):</a:t>
            </a:r>
          </a:p>
          <a:p>
            <a:pPr algn="just"/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 algn="just">
              <a:buFontTx/>
              <a:buChar char="-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Barra Dupla a 4 chaves (BD4) com equipamentos convencionais isolados em ar (AIS) para os pátios de 230 kV, e Barra Principal e Transferência (BPT) para o pátio de 69 kV(config 3.1);</a:t>
            </a:r>
          </a:p>
          <a:p>
            <a:pPr lvl="0" algn="just">
              <a:buFontTx/>
              <a:buChar char="-"/>
            </a:pPr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>
              <a:buFontTx/>
              <a:buChar char="-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Barra Dupla a 3 chaves (BD3) com os equipamentos híbridos para os pátios de 230 kV e de 69 kV (config 3.2).</a:t>
            </a:r>
          </a:p>
          <a:p>
            <a:endParaRPr lang="af-ZA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10/15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214422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Estudos de Avaliação da Solução Híbrida - </a:t>
                      </a:r>
                      <a:r>
                        <a:rPr lang="af-ZA" sz="1800" b="1" u="none" kern="1200" cap="all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CONFIABILIDADE</a:t>
                      </a: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2071670" y="5786454"/>
            <a:ext cx="2071702" cy="64294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214282" y="1714488"/>
            <a:ext cx="8786874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Quanto à Função SUPRIMENTO DE ENERGIA: Avalia a confiabilidade com relação à continuidade da alimentação desde as entradas em 230kV até as saídas em 69kV para as LTs;</a:t>
            </a:r>
          </a:p>
          <a:p>
            <a:pPr algn="just"/>
            <a:endParaRPr lang="af-ZA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/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Quanto à Função TRANSFERÊNCIA DE ENERGIA: Avalia a confiabilidade com relação à continuidade da alimentação via linha de 230kV.</a:t>
            </a:r>
          </a:p>
          <a:p>
            <a:pPr algn="just"/>
            <a:endParaRPr lang="af-ZA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/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São avaliados os seguintes itens:</a:t>
            </a:r>
          </a:p>
          <a:p>
            <a:pPr algn="just"/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	- Frequência e indisponibilidade devido às falhas (interrupções estocásticas) nos circuitos de saída das LTs 69kV e nos circuitos que interligam as SEs remotas através da SE sob análise;</a:t>
            </a:r>
          </a:p>
          <a:p>
            <a:pPr algn="just"/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	- Frequência e indisponibilidade devido às manutenções programadas (interrupções determinísticas) nos circuitos de saída das LTs 69kV e nos circuitos que interligam as SEs remotas através da SE sob análise.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11/15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214422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Estudos de Avaliação da Solução Híbrida - </a:t>
                      </a:r>
                      <a:r>
                        <a:rPr lang="af-ZA" sz="1800" b="1" u="none" kern="1200" cap="all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CONFIABILIDADE</a:t>
                      </a: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2071670" y="5786454"/>
            <a:ext cx="2071702" cy="64294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214282" y="1714488"/>
            <a:ext cx="8786874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Software utilizado: SubRel 2.4, desenvolvido pelos centros de pesquisa da ABB;</a:t>
            </a:r>
          </a:p>
          <a:p>
            <a:pPr algn="just">
              <a:buFont typeface="Arial" pitchFamily="34" charset="0"/>
              <a:buChar char="•"/>
            </a:pPr>
            <a:endParaRPr lang="af-ZA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SE N SRA SOCORRO:  Alimentada em 230kV através de 4 linhas de transmissão: Fafen, Penedo e Jardim (2 circuitos) + Dois bays para conexão de transformador 230/69kV 150MVA + pátio de 69kV com cinco saídas de linhas;</a:t>
            </a:r>
          </a:p>
          <a:p>
            <a:pPr algn="just">
              <a:buFont typeface="Arial" pitchFamily="34" charset="0"/>
              <a:buChar char="•"/>
            </a:pPr>
            <a:endParaRPr lang="af-ZA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Não foram considerados os índices de confiabilidade do sistema como um todo. Os elementos à montante das entradas em 230kV e à jusante das saídas em 69kV não foram considerados;</a:t>
            </a:r>
          </a:p>
          <a:p>
            <a:pPr algn="just">
              <a:buFont typeface="Arial" pitchFamily="34" charset="0"/>
              <a:buChar char="•"/>
            </a:pPr>
            <a:endParaRPr lang="af-ZA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Os índices calculados são referentes apenas ao ponto de conexão dos bays de saída em 69kV.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12/15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214422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Estudos de Avaliação da Solução Híbrida</a:t>
                      </a:r>
                      <a:endParaRPr lang="pt-BR" sz="1800" b="1" u="none" kern="1200" cap="all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2071670" y="5786454"/>
            <a:ext cx="2071702" cy="64294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754431" y="5072074"/>
            <a:ext cx="5307863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Onde:</a:t>
            </a:r>
            <a:endParaRPr kumimoji="0" lang="pt-BR" sz="11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</a:t>
            </a:r>
            <a:r>
              <a:rPr lang="pt-BR" sz="11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Freqüência de interrupção devido a falhas</a:t>
            </a:r>
            <a:endParaRPr kumimoji="0" lang="pt-BR" sz="11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A’	Indisponibilidade devido a falhas</a:t>
            </a:r>
            <a:endParaRPr kumimoji="0" lang="pt-BR" sz="11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1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</a:t>
            </a:r>
            <a:r>
              <a:rPr kumimoji="0" lang="pt-BR" sz="1100" b="1" i="0" u="none" strike="noStrike" cap="none" normalizeH="0" baseline="-3000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Freqüência de interrupção devido à manutenção (programada)</a:t>
            </a:r>
            <a:endParaRPr kumimoji="0" lang="pt-BR" sz="11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1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A’</a:t>
            </a:r>
            <a:r>
              <a:rPr kumimoji="0" lang="pt-BR" sz="1100" b="1" i="0" u="none" strike="noStrike" cap="none" normalizeH="0" baseline="-3000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Indisponibilidade devido à manutenção (programada)</a:t>
            </a:r>
            <a:endParaRPr kumimoji="0" lang="pt-BR" sz="11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1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</a:t>
            </a:r>
            <a:r>
              <a:rPr kumimoji="0" lang="pt-BR" sz="1100" b="1" i="0" u="none" strike="noStrike" cap="none" normalizeH="0" baseline="-3000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Freqüência de interrupção total</a:t>
            </a:r>
            <a:endParaRPr kumimoji="0" lang="pt-BR" sz="11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1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A’</a:t>
            </a:r>
            <a:r>
              <a:rPr kumimoji="0" lang="pt-BR" sz="1100" b="1" i="0" u="none" strike="noStrike" cap="none" normalizeH="0" baseline="-3000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Indisponibilidade total</a:t>
            </a:r>
            <a:endParaRPr kumimoji="0" lang="pt-BR" sz="11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A’</a:t>
            </a:r>
            <a:r>
              <a:rPr kumimoji="0" lang="pt-BR" sz="1100" b="1" i="0" u="none" strike="noStrike" cap="none" normalizeH="0" baseline="-3000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30</a:t>
            </a:r>
            <a:r>
              <a:rPr kumimoji="0" lang="pt-BR" sz="11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Indisponibilidade total durante a vida útil da subestação</a:t>
            </a:r>
            <a:endParaRPr kumimoji="0" lang="pt-BR" sz="11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MTBF	Mean Time Between Failure (= 1/f)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402840" y="1643050"/>
            <a:ext cx="8384002" cy="3374104"/>
            <a:chOff x="402840" y="1643050"/>
            <a:chExt cx="8384002" cy="3374104"/>
          </a:xfrm>
        </p:grpSpPr>
        <p:pic>
          <p:nvPicPr>
            <p:cNvPr id="2560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2840" y="1643050"/>
              <a:ext cx="8384002" cy="321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3000364" y="4786322"/>
              <a:ext cx="264320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f-ZA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itchFamily="34" charset="0"/>
                  <a:ea typeface="Calibri" pitchFamily="34" charset="0"/>
                  <a:cs typeface="Times New Roman" pitchFamily="18" charset="0"/>
                </a:rPr>
                <a:t>Tabela 1 – </a:t>
              </a:r>
              <a:r>
                <a:rPr kumimoji="0" lang="pt-BR" sz="900" b="0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Arial Narrow" pitchFamily="34" charset="0"/>
                  <a:ea typeface="Calibri" pitchFamily="34" charset="0"/>
                  <a:cs typeface="Arial" pitchFamily="34" charset="0"/>
                </a:rPr>
                <a:t>Resultados das simulações de confiabilidade</a:t>
              </a:r>
              <a:endParaRPr kumimoji="0" 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" name="CaixaDeTexto 7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13/15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2071670" y="5786454"/>
            <a:ext cx="2071702" cy="64294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71406" y="1626952"/>
            <a:ext cx="8786874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af-ZA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Comparando-se os resultados das configurações, observa-se uma significativa queda na freqüência de falhas do sistema, quando se utiliza o equipamento híbrido:</a:t>
            </a:r>
          </a:p>
          <a:p>
            <a:pPr algn="just"/>
            <a:endParaRPr lang="af-ZA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af-ZA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O MTBF passa de 1,0 anos para 9,4 anos para a função suprimento e de 1,6 anos para 11,3 anos para a função transferência; </a:t>
            </a:r>
            <a:r>
              <a:rPr lang="af-ZA" sz="1800" b="1" dirty="0" smtClean="0">
                <a:solidFill>
                  <a:srgbClr val="FF0000"/>
                </a:solidFill>
                <a:latin typeface="Arial" pitchFamily="34" charset="0"/>
              </a:rPr>
              <a:t>MTBF = Tempo de Operação + Tempo de Reparo. Tempo total do ciclo operação-reparo;</a:t>
            </a:r>
          </a:p>
          <a:p>
            <a:pPr algn="just"/>
            <a:endParaRPr lang="af-ZA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af-ZA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Redução na indisponibilidade do sistema devido a desligamentos forçados, da ordem de 8 vezes para a função de suprimento e 3,5 vezes para a função de transferência de energia;</a:t>
            </a:r>
          </a:p>
          <a:p>
            <a:pPr algn="just"/>
            <a:endParaRPr lang="af-ZA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af-ZA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Diminuição na freqüência de interrupções devido a manutenções programadas, da ordem de 8 vezes para a função de suprimento e 12 vezes para a função de transferência, bem como no tempo em que o sistema ficaria indisponível: redução de 1,6 h para 0,5 h por ano para função de suprimento e de 4,8 h para 1 h para a função transferência.</a:t>
            </a:r>
            <a:endParaRPr lang="pt-BR" sz="1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5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214422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Estudos de Avaliação da Solução Híbrida</a:t>
                      </a:r>
                      <a:endParaRPr lang="pt-BR" sz="1800" b="1" u="none" kern="1200" cap="all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14/15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9" name="Seta para baixo 8"/>
          <p:cNvSpPr/>
          <p:nvPr/>
        </p:nvSpPr>
        <p:spPr>
          <a:xfrm>
            <a:off x="6572264" y="3357562"/>
            <a:ext cx="357190" cy="5000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214422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CONCLUSÕES</a:t>
                      </a:r>
                      <a:endParaRPr lang="pt-BR" sz="1800" b="1" u="none" kern="1200" cap="all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2071670" y="5786454"/>
            <a:ext cx="2071702" cy="64294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214282" y="1571612"/>
            <a:ext cx="8786874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A aplicação de tecnologia híbrida: economia de espaço mantendo a mesma funcionalidade das subestações convencionais, com tempo de implantação menor;</a:t>
            </a:r>
          </a:p>
          <a:p>
            <a:pPr algn="just"/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Ponto de vista da confiabilidade:  solução com equipamentos híbridos em arranjo barra dupla a três chaves proporciona os melhores índices de confiabilidade, a menor freqüência de interrupções e a maior disponibilidade do sistema;</a:t>
            </a:r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/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 </a:t>
            </a:r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Ponto de vista do empreendimento: Ganho no prazo contratual com a ABB para implantação e ganho na expectativa de disponibilidade das instalações, contribuindo assim para um melhor resultado do empreendimento, inclusive do ponto de vista financeiro.</a:t>
            </a:r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15/15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214422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CONTATO</a:t>
                      </a:r>
                      <a:endParaRPr lang="pt-BR" sz="1800" b="1" u="none" kern="1200" cap="all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2071670" y="5786454"/>
            <a:ext cx="2071702" cy="64294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214282" y="1813877"/>
            <a:ext cx="8786874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/>
            <a:r>
              <a:rPr lang="af-ZA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Luciana Martins de Albuquerque</a:t>
            </a:r>
          </a:p>
          <a:p>
            <a:pPr algn="just"/>
            <a:endParaRPr lang="af-ZA" sz="20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/>
            <a:r>
              <a:rPr lang="af-ZA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Engenheira Eletricista</a:t>
            </a:r>
          </a:p>
          <a:p>
            <a:pPr algn="just"/>
            <a:r>
              <a:rPr lang="af-ZA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CHESF</a:t>
            </a:r>
          </a:p>
          <a:p>
            <a:pPr algn="just"/>
            <a:r>
              <a:rPr lang="af-ZA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Divisão de Projetos de Subestações – DEPS</a:t>
            </a:r>
          </a:p>
          <a:p>
            <a:pPr algn="just"/>
            <a:r>
              <a:rPr lang="af-ZA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(81) 3229-3228</a:t>
            </a:r>
          </a:p>
          <a:p>
            <a:pPr algn="just"/>
            <a:r>
              <a:rPr lang="af-ZA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hlinkClick r:id="rId2"/>
              </a:rPr>
              <a:t>lconde@chesf.gov.br</a:t>
            </a:r>
            <a:endParaRPr lang="af-ZA" sz="20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just"/>
            <a:endParaRPr lang="af-ZA" sz="20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5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3786182" y="4857760"/>
          <a:ext cx="1560463" cy="365760"/>
        </p:xfrm>
        <a:graphic>
          <a:graphicData uri="http://schemas.openxmlformats.org/drawingml/2006/table">
            <a:tbl>
              <a:tblPr/>
              <a:tblGrid>
                <a:gridCol w="1560463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Obrigada!</a:t>
                      </a:r>
                      <a:endParaRPr lang="pt-BR" sz="1800" b="1" u="none" kern="1200" cap="all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357298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PROPOSTA do Trabalho</a:t>
                      </a: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210553" y="2138314"/>
            <a:ext cx="8753936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Estabelecer um procedimento comparativo para a tomada de decisão quanto à utilização de subestações convencionais ou compactas híbridas;</a:t>
            </a:r>
          </a:p>
          <a:p>
            <a:pPr marL="342900" indent="-342900" algn="just">
              <a:buFontTx/>
              <a:buChar char="•"/>
            </a:pPr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marL="342900" indent="-342900" algn="just">
              <a:buFontTx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Apresentar uma avaliação dos aspectos que envolvem a escolha de uma subestação compacta híbrida em substituição a uma subestação convencional, alcançando a melhor solução técnico-econômica. </a:t>
            </a:r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marL="342900" indent="-342900" algn="just">
              <a:buFontTx/>
              <a:buChar char="•"/>
            </a:pPr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marL="342900" indent="-342900" algn="just">
              <a:buFontTx/>
              <a:buChar char="•"/>
            </a:pPr>
            <a:endParaRPr lang="pt-BR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01/15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357298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ANÁLISE COMPARATIVA ENTRE OS TIPOS DE SUBESTAÇÕES</a:t>
                      </a: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104344" y="2214554"/>
            <a:ext cx="8753936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Fator Meio-Ambiente: Licença Prévia, Impacto Visual, Poluição Atmosférica e Clima, </a:t>
            </a: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Interferências Eletromagnéticas;</a:t>
            </a:r>
          </a:p>
          <a:p>
            <a:pPr marL="342900" indent="-342900" algn="just">
              <a:buFontTx/>
              <a:buChar char="•"/>
            </a:pPr>
            <a:endParaRPr lang="af-ZA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marL="342900" indent="-342900" algn="just">
              <a:buFontTx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Fator Espaço: Grau de Ocupação da Região, Regularidade do Terreno, Possibilidade de Verticalização da SE para Futuras Expansões, Disponibilidade de Area para Construção de uma Subestação Convencional;</a:t>
            </a:r>
          </a:p>
          <a:p>
            <a:pPr marL="342900" indent="-342900" algn="just">
              <a:buFontTx/>
              <a:buChar char="•"/>
            </a:pPr>
            <a:endParaRPr lang="af-ZA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marL="342900" indent="-342900" algn="just">
              <a:buFontTx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Fator Custos: Custo do Investimento (construção da subestação e metro quadrado do terreno), Custo de Operação, Custos de Manutenção;</a:t>
            </a:r>
            <a:endParaRPr lang="pt-BR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02/15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357298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ANÁLISE COMPARATIVA ENTRE OS TIPOS DE SUBESTAÇÕES</a:t>
                      </a: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" name="Grupo 4"/>
          <p:cNvGrpSpPr/>
          <p:nvPr/>
        </p:nvGrpSpPr>
        <p:grpSpPr>
          <a:xfrm>
            <a:off x="1214414" y="1857364"/>
            <a:ext cx="6429420" cy="4714908"/>
            <a:chOff x="1214414" y="1857364"/>
            <a:chExt cx="6429420" cy="471490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14414" y="1857364"/>
              <a:ext cx="6429420" cy="4294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76"/>
            <p:cNvSpPr>
              <a:spLocks noChangeArrowheads="1"/>
            </p:cNvSpPr>
            <p:nvPr/>
          </p:nvSpPr>
          <p:spPr bwMode="auto">
            <a:xfrm>
              <a:off x="1482964" y="6141385"/>
              <a:ext cx="6017994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pt-BR" sz="1100" dirty="0" smtClean="0"/>
                <a:t>Figura 1 - Análise comparativa percentual dos custos de implantação de uma subestação convencional </a:t>
              </a:r>
            </a:p>
            <a:p>
              <a:pPr algn="ctr"/>
              <a:r>
                <a:rPr lang="pt-BR" sz="1100" dirty="0" smtClean="0"/>
                <a:t>e de uma subestação com tecnologia híbrida</a:t>
              </a:r>
              <a:endParaRPr lang="pt-BR" sz="1100" dirty="0"/>
            </a:p>
          </p:txBody>
        </p:sp>
      </p:grpSp>
      <p:sp>
        <p:nvSpPr>
          <p:cNvPr id="7" name="CaixaDeTexto 6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03/15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357298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ANÁLISE COMPARATIVA ENTRE OS TIPOS DE SUBESTAÇÕES</a:t>
                      </a: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390064" y="1686353"/>
            <a:ext cx="8325340" cy="514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af-ZA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Fatores Técnicos: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r>
              <a:rPr lang="af-ZA" sz="1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 </a:t>
            </a:r>
            <a:endParaRPr lang="pt-BR" sz="1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/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Flexibilidade das Subestações para Manobras </a:t>
            </a:r>
            <a:endParaRPr lang="af-ZA" sz="1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/>
            <a:r>
              <a:rPr lang="af-Z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- Não se observam vantagens significativas dentre os tipos de subestações. O arranjo escolhido deverá prover as manobras necessárias.</a:t>
            </a:r>
            <a:endParaRPr lang="pt-BR" sz="1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r>
              <a:rPr lang="af-ZA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 </a:t>
            </a:r>
            <a:endParaRPr lang="pt-BR" sz="1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/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Segurança</a:t>
            </a:r>
            <a:endParaRPr lang="af-ZA" sz="1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 algn="just"/>
            <a:r>
              <a:rPr lang="af-Z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- A implantação de subestação híbrida apresenta grande vantagem, pois o encapsulamento dos componentes minimiza inclusive os riscos de acidentes. Caso a subestação esteja localizada em região sujeita a vandalismo, a blindagem será bastante indicada.</a:t>
            </a:r>
            <a:endParaRPr lang="pt-BR" sz="1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r>
              <a:rPr lang="af-ZA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 </a:t>
            </a:r>
            <a:endParaRPr lang="pt-BR" sz="1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/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Previsão de expansões</a:t>
            </a:r>
            <a:endParaRPr lang="af-ZA" sz="16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 algn="just">
              <a:buFontTx/>
              <a:buChar char="-"/>
            </a:pPr>
            <a:r>
              <a:rPr lang="af-Z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Nas subestações isoladas e híbridas, existe a possibilidade de verticalização da subestação, o que minimiza a demanda de espaço para ampliações.</a:t>
            </a:r>
            <a:endParaRPr lang="pt-BR" sz="1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r>
              <a:rPr lang="af-ZA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 </a:t>
            </a:r>
            <a:endParaRPr lang="pt-BR" sz="1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Confiabilidade</a:t>
            </a:r>
          </a:p>
          <a:p>
            <a:r>
              <a:rPr lang="af-ZA" sz="1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- As soluções isoladas a gás (GIS) e híbridas apresentam grande vantagem com relação às soluções convencionais quando se avaliam aspectos relacionados à Confiabilidade, tais como frequência de interrupções e disponibilidade.</a:t>
            </a:r>
            <a:endParaRPr lang="pt-BR" sz="1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04/15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357298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EQUIPAMENTO HÍBRIDO DE ALTA TENSÃO</a:t>
                      </a: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390064" y="1785926"/>
            <a:ext cx="832534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Pela definição, </a:t>
            </a:r>
            <a:r>
              <a:rPr lang="af-ZA" sz="20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compact switchgear assemblies </a:t>
            </a: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são conjuntos compactos de equipamentos de manobra.  </a:t>
            </a:r>
          </a:p>
          <a:p>
            <a:pPr algn="just"/>
            <a:endParaRPr lang="af-ZA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Essa tecnologia promove a compactação por meio da disposição de equipamentos de manobra e medição em módulos compactos isolados a gás SF6 e permite a conexão externa com equipamentos isolados a ar.</a:t>
            </a:r>
          </a:p>
          <a:p>
            <a:pPr lvl="0" algn="just"/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No equipamento híbrido os módulos são compostos de invólucros de gás separados. Cada invólucro abriga todos os dispositivos de manobra para cada fase: disjuntores, secionadores e chave de aterramento, além de dispositivos de medição (transformadores de corrente) que podem ser adicionados nas buchas de cada invólucro.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05/15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357298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EQUIPAMENTO HÍBRIDO DE ALTA TENSÃO - </a:t>
                      </a:r>
                      <a:r>
                        <a:rPr lang="pt-BR" sz="1800" b="1" u="none" kern="1200" cap="all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VANTAGENS</a:t>
                      </a: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390064" y="1995438"/>
            <a:ext cx="8325340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A grande vantagem na utilização desse tipo de solução em relação às alternativas convencionais: </a:t>
            </a:r>
          </a:p>
          <a:p>
            <a:pPr lvl="1"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Ganho de espaço físico;</a:t>
            </a:r>
          </a:p>
          <a:p>
            <a:pPr lvl="1"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Flexibilidade de conexão dos módulos compactos da maneira que seja mais conveniente, conseguindo soluções específicas de arranjos em função das condições de espaço ou disposição dos circuitos de alimentação e demais equipamentos da subestação.</a:t>
            </a:r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lvl="0"/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Devido ao seu design compacto, são de fácil transporte e instalação, reduzindo os custos de engenharia e o tempo total para instalação da subestação, como podemos ver na Figura 2. </a:t>
            </a:r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06/15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357298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EQUIPAMENTO HÍBRIDO DE ALTA TENSÃO</a:t>
                      </a: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2071670" y="5786454"/>
            <a:ext cx="2071702" cy="64294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1285852" y="1785926"/>
            <a:ext cx="6000792" cy="4929222"/>
            <a:chOff x="1285852" y="1785926"/>
            <a:chExt cx="6000792" cy="492922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85852" y="1785926"/>
              <a:ext cx="6000792" cy="4616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76"/>
            <p:cNvSpPr>
              <a:spLocks noChangeArrowheads="1"/>
            </p:cNvSpPr>
            <p:nvPr/>
          </p:nvSpPr>
          <p:spPr bwMode="auto">
            <a:xfrm>
              <a:off x="2863221" y="6453538"/>
              <a:ext cx="4137671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af-ZA" sz="1100" dirty="0" smtClean="0"/>
                <a:t>Figura 2 – </a:t>
              </a:r>
              <a:r>
                <a:rPr lang="pt-BR" sz="1100" dirty="0" smtClean="0"/>
                <a:t>Tempo médio para montagem de um módulo hibrido novo</a:t>
              </a:r>
              <a:endParaRPr lang="pt-BR" sz="1100" dirty="0"/>
            </a:p>
          </p:txBody>
        </p:sp>
      </p:grpSp>
      <p:sp>
        <p:nvSpPr>
          <p:cNvPr id="9" name="CaixaDeTexto 8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07/15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1520252"/>
              </p:ext>
            </p:extLst>
          </p:nvPr>
        </p:nvGraphicFramePr>
        <p:xfrm>
          <a:off x="215931" y="1357298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1800" b="1" u="none" kern="1200" cap="all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EQUIPAMENTO HÍBRIDO DE ALTA TENSÃO</a:t>
                      </a: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2071670" y="5786454"/>
            <a:ext cx="2071702" cy="64294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214314" y="1720982"/>
            <a:ext cx="892971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buFont typeface="Arial" pitchFamily="34" charset="0"/>
              <a:buChar char="•"/>
            </a:pPr>
            <a:r>
              <a:rPr lang="af-ZA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A figura abaixo ilustra um comparativo não somente do equipamento mas também os espaços necessários entre um equipamento e outro.</a:t>
            </a:r>
            <a:endParaRPr lang="pt-BR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500034" y="2500306"/>
            <a:ext cx="7923964" cy="4214842"/>
            <a:chOff x="500034" y="2500306"/>
            <a:chExt cx="7923964" cy="4214842"/>
          </a:xfrm>
        </p:grpSpPr>
        <p:sp>
          <p:nvSpPr>
            <p:cNvPr id="7" name="Rectangle 76"/>
            <p:cNvSpPr>
              <a:spLocks noChangeArrowheads="1"/>
            </p:cNvSpPr>
            <p:nvPr/>
          </p:nvSpPr>
          <p:spPr bwMode="auto">
            <a:xfrm>
              <a:off x="500034" y="6453538"/>
              <a:ext cx="7923964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af-ZA" sz="1100" dirty="0" smtClean="0"/>
                <a:t>Figura 3 – </a:t>
              </a:r>
              <a:r>
                <a:rPr lang="pt-BR" sz="1100" dirty="0" smtClean="0"/>
                <a:t>Análise comparativa das áreas para implantação de uma subestação convencional e uma subestação com tecnologia híbrida</a:t>
              </a:r>
              <a:endParaRPr lang="pt-BR" sz="1100" dirty="0"/>
            </a:p>
          </p:txBody>
        </p:sp>
        <p:pic>
          <p:nvPicPr>
            <p:cNvPr id="2457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43042" y="2500306"/>
              <a:ext cx="5929354" cy="3983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CaixaDeTexto 9"/>
          <p:cNvSpPr txBox="1"/>
          <p:nvPr/>
        </p:nvSpPr>
        <p:spPr>
          <a:xfrm>
            <a:off x="8429652" y="620294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00B050"/>
                </a:solidFill>
              </a:rPr>
              <a:t>08/15</a:t>
            </a:r>
            <a:endParaRPr lang="pt-B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974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1086</Words>
  <Application>Microsoft Office PowerPoint</Application>
  <PresentationFormat>Apresentação na tela (4:3)</PresentationFormat>
  <Paragraphs>137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CHESF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JOCILIO TAVARES DE OLIVEIRA</dc:creator>
  <cp:lastModifiedBy>lconde</cp:lastModifiedBy>
  <cp:revision>111</cp:revision>
  <cp:lastPrinted>2013-03-20T14:48:23Z</cp:lastPrinted>
  <dcterms:created xsi:type="dcterms:W3CDTF">2013-03-20T14:44:51Z</dcterms:created>
  <dcterms:modified xsi:type="dcterms:W3CDTF">2013-10-16T01:34:08Z</dcterms:modified>
</cp:coreProperties>
</file>