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9" r:id="rId4"/>
    <p:sldId id="258" r:id="rId5"/>
    <p:sldId id="260" r:id="rId6"/>
    <p:sldId id="272" r:id="rId7"/>
    <p:sldId id="273" r:id="rId8"/>
    <p:sldId id="274" r:id="rId9"/>
    <p:sldId id="276" r:id="rId10"/>
    <p:sldId id="275" r:id="rId11"/>
    <p:sldId id="277" r:id="rId12"/>
    <p:sldId id="278" r:id="rId13"/>
    <p:sldId id="270" r:id="rId14"/>
    <p:sldId id="271" r:id="rId15"/>
  </p:sldIdLst>
  <p:sldSz cx="9144000" cy="6858000" type="screen4x3"/>
  <p:notesSz cx="6934200" cy="92202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9" autoAdjust="0"/>
    <p:restoredTop sz="94660"/>
  </p:normalViewPr>
  <p:slideViewPr>
    <p:cSldViewPr>
      <p:cViewPr varScale="1">
        <p:scale>
          <a:sx n="112" d="100"/>
          <a:sy n="112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D913CD-0516-4DBC-BB31-C647D6E68F91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55148F0-4EFD-4ECC-A24D-EE3424D544B0}">
      <dgm:prSet phldrT="[Texto]" custT="1"/>
      <dgm:spPr/>
      <dgm:t>
        <a:bodyPr/>
        <a:lstStyle/>
        <a:p>
          <a:r>
            <a:rPr lang="pt-BR" sz="1800" b="1" dirty="0" smtClean="0"/>
            <a:t>Curto-Circuito</a:t>
          </a:r>
          <a:endParaRPr lang="pt-BR" sz="1800" b="1" dirty="0"/>
        </a:p>
      </dgm:t>
    </dgm:pt>
    <dgm:pt modelId="{656A7F59-AFD1-427D-9416-F97D8BB5349E}" type="parTrans" cxnId="{4BF65FE0-7E22-48C8-86A5-9A38C0ED8F0B}">
      <dgm:prSet/>
      <dgm:spPr/>
      <dgm:t>
        <a:bodyPr/>
        <a:lstStyle/>
        <a:p>
          <a:endParaRPr lang="pt-BR"/>
        </a:p>
      </dgm:t>
    </dgm:pt>
    <dgm:pt modelId="{A7F714EE-DECB-4F26-A90B-67E0951DBE94}" type="sibTrans" cxnId="{4BF65FE0-7E22-48C8-86A5-9A38C0ED8F0B}">
      <dgm:prSet/>
      <dgm:spPr/>
      <dgm:t>
        <a:bodyPr/>
        <a:lstStyle/>
        <a:p>
          <a:endParaRPr lang="pt-BR"/>
        </a:p>
      </dgm:t>
    </dgm:pt>
    <dgm:pt modelId="{BED8DF75-A1D8-4E4A-BA20-5A9C45DECAD5}">
      <dgm:prSet phldrT="[Texto]" custT="1"/>
      <dgm:spPr/>
      <dgm:t>
        <a:bodyPr/>
        <a:lstStyle/>
        <a:p>
          <a:r>
            <a:rPr lang="pt-BR" sz="1800" b="1" dirty="0" err="1" smtClean="0"/>
            <a:t>Ampacidade</a:t>
          </a:r>
          <a:r>
            <a:rPr lang="pt-BR" sz="2500" dirty="0" smtClean="0"/>
            <a:t> </a:t>
          </a:r>
          <a:endParaRPr lang="pt-BR" sz="2500" dirty="0"/>
        </a:p>
      </dgm:t>
    </dgm:pt>
    <dgm:pt modelId="{C1B6633B-D239-497F-9208-2DAF838DAA7A}" type="parTrans" cxnId="{6A1CC44F-B098-4003-9264-CAB87E723256}">
      <dgm:prSet/>
      <dgm:spPr/>
      <dgm:t>
        <a:bodyPr/>
        <a:lstStyle/>
        <a:p>
          <a:endParaRPr lang="pt-BR"/>
        </a:p>
      </dgm:t>
    </dgm:pt>
    <dgm:pt modelId="{6C71484F-E04A-4D83-BB14-3C419D2AB0F1}" type="sibTrans" cxnId="{6A1CC44F-B098-4003-9264-CAB87E723256}">
      <dgm:prSet/>
      <dgm:spPr/>
      <dgm:t>
        <a:bodyPr/>
        <a:lstStyle/>
        <a:p>
          <a:endParaRPr lang="pt-BR"/>
        </a:p>
      </dgm:t>
    </dgm:pt>
    <dgm:pt modelId="{4330197D-7B0B-404D-81CC-E6BF8007E50D}">
      <dgm:prSet phldrT="[Texto]" custT="1"/>
      <dgm:spPr/>
      <dgm:t>
        <a:bodyPr/>
        <a:lstStyle/>
        <a:p>
          <a:r>
            <a:rPr lang="pt-BR" sz="1800" b="1" dirty="0" smtClean="0"/>
            <a:t>Corona</a:t>
          </a:r>
          <a:endParaRPr lang="pt-BR" sz="1800" b="1" dirty="0"/>
        </a:p>
      </dgm:t>
    </dgm:pt>
    <dgm:pt modelId="{B566F5C7-3998-4123-A800-AAD71A6F6F4D}" type="parTrans" cxnId="{8610F59B-EF6C-4809-BFDB-B55F459C161D}">
      <dgm:prSet/>
      <dgm:spPr/>
      <dgm:t>
        <a:bodyPr/>
        <a:lstStyle/>
        <a:p>
          <a:endParaRPr lang="pt-BR"/>
        </a:p>
      </dgm:t>
    </dgm:pt>
    <dgm:pt modelId="{37B5D381-36E3-47AF-8BC6-EC2548698DB8}" type="sibTrans" cxnId="{8610F59B-EF6C-4809-BFDB-B55F459C161D}">
      <dgm:prSet/>
      <dgm:spPr/>
      <dgm:t>
        <a:bodyPr/>
        <a:lstStyle/>
        <a:p>
          <a:endParaRPr lang="pt-BR"/>
        </a:p>
      </dgm:t>
    </dgm:pt>
    <dgm:pt modelId="{648E2B36-9131-4613-8EC7-3B076B93916F}" type="pres">
      <dgm:prSet presAssocID="{9FD913CD-0516-4DBC-BB31-C647D6E68F91}" presName="Name0" presStyleCnt="0">
        <dgm:presLayoutVars>
          <dgm:dir/>
          <dgm:animLvl val="lvl"/>
          <dgm:resizeHandles val="exact"/>
        </dgm:presLayoutVars>
      </dgm:prSet>
      <dgm:spPr/>
    </dgm:pt>
    <dgm:pt modelId="{D29757E9-D521-4D33-AFBB-DBD8FBBB83FD}" type="pres">
      <dgm:prSet presAssocID="{D55148F0-4EFD-4ECC-A24D-EE3424D544B0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CA9271-ED07-4E5A-8327-0996A218039B}" type="pres">
      <dgm:prSet presAssocID="{A7F714EE-DECB-4F26-A90B-67E0951DBE94}" presName="parTxOnlySpace" presStyleCnt="0"/>
      <dgm:spPr/>
    </dgm:pt>
    <dgm:pt modelId="{06F85D66-E0E3-429D-B5F5-2E4174071264}" type="pres">
      <dgm:prSet presAssocID="{BED8DF75-A1D8-4E4A-BA20-5A9C45DECAD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4521478-F1D7-46D0-BCF6-7E6A9A09B32A}" type="pres">
      <dgm:prSet presAssocID="{6C71484F-E04A-4D83-BB14-3C419D2AB0F1}" presName="parTxOnlySpace" presStyleCnt="0"/>
      <dgm:spPr/>
    </dgm:pt>
    <dgm:pt modelId="{101FC041-3AB0-4543-AA20-FEE7736A322A}" type="pres">
      <dgm:prSet presAssocID="{4330197D-7B0B-404D-81CC-E6BF8007E50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BF65FE0-7E22-48C8-86A5-9A38C0ED8F0B}" srcId="{9FD913CD-0516-4DBC-BB31-C647D6E68F91}" destId="{D55148F0-4EFD-4ECC-A24D-EE3424D544B0}" srcOrd="0" destOrd="0" parTransId="{656A7F59-AFD1-427D-9416-F97D8BB5349E}" sibTransId="{A7F714EE-DECB-4F26-A90B-67E0951DBE94}"/>
    <dgm:cxn modelId="{6A1CC44F-B098-4003-9264-CAB87E723256}" srcId="{9FD913CD-0516-4DBC-BB31-C647D6E68F91}" destId="{BED8DF75-A1D8-4E4A-BA20-5A9C45DECAD5}" srcOrd="1" destOrd="0" parTransId="{C1B6633B-D239-497F-9208-2DAF838DAA7A}" sibTransId="{6C71484F-E04A-4D83-BB14-3C419D2AB0F1}"/>
    <dgm:cxn modelId="{C7ACAF19-2883-435E-A6AA-D964FBFDE2D7}" type="presOf" srcId="{D55148F0-4EFD-4ECC-A24D-EE3424D544B0}" destId="{D29757E9-D521-4D33-AFBB-DBD8FBBB83FD}" srcOrd="0" destOrd="0" presId="urn:microsoft.com/office/officeart/2005/8/layout/chevron1"/>
    <dgm:cxn modelId="{8610F59B-EF6C-4809-BFDB-B55F459C161D}" srcId="{9FD913CD-0516-4DBC-BB31-C647D6E68F91}" destId="{4330197D-7B0B-404D-81CC-E6BF8007E50D}" srcOrd="2" destOrd="0" parTransId="{B566F5C7-3998-4123-A800-AAD71A6F6F4D}" sibTransId="{37B5D381-36E3-47AF-8BC6-EC2548698DB8}"/>
    <dgm:cxn modelId="{7D92A226-737A-4F7A-AE68-DCB651F2A74C}" type="presOf" srcId="{BED8DF75-A1D8-4E4A-BA20-5A9C45DECAD5}" destId="{06F85D66-E0E3-429D-B5F5-2E4174071264}" srcOrd="0" destOrd="0" presId="urn:microsoft.com/office/officeart/2005/8/layout/chevron1"/>
    <dgm:cxn modelId="{02DF1D1C-47AB-4A24-9FD3-EA5E0E286B85}" type="presOf" srcId="{9FD913CD-0516-4DBC-BB31-C647D6E68F91}" destId="{648E2B36-9131-4613-8EC7-3B076B93916F}" srcOrd="0" destOrd="0" presId="urn:microsoft.com/office/officeart/2005/8/layout/chevron1"/>
    <dgm:cxn modelId="{FAE8D46E-2351-4D2A-9A96-ACE2D9BAFA67}" type="presOf" srcId="{4330197D-7B0B-404D-81CC-E6BF8007E50D}" destId="{101FC041-3AB0-4543-AA20-FEE7736A322A}" srcOrd="0" destOrd="0" presId="urn:microsoft.com/office/officeart/2005/8/layout/chevron1"/>
    <dgm:cxn modelId="{3A0C7784-2FB9-44FB-B1EA-5EABE5B52507}" type="presParOf" srcId="{648E2B36-9131-4613-8EC7-3B076B93916F}" destId="{D29757E9-D521-4D33-AFBB-DBD8FBBB83FD}" srcOrd="0" destOrd="0" presId="urn:microsoft.com/office/officeart/2005/8/layout/chevron1"/>
    <dgm:cxn modelId="{72EA4F2D-5ACA-4B73-8B42-4D3E7904AFE6}" type="presParOf" srcId="{648E2B36-9131-4613-8EC7-3B076B93916F}" destId="{A3CA9271-ED07-4E5A-8327-0996A218039B}" srcOrd="1" destOrd="0" presId="urn:microsoft.com/office/officeart/2005/8/layout/chevron1"/>
    <dgm:cxn modelId="{C9A808AE-C34F-4074-90C7-1C9C800CDE3B}" type="presParOf" srcId="{648E2B36-9131-4613-8EC7-3B076B93916F}" destId="{06F85D66-E0E3-429D-B5F5-2E4174071264}" srcOrd="2" destOrd="0" presId="urn:microsoft.com/office/officeart/2005/8/layout/chevron1"/>
    <dgm:cxn modelId="{F303F332-EB21-4AE0-90C9-A05A2C77FFE4}" type="presParOf" srcId="{648E2B36-9131-4613-8EC7-3B076B93916F}" destId="{74521478-F1D7-46D0-BCF6-7E6A9A09B32A}" srcOrd="3" destOrd="0" presId="urn:microsoft.com/office/officeart/2005/8/layout/chevron1"/>
    <dgm:cxn modelId="{83462FDE-C406-4EDD-9C87-D91246551CC1}" type="presParOf" srcId="{648E2B36-9131-4613-8EC7-3B076B93916F}" destId="{101FC041-3AB0-4543-AA20-FEE7736A322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9757E9-D521-4D33-AFBB-DBD8FBBB83FD}">
      <dsp:nvSpPr>
        <dsp:cNvPr id="0" name=""/>
        <dsp:cNvSpPr/>
      </dsp:nvSpPr>
      <dsp:spPr>
        <a:xfrm>
          <a:off x="2172" y="0"/>
          <a:ext cx="2647313" cy="4320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Curto-Circuito</a:t>
          </a:r>
          <a:endParaRPr lang="pt-BR" sz="1800" b="1" kern="1200" dirty="0"/>
        </a:p>
      </dsp:txBody>
      <dsp:txXfrm>
        <a:off x="218196" y="0"/>
        <a:ext cx="2215265" cy="432048"/>
      </dsp:txXfrm>
    </dsp:sp>
    <dsp:sp modelId="{06F85D66-E0E3-429D-B5F5-2E4174071264}">
      <dsp:nvSpPr>
        <dsp:cNvPr id="0" name=""/>
        <dsp:cNvSpPr/>
      </dsp:nvSpPr>
      <dsp:spPr>
        <a:xfrm>
          <a:off x="2384755" y="0"/>
          <a:ext cx="2647313" cy="4320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err="1" smtClean="0"/>
            <a:t>Ampacidade</a:t>
          </a:r>
          <a:r>
            <a:rPr lang="pt-BR" sz="2500" kern="1200" dirty="0" smtClean="0"/>
            <a:t> </a:t>
          </a:r>
          <a:endParaRPr lang="pt-BR" sz="2500" kern="1200" dirty="0"/>
        </a:p>
      </dsp:txBody>
      <dsp:txXfrm>
        <a:off x="2600779" y="0"/>
        <a:ext cx="2215265" cy="432048"/>
      </dsp:txXfrm>
    </dsp:sp>
    <dsp:sp modelId="{101FC041-3AB0-4543-AA20-FEE7736A322A}">
      <dsp:nvSpPr>
        <dsp:cNvPr id="0" name=""/>
        <dsp:cNvSpPr/>
      </dsp:nvSpPr>
      <dsp:spPr>
        <a:xfrm>
          <a:off x="4767337" y="0"/>
          <a:ext cx="2647313" cy="4320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Corona</a:t>
          </a:r>
          <a:endParaRPr lang="pt-BR" sz="1800" b="1" kern="1200" dirty="0"/>
        </a:p>
      </dsp:txBody>
      <dsp:txXfrm>
        <a:off x="4983361" y="0"/>
        <a:ext cx="2215265" cy="432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05462" cy="461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27136" y="1"/>
            <a:ext cx="3005462" cy="461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FB105-4306-4332-8D95-E1BF9C8A328D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0563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94062" y="4380182"/>
            <a:ext cx="5546078" cy="41487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757433"/>
            <a:ext cx="3005462" cy="4613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27136" y="8757433"/>
            <a:ext cx="3005462" cy="4613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06798-72AB-4477-893F-2F77EB39A70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0225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06798-72AB-4477-893F-2F77EB39A708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109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06798-72AB-4477-893F-2F77EB39A708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0926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0202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14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19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252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65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4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40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6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05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1FDCE0-0BA7-439B-A3B2-CBE2B1A96AA7}" type="datetimeFigureOut">
              <a:rPr lang="pt-BR" smtClean="0"/>
              <a:pPr/>
              <a:t>12/10/2013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EBCA63-36AD-41A1-8928-727F5B9E9EC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00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434" y="6308682"/>
            <a:ext cx="111601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5"/>
          <p:cNvSpPr>
            <a:spLocks noChangeArrowheads="1"/>
          </p:cNvSpPr>
          <p:nvPr/>
        </p:nvSpPr>
        <p:spPr bwMode="auto">
          <a:xfrm>
            <a:off x="0" y="2167202"/>
            <a:ext cx="9144000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pt-BR" sz="2600" b="1" cap="all" dirty="0" smtClean="0">
                <a:solidFill>
                  <a:srgbClr val="000099"/>
                </a:solidFill>
                <a:latin typeface="Arial" pitchFamily="34" charset="0"/>
              </a:rPr>
              <a:t>IMPACTO </a:t>
            </a:r>
            <a:r>
              <a:rPr lang="pt-BR" sz="2600" b="1" cap="all" dirty="0">
                <a:solidFill>
                  <a:srgbClr val="000099"/>
                </a:solidFill>
                <a:latin typeface="Arial" pitchFamily="34" charset="0"/>
              </a:rPr>
              <a:t>NO PROJETO DAS SUBESTAÇÕES DA REDE BÁSICA DAS NOVAS CONDIÇÕES DE SOBRECARGA IMPOSTAS AOS TRANSFORMADORES PELOS PROCEDIMENTOS DE REDE DO </a:t>
            </a:r>
            <a:r>
              <a:rPr lang="pt-BR" sz="2600" b="1" cap="all" dirty="0" smtClean="0">
                <a:solidFill>
                  <a:srgbClr val="000099"/>
                </a:solidFill>
                <a:latin typeface="Arial" pitchFamily="34" charset="0"/>
              </a:rPr>
              <a:t>ONS</a:t>
            </a:r>
            <a:endParaRPr lang="pt-BR" sz="2600" b="1" cap="all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5" name="Rectangle 76"/>
          <p:cNvSpPr>
            <a:spLocks noChangeArrowheads="1"/>
          </p:cNvSpPr>
          <p:nvPr/>
        </p:nvSpPr>
        <p:spPr bwMode="auto">
          <a:xfrm>
            <a:off x="1054181" y="4434863"/>
            <a:ext cx="27815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sz="1600" b="1" dirty="0">
                <a:solidFill>
                  <a:srgbClr val="000099"/>
                </a:solidFill>
                <a:latin typeface="Arial" pitchFamily="34" charset="0"/>
              </a:rPr>
              <a:t>Fabio </a:t>
            </a:r>
            <a:r>
              <a:rPr lang="pt-BR" sz="1600" b="1" dirty="0" smtClean="0">
                <a:solidFill>
                  <a:srgbClr val="000099"/>
                </a:solidFill>
                <a:latin typeface="Arial" pitchFamily="34" charset="0"/>
              </a:rPr>
              <a:t>Nepomuceno Fraga</a:t>
            </a:r>
            <a:r>
              <a:rPr lang="pt-BR" sz="1600" b="1" baseline="30000" dirty="0" smtClean="0">
                <a:solidFill>
                  <a:srgbClr val="000099"/>
                </a:solidFill>
                <a:latin typeface="Arial" pitchFamily="34" charset="0"/>
              </a:rPr>
              <a:t>*</a:t>
            </a:r>
            <a:endParaRPr lang="pt-BR" sz="1600" b="1" baseline="30000" dirty="0">
              <a:solidFill>
                <a:srgbClr val="000099"/>
              </a:solidFill>
              <a:latin typeface="Arial" pitchFamily="34" charset="0"/>
            </a:endParaRPr>
          </a:p>
          <a:p>
            <a:pPr algn="ctr" eaLnBrk="0" hangingPunct="0"/>
            <a:r>
              <a:rPr lang="pt-BR" sz="1600" b="1" dirty="0" smtClean="0">
                <a:solidFill>
                  <a:srgbClr val="000099"/>
                </a:solidFill>
                <a:latin typeface="Arial" pitchFamily="34" charset="0"/>
              </a:rPr>
              <a:t>Chesf </a:t>
            </a:r>
            <a:endParaRPr lang="pt-BR" sz="1600" b="1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4" name="Rectangle 76"/>
          <p:cNvSpPr>
            <a:spLocks noChangeArrowheads="1"/>
          </p:cNvSpPr>
          <p:nvPr/>
        </p:nvSpPr>
        <p:spPr bwMode="auto">
          <a:xfrm>
            <a:off x="4163616" y="4434862"/>
            <a:ext cx="405149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sz="1600" b="1" dirty="0">
                <a:solidFill>
                  <a:srgbClr val="000099"/>
                </a:solidFill>
                <a:latin typeface="Arial" pitchFamily="34" charset="0"/>
              </a:rPr>
              <a:t>Luciana Conde Martins de Albuquerque</a:t>
            </a:r>
          </a:p>
          <a:p>
            <a:pPr algn="ctr" eaLnBrk="0" hangingPunct="0"/>
            <a:r>
              <a:rPr lang="pt-BR" sz="1600" b="1" dirty="0" smtClean="0">
                <a:solidFill>
                  <a:srgbClr val="000099"/>
                </a:solidFill>
                <a:latin typeface="Arial" pitchFamily="34" charset="0"/>
              </a:rPr>
              <a:t>Chesf </a:t>
            </a:r>
            <a:endParaRPr lang="pt-BR" sz="1600" b="1" dirty="0">
              <a:solidFill>
                <a:srgbClr val="000099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771391"/>
              </p:ext>
            </p:extLst>
          </p:nvPr>
        </p:nvGraphicFramePr>
        <p:xfrm>
          <a:off x="35496" y="1239165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Avaliação dos esforços mecânicos e flechas </a:t>
                      </a:r>
                      <a:endParaRPr lang="pt-BR" sz="1800" b="1" u="none" kern="1200" cap="all" baseline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59527"/>
            <a:ext cx="4464496" cy="4876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lipse 2"/>
          <p:cNvSpPr/>
          <p:nvPr/>
        </p:nvSpPr>
        <p:spPr>
          <a:xfrm>
            <a:off x="4067944" y="2007001"/>
            <a:ext cx="93610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lipse 4"/>
          <p:cNvSpPr/>
          <p:nvPr/>
        </p:nvSpPr>
        <p:spPr>
          <a:xfrm>
            <a:off x="3287938" y="5285439"/>
            <a:ext cx="360040" cy="11847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5635186" y="5157192"/>
            <a:ext cx="360040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>
            <a:off x="3068299" y="3704216"/>
            <a:ext cx="2755374" cy="0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10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400053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303977"/>
              </p:ext>
            </p:extLst>
          </p:nvPr>
        </p:nvGraphicFramePr>
        <p:xfrm>
          <a:off x="35496" y="1239165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Avaliação dos esforços mecânicos e flechas </a:t>
                      </a:r>
                      <a:endParaRPr lang="pt-BR" sz="1800" b="1" u="none" kern="1200" cap="all" baseline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Imagem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823541"/>
            <a:ext cx="3856990" cy="272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9952" y="4344928"/>
            <a:ext cx="4519930" cy="208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ector de seta reta 6"/>
          <p:cNvCxnSpPr/>
          <p:nvPr/>
        </p:nvCxnSpPr>
        <p:spPr>
          <a:xfrm>
            <a:off x="2324031" y="2924944"/>
            <a:ext cx="1743913" cy="0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>
            <a:off x="4330575" y="5388233"/>
            <a:ext cx="1512168" cy="0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4283968" y="2787411"/>
            <a:ext cx="25922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Barramento 230 kV</a:t>
            </a: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1856243" y="5260430"/>
            <a:ext cx="2235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Barramento 69 kV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11</a:t>
            </a:r>
            <a:endParaRPr lang="pt-BR" sz="12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2888057" y="291722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32m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732950" y="5385025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16m</a:t>
            </a:r>
            <a:endParaRPr lang="pt-B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51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82190"/>
              </p:ext>
            </p:extLst>
          </p:nvPr>
        </p:nvGraphicFramePr>
        <p:xfrm>
          <a:off x="251520" y="1988840"/>
          <a:ext cx="8496942" cy="40520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2376264"/>
                <a:gridCol w="1135680"/>
                <a:gridCol w="912617"/>
                <a:gridCol w="912617"/>
                <a:gridCol w="895806"/>
                <a:gridCol w="895806"/>
              </a:tblGrid>
              <a:tr h="34339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Vão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Condutor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Flecha                  Máxima</a:t>
                      </a:r>
                      <a:endParaRPr lang="pt-BR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Esforço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Variação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298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Estático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Estático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pt-BR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52981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Barra 230 kV </a:t>
                      </a:r>
                      <a:endParaRPr lang="pt-BR" sz="18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 </a:t>
                      </a:r>
                      <a:r>
                        <a:rPr lang="pt-BR" sz="1800" dirty="0">
                          <a:effectLst/>
                        </a:rPr>
                        <a:t>32 m</a:t>
                      </a:r>
                      <a:endParaRPr lang="pt-BR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2x636 </a:t>
                      </a:r>
                      <a:r>
                        <a:rPr lang="pt-BR" sz="1600" dirty="0" err="1" smtClean="0">
                          <a:effectLst/>
                        </a:rPr>
                        <a:t>MCM</a:t>
                      </a:r>
                      <a:r>
                        <a:rPr lang="pt-BR" sz="1600" dirty="0" smtClean="0">
                          <a:effectLst/>
                        </a:rPr>
                        <a:t> - </a:t>
                      </a:r>
                      <a:r>
                        <a:rPr lang="pt-BR" sz="1600" dirty="0" err="1" smtClean="0">
                          <a:effectLst/>
                        </a:rPr>
                        <a:t>Orchid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3% a 75</a:t>
                      </a:r>
                      <a:r>
                        <a:rPr lang="pt-BR" sz="1600" baseline="30000">
                          <a:effectLst/>
                        </a:rPr>
                        <a:t>o</a:t>
                      </a:r>
                      <a:r>
                        <a:rPr lang="pt-BR" sz="1600">
                          <a:effectLst/>
                        </a:rPr>
                        <a:t>C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450 kgf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3173 kgf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-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-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8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2x954 </a:t>
                      </a:r>
                      <a:r>
                        <a:rPr lang="pt-BR" sz="1600" dirty="0" err="1">
                          <a:effectLst/>
                        </a:rPr>
                        <a:t>MCM</a:t>
                      </a:r>
                      <a:r>
                        <a:rPr lang="pt-BR" sz="1600" dirty="0">
                          <a:effectLst/>
                        </a:rPr>
                        <a:t> - </a:t>
                      </a:r>
                      <a:r>
                        <a:rPr lang="pt-BR" sz="1600" dirty="0" err="1">
                          <a:effectLst/>
                        </a:rPr>
                        <a:t>Magnolia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3% a 75</a:t>
                      </a:r>
                      <a:r>
                        <a:rPr lang="pt-BR" sz="1600" baseline="30000" dirty="0">
                          <a:effectLst/>
                        </a:rPr>
                        <a:t>o</a:t>
                      </a:r>
                      <a:r>
                        <a:rPr lang="pt-BR" sz="1600" dirty="0">
                          <a:effectLst/>
                        </a:rPr>
                        <a:t>C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600 kgf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3415 kgf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33,33%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7,63%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8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2x636 MCM - T-Orchid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3% a 85</a:t>
                      </a:r>
                      <a:r>
                        <a:rPr lang="pt-BR" sz="1600" baseline="30000">
                          <a:effectLst/>
                        </a:rPr>
                        <a:t>o</a:t>
                      </a:r>
                      <a:r>
                        <a:rPr lang="pt-BR" sz="1600">
                          <a:effectLst/>
                        </a:rPr>
                        <a:t>C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435 kgf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3173 kgf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-4%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0%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81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Barra 69 kV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16 m</a:t>
                      </a:r>
                      <a:endParaRPr lang="pt-BR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2x700 MCM - Verbena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3% a 75</a:t>
                      </a:r>
                      <a:r>
                        <a:rPr lang="pt-BR" sz="1600" baseline="30000" dirty="0">
                          <a:effectLst/>
                        </a:rPr>
                        <a:t>o</a:t>
                      </a:r>
                      <a:r>
                        <a:rPr lang="pt-BR" sz="1600" dirty="0">
                          <a:effectLst/>
                        </a:rPr>
                        <a:t>C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230 kgf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2620 kgf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-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-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8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2x1192,5 </a:t>
                      </a:r>
                      <a:r>
                        <a:rPr lang="pt-BR" sz="1600" dirty="0" err="1" smtClean="0">
                          <a:effectLst/>
                        </a:rPr>
                        <a:t>MCM</a:t>
                      </a:r>
                      <a:r>
                        <a:rPr lang="pt-BR" sz="1600" dirty="0" smtClean="0">
                          <a:effectLst/>
                        </a:rPr>
                        <a:t>- </a:t>
                      </a:r>
                      <a:r>
                        <a:rPr lang="pt-BR" sz="1600" dirty="0" err="1">
                          <a:effectLst/>
                        </a:rPr>
                        <a:t>Hawthorn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3% a 75</a:t>
                      </a:r>
                      <a:r>
                        <a:rPr lang="pt-BR" sz="1600" baseline="30000">
                          <a:effectLst/>
                        </a:rPr>
                        <a:t>o</a:t>
                      </a:r>
                      <a:r>
                        <a:rPr lang="pt-BR" sz="1600">
                          <a:effectLst/>
                        </a:rPr>
                        <a:t>C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370 kgf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2667 kgf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59,83%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1,79%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98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2x636 MCM - T-Orchid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3% a 115</a:t>
                      </a:r>
                      <a:r>
                        <a:rPr lang="pt-BR" sz="1600" baseline="30000">
                          <a:effectLst/>
                        </a:rPr>
                        <a:t>o</a:t>
                      </a:r>
                      <a:r>
                        <a:rPr lang="pt-BR" sz="1600">
                          <a:effectLst/>
                        </a:rPr>
                        <a:t>C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270 kgf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2606 kgf</a:t>
                      </a:r>
                      <a:endParaRPr lang="pt-BR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16,63%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-0,53%</a:t>
                      </a:r>
                      <a:endParaRPr lang="pt-BR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996555"/>
              </p:ext>
            </p:extLst>
          </p:nvPr>
        </p:nvGraphicFramePr>
        <p:xfrm>
          <a:off x="35496" y="1239165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Avaliação dos esforços mecânicos e flechas </a:t>
                      </a:r>
                      <a:endParaRPr lang="pt-BR" sz="1800" b="1" u="none" kern="1200" cap="all" baseline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tângulo 7"/>
          <p:cNvSpPr/>
          <p:nvPr/>
        </p:nvSpPr>
        <p:spPr>
          <a:xfrm>
            <a:off x="1649344" y="2903739"/>
            <a:ext cx="7027111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1649343" y="4509120"/>
            <a:ext cx="7027111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7020271" y="3454401"/>
            <a:ext cx="1656183" cy="936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7021676" y="5034382"/>
            <a:ext cx="1656183" cy="936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12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79397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375413"/>
              </p:ext>
            </p:extLst>
          </p:nvPr>
        </p:nvGraphicFramePr>
        <p:xfrm>
          <a:off x="179388" y="1137723"/>
          <a:ext cx="8785225" cy="493713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4937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2000" b="1" u="sng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Conclusões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251520" y="1700808"/>
            <a:ext cx="864096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O novo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regime de sobrecarga apresenta maior impacto nos esforços estáticos podendo ter variações superiores a 59% e obrigando um novo dimensionamento das estruturas dos pórticos da subestação;</a:t>
            </a: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258500" y="2840197"/>
            <a:ext cx="863398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Os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cabos com liga de alumínio </a:t>
            </a:r>
            <a:r>
              <a:rPr lang="pt-BR" sz="2000" dirty="0" err="1">
                <a:solidFill>
                  <a:srgbClr val="000099"/>
                </a:solidFill>
                <a:latin typeface="Arial" pitchFamily="34" charset="0"/>
              </a:rPr>
              <a:t>termorresistente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 apresentaram-se como a melhor solução produzindo um menor impacto no projeto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mecânico;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261039" y="4822553"/>
            <a:ext cx="863398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Estes fatores e dificuldades apresentados e as diversas análises necessárias, em um ambiente extremamente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competitivo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mostram os desafios para o projeto e construção de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instalações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no </a:t>
            </a:r>
            <a:r>
              <a:rPr lang="pt-BR" sz="2000" dirty="0" err="1">
                <a:solidFill>
                  <a:srgbClr val="000099"/>
                </a:solidFill>
                <a:latin typeface="Arial" pitchFamily="34" charset="0"/>
              </a:rPr>
              <a:t>SIN</a:t>
            </a:r>
            <a:r>
              <a:rPr lang="af-ZA" sz="2000" dirty="0" smtClean="0">
                <a:solidFill>
                  <a:srgbClr val="000099"/>
                </a:solidFill>
                <a:latin typeface="Arial" pitchFamily="34" charset="0"/>
              </a:rPr>
              <a:t>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243055" y="3682472"/>
            <a:ext cx="864096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As novas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condições de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sobrecarga em transformadores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não traz apenas impacto na especificação dos transformadores, mas em todo o projeto da instalação;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13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4251972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7" grpId="1"/>
      <p:bldP spid="8" grpId="0"/>
      <p:bldP spid="9" grpId="0"/>
      <p:bldP spid="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5"/>
          <p:cNvSpPr>
            <a:spLocks noChangeArrowheads="1"/>
          </p:cNvSpPr>
          <p:nvPr/>
        </p:nvSpPr>
        <p:spPr bwMode="auto">
          <a:xfrm>
            <a:off x="-3181" y="3312519"/>
            <a:ext cx="9144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pt-BR" sz="4000" b="1" cap="all" dirty="0" smtClean="0">
                <a:solidFill>
                  <a:srgbClr val="000099"/>
                </a:solidFill>
                <a:latin typeface="Arial" pitchFamily="34" charset="0"/>
              </a:rPr>
              <a:t>Obrigado !!!</a:t>
            </a:r>
            <a:endParaRPr lang="pt-BR" sz="4000" b="1" cap="all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7" name="Rectangle 75"/>
          <p:cNvSpPr>
            <a:spLocks noChangeArrowheads="1"/>
          </p:cNvSpPr>
          <p:nvPr/>
        </p:nvSpPr>
        <p:spPr bwMode="auto">
          <a:xfrm>
            <a:off x="0" y="1730196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pt-BR" b="1" cap="all" dirty="0">
                <a:solidFill>
                  <a:srgbClr val="000099"/>
                </a:solidFill>
                <a:latin typeface="Arial" pitchFamily="34" charset="0"/>
              </a:rPr>
              <a:t>IMPACTO NO PROJETO DAS SUBESTAÇÕES DA REDE BÁSICA DAS NOVAS CONDIÇÕES DE SOBRECARGA IMPOSTAS AOS TRANSFORMADORES PELOS PROCEDIMENTOS DE REDE DO ONS</a:t>
            </a:r>
          </a:p>
        </p:txBody>
      </p:sp>
      <p:sp>
        <p:nvSpPr>
          <p:cNvPr id="8" name="Rectangle 76"/>
          <p:cNvSpPr>
            <a:spLocks noChangeArrowheads="1"/>
          </p:cNvSpPr>
          <p:nvPr/>
        </p:nvSpPr>
        <p:spPr bwMode="auto">
          <a:xfrm>
            <a:off x="1054181" y="4638071"/>
            <a:ext cx="27815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sz="1600" b="1" dirty="0">
                <a:solidFill>
                  <a:srgbClr val="000099"/>
                </a:solidFill>
                <a:latin typeface="Arial" pitchFamily="34" charset="0"/>
              </a:rPr>
              <a:t>Fabio </a:t>
            </a:r>
            <a:r>
              <a:rPr lang="pt-BR" sz="1600" b="1" dirty="0" smtClean="0">
                <a:solidFill>
                  <a:srgbClr val="000099"/>
                </a:solidFill>
                <a:latin typeface="Arial" pitchFamily="34" charset="0"/>
              </a:rPr>
              <a:t>Nepomuceno Fraga</a:t>
            </a:r>
            <a:r>
              <a:rPr lang="pt-BR" sz="1600" b="1" baseline="30000" dirty="0" smtClean="0">
                <a:solidFill>
                  <a:srgbClr val="000099"/>
                </a:solidFill>
                <a:latin typeface="Arial" pitchFamily="34" charset="0"/>
              </a:rPr>
              <a:t>*</a:t>
            </a:r>
            <a:endParaRPr lang="pt-BR" sz="1600" b="1" baseline="30000" dirty="0">
              <a:solidFill>
                <a:srgbClr val="000099"/>
              </a:solidFill>
              <a:latin typeface="Arial" pitchFamily="34" charset="0"/>
            </a:endParaRPr>
          </a:p>
          <a:p>
            <a:pPr algn="ctr" eaLnBrk="0" hangingPunct="0"/>
            <a:r>
              <a:rPr lang="pt-BR" sz="1600" b="1" dirty="0" smtClean="0">
                <a:solidFill>
                  <a:srgbClr val="000099"/>
                </a:solidFill>
                <a:latin typeface="Arial" pitchFamily="34" charset="0"/>
              </a:rPr>
              <a:t>Chesf </a:t>
            </a:r>
            <a:endParaRPr lang="pt-BR" sz="1600" b="1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9" name="Rectangle 76"/>
          <p:cNvSpPr>
            <a:spLocks noChangeArrowheads="1"/>
          </p:cNvSpPr>
          <p:nvPr/>
        </p:nvSpPr>
        <p:spPr bwMode="auto">
          <a:xfrm>
            <a:off x="4163616" y="4638070"/>
            <a:ext cx="405149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pt-BR" sz="1600" b="1" dirty="0">
                <a:solidFill>
                  <a:srgbClr val="000099"/>
                </a:solidFill>
                <a:latin typeface="Arial" pitchFamily="34" charset="0"/>
              </a:rPr>
              <a:t>Luciana Conde Martins de Albuquerque</a:t>
            </a:r>
          </a:p>
          <a:p>
            <a:pPr algn="ctr" eaLnBrk="0" hangingPunct="0"/>
            <a:r>
              <a:rPr lang="pt-BR" sz="1600" b="1" dirty="0" smtClean="0">
                <a:solidFill>
                  <a:srgbClr val="000099"/>
                </a:solidFill>
                <a:latin typeface="Arial" pitchFamily="34" charset="0"/>
              </a:rPr>
              <a:t>Chesf </a:t>
            </a:r>
            <a:endParaRPr lang="pt-BR" sz="1600" b="1" dirty="0">
              <a:solidFill>
                <a:srgbClr val="000099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3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520252"/>
              </p:ext>
            </p:extLst>
          </p:nvPr>
        </p:nvGraphicFramePr>
        <p:xfrm>
          <a:off x="15941" y="1412776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t-BR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Motivação do Trabalho</a:t>
                      </a: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210553" y="1987307"/>
            <a:ext cx="8753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Com a </a:t>
            </a:r>
            <a:r>
              <a:rPr lang="af-ZA" sz="2000" dirty="0" smtClean="0">
                <a:solidFill>
                  <a:srgbClr val="000099"/>
                </a:solidFill>
                <a:latin typeface="Arial" pitchFamily="34" charset="0"/>
              </a:rPr>
              <a:t>revisão </a:t>
            </a:r>
            <a:r>
              <a:rPr lang="af-ZA" sz="2000" dirty="0">
                <a:solidFill>
                  <a:srgbClr val="000099"/>
                </a:solidFill>
                <a:latin typeface="Arial" pitchFamily="34" charset="0"/>
              </a:rPr>
              <a:t>2.0 do </a:t>
            </a:r>
            <a:r>
              <a:rPr lang="pt-BR" sz="2000" dirty="0" err="1">
                <a:solidFill>
                  <a:srgbClr val="000099"/>
                </a:solidFill>
                <a:latin typeface="Arial" pitchFamily="34" charset="0"/>
              </a:rPr>
              <a:t>Submódulo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 2.3 dos Procedimentos de Rede do ONS, novas condições de operação em sobrecarga foram estabelecidas para os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transformadores;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204202" y="3316243"/>
            <a:ext cx="8753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Com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estas condições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surgiu a necessidade de uma reavaliação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das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condições de projeto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das conexões dos transformadores e dos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barramentos das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subestações;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9" name="Text Box 27"/>
          <p:cNvSpPr txBox="1">
            <a:spLocks noChangeArrowheads="1"/>
          </p:cNvSpPr>
          <p:nvPr/>
        </p:nvSpPr>
        <p:spPr bwMode="auto">
          <a:xfrm>
            <a:off x="218356" y="4712986"/>
            <a:ext cx="8753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Os disjuntores, chaves secionadoras e transformadores de corrente da conexão do transformador também ficaram submetidos ao regime de sobrecarga</a:t>
            </a:r>
            <a:r>
              <a:rPr lang="af-ZA" sz="2000" dirty="0">
                <a:solidFill>
                  <a:srgbClr val="000099"/>
                </a:solidFill>
                <a:latin typeface="Arial" pitchFamily="34" charset="0"/>
              </a:rPr>
              <a:t>; 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2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59974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08666"/>
              </p:ext>
            </p:extLst>
          </p:nvPr>
        </p:nvGraphicFramePr>
        <p:xfrm>
          <a:off x="35496" y="1239165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Caracteristicas de sobrecarga da revisão do Submódulo 2.3</a:t>
                      </a:r>
                      <a:endParaRPr lang="pt-BR" sz="1800" b="1" u="none" kern="1200" cap="all" baseline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204202" y="1755959"/>
            <a:ext cx="875393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af-ZA" sz="2000" dirty="0" smtClean="0">
                <a:solidFill>
                  <a:srgbClr val="000099"/>
                </a:solidFill>
                <a:latin typeface="Arial" pitchFamily="34" charset="0"/>
              </a:rPr>
              <a:t>O item </a:t>
            </a:r>
            <a:r>
              <a:rPr lang="af-ZA" sz="2000" dirty="0">
                <a:solidFill>
                  <a:srgbClr val="000099"/>
                </a:solidFill>
                <a:latin typeface="Arial" pitchFamily="34" charset="0"/>
              </a:rPr>
              <a:t>7.1.4 (Condições Operativas) apresenta os seguintes requisitos para as unidades transformadoras de potência</a:t>
            </a:r>
            <a:r>
              <a:rPr lang="af-ZA" sz="2000" dirty="0" smtClean="0">
                <a:solidFill>
                  <a:srgbClr val="000099"/>
                </a:solidFill>
                <a:latin typeface="Arial" pitchFamily="34" charset="0"/>
              </a:rPr>
              <a:t>: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611560" y="2552319"/>
            <a:ext cx="8380537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af-ZA" sz="1800" dirty="0" smtClean="0">
                <a:solidFill>
                  <a:srgbClr val="000099"/>
                </a:solidFill>
                <a:latin typeface="Arial" pitchFamily="34" charset="0"/>
              </a:rPr>
              <a:t>“ </a:t>
            </a:r>
            <a:r>
              <a:rPr lang="af-ZA" sz="1800" dirty="0">
                <a:solidFill>
                  <a:srgbClr val="000099"/>
                </a:solidFill>
                <a:latin typeface="Arial" pitchFamily="34" charset="0"/>
              </a:rPr>
              <a:t>7.1.4.2  As unidades transformadoras devem ser especificadas para operar desde sua entrada em operação com:</a:t>
            </a:r>
            <a:endParaRPr lang="pt-BR" sz="1800" dirty="0">
              <a:solidFill>
                <a:srgbClr val="000099"/>
              </a:solidFill>
              <a:latin typeface="Arial" pitchFamily="34" charset="0"/>
            </a:endParaRPr>
          </a:p>
          <a:p>
            <a:r>
              <a:rPr lang="af-ZA" sz="1800" dirty="0">
                <a:solidFill>
                  <a:srgbClr val="000099"/>
                </a:solidFill>
                <a:latin typeface="Arial" pitchFamily="34" charset="0"/>
              </a:rPr>
              <a:t> </a:t>
            </a:r>
            <a:endParaRPr lang="pt-BR" sz="1800" dirty="0">
              <a:solidFill>
                <a:srgbClr val="000099"/>
              </a:solidFill>
              <a:latin typeface="Arial" pitchFamily="34" charset="0"/>
            </a:endParaRPr>
          </a:p>
          <a:p>
            <a:pPr marL="457200" lvl="0" indent="-457200">
              <a:buAutoNum type="alphaLcParenR"/>
            </a:pPr>
            <a:r>
              <a:rPr lang="af-ZA" sz="1800" dirty="0" smtClean="0">
                <a:solidFill>
                  <a:srgbClr val="000099"/>
                </a:solidFill>
                <a:latin typeface="Arial" pitchFamily="34" charset="0"/>
              </a:rPr>
              <a:t>Carregamento </a:t>
            </a:r>
            <a:r>
              <a:rPr lang="af-ZA" sz="1800" dirty="0">
                <a:solidFill>
                  <a:srgbClr val="000099"/>
                </a:solidFill>
                <a:latin typeface="Arial" pitchFamily="34" charset="0"/>
              </a:rPr>
              <a:t>não inferior a 120% da potência nominal por período de 4 horas do seu ciclo diário de carga para a expectativa de perda de vida útil normal estabelecida nas normas técnicas de carregamento de transformadores. A sobrecarga de até 20% deve ser alcançada para qualquer condição de carregamento do transformador no seu ciclo diário de carga</a:t>
            </a:r>
            <a:r>
              <a:rPr lang="af-ZA" sz="1800" dirty="0" smtClean="0">
                <a:solidFill>
                  <a:srgbClr val="000099"/>
                </a:solidFill>
                <a:latin typeface="Arial" pitchFamily="34" charset="0"/>
              </a:rPr>
              <a:t>;</a:t>
            </a:r>
          </a:p>
          <a:p>
            <a:pPr marL="457200" indent="-457200">
              <a:buAutoNum type="alphaLcParenR"/>
            </a:pPr>
            <a:r>
              <a:rPr lang="af-ZA" sz="1800" dirty="0" smtClean="0">
                <a:solidFill>
                  <a:srgbClr val="000099"/>
                </a:solidFill>
                <a:latin typeface="Arial" pitchFamily="34" charset="0"/>
              </a:rPr>
              <a:t>Carregamento </a:t>
            </a:r>
            <a:r>
              <a:rPr lang="af-ZA" sz="1800" dirty="0">
                <a:solidFill>
                  <a:srgbClr val="000099"/>
                </a:solidFill>
                <a:latin typeface="Arial" pitchFamily="34" charset="0"/>
              </a:rPr>
              <a:t>não inferior a 140% da potência nominal por período de 30 minutos do seu ciclo diário de carga para a expectativa de perda de vida útil normal estabelecida nas normas técnicas de carregamento de transformadores. A sobrecarga de até 40% deve ser alcançada para qualquer condição de carregamento do transformador no seu ciclo diário de carga</a:t>
            </a:r>
            <a:r>
              <a:rPr lang="af-ZA" sz="1800" dirty="0" smtClean="0">
                <a:solidFill>
                  <a:srgbClr val="000099"/>
                </a:solidFill>
                <a:latin typeface="Arial" pitchFamily="34" charset="0"/>
              </a:rPr>
              <a:t>.”</a:t>
            </a:r>
            <a:endParaRPr lang="pt-BR" sz="18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3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663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1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1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1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183894"/>
              </p:ext>
            </p:extLst>
          </p:nvPr>
        </p:nvGraphicFramePr>
        <p:xfrm>
          <a:off x="35496" y="1239165"/>
          <a:ext cx="9108504" cy="365760"/>
        </p:xfrm>
        <a:graphic>
          <a:graphicData uri="http://schemas.openxmlformats.org/drawingml/2006/table">
            <a:tbl>
              <a:tblPr/>
              <a:tblGrid>
                <a:gridCol w="9108504"/>
              </a:tblGrid>
              <a:tr h="360040">
                <a:tc>
                  <a:txBody>
                    <a:bodyPr/>
                    <a:lstStyle/>
                    <a:p>
                      <a:pPr lvl="0"/>
                      <a:r>
                        <a:rPr lang="pt-BR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Avaliação dos equipamentos das conexões dos Transformadores</a:t>
                      </a:r>
                      <a:endParaRPr lang="pt-BR" sz="1800" b="1" u="none" kern="1200" cap="all" baseline="0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210553" y="1987307"/>
            <a:ext cx="8753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Os equipamentos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das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conexões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dos transformadores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que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compõem o circuito de corrente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ficam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submetidos ao regime de sobrecarga imposto ao transformador;</a:t>
            </a: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210553" y="3253119"/>
            <a:ext cx="8753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A inexistência de normas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com ciclos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de sobrecarga desta magnitude para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estes equipamentos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provocou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a necessidade de especificação de equipamentos com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correntes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nominais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maiores;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218356" y="4652982"/>
            <a:ext cx="8753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Estas características provocaram maiores custos e dificuldades na aquisição destes equipamentos sobretudo nos </a:t>
            </a:r>
            <a:r>
              <a:rPr lang="pt-BR" sz="2000" dirty="0" err="1" smtClean="0">
                <a:solidFill>
                  <a:srgbClr val="000099"/>
                </a:solidFill>
                <a:latin typeface="Arial" pitchFamily="34" charset="0"/>
              </a:rPr>
              <a:t>TC´s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  que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mesmo com fatores térmicos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não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suportariam o regime de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sobrecarga</a:t>
            </a:r>
            <a:r>
              <a:rPr lang="af-ZA" sz="2000" dirty="0" smtClean="0">
                <a:solidFill>
                  <a:srgbClr val="000099"/>
                </a:solidFill>
                <a:latin typeface="Arial" pitchFamily="34" charset="0"/>
              </a:rPr>
              <a:t>; 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4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8208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421910"/>
              </p:ext>
            </p:extLst>
          </p:nvPr>
        </p:nvGraphicFramePr>
        <p:xfrm>
          <a:off x="35496" y="1239165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Impacto no projeto eletromecânico da subestação</a:t>
                      </a:r>
                      <a:endParaRPr lang="pt-BR" sz="1800" b="1" u="none" kern="1200" cap="all" baseline="0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201770" y="1878252"/>
            <a:ext cx="87539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Reavaliações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foram desenvolvidas observando os seguintes pontos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: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791008" y="2573840"/>
            <a:ext cx="806309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Regime diário com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de 4 horas com 20% de sobrecarga seguido de mais 0,5 horas com 40% de sobrecarga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797988" y="3368572"/>
            <a:ext cx="76709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Capacidade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de condução dos cabos utilizados nas conexões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797988" y="5261726"/>
            <a:ext cx="809018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Esforços dinâmicos nos pórticos face às novas condições estáticas de esforços e flechas durante a sobrecarga</a:t>
            </a:r>
            <a:r>
              <a:rPr lang="af-ZA" sz="2000" dirty="0">
                <a:solidFill>
                  <a:srgbClr val="000099"/>
                </a:solidFill>
                <a:latin typeface="Arial" pitchFamily="34" charset="0"/>
              </a:rPr>
              <a:t>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791008" y="3853346"/>
            <a:ext cx="809018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0" indent="-342900" algn="just">
              <a:buFontTx/>
              <a:buChar char="•"/>
            </a:pP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Avaliação das flechas dos cabos durante a operação com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sobrecarga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;</a:t>
            </a:r>
          </a:p>
        </p:txBody>
      </p:sp>
      <p:sp>
        <p:nvSpPr>
          <p:cNvPr id="10" name="Text Box 26"/>
          <p:cNvSpPr txBox="1">
            <a:spLocks noChangeArrowheads="1"/>
          </p:cNvSpPr>
          <p:nvPr/>
        </p:nvSpPr>
        <p:spPr bwMode="auto">
          <a:xfrm>
            <a:off x="797988" y="4561232"/>
            <a:ext cx="809018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Esforços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estáticos nos pórticos e suportes da subestação face utilização de cabos mais pesados e com flechas maiores;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5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99202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  <p:bldP spid="7" grpId="0"/>
      <p:bldP spid="7" grpId="1"/>
      <p:bldP spid="8" grpId="0"/>
      <p:bldP spid="9" grpId="0"/>
      <p:bldP spid="9" grpId="1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949943"/>
              </p:ext>
            </p:extLst>
          </p:nvPr>
        </p:nvGraphicFramePr>
        <p:xfrm>
          <a:off x="35496" y="1239165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Estudo de Caso: SUBESTAÇÃO 230-69 </a:t>
                      </a:r>
                      <a:r>
                        <a:rPr lang="pt-BR" sz="1800" b="1" u="none" kern="1200" cap="all" baseline="0" dirty="0" err="1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kv</a:t>
                      </a:r>
                      <a:endParaRPr lang="pt-BR" sz="1800" b="1" u="none" kern="1200" cap="all" baseline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210553" y="1987307"/>
            <a:ext cx="875393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Apresentaremos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um estudo de caso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na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subestação 230-69 kV de Nossa Senhora do Socorro localizada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Região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Metropolitana de Aracaju;</a:t>
            </a:r>
          </a:p>
        </p:txBody>
      </p: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210553" y="3126114"/>
            <a:ext cx="8753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O estudo será desenvolvido comparando o projeto da subestação atendendo a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sobrecarga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com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a condição onde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não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tivesse a necessidade de atender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as sobrecargas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dos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transformadores;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218356" y="4652982"/>
            <a:ext cx="8753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Com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critério de atendimento “n-1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”, a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carga da subestação em seu horizonte final seria de 450 </a:t>
            </a:r>
            <a:r>
              <a:rPr lang="pt-BR" sz="2000" dirty="0" err="1">
                <a:solidFill>
                  <a:srgbClr val="000099"/>
                </a:solidFill>
                <a:latin typeface="Arial" pitchFamily="34" charset="0"/>
              </a:rPr>
              <a:t>MVA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, considerando a possibilidade de sobrecarga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passaríamos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a ter uma carga máxima de 630 </a:t>
            </a:r>
            <a:r>
              <a:rPr lang="pt-BR" sz="2000" dirty="0" err="1">
                <a:solidFill>
                  <a:srgbClr val="000099"/>
                </a:solidFill>
                <a:latin typeface="Arial" pitchFamily="34" charset="0"/>
              </a:rPr>
              <a:t>MVA</a:t>
            </a:r>
            <a:r>
              <a:rPr lang="af-ZA" sz="2000" dirty="0">
                <a:solidFill>
                  <a:srgbClr val="000099"/>
                </a:solidFill>
                <a:latin typeface="Arial" pitchFamily="34" charset="0"/>
              </a:rPr>
              <a:t>; 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pic>
        <p:nvPicPr>
          <p:cNvPr id="9" name="Imagem 8" descr="DIAG-NSS - BD3CH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372" y="2643182"/>
            <a:ext cx="4882659" cy="4214818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6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43436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055846"/>
              </p:ext>
            </p:extLst>
          </p:nvPr>
        </p:nvGraphicFramePr>
        <p:xfrm>
          <a:off x="35496" y="1239165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Estudos de fluxo de carga no barramento </a:t>
                      </a:r>
                      <a:endParaRPr lang="pt-BR" sz="1800" b="1" u="none" kern="1200" cap="all" baseline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60814"/>
            <a:ext cx="5124184" cy="207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2" y="4106668"/>
            <a:ext cx="6740603" cy="224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5580112" y="2696879"/>
            <a:ext cx="25922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Barramento 230 kV</a:t>
            </a:r>
          </a:p>
          <a:p>
            <a:pPr algn="ctr"/>
            <a:r>
              <a:rPr lang="pt-BR" sz="1600" dirty="0" smtClean="0">
                <a:solidFill>
                  <a:srgbClr val="000099"/>
                </a:solidFill>
                <a:latin typeface="Arial" pitchFamily="34" charset="0"/>
              </a:rPr>
              <a:t>com sobrecarga</a:t>
            </a:r>
            <a:endParaRPr lang="pt-BR" sz="16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32542" y="5036321"/>
            <a:ext cx="2235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Barramento 69 kV</a:t>
            </a:r>
          </a:p>
          <a:p>
            <a:pPr algn="ctr"/>
            <a:r>
              <a:rPr lang="pt-BR" sz="1600" dirty="0">
                <a:solidFill>
                  <a:srgbClr val="000099"/>
                </a:solidFill>
                <a:latin typeface="Arial" pitchFamily="34" charset="0"/>
              </a:rPr>
              <a:t>com </a:t>
            </a:r>
            <a:r>
              <a:rPr lang="pt-BR" sz="1600" dirty="0" smtClean="0">
                <a:solidFill>
                  <a:srgbClr val="000099"/>
                </a:solidFill>
                <a:latin typeface="Arial" pitchFamily="34" charset="0"/>
              </a:rPr>
              <a:t>sobrecarga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1673342" y="2713813"/>
            <a:ext cx="648072" cy="3000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Elipse 10"/>
          <p:cNvSpPr/>
          <p:nvPr/>
        </p:nvSpPr>
        <p:spPr>
          <a:xfrm>
            <a:off x="6046028" y="4970171"/>
            <a:ext cx="648072" cy="3000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7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84059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256224"/>
              </p:ext>
            </p:extLst>
          </p:nvPr>
        </p:nvGraphicFramePr>
        <p:xfrm>
          <a:off x="35496" y="1239165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Estudos de fluxo de carga no barramento </a:t>
                      </a:r>
                      <a:endParaRPr lang="pt-BR" sz="1800" b="1" u="none" kern="1200" cap="all" baseline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210553" y="1987307"/>
            <a:ext cx="8753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Considerando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que os transformadores não tinham condições de sobrecarga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chegamos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a correntes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para o barramento de 1280A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para o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230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kV e de 1563 A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 para o 69 kV;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210552" y="3441194"/>
            <a:ext cx="882594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0" indent="-342900" algn="just">
              <a:buFontTx/>
              <a:buChar char="•"/>
            </a:pP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A máxima corrente na conexão de 230 kV dos transformadores é de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527,2 A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na condição de 40% de sobrecarga e de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376,5 A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sem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sobrecarga;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218356" y="4729185"/>
            <a:ext cx="892564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>
              <a:buFontTx/>
              <a:buChar char="•"/>
            </a:pP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A máxima corrente na conexão de 69 kV dos transformadores é de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1758A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na condição de 40% de sobrecarga e de </a:t>
            </a:r>
            <a:r>
              <a:rPr lang="pt-BR" sz="2000" dirty="0" smtClean="0">
                <a:solidFill>
                  <a:srgbClr val="000099"/>
                </a:solidFill>
                <a:latin typeface="Arial" pitchFamily="34" charset="0"/>
              </a:rPr>
              <a:t>1256 A sem </a:t>
            </a:r>
            <a:r>
              <a:rPr lang="pt-BR" sz="2000" dirty="0">
                <a:solidFill>
                  <a:srgbClr val="000099"/>
                </a:solidFill>
                <a:latin typeface="Arial" pitchFamily="34" charset="0"/>
              </a:rPr>
              <a:t>sobrecarga</a:t>
            </a:r>
            <a:r>
              <a:rPr lang="af-ZA" sz="2000" dirty="0">
                <a:solidFill>
                  <a:srgbClr val="000099"/>
                </a:solidFill>
                <a:latin typeface="Arial" pitchFamily="34" charset="0"/>
              </a:rPr>
              <a:t>; </a:t>
            </a:r>
            <a:endParaRPr lang="pt-BR" sz="2000" dirty="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8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08440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69696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221743"/>
              </p:ext>
            </p:extLst>
          </p:nvPr>
        </p:nvGraphicFramePr>
        <p:xfrm>
          <a:off x="35496" y="1239165"/>
          <a:ext cx="8785225" cy="365760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f-ZA" sz="1800" b="1" u="none" kern="1200" cap="all" baseline="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charset="0"/>
                        </a:rPr>
                        <a:t>Determinação dos cabos condutores </a:t>
                      </a:r>
                      <a:endParaRPr lang="pt-BR" sz="1800" b="1" u="none" kern="1200" cap="all" baseline="0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+mn-ea"/>
                        <a:cs typeface="Arial" charset="0"/>
                      </a:endParaRPr>
                    </a:p>
                  </a:txBody>
                  <a:tcPr marL="91443" marR="91443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01731040"/>
              </p:ext>
            </p:extLst>
          </p:nvPr>
        </p:nvGraphicFramePr>
        <p:xfrm>
          <a:off x="963132" y="1700808"/>
          <a:ext cx="7416824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ta para baixo 4"/>
          <p:cNvSpPr/>
          <p:nvPr/>
        </p:nvSpPr>
        <p:spPr>
          <a:xfrm>
            <a:off x="4427983" y="2154062"/>
            <a:ext cx="243561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101623"/>
              </p:ext>
            </p:extLst>
          </p:nvPr>
        </p:nvGraphicFramePr>
        <p:xfrm>
          <a:off x="373298" y="2564904"/>
          <a:ext cx="8352929" cy="3816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2183"/>
                <a:gridCol w="2177608"/>
                <a:gridCol w="1448119"/>
                <a:gridCol w="2383965"/>
                <a:gridCol w="1401054"/>
              </a:tblGrid>
              <a:tr h="335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Setor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Item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Condição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Cabo Escolhido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Tecnologia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230 kV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 dirty="0" smtClean="0">
                          <a:effectLst/>
                        </a:rPr>
                        <a:t>Barramento Principal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Sem sobrecarga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2xCA 636 MCM Orchid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Al 1350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230 kV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Conexão do transformador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Sem sobrecarga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1xCA 636 MCM Orchid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Al 1350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230 kV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Barramento Principal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Com sobrecarga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 dirty="0" smtClean="0">
                          <a:effectLst/>
                        </a:rPr>
                        <a:t>2xCA 954 </a:t>
                      </a:r>
                      <a:r>
                        <a:rPr lang="pt-BR" sz="1400" dirty="0" err="1" smtClean="0">
                          <a:effectLst/>
                        </a:rPr>
                        <a:t>MCM</a:t>
                      </a:r>
                      <a:r>
                        <a:rPr lang="pt-BR" sz="1400" dirty="0" smtClean="0">
                          <a:effectLst/>
                        </a:rPr>
                        <a:t> </a:t>
                      </a:r>
                      <a:r>
                        <a:rPr lang="pt-BR" sz="1400" dirty="0" err="1" smtClean="0">
                          <a:effectLst/>
                        </a:rPr>
                        <a:t>Magnolia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Al 1350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230 kV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effectLst/>
                        </a:rPr>
                        <a:t>Conexão do </a:t>
                      </a:r>
                      <a:r>
                        <a:rPr lang="pt-BR" sz="1400" dirty="0" smtClean="0">
                          <a:effectLst/>
                        </a:rPr>
                        <a:t>transformador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Com sobrecarga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1xCA 636 </a:t>
                      </a:r>
                      <a:r>
                        <a:rPr lang="pt-BR" sz="1400" dirty="0" err="1">
                          <a:effectLst/>
                        </a:rPr>
                        <a:t>MCM</a:t>
                      </a:r>
                      <a:r>
                        <a:rPr lang="pt-BR" sz="1400" dirty="0">
                          <a:effectLst/>
                        </a:rPr>
                        <a:t> </a:t>
                      </a:r>
                      <a:r>
                        <a:rPr lang="pt-BR" sz="1400" dirty="0" err="1">
                          <a:effectLst/>
                        </a:rPr>
                        <a:t>Orchid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Al 1350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69 kV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Barramento Principal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Sem sobrecarga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2xCA 700 MCM Verbena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Al 1350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69 kV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Conexão do transformador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Sem sobrecarga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2xCA 636 MCM Orchid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Al 1350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69 kV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Barramento Principal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Com sobrecarga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2xCA 1192,5 MCM Hawthorn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Al 1350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69 kV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Conexão do transformador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Com sobrecarga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2xCA 954 MCM Magnolia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Al 1350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69/230 kV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Barramento Principal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Indiferente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2xCA 636 MCM T-Orchid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Termorresistente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230 kV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Conexão do transformador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Indiferente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1xCA 636 MCM T-Orchid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Termorresistente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5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69 kV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Conexão do transformador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Indiferente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2xCA 636 MCM T-Orchid</a:t>
                      </a:r>
                      <a:endParaRPr lang="pt-BR" sz="1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400" dirty="0" err="1" smtClean="0">
                          <a:effectLst/>
                        </a:rPr>
                        <a:t>Termorresistente</a:t>
                      </a:r>
                      <a:endParaRPr lang="pt-BR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tângulo 6"/>
          <p:cNvSpPr/>
          <p:nvPr/>
        </p:nvSpPr>
        <p:spPr>
          <a:xfrm>
            <a:off x="7460787" y="2933411"/>
            <a:ext cx="1152128" cy="24482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354910" y="5419823"/>
            <a:ext cx="1368153" cy="936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1331640" y="2933411"/>
            <a:ext cx="5976664" cy="5675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331640" y="3560277"/>
            <a:ext cx="5976664" cy="5675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1328189" y="4179088"/>
            <a:ext cx="5976664" cy="5675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1330892" y="4805619"/>
            <a:ext cx="5976664" cy="5675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lipse 12"/>
          <p:cNvSpPr/>
          <p:nvPr/>
        </p:nvSpPr>
        <p:spPr>
          <a:xfrm>
            <a:off x="4601673" y="5346823"/>
            <a:ext cx="2665077" cy="10980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0" y="6561529"/>
            <a:ext cx="683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000099"/>
                </a:solidFill>
                <a:latin typeface="Arial" pitchFamily="34" charset="0"/>
              </a:rPr>
              <a:t>9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400053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7" grpId="0" animBg="1"/>
      <p:bldP spid="7" grpId="1" animBg="1"/>
      <p:bldP spid="8" grpId="0" animBg="1"/>
      <p:bldP spid="8" grpId="1" animBg="1"/>
      <p:bldP spid="8" grpId="2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957</Words>
  <Application>Microsoft Office PowerPoint</Application>
  <PresentationFormat>Apresentação na tela (4:3)</PresentationFormat>
  <Paragraphs>184</Paragraphs>
  <Slides>14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CHESF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Fabio</cp:lastModifiedBy>
  <cp:revision>57</cp:revision>
  <cp:lastPrinted>2013-03-20T14:48:23Z</cp:lastPrinted>
  <dcterms:created xsi:type="dcterms:W3CDTF">2013-03-20T14:44:51Z</dcterms:created>
  <dcterms:modified xsi:type="dcterms:W3CDTF">2013-10-12T21:01:53Z</dcterms:modified>
</cp:coreProperties>
</file>