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4" r:id="rId8"/>
    <p:sldId id="267" r:id="rId9"/>
    <p:sldId id="266" r:id="rId10"/>
    <p:sldId id="265" r:id="rId11"/>
    <p:sldId id="268" r:id="rId12"/>
    <p:sldId id="269" r:id="rId13"/>
    <p:sldId id="270" r:id="rId14"/>
    <p:sldId id="272" r:id="rId15"/>
    <p:sldId id="258" r:id="rId16"/>
  </p:sldIdLst>
  <p:sldSz cx="9144000" cy="6858000" type="screen4x3"/>
  <p:notesSz cx="6867525" cy="99949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0202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5149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197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252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217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15/10/2013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2655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15/10/2013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146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15/10/2013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4084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15/10/2013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5602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15/10/2013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5052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15/10/2013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008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FDCE0-0BA7-439B-A3B2-CBE2B1A96AA7}" type="datetimeFigureOut">
              <a:rPr lang="pt-BR" smtClean="0"/>
              <a:t>15/10/2013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BCA63-36AD-41A1-8928-727F5B9E9EC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8080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aulofreire@paiolengenharia.com.b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estech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image" Target="../media/image6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78" y="1340768"/>
            <a:ext cx="9143822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Geneva" pitchFamily="-84" charset="0"/>
                <a:cs typeface="Geneva" pitchFamily="-8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Geneva" pitchFamily="-84" charset="0"/>
                <a:cs typeface="Geneva" pitchFamily="-8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Geneva" pitchFamily="-84" charset="0"/>
                <a:cs typeface="Geneva" pitchFamily="-8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Geneva" pitchFamily="-84" charset="0"/>
                <a:cs typeface="Geneva" pitchFamily="-8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Geneva" pitchFamily="-84" charset="0"/>
                <a:cs typeface="Geneva" pitchFamily="-8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pitchFamily="-84" charset="0"/>
                <a:cs typeface="Geneva" pitchFamily="-8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pitchFamily="-84" charset="0"/>
                <a:cs typeface="Geneva" pitchFamily="-8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pitchFamily="-84" charset="0"/>
                <a:cs typeface="Geneva" pitchFamily="-8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pitchFamily="-84" charset="0"/>
                <a:cs typeface="Geneva" pitchFamily="-84" charset="0"/>
              </a:defRPr>
            </a:lvl9pPr>
          </a:lstStyle>
          <a:p>
            <a:pPr algn="ctr"/>
            <a:r>
              <a:rPr lang="pt-BR" sz="4000" b="1" dirty="0"/>
              <a:t>UHE Santo Antônio</a:t>
            </a:r>
            <a:endParaRPr lang="pt-BR" sz="4000" dirty="0"/>
          </a:p>
          <a:p>
            <a:pPr algn="ctr"/>
            <a:r>
              <a:rPr lang="pt-BR" sz="4000" b="1" dirty="0" smtClean="0"/>
              <a:t>Estudo </a:t>
            </a:r>
            <a:r>
              <a:rPr lang="pt-BR" sz="4000" b="1" dirty="0"/>
              <a:t>do Sistema de </a:t>
            </a:r>
            <a:r>
              <a:rPr lang="pt-BR" sz="4000" b="1" dirty="0" smtClean="0"/>
              <a:t>Aterramento</a:t>
            </a:r>
          </a:p>
          <a:p>
            <a:pPr algn="ctr"/>
            <a:r>
              <a:rPr lang="pt-BR" sz="4000" b="1" dirty="0"/>
              <a:t> </a:t>
            </a:r>
            <a:endParaRPr lang="pt-BR" sz="4000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899593" y="3717032"/>
            <a:ext cx="7272808" cy="129614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ts val="6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2400" b="1" dirty="0">
                <a:solidFill>
                  <a:srgbClr val="C00000"/>
                </a:solidFill>
              </a:rPr>
              <a:t>Paulo Edmundo da Fonseca </a:t>
            </a:r>
            <a:r>
              <a:rPr lang="pt-BR" sz="2400" b="1" dirty="0" smtClean="0">
                <a:solidFill>
                  <a:srgbClr val="C00000"/>
                </a:solidFill>
              </a:rPr>
              <a:t>Freire – PAIOL Engenharia</a:t>
            </a:r>
            <a:r>
              <a:rPr lang="pt-BR" sz="2400" b="1" dirty="0">
                <a:solidFill>
                  <a:srgbClr val="C00000"/>
                </a:solidFill>
              </a:rPr>
              <a:t/>
            </a:r>
            <a:br>
              <a:rPr lang="pt-BR" sz="2400" b="1" dirty="0">
                <a:solidFill>
                  <a:srgbClr val="C00000"/>
                </a:solidFill>
              </a:rPr>
            </a:br>
            <a:r>
              <a:rPr lang="pt-BR" sz="2400" b="1" dirty="0">
                <a:solidFill>
                  <a:srgbClr val="C00000"/>
                </a:solidFill>
              </a:rPr>
              <a:t>(</a:t>
            </a:r>
            <a:r>
              <a:rPr lang="pt-BR" sz="2400" b="1" dirty="0">
                <a:solidFill>
                  <a:srgbClr val="C00000"/>
                </a:solidFill>
                <a:hlinkClick r:id="rId3"/>
              </a:rPr>
              <a:t>paulofreire@paiolengenharia.com.br</a:t>
            </a:r>
            <a:r>
              <a:rPr lang="pt-BR" sz="2400" b="1" dirty="0" smtClean="0">
                <a:solidFill>
                  <a:srgbClr val="C00000"/>
                </a:solidFill>
              </a:rPr>
              <a:t>)</a:t>
            </a:r>
            <a:endParaRPr lang="pt-BR" sz="2400" b="1" dirty="0">
              <a:solidFill>
                <a:srgbClr val="C00000"/>
              </a:solidFill>
            </a:endParaRPr>
          </a:p>
          <a:p>
            <a:pPr algn="ctr"/>
            <a:r>
              <a:rPr lang="pt-BR" sz="2400" b="1" dirty="0" smtClean="0">
                <a:solidFill>
                  <a:srgbClr val="C00000"/>
                </a:solidFill>
              </a:rPr>
              <a:t>Vera </a:t>
            </a:r>
            <a:r>
              <a:rPr lang="pt-BR" sz="2400" b="1" dirty="0">
                <a:solidFill>
                  <a:srgbClr val="C00000"/>
                </a:solidFill>
              </a:rPr>
              <a:t>Lúcia </a:t>
            </a:r>
            <a:r>
              <a:rPr lang="pt-BR" sz="2400" b="1" dirty="0" smtClean="0">
                <a:solidFill>
                  <a:srgbClr val="C00000"/>
                </a:solidFill>
              </a:rPr>
              <a:t>Gribel - PCE</a:t>
            </a:r>
            <a:endParaRPr lang="pt-BR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98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pt-BR" sz="4800" b="1" dirty="0" smtClean="0"/>
              <a:t>Modelo de Resistividade Profundo</a:t>
            </a:r>
            <a:endParaRPr lang="pt-BR" sz="48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lnSpcReduction="10000"/>
          </a:bodyPr>
          <a:lstStyle/>
          <a:p>
            <a:r>
              <a:rPr lang="af-ZA" dirty="0" smtClean="0"/>
              <a:t>Modelo </a:t>
            </a:r>
            <a:r>
              <a:rPr lang="af-ZA" dirty="0" smtClean="0"/>
              <a:t>completo da </a:t>
            </a:r>
            <a:r>
              <a:rPr lang="af-ZA" dirty="0"/>
              <a:t>da crosta terrestre, obtido a partir de </a:t>
            </a:r>
            <a:r>
              <a:rPr lang="pt-BR" dirty="0"/>
              <a:t>medições </a:t>
            </a:r>
            <a:r>
              <a:rPr lang="pt-BR" dirty="0" err="1"/>
              <a:t>magnetotelúricas</a:t>
            </a:r>
            <a:r>
              <a:rPr lang="pt-BR" dirty="0"/>
              <a:t> realizadas </a:t>
            </a:r>
            <a:r>
              <a:rPr lang="af-ZA" dirty="0"/>
              <a:t>na região de Porto </a:t>
            </a:r>
            <a:r>
              <a:rPr lang="af-ZA" dirty="0" smtClean="0"/>
              <a:t>Velho</a:t>
            </a:r>
            <a:r>
              <a:rPr lang="pt-BR" dirty="0" smtClean="0"/>
              <a:t>:</a:t>
            </a:r>
            <a:endParaRPr lang="pt-BR" dirty="0"/>
          </a:p>
          <a:p>
            <a:pPr lvl="1"/>
            <a:r>
              <a:rPr lang="x-none"/>
              <a:t>solo superficial – </a:t>
            </a:r>
            <a:r>
              <a:rPr lang="x-none" smtClean="0"/>
              <a:t>70</a:t>
            </a:r>
            <a:r>
              <a:rPr lang="pt-BR" dirty="0" smtClean="0"/>
              <a:t>0</a:t>
            </a:r>
            <a:r>
              <a:rPr lang="x-none" smtClean="0"/>
              <a:t> </a:t>
            </a:r>
            <a:r>
              <a:rPr lang="x-none">
                <a:sym typeface="Symbol"/>
              </a:rPr>
              <a:t></a:t>
            </a:r>
            <a:r>
              <a:rPr lang="x-none"/>
              <a:t>m, com 1,6m de espessura;</a:t>
            </a:r>
            <a:endParaRPr lang="pt-BR" dirty="0"/>
          </a:p>
          <a:p>
            <a:pPr lvl="1"/>
            <a:r>
              <a:rPr lang="x-none"/>
              <a:t>subsolo – </a:t>
            </a:r>
            <a:r>
              <a:rPr lang="x-none" smtClean="0"/>
              <a:t>12</a:t>
            </a:r>
            <a:r>
              <a:rPr lang="pt-BR" dirty="0" smtClean="0"/>
              <a:t>70</a:t>
            </a:r>
            <a:r>
              <a:rPr lang="x-none" smtClean="0"/>
              <a:t> </a:t>
            </a:r>
            <a:r>
              <a:rPr lang="x-none">
                <a:sym typeface="Symbol"/>
              </a:rPr>
              <a:t></a:t>
            </a:r>
            <a:r>
              <a:rPr lang="x-none"/>
              <a:t>m, com 14,8m de espessura;</a:t>
            </a:r>
            <a:endParaRPr lang="pt-BR" dirty="0"/>
          </a:p>
          <a:p>
            <a:pPr lvl="1"/>
            <a:r>
              <a:rPr lang="x-none" smtClean="0"/>
              <a:t>rocha </a:t>
            </a:r>
            <a:r>
              <a:rPr lang="x-none"/>
              <a:t>alterada – </a:t>
            </a:r>
            <a:r>
              <a:rPr lang="x-none" smtClean="0"/>
              <a:t>32</a:t>
            </a:r>
            <a:r>
              <a:rPr lang="pt-BR" dirty="0" smtClean="0"/>
              <a:t>50</a:t>
            </a:r>
            <a:r>
              <a:rPr lang="x-none" smtClean="0"/>
              <a:t> </a:t>
            </a:r>
            <a:r>
              <a:rPr lang="x-none">
                <a:sym typeface="Symbol"/>
              </a:rPr>
              <a:t></a:t>
            </a:r>
            <a:r>
              <a:rPr lang="x-none"/>
              <a:t>m, com 13,6m de espessura;</a:t>
            </a:r>
            <a:endParaRPr lang="pt-BR" dirty="0"/>
          </a:p>
          <a:p>
            <a:pPr lvl="1"/>
            <a:r>
              <a:rPr lang="x-none"/>
              <a:t>crosta superior – 10.000 Ωm, com 10 km de espessura;</a:t>
            </a:r>
            <a:endParaRPr lang="pt-BR" dirty="0"/>
          </a:p>
          <a:p>
            <a:pPr lvl="1"/>
            <a:r>
              <a:rPr lang="x-none"/>
              <a:t>crosta intermediária – 1.000 Ωm, com 10 km de espessura;</a:t>
            </a:r>
            <a:endParaRPr lang="pt-BR" dirty="0"/>
          </a:p>
          <a:p>
            <a:pPr lvl="1"/>
            <a:r>
              <a:rPr lang="pt-BR" dirty="0"/>
              <a:t>litosfera - </a:t>
            </a:r>
            <a:r>
              <a:rPr lang="x-none"/>
              <a:t>crosta inferior e manto superior – 100 Ωm, infinita.</a:t>
            </a: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3504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pt-BR" b="1" dirty="0" smtClean="0"/>
              <a:t>Resumo das Simulações</a:t>
            </a:r>
            <a:endParaRPr lang="pt-BR" b="1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7158689"/>
              </p:ext>
            </p:extLst>
          </p:nvPr>
        </p:nvGraphicFramePr>
        <p:xfrm>
          <a:off x="0" y="1700805"/>
          <a:ext cx="9144000" cy="25738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25360"/>
                <a:gridCol w="1695266"/>
                <a:gridCol w="1323374"/>
              </a:tblGrid>
              <a:tr h="4289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2000" dirty="0">
                          <a:effectLst/>
                        </a:rPr>
                        <a:t>Descrição das Camadas</a:t>
                      </a:r>
                      <a:endParaRPr lang="pt-B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1800" dirty="0">
                          <a:effectLst/>
                        </a:rPr>
                        <a:t>N</a:t>
                      </a:r>
                      <a:r>
                        <a:rPr lang="pt-PT" sz="1800" baseline="30000" dirty="0">
                          <a:effectLst/>
                        </a:rPr>
                        <a:t>o</a:t>
                      </a:r>
                      <a:r>
                        <a:rPr lang="pt-PT" sz="1800" dirty="0">
                          <a:effectLst/>
                        </a:rPr>
                        <a:t> de Camadas</a:t>
                      </a:r>
                      <a:endParaRPr lang="pt-BR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1800" dirty="0">
                          <a:effectLst/>
                        </a:rPr>
                        <a:t>Resistência</a:t>
                      </a:r>
                      <a:endParaRPr lang="pt-BR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897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PT" sz="1800" dirty="0">
                          <a:effectLst/>
                        </a:rPr>
                        <a:t>solo + subsolo</a:t>
                      </a:r>
                      <a:endParaRPr lang="pt-BR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1800" dirty="0">
                          <a:effectLst/>
                        </a:rPr>
                        <a:t>2</a:t>
                      </a:r>
                      <a:endParaRPr lang="pt-BR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1800">
                          <a:effectLst/>
                        </a:rPr>
                        <a:t>0,89 </a:t>
                      </a:r>
                      <a:r>
                        <a:rPr lang="pt-BR" sz="1800">
                          <a:effectLst/>
                          <a:sym typeface="Symbol"/>
                        </a:rPr>
                        <a:t></a:t>
                      </a:r>
                      <a:endParaRPr lang="pt-BR" sz="1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897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PT" sz="1800" dirty="0">
                          <a:effectLst/>
                        </a:rPr>
                        <a:t>solo + subsolo + rocha alterada</a:t>
                      </a:r>
                      <a:endParaRPr lang="pt-BR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1800" dirty="0">
                          <a:effectLst/>
                        </a:rPr>
                        <a:t>3</a:t>
                      </a:r>
                      <a:endParaRPr lang="pt-BR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1,37 </a:t>
                      </a:r>
                      <a:r>
                        <a:rPr lang="pt-BR" sz="1800">
                          <a:effectLst/>
                          <a:sym typeface="Symbol"/>
                        </a:rPr>
                        <a:t></a:t>
                      </a:r>
                      <a:endParaRPr lang="pt-BR" sz="1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897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PT" sz="1800" dirty="0">
                          <a:effectLst/>
                        </a:rPr>
                        <a:t>solo + subsolo + rocha alterada + embasamento rochoso</a:t>
                      </a:r>
                      <a:endParaRPr lang="pt-BR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1800" dirty="0">
                          <a:effectLst/>
                        </a:rPr>
                        <a:t>4</a:t>
                      </a:r>
                      <a:endParaRPr lang="pt-BR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3,26 </a:t>
                      </a:r>
                      <a:r>
                        <a:rPr lang="pt-BR" sz="1800" dirty="0">
                          <a:effectLst/>
                          <a:sym typeface="Symbol"/>
                        </a:rPr>
                        <a:t></a:t>
                      </a:r>
                      <a:endParaRPr lang="pt-BR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897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PT" sz="1800" dirty="0">
                          <a:effectLst/>
                        </a:rPr>
                        <a:t>solo + subsolo + rocha alterada + embasamento </a:t>
                      </a:r>
                      <a:r>
                        <a:rPr lang="pt-PT" sz="1800" dirty="0" smtClean="0">
                          <a:effectLst/>
                        </a:rPr>
                        <a:t>+ </a:t>
                      </a:r>
                      <a:r>
                        <a:rPr lang="pt-BR" sz="1800" dirty="0">
                          <a:effectLst/>
                        </a:rPr>
                        <a:t>litosfera</a:t>
                      </a:r>
                      <a:endParaRPr lang="pt-BR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1800">
                          <a:effectLst/>
                        </a:rPr>
                        <a:t>6</a:t>
                      </a:r>
                      <a:endParaRPr lang="pt-BR" sz="1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3,15 </a:t>
                      </a:r>
                      <a:r>
                        <a:rPr lang="pt-BR" sz="1800" dirty="0">
                          <a:effectLst/>
                          <a:sym typeface="Symbol"/>
                        </a:rPr>
                        <a:t></a:t>
                      </a:r>
                      <a:endParaRPr lang="pt-BR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897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PT" sz="1800" dirty="0">
                          <a:effectLst/>
                        </a:rPr>
                        <a:t>embasamento rochoso de 10.000 </a:t>
                      </a:r>
                      <a:r>
                        <a:rPr lang="pt-BR" sz="1800" dirty="0">
                          <a:effectLst/>
                          <a:sym typeface="Symbol"/>
                        </a:rPr>
                        <a:t></a:t>
                      </a:r>
                      <a:r>
                        <a:rPr lang="pt-BR" sz="1800" dirty="0">
                          <a:effectLst/>
                        </a:rPr>
                        <a:t>m e leito do rio com 30 </a:t>
                      </a:r>
                      <a:r>
                        <a:rPr lang="pt-BR" sz="1800" dirty="0">
                          <a:effectLst/>
                          <a:sym typeface="Symbol"/>
                        </a:rPr>
                        <a:t></a:t>
                      </a:r>
                      <a:r>
                        <a:rPr lang="pt-BR" sz="1800" dirty="0">
                          <a:effectLst/>
                        </a:rPr>
                        <a:t>m</a:t>
                      </a:r>
                      <a:endParaRPr lang="pt-BR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PT" sz="1800">
                          <a:effectLst/>
                        </a:rPr>
                        <a:t>-</a:t>
                      </a:r>
                      <a:endParaRPr lang="pt-BR" sz="1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1,00 </a:t>
                      </a:r>
                      <a:r>
                        <a:rPr lang="pt-BR" sz="1800" dirty="0">
                          <a:effectLst/>
                          <a:sym typeface="Symbol"/>
                        </a:rPr>
                        <a:t></a:t>
                      </a:r>
                      <a:endParaRPr lang="pt-BR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tângulo 4"/>
          <p:cNvSpPr/>
          <p:nvPr/>
        </p:nvSpPr>
        <p:spPr>
          <a:xfrm>
            <a:off x="0" y="4365104"/>
            <a:ext cx="63001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2400" dirty="0"/>
              <a:t>R = </a:t>
            </a:r>
            <a:r>
              <a:rPr lang="pt-PT" sz="2400" dirty="0"/>
              <a:t>0,89 </a:t>
            </a:r>
            <a:r>
              <a:rPr lang="x-none" sz="2400">
                <a:sym typeface="Symbol"/>
              </a:rPr>
              <a:t></a:t>
            </a:r>
            <a:r>
              <a:rPr lang="x-none" sz="2400"/>
              <a:t> </a:t>
            </a:r>
            <a:r>
              <a:rPr lang="x-none" sz="2400" smtClean="0">
                <a:sym typeface="Wingdings" panose="05000000000000000000" pitchFamily="2" charset="2"/>
              </a:rPr>
              <a:t></a:t>
            </a:r>
            <a:r>
              <a:rPr lang="x-none" sz="2400" smtClean="0"/>
              <a:t> </a:t>
            </a:r>
            <a:r>
              <a:rPr lang="x-none" sz="2400"/>
              <a:t>GPR = 0,89 x 3,</a:t>
            </a:r>
            <a:r>
              <a:rPr lang="pt-BR" sz="2400" dirty="0"/>
              <a:t>5</a:t>
            </a:r>
            <a:r>
              <a:rPr lang="x-none" sz="2400"/>
              <a:t> </a:t>
            </a:r>
            <a:r>
              <a:rPr lang="pt-BR" sz="2400" dirty="0" smtClean="0"/>
              <a:t>kA </a:t>
            </a:r>
            <a:r>
              <a:rPr lang="x-none" sz="2400" smtClean="0"/>
              <a:t>= </a:t>
            </a:r>
            <a:r>
              <a:rPr lang="x-none" sz="2400"/>
              <a:t>3,1 kV</a:t>
            </a:r>
            <a:r>
              <a:rPr lang="pt-BR" sz="2400" dirty="0"/>
              <a:t> (100</a:t>
            </a:r>
            <a:r>
              <a:rPr lang="pt-BR" sz="2400" dirty="0" smtClean="0"/>
              <a:t>%)</a:t>
            </a:r>
            <a:endParaRPr lang="pt-BR" sz="2400" dirty="0"/>
          </a:p>
          <a:p>
            <a:pPr lvl="0"/>
            <a:r>
              <a:rPr lang="pt-BR" sz="2400" dirty="0"/>
              <a:t>R = 3,26 </a:t>
            </a:r>
            <a:r>
              <a:rPr lang="x-none" sz="2400">
                <a:sym typeface="Symbol"/>
              </a:rPr>
              <a:t></a:t>
            </a:r>
            <a:r>
              <a:rPr lang="x-none" sz="2400"/>
              <a:t> </a:t>
            </a:r>
            <a:r>
              <a:rPr lang="x-none" sz="2400" smtClean="0">
                <a:sym typeface="Wingdings" panose="05000000000000000000" pitchFamily="2" charset="2"/>
              </a:rPr>
              <a:t></a:t>
            </a:r>
            <a:r>
              <a:rPr lang="x-none" sz="2400" smtClean="0"/>
              <a:t> </a:t>
            </a:r>
            <a:r>
              <a:rPr lang="x-none" sz="2400"/>
              <a:t>GPR = 3,</a:t>
            </a:r>
            <a:r>
              <a:rPr lang="pt-BR" sz="2400" dirty="0"/>
              <a:t>3</a:t>
            </a:r>
            <a:r>
              <a:rPr lang="x-none" sz="2400"/>
              <a:t> x 1,4 </a:t>
            </a:r>
            <a:r>
              <a:rPr lang="pt-BR" sz="2400" dirty="0" smtClean="0"/>
              <a:t>kA </a:t>
            </a:r>
            <a:r>
              <a:rPr lang="x-none" sz="2400" smtClean="0"/>
              <a:t>= </a:t>
            </a:r>
            <a:r>
              <a:rPr lang="x-none" sz="2400"/>
              <a:t>4,6 kV</a:t>
            </a:r>
            <a:r>
              <a:rPr lang="pt-BR" sz="2400" dirty="0"/>
              <a:t> (148</a:t>
            </a:r>
            <a:r>
              <a:rPr lang="pt-BR" sz="2400" dirty="0" smtClean="0"/>
              <a:t>%)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2247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295" y="620688"/>
            <a:ext cx="4788024" cy="3734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125" y="0"/>
            <a:ext cx="9108838" cy="764803"/>
          </a:xfrm>
        </p:spPr>
        <p:txBody>
          <a:bodyPr>
            <a:noAutofit/>
          </a:bodyPr>
          <a:lstStyle/>
          <a:p>
            <a:r>
              <a:rPr lang="pt-BR" sz="4800" b="1" dirty="0" smtClean="0"/>
              <a:t>Distribuição da Corrente de Falta</a:t>
            </a:r>
            <a:endParaRPr lang="pt-BR" sz="4800" b="1" dirty="0"/>
          </a:p>
        </p:txBody>
      </p:sp>
      <p:pic>
        <p:nvPicPr>
          <p:cNvPr id="4" name="Imagem 11" descr="corr-cc-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30" y="3174377"/>
            <a:ext cx="5290160" cy="3683623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965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pt-BR" b="1" dirty="0" smtClean="0"/>
              <a:t>Mapa de Potenciais de Toque</a:t>
            </a:r>
            <a:br>
              <a:rPr lang="pt-BR" b="1" dirty="0" smtClean="0"/>
            </a:br>
            <a:r>
              <a:rPr lang="pt-BR" b="1" dirty="0" smtClean="0"/>
              <a:t>Injeção de 1,4 kA no modelo calha do rio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Picture 4" descr="Y:\PAIOL\Servico\ConcluidosPaiol\UHE\UHE-S.Antonio\Ater-spda\Ater2013\UHE-SA-CR.em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6" t="20719" r="11823" b="11473"/>
          <a:stretch/>
        </p:blipFill>
        <p:spPr bwMode="auto">
          <a:xfrm>
            <a:off x="302956" y="1268760"/>
            <a:ext cx="8454431" cy="558924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8591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>
            <a:normAutofit/>
          </a:bodyPr>
          <a:lstStyle/>
          <a:p>
            <a:r>
              <a:rPr lang="pt-BR" b="1" dirty="0" smtClean="0"/>
              <a:t>CONCLUSÕES FINAIS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/>
          </a:bodyPr>
          <a:lstStyle/>
          <a:p>
            <a:r>
              <a:rPr lang="pt-BR" dirty="0" smtClean="0"/>
              <a:t>A </a:t>
            </a:r>
            <a:r>
              <a:rPr lang="pt-BR" dirty="0"/>
              <a:t>aplicação de técnicas </a:t>
            </a:r>
            <a:r>
              <a:rPr lang="pt-BR" dirty="0" smtClean="0"/>
              <a:t>utilizadas no </a:t>
            </a:r>
            <a:r>
              <a:rPr lang="pt-BR" dirty="0"/>
              <a:t>estudo do aterramento de subestações, </a:t>
            </a:r>
            <a:r>
              <a:rPr lang="pt-BR" dirty="0" smtClean="0"/>
              <a:t>com dimensão típica da </a:t>
            </a:r>
            <a:r>
              <a:rPr lang="pt-BR" dirty="0"/>
              <a:t>ordem de dezenas de metros, não </a:t>
            </a:r>
            <a:r>
              <a:rPr lang="pt-BR" dirty="0" smtClean="0"/>
              <a:t>é </a:t>
            </a:r>
            <a:r>
              <a:rPr lang="pt-BR" dirty="0" smtClean="0"/>
              <a:t>adequadas </a:t>
            </a:r>
            <a:r>
              <a:rPr lang="pt-BR" dirty="0"/>
              <a:t>para instalações com dimensão da ordem de centenas de </a:t>
            </a:r>
            <a:r>
              <a:rPr lang="pt-BR" dirty="0" smtClean="0"/>
              <a:t>metros (</a:t>
            </a:r>
            <a:r>
              <a:rPr lang="pt-BR" dirty="0" err="1" smtClean="0"/>
              <a:t>UHEs</a:t>
            </a:r>
            <a:r>
              <a:rPr lang="pt-BR" dirty="0" smtClean="0"/>
              <a:t>, Parques Eólicos, complexos industriais etc.)</a:t>
            </a:r>
          </a:p>
          <a:p>
            <a:r>
              <a:rPr lang="pt-BR" dirty="0" smtClean="0"/>
              <a:t>O conhecimento da geologia local e o uso de recursos de geofísica são importantes para a obtenção de um modelo de resistividade compatível com a dimensão da </a:t>
            </a:r>
            <a:r>
              <a:rPr lang="pt-BR" dirty="0" smtClean="0"/>
              <a:t>instalação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143134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>
            <a:normAutofit/>
          </a:bodyPr>
          <a:lstStyle/>
          <a:p>
            <a:r>
              <a:rPr lang="pt-BR" b="1" dirty="0" smtClean="0"/>
              <a:t>CONCLUSÕES FINAIS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 fontScale="85000" lnSpcReduction="20000"/>
          </a:bodyPr>
          <a:lstStyle/>
          <a:p>
            <a:r>
              <a:rPr lang="pt-BR" dirty="0" smtClean="0"/>
              <a:t>A </a:t>
            </a:r>
            <a:r>
              <a:rPr lang="pt-BR" dirty="0"/>
              <a:t>aplicação de técnicas </a:t>
            </a:r>
            <a:r>
              <a:rPr lang="pt-BR" dirty="0" smtClean="0"/>
              <a:t>utilizadas no </a:t>
            </a:r>
            <a:r>
              <a:rPr lang="pt-BR" dirty="0"/>
              <a:t>estudo do aterramento de subestações, </a:t>
            </a:r>
            <a:r>
              <a:rPr lang="pt-BR" dirty="0" smtClean="0"/>
              <a:t>com dimensão típica da </a:t>
            </a:r>
            <a:r>
              <a:rPr lang="pt-BR" dirty="0"/>
              <a:t>ordem de dezenas de metros, não </a:t>
            </a:r>
            <a:r>
              <a:rPr lang="pt-BR" dirty="0" smtClean="0"/>
              <a:t>é </a:t>
            </a:r>
            <a:r>
              <a:rPr lang="pt-BR" dirty="0" smtClean="0"/>
              <a:t>adequadas </a:t>
            </a:r>
            <a:r>
              <a:rPr lang="pt-BR" dirty="0"/>
              <a:t>para instalações com dimensão da ordem de centenas de </a:t>
            </a:r>
            <a:r>
              <a:rPr lang="pt-BR" dirty="0" smtClean="0"/>
              <a:t>metros (</a:t>
            </a:r>
            <a:r>
              <a:rPr lang="pt-BR" dirty="0" err="1" smtClean="0"/>
              <a:t>UHEs</a:t>
            </a:r>
            <a:r>
              <a:rPr lang="pt-BR" dirty="0" smtClean="0"/>
              <a:t>, Parques Eólicos, complexos industriais etc.)</a:t>
            </a:r>
          </a:p>
          <a:p>
            <a:r>
              <a:rPr lang="pt-BR" dirty="0" smtClean="0"/>
              <a:t>O conhecimento da geologia local e o uso de recursos de geofísica são importantes para a obtenção de um modelo de resistividade compatível com a dimensão da instalação</a:t>
            </a:r>
          </a:p>
          <a:p>
            <a:r>
              <a:rPr lang="pt-BR" b="1" dirty="0" smtClean="0"/>
              <a:t>Sugestões:</a:t>
            </a:r>
          </a:p>
          <a:p>
            <a:pPr lvl="1"/>
            <a:r>
              <a:rPr lang="pt-BR" dirty="0" smtClean="0"/>
              <a:t>a modelagem do </a:t>
            </a:r>
            <a:r>
              <a:rPr lang="pt-BR" dirty="0"/>
              <a:t>solo </a:t>
            </a:r>
            <a:r>
              <a:rPr lang="pt-BR" dirty="0" smtClean="0"/>
              <a:t>devem ser feita a partir de sondagens de </a:t>
            </a:r>
            <a:r>
              <a:rPr lang="pt-BR" dirty="0" err="1" smtClean="0"/>
              <a:t>geotecnia</a:t>
            </a:r>
            <a:r>
              <a:rPr lang="pt-BR" dirty="0" smtClean="0"/>
              <a:t> e de medições geofísicas, </a:t>
            </a:r>
            <a:r>
              <a:rPr lang="pt-BR" dirty="0"/>
              <a:t>capazes de produzir modelos </a:t>
            </a:r>
            <a:r>
              <a:rPr lang="pt-BR" dirty="0" smtClean="0"/>
              <a:t>de resistividade profundos</a:t>
            </a:r>
          </a:p>
          <a:p>
            <a:pPr lvl="1"/>
            <a:r>
              <a:rPr lang="pt-BR" dirty="0" smtClean="0"/>
              <a:t>é importante ter informação confiável da resistência de aterramento dos pés de torres</a:t>
            </a:r>
          </a:p>
          <a:p>
            <a:pPr lvl="1"/>
            <a:r>
              <a:rPr lang="pt-BR" dirty="0" smtClean="0"/>
              <a:t>as </a:t>
            </a:r>
            <a:r>
              <a:rPr lang="pt-BR" dirty="0"/>
              <a:t>simulações </a:t>
            </a:r>
            <a:r>
              <a:rPr lang="pt-BR" dirty="0" smtClean="0"/>
              <a:t>devem ser feitas </a:t>
            </a:r>
            <a:r>
              <a:rPr lang="pt-BR" dirty="0"/>
              <a:t>com programas computacionais capazes de representar modelos de solo complexos e malhas de aterramento não equipotenciais</a:t>
            </a:r>
          </a:p>
        </p:txBody>
      </p:sp>
    </p:spTree>
    <p:extLst>
      <p:ext uri="{BB962C8B-B14F-4D97-AF65-F5344CB8AC3E}">
        <p14:creationId xmlns:p14="http://schemas.microsoft.com/office/powerpoint/2010/main" val="117259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UHE Santo Antônio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Autofit/>
          </a:bodyPr>
          <a:lstStyle/>
          <a:p>
            <a:r>
              <a:rPr lang="pt-BR" sz="2400" dirty="0" smtClean="0"/>
              <a:t>Complexo do Rio Madeira, em Porto Velho, Rondônia  - UHE </a:t>
            </a:r>
            <a:r>
              <a:rPr lang="pt-BR" sz="2400" dirty="0"/>
              <a:t>Santo </a:t>
            </a:r>
            <a:r>
              <a:rPr lang="pt-BR" sz="2400" dirty="0" smtClean="0"/>
              <a:t>Antônio + UHE Jirau</a:t>
            </a:r>
          </a:p>
          <a:p>
            <a:r>
              <a:rPr lang="pt-BR" sz="2400" dirty="0" smtClean="0"/>
              <a:t>UHE </a:t>
            </a:r>
            <a:r>
              <a:rPr lang="pt-BR" sz="2400" dirty="0"/>
              <a:t>Santo Antônio </a:t>
            </a:r>
            <a:endParaRPr lang="pt-BR" sz="2400" dirty="0" smtClean="0"/>
          </a:p>
          <a:p>
            <a:pPr lvl="1"/>
            <a:r>
              <a:rPr lang="pt-BR" sz="2000" dirty="0" smtClean="0"/>
              <a:t>2,7 </a:t>
            </a:r>
            <a:r>
              <a:rPr lang="pt-BR" sz="2000" dirty="0"/>
              <a:t>km de extensão, entre as margens direita e esquerda, sendo </a:t>
            </a:r>
            <a:r>
              <a:rPr lang="pt-BR" sz="2000" dirty="0" smtClean="0"/>
              <a:t>a </a:t>
            </a:r>
            <a:r>
              <a:rPr lang="pt-BR" sz="2000" dirty="0"/>
              <a:t>maior parte desta extensão </a:t>
            </a:r>
            <a:r>
              <a:rPr lang="pt-BR" sz="2000" dirty="0" smtClean="0"/>
              <a:t>no </a:t>
            </a:r>
            <a:r>
              <a:rPr lang="pt-BR" sz="2000" dirty="0"/>
              <a:t>leito do </a:t>
            </a:r>
            <a:r>
              <a:rPr lang="pt-BR" sz="2000" dirty="0" smtClean="0"/>
              <a:t>rio</a:t>
            </a:r>
          </a:p>
          <a:p>
            <a:pPr lvl="1"/>
            <a:r>
              <a:rPr lang="pt-BR" sz="2000" dirty="0" smtClean="0"/>
              <a:t>44 </a:t>
            </a:r>
            <a:r>
              <a:rPr lang="pt-BR" sz="2000" dirty="0"/>
              <a:t>geradores de 82,5 MVA distribuídos por três Casas de Força, gerando em 13,8 kV e conectados aos transformadores elevadores através de barramentos blindados e isolados de 15 </a:t>
            </a:r>
            <a:r>
              <a:rPr lang="pt-BR" sz="2000" dirty="0" smtClean="0"/>
              <a:t>kV</a:t>
            </a:r>
          </a:p>
          <a:p>
            <a:pPr lvl="1"/>
            <a:r>
              <a:rPr lang="pt-BR" sz="2000" dirty="0" smtClean="0"/>
              <a:t>transmissão </a:t>
            </a:r>
            <a:r>
              <a:rPr lang="pt-BR" sz="2000" dirty="0"/>
              <a:t>é feita em 500 kV, </a:t>
            </a:r>
            <a:r>
              <a:rPr lang="pt-BR" sz="2000" dirty="0" smtClean="0"/>
              <a:t>a partir de </a:t>
            </a:r>
            <a:r>
              <a:rPr lang="pt-BR" sz="2000" dirty="0"/>
              <a:t>transformadores elevadores instalados na parte superior das Casas de Força ao longo da </a:t>
            </a:r>
            <a:r>
              <a:rPr lang="pt-BR" sz="2000" dirty="0" smtClean="0"/>
              <a:t>barragem</a:t>
            </a:r>
          </a:p>
          <a:p>
            <a:pPr lvl="1"/>
            <a:r>
              <a:rPr lang="pt-BR" sz="2000" dirty="0" smtClean="0"/>
              <a:t>cada </a:t>
            </a:r>
            <a:r>
              <a:rPr lang="pt-BR" sz="2000" dirty="0"/>
              <a:t>Casa de Força dispõe de uma linha aérea de 500 kV para transmissão da energia até a Subestação Coletora em Porto </a:t>
            </a:r>
            <a:r>
              <a:rPr lang="pt-BR" sz="2000" dirty="0" smtClean="0"/>
              <a:t>Velho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4643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764704"/>
          </a:xfrm>
        </p:spPr>
        <p:txBody>
          <a:bodyPr>
            <a:normAutofit fontScale="90000"/>
          </a:bodyPr>
          <a:lstStyle/>
          <a:p>
            <a:r>
              <a:rPr lang="pt-BR" b="1" dirty="0" smtClean="0"/>
              <a:t>Estudo do Sistema de Aterramento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Autofit/>
          </a:bodyPr>
          <a:lstStyle/>
          <a:p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Avaliação do desempenho da malha de aterramento à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60 Hz para </a:t>
            </a: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faltas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à </a:t>
            </a: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terra no sistema de 500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kV</a:t>
            </a:r>
          </a:p>
          <a:p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Condição </a:t>
            </a: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de curto-circuito mais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severa para o </a:t>
            </a: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sistema de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aterramento (contemplando </a:t>
            </a: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todos os empreendimentos na região de influência da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UHE) - falta </a:t>
            </a: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franca fase-terra na barra 525 kV da Usina da Margem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Esquerda:</a:t>
            </a:r>
          </a:p>
          <a:p>
            <a:pPr lvl="1"/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corrente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de curto-circuito de 24,8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kA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Premissa </a:t>
            </a: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Básica -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armaduras da construção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são parte </a:t>
            </a: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integrante do sistema de aterramento da UHE</a:t>
            </a:r>
          </a:p>
          <a:p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Simulações feitas </a:t>
            </a: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com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 pacote </a:t>
            </a:r>
            <a:r>
              <a:rPr lang="pt-B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MultiGroundZ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da </a:t>
            </a: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empresa canadense Safe </a:t>
            </a:r>
            <a:r>
              <a:rPr lang="pt-BR" sz="2800" dirty="0" err="1">
                <a:latin typeface="Arial" panose="020B0604020202020204" pitchFamily="34" charset="0"/>
                <a:cs typeface="Arial" panose="020B0604020202020204" pitchFamily="34" charset="0"/>
              </a:rPr>
              <a:t>Engineering</a:t>
            </a: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 Services &amp; Technologies </a:t>
            </a:r>
            <a:r>
              <a:rPr lang="pt-BR" sz="2800" dirty="0" err="1">
                <a:latin typeface="Arial" panose="020B0604020202020204" pitchFamily="34" charset="0"/>
                <a:cs typeface="Arial" panose="020B0604020202020204" pitchFamily="34" charset="0"/>
              </a:rPr>
              <a:t>Ltd</a:t>
            </a: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. (</a:t>
            </a:r>
            <a:r>
              <a:rPr lang="pt-BR" sz="2800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www.sestech.com</a:t>
            </a: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pt-B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30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pt-BR" sz="3200" b="1" dirty="0"/>
              <a:t>Modelos de </a:t>
            </a:r>
            <a:r>
              <a:rPr lang="pt-BR" sz="3200" b="1" dirty="0" smtClean="0"/>
              <a:t>Resistividade cada vez mais Profundos</a:t>
            </a:r>
            <a:endParaRPr 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pt-BR" b="1" dirty="0" smtClean="0"/>
              <a:t>estudo </a:t>
            </a:r>
            <a:r>
              <a:rPr lang="pt-BR" b="1" dirty="0"/>
              <a:t>inicial </a:t>
            </a:r>
            <a:r>
              <a:rPr lang="pt-BR" dirty="0"/>
              <a:t>- </a:t>
            </a:r>
            <a:r>
              <a:rPr lang="x-none"/>
              <a:t>modelo </a:t>
            </a:r>
            <a:r>
              <a:rPr lang="pt-BR" dirty="0"/>
              <a:t>de solo </a:t>
            </a:r>
            <a:r>
              <a:rPr lang="x-none"/>
              <a:t>estratificado em apenas duas camadas, obtido a partir de medições de resistividade do solo feitas por meio </a:t>
            </a:r>
            <a:r>
              <a:rPr lang="pt-BR" dirty="0"/>
              <a:t>d</a:t>
            </a:r>
            <a:r>
              <a:rPr lang="x-none"/>
              <a:t>o arranjo de Wenner, com espaçamentos de até </a:t>
            </a:r>
            <a:r>
              <a:rPr lang="x-none" smtClean="0"/>
              <a:t>64m</a:t>
            </a:r>
            <a:endParaRPr lang="pt-BR" dirty="0"/>
          </a:p>
          <a:p>
            <a:pPr lvl="1"/>
            <a:r>
              <a:rPr lang="pt-BR" b="1" dirty="0"/>
              <a:t>estudo final </a:t>
            </a:r>
            <a:r>
              <a:rPr lang="pt-BR" dirty="0"/>
              <a:t>– utilizando o </a:t>
            </a:r>
            <a:r>
              <a:rPr lang="x-none"/>
              <a:t>modelo</a:t>
            </a:r>
            <a:r>
              <a:rPr lang="pt-BR" dirty="0"/>
              <a:t> acima desmembrado em</a:t>
            </a:r>
            <a:r>
              <a:rPr lang="x-none"/>
              <a:t> três camadas, </a:t>
            </a:r>
            <a:r>
              <a:rPr lang="pt-BR" dirty="0"/>
              <a:t>e </a:t>
            </a:r>
            <a:r>
              <a:rPr lang="x-none"/>
              <a:t>complementado </a:t>
            </a:r>
            <a:r>
              <a:rPr lang="pt-BR" dirty="0"/>
              <a:t>com a </a:t>
            </a:r>
            <a:r>
              <a:rPr lang="x-none"/>
              <a:t>inclusão do substrato rochoso, obtido a partir das sondagens feitas pela geotecnia para o projeto de fundações da </a:t>
            </a:r>
            <a:r>
              <a:rPr lang="x-none" smtClean="0"/>
              <a:t>UHE</a:t>
            </a:r>
            <a:endParaRPr lang="pt-BR" dirty="0"/>
          </a:p>
          <a:p>
            <a:pPr lvl="1"/>
            <a:r>
              <a:rPr lang="pt-BR" b="1" dirty="0"/>
              <a:t>exercício I</a:t>
            </a:r>
            <a:r>
              <a:rPr lang="pt-BR" dirty="0"/>
              <a:t> - </a:t>
            </a:r>
            <a:r>
              <a:rPr lang="x-none"/>
              <a:t>solo estratificado em múltiplas camadas, que atingem a interface crosta-manto (da ordem de 30-40 km de profundidade), </a:t>
            </a:r>
            <a:r>
              <a:rPr lang="pt-BR" dirty="0"/>
              <a:t>complementando o </a:t>
            </a:r>
            <a:r>
              <a:rPr lang="x-none"/>
              <a:t>modelo </a:t>
            </a:r>
            <a:r>
              <a:rPr lang="pt-BR" dirty="0"/>
              <a:t>acima </a:t>
            </a:r>
            <a:r>
              <a:rPr lang="x-none"/>
              <a:t>a partir de </a:t>
            </a:r>
            <a:r>
              <a:rPr lang="pt-BR" dirty="0" smtClean="0"/>
              <a:t>um modelo clássico de estrutura resistiva da crosta terrestre</a:t>
            </a:r>
            <a:endParaRPr lang="pt-BR" dirty="0"/>
          </a:p>
          <a:p>
            <a:pPr lvl="1"/>
            <a:r>
              <a:rPr lang="pt-BR" b="1" dirty="0"/>
              <a:t>exercício II </a:t>
            </a:r>
            <a:r>
              <a:rPr lang="pt-BR" dirty="0"/>
              <a:t>- </a:t>
            </a:r>
            <a:r>
              <a:rPr lang="x-none"/>
              <a:t>modelagem da calha do rio cheia de água doce (de resistividade da ordem de poucas dezenas de Ohms.metro), engastada </a:t>
            </a:r>
            <a:r>
              <a:rPr lang="pt-BR" dirty="0"/>
              <a:t>sobre </a:t>
            </a:r>
            <a:r>
              <a:rPr lang="x-none"/>
              <a:t>o substrato </a:t>
            </a:r>
            <a:r>
              <a:rPr lang="x-none" smtClean="0"/>
              <a:t>rochoso</a:t>
            </a: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3718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pt-BR" sz="2800" b="1" dirty="0" smtClean="0"/>
              <a:t>Malhas da UHE – malhas coletoras interligadas </a:t>
            </a:r>
            <a:r>
              <a:rPr lang="pt-BR" sz="2800" b="1" dirty="0"/>
              <a:t>entre si e às armaduras da </a:t>
            </a:r>
            <a:r>
              <a:rPr lang="pt-BR" sz="2800" b="1" dirty="0" smtClean="0"/>
              <a:t>construção (cabo </a:t>
            </a:r>
            <a:r>
              <a:rPr lang="pt-BR" sz="2800" b="1" dirty="0"/>
              <a:t>de cobre nu de 95 </a:t>
            </a:r>
            <a:r>
              <a:rPr lang="pt-BR" sz="2800" b="1" dirty="0" smtClean="0"/>
              <a:t>mm</a:t>
            </a:r>
            <a:r>
              <a:rPr lang="pt-BR" sz="2800" b="1" baseline="30000" dirty="0" smtClean="0"/>
              <a:t>2</a:t>
            </a:r>
            <a:r>
              <a:rPr lang="pt-BR" sz="2800" b="1" dirty="0" smtClean="0"/>
              <a:t>)</a:t>
            </a:r>
            <a:endParaRPr lang="pt-BR" sz="36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-1" y="1465111"/>
            <a:ext cx="5624519" cy="3980113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x-none" smtClean="0"/>
              <a:t>Malha </a:t>
            </a:r>
            <a:r>
              <a:rPr lang="x-none"/>
              <a:t>da Casa de Força Grupo 1 (Margem Direita</a:t>
            </a:r>
            <a:r>
              <a:rPr lang="x-none" smtClean="0"/>
              <a:t>)</a:t>
            </a:r>
            <a:endParaRPr lang="pt-BR" dirty="0"/>
          </a:p>
          <a:p>
            <a:pPr lvl="0"/>
            <a:r>
              <a:rPr lang="x-none"/>
              <a:t>Malha da Casa de Força Grupos 2 e 3 (Margem Esquerda</a:t>
            </a:r>
            <a:r>
              <a:rPr lang="x-none" smtClean="0"/>
              <a:t>)</a:t>
            </a:r>
            <a:endParaRPr lang="pt-BR" dirty="0"/>
          </a:p>
          <a:p>
            <a:pPr lvl="0"/>
            <a:r>
              <a:rPr lang="x-none"/>
              <a:t>Malha da Casa de Força Grupo 4 (Leito do Rio</a:t>
            </a:r>
            <a:r>
              <a:rPr lang="x-none" smtClean="0"/>
              <a:t>)</a:t>
            </a:r>
            <a:endParaRPr lang="pt-BR" dirty="0"/>
          </a:p>
          <a:p>
            <a:pPr lvl="0"/>
            <a:r>
              <a:rPr lang="x-none"/>
              <a:t>Malha do Vertedouro </a:t>
            </a:r>
            <a:r>
              <a:rPr lang="x-none" smtClean="0"/>
              <a:t>Principal</a:t>
            </a:r>
            <a:endParaRPr lang="pt-BR" dirty="0"/>
          </a:p>
          <a:p>
            <a:pPr lvl="0"/>
            <a:r>
              <a:rPr lang="x-none"/>
              <a:t>Malha do Vertedouro </a:t>
            </a:r>
            <a:r>
              <a:rPr lang="x-none" smtClean="0"/>
              <a:t>Complementar</a:t>
            </a:r>
            <a:endParaRPr lang="pt-BR" dirty="0"/>
          </a:p>
          <a:p>
            <a:pPr lvl="0"/>
            <a:r>
              <a:rPr lang="x-none"/>
              <a:t>Malhas das subestações blindadas em </a:t>
            </a:r>
            <a:r>
              <a:rPr lang="x-none" smtClean="0"/>
              <a:t>SF6</a:t>
            </a:r>
            <a:endParaRPr lang="pt-BR" dirty="0"/>
          </a:p>
          <a:p>
            <a:pPr lvl="0"/>
            <a:r>
              <a:rPr lang="x-none"/>
              <a:t>Malha dos prédios externos, na Margem </a:t>
            </a:r>
            <a:r>
              <a:rPr lang="x-none" smtClean="0"/>
              <a:t>Direita</a:t>
            </a:r>
            <a:endParaRPr lang="pt-BR" dirty="0"/>
          </a:p>
          <a:p>
            <a:endParaRPr lang="pt-BR" dirty="0"/>
          </a:p>
        </p:txBody>
      </p:sp>
      <p:pic>
        <p:nvPicPr>
          <p:cNvPr id="4" name="Imagem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519" y="1465111"/>
            <a:ext cx="3519481" cy="53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Espaço Reservado para Texto 3"/>
          <p:cNvSpPr txBox="1">
            <a:spLocks/>
          </p:cNvSpPr>
          <p:nvPr/>
        </p:nvSpPr>
        <p:spPr>
          <a:xfrm>
            <a:off x="0" y="4941168"/>
            <a:ext cx="6156176" cy="187640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400" dirty="0" smtClean="0"/>
              <a:t>Estrutura das Malhas:</a:t>
            </a:r>
          </a:p>
          <a:p>
            <a:pPr lvl="1"/>
            <a:r>
              <a:rPr lang="x-none" sz="2000" smtClean="0"/>
              <a:t>rede coletora embutida no entrepiso das lajes </a:t>
            </a:r>
            <a:endParaRPr lang="pt-BR" sz="2000" dirty="0" smtClean="0"/>
          </a:p>
          <a:p>
            <a:pPr lvl="1"/>
            <a:r>
              <a:rPr lang="x-none" sz="2000" smtClean="0"/>
              <a:t>prumadas da rede coletora embutidas no concreto</a:t>
            </a:r>
            <a:endParaRPr lang="pt-BR" sz="2000" dirty="0" smtClean="0"/>
          </a:p>
          <a:p>
            <a:pPr lvl="1"/>
            <a:r>
              <a:rPr lang="x-none" sz="2000" smtClean="0"/>
              <a:t>malha de dissipação </a:t>
            </a:r>
            <a:r>
              <a:rPr lang="pt-BR" sz="2000" dirty="0" smtClean="0"/>
              <a:t>sob a estrutura da UHE, </a:t>
            </a:r>
            <a:r>
              <a:rPr lang="x-none" sz="2000" smtClean="0"/>
              <a:t>no leito do rio</a:t>
            </a:r>
            <a:endParaRPr lang="pt-BR" sz="2000" dirty="0" smtClean="0"/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52231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pt-BR" sz="3600" b="1" dirty="0"/>
              <a:t>G</a:t>
            </a:r>
            <a:r>
              <a:rPr lang="pt-BR" sz="3600" b="1" dirty="0" smtClean="0"/>
              <a:t>eometria Simulada </a:t>
            </a:r>
            <a:r>
              <a:rPr lang="pt-BR" sz="3600" b="1" dirty="0"/>
              <a:t>para o </a:t>
            </a:r>
            <a:r>
              <a:rPr lang="pt-BR" sz="3800" b="1" dirty="0" smtClean="0"/>
              <a:t>Aterramento</a:t>
            </a:r>
            <a:r>
              <a:rPr lang="pt-BR" sz="3600" b="1" dirty="0" smtClean="0"/>
              <a:t> </a:t>
            </a:r>
            <a:r>
              <a:rPr lang="pt-BR" sz="3600" b="1" dirty="0"/>
              <a:t>da UHE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3073" name="Picture 1" descr="LeitoRio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649" y="3284984"/>
            <a:ext cx="9189650" cy="3573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183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413792"/>
            <a:ext cx="9143999" cy="1143000"/>
          </a:xfrm>
        </p:spPr>
        <p:txBody>
          <a:bodyPr>
            <a:normAutofit/>
          </a:bodyPr>
          <a:lstStyle/>
          <a:p>
            <a:r>
              <a:rPr lang="pt-BR" sz="4800" b="1" dirty="0" smtClean="0"/>
              <a:t>Circulação de Correntes CA no Solo</a:t>
            </a:r>
            <a:endParaRPr lang="pt-BR" sz="4800" b="1" dirty="0"/>
          </a:p>
        </p:txBody>
      </p:sp>
      <p:pic>
        <p:nvPicPr>
          <p:cNvPr id="5123" name="Picture 3" descr="ISOLO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2566"/>
            <a:ext cx="6851851" cy="2876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ISOLO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97" y="4509120"/>
            <a:ext cx="6819970" cy="2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9904545"/>
              </p:ext>
            </p:extLst>
          </p:nvPr>
        </p:nvGraphicFramePr>
        <p:xfrm>
          <a:off x="6362669" y="4365104"/>
          <a:ext cx="2768005" cy="9735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9" name="Equação" r:id="rId5" imgW="1384300" imgH="482600" progId="Equation.3">
                  <p:embed/>
                </p:oleObj>
              </mc:Choice>
              <mc:Fallback>
                <p:oleObj name="Equação" r:id="rId5" imgW="1384300" imgH="482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2669" y="4365104"/>
                        <a:ext cx="2768005" cy="97357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5340325"/>
              </p:ext>
            </p:extLst>
          </p:nvPr>
        </p:nvGraphicFramePr>
        <p:xfrm>
          <a:off x="6182548" y="1893093"/>
          <a:ext cx="2852400" cy="15359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" name="Equação" r:id="rId7" imgW="863225" imgH="469696" progId="Equation.3">
                  <p:embed/>
                </p:oleObj>
              </mc:Choice>
              <mc:Fallback>
                <p:oleObj name="Equação" r:id="rId7" imgW="863225" imgH="469696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2548" y="1893093"/>
                        <a:ext cx="2852400" cy="153590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6364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133" y="0"/>
            <a:ext cx="9144000" cy="692696"/>
          </a:xfrm>
        </p:spPr>
        <p:txBody>
          <a:bodyPr>
            <a:normAutofit/>
          </a:bodyPr>
          <a:lstStyle/>
          <a:p>
            <a:r>
              <a:rPr lang="pt-BR" sz="3600" b="1" dirty="0" smtClean="0"/>
              <a:t>Desenvolvimento do Modelo de Resistividade</a:t>
            </a:r>
            <a:endParaRPr lang="pt-BR" sz="3600" b="1" dirty="0"/>
          </a:p>
        </p:txBody>
      </p:sp>
      <p:pic>
        <p:nvPicPr>
          <p:cNvPr id="7170" name="Picture 2" descr="ModeloSo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8" y="1811232"/>
            <a:ext cx="7308302" cy="504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" y="620688"/>
            <a:ext cx="9143999" cy="3456385"/>
          </a:xfrm>
        </p:spPr>
        <p:txBody>
          <a:bodyPr>
            <a:normAutofit/>
          </a:bodyPr>
          <a:lstStyle/>
          <a:p>
            <a:r>
              <a:rPr lang="pt-BR" sz="2400" dirty="0"/>
              <a:t>Modelo </a:t>
            </a:r>
            <a:r>
              <a:rPr lang="pt-BR" sz="2400" dirty="0" smtClean="0"/>
              <a:t>inicial com </a:t>
            </a:r>
            <a:r>
              <a:rPr lang="pt-BR" sz="2400" dirty="0"/>
              <a:t>base nas medições </a:t>
            </a:r>
            <a:r>
              <a:rPr lang="pt-BR" sz="2400" dirty="0" err="1" smtClean="0"/>
              <a:t>Wenner</a:t>
            </a:r>
            <a:r>
              <a:rPr lang="pt-BR" sz="2400" dirty="0" smtClean="0"/>
              <a:t>:</a:t>
            </a:r>
            <a:endParaRPr lang="pt-BR" sz="2400" dirty="0"/>
          </a:p>
          <a:p>
            <a:pPr lvl="1"/>
            <a:r>
              <a:rPr lang="pt-BR" sz="2000" dirty="0"/>
              <a:t>solo</a:t>
            </a:r>
            <a:r>
              <a:rPr lang="x-none" sz="2000"/>
              <a:t> – 700 </a:t>
            </a:r>
            <a:r>
              <a:rPr lang="x-none" sz="2000">
                <a:sym typeface="Symbol"/>
              </a:rPr>
              <a:t></a:t>
            </a:r>
            <a:r>
              <a:rPr lang="x-none" sz="2000" smtClean="0"/>
              <a:t>m </a:t>
            </a:r>
            <a:r>
              <a:rPr lang="x-none" sz="2000"/>
              <a:t>com 4m de </a:t>
            </a:r>
            <a:r>
              <a:rPr lang="x-none" sz="2000" smtClean="0"/>
              <a:t>espessura</a:t>
            </a:r>
            <a:endParaRPr lang="pt-BR" sz="2000" dirty="0"/>
          </a:p>
          <a:p>
            <a:pPr lvl="1"/>
            <a:r>
              <a:rPr lang="pt-BR" sz="2000" dirty="0"/>
              <a:t>subsolo </a:t>
            </a:r>
            <a:r>
              <a:rPr lang="x-none" sz="2000"/>
              <a:t>– 2200 </a:t>
            </a:r>
            <a:r>
              <a:rPr lang="x-none" sz="2000">
                <a:sym typeface="Symbol"/>
              </a:rPr>
              <a:t></a:t>
            </a:r>
            <a:r>
              <a:rPr lang="x-none" sz="2000" smtClean="0"/>
              <a:t>m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7996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50106"/>
          </a:xfrm>
        </p:spPr>
        <p:txBody>
          <a:bodyPr>
            <a:normAutofit/>
          </a:bodyPr>
          <a:lstStyle/>
          <a:p>
            <a:r>
              <a:rPr lang="pt-BR" sz="3600" b="1" dirty="0" smtClean="0"/>
              <a:t>Desenvolvimento do Modelo de Resistividade</a:t>
            </a:r>
            <a:endParaRPr lang="pt-BR" sz="36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3456385"/>
          </a:xfrm>
        </p:spPr>
        <p:txBody>
          <a:bodyPr>
            <a:normAutofit/>
          </a:bodyPr>
          <a:lstStyle/>
          <a:p>
            <a:r>
              <a:rPr lang="pt-BR" sz="2800" dirty="0" smtClean="0"/>
              <a:t>Modelo Final:</a:t>
            </a:r>
          </a:p>
          <a:p>
            <a:pPr lvl="1"/>
            <a:r>
              <a:rPr lang="x-none" sz="2400"/>
              <a:t>solo superficial (solo coluvionar, residual ou laterítico) – </a:t>
            </a:r>
            <a:r>
              <a:rPr lang="x-none" sz="2400" smtClean="0"/>
              <a:t>70</a:t>
            </a:r>
            <a:r>
              <a:rPr lang="pt-BR" sz="2400" dirty="0" smtClean="0"/>
              <a:t>0</a:t>
            </a:r>
            <a:r>
              <a:rPr lang="x-none" sz="2400" smtClean="0"/>
              <a:t> </a:t>
            </a:r>
            <a:r>
              <a:rPr lang="x-none" sz="2400">
                <a:sym typeface="Symbol"/>
              </a:rPr>
              <a:t></a:t>
            </a:r>
            <a:r>
              <a:rPr lang="x-none" sz="2400" smtClean="0"/>
              <a:t>m </a:t>
            </a:r>
            <a:r>
              <a:rPr lang="pt-BR" sz="2400" dirty="0" smtClean="0"/>
              <a:t> </a:t>
            </a:r>
            <a:r>
              <a:rPr lang="x-none" sz="2400" smtClean="0"/>
              <a:t>com </a:t>
            </a:r>
            <a:r>
              <a:rPr lang="x-none" sz="2400"/>
              <a:t>1,6m de </a:t>
            </a:r>
            <a:r>
              <a:rPr lang="x-none" sz="2400" smtClean="0"/>
              <a:t>espessura</a:t>
            </a:r>
            <a:endParaRPr lang="pt-BR" sz="2400" dirty="0"/>
          </a:p>
          <a:p>
            <a:pPr lvl="1"/>
            <a:r>
              <a:rPr lang="x-none" sz="2400"/>
              <a:t>subsolo (saprolito</a:t>
            </a:r>
            <a:r>
              <a:rPr lang="pt-BR" sz="2400" dirty="0"/>
              <a:t> - saibro</a:t>
            </a:r>
            <a:r>
              <a:rPr lang="x-none" sz="2400"/>
              <a:t>) – </a:t>
            </a:r>
            <a:r>
              <a:rPr lang="x-none" sz="2400" smtClean="0"/>
              <a:t>12</a:t>
            </a:r>
            <a:r>
              <a:rPr lang="pt-BR" sz="2400" dirty="0" smtClean="0"/>
              <a:t>70</a:t>
            </a:r>
            <a:r>
              <a:rPr lang="x-none" sz="2400" smtClean="0"/>
              <a:t> </a:t>
            </a:r>
            <a:r>
              <a:rPr lang="x-none" sz="2400">
                <a:sym typeface="Symbol"/>
              </a:rPr>
              <a:t></a:t>
            </a:r>
            <a:r>
              <a:rPr lang="x-none" sz="2400"/>
              <a:t>m, com 14,8m de </a:t>
            </a:r>
            <a:r>
              <a:rPr lang="x-none" sz="2400" smtClean="0"/>
              <a:t>espessura</a:t>
            </a:r>
            <a:endParaRPr lang="pt-BR" sz="2400" dirty="0"/>
          </a:p>
          <a:p>
            <a:pPr lvl="1"/>
            <a:r>
              <a:rPr lang="x-none" sz="2400"/>
              <a:t>solo transicional </a:t>
            </a:r>
            <a:r>
              <a:rPr lang="pt-BR" sz="2400" dirty="0"/>
              <a:t>(</a:t>
            </a:r>
            <a:r>
              <a:rPr lang="x-none" sz="2400"/>
              <a:t>rocha alterada</a:t>
            </a:r>
            <a:r>
              <a:rPr lang="pt-BR" sz="2400" dirty="0"/>
              <a:t>)</a:t>
            </a:r>
            <a:r>
              <a:rPr lang="x-none" sz="2400"/>
              <a:t> – </a:t>
            </a:r>
            <a:r>
              <a:rPr lang="x-none" sz="2400" smtClean="0"/>
              <a:t>32</a:t>
            </a:r>
            <a:r>
              <a:rPr lang="pt-BR" sz="2400" dirty="0" smtClean="0"/>
              <a:t>50</a:t>
            </a:r>
            <a:r>
              <a:rPr lang="x-none" sz="2400" smtClean="0"/>
              <a:t> </a:t>
            </a:r>
            <a:r>
              <a:rPr lang="x-none" sz="2400">
                <a:sym typeface="Symbol"/>
              </a:rPr>
              <a:t></a:t>
            </a:r>
            <a:r>
              <a:rPr lang="x-none" sz="2400" smtClean="0"/>
              <a:t>m </a:t>
            </a:r>
            <a:r>
              <a:rPr lang="x-none" sz="2400"/>
              <a:t>com 13,6m de </a:t>
            </a:r>
            <a:r>
              <a:rPr lang="x-none" sz="2400" smtClean="0"/>
              <a:t>espessura</a:t>
            </a:r>
            <a:endParaRPr lang="pt-BR" sz="2400" dirty="0" smtClean="0"/>
          </a:p>
          <a:p>
            <a:pPr lvl="1"/>
            <a:r>
              <a:rPr lang="x-none" sz="2400"/>
              <a:t>substrato cristalino (granito) – 10.000 </a:t>
            </a:r>
            <a:r>
              <a:rPr lang="x-none" sz="2400" smtClean="0"/>
              <a:t>Ωm </a:t>
            </a:r>
            <a:r>
              <a:rPr lang="pt-BR" sz="2400" dirty="0" smtClean="0"/>
              <a:t>(</a:t>
            </a:r>
            <a:r>
              <a:rPr lang="x-none" sz="2400" smtClean="0"/>
              <a:t>infinit</a:t>
            </a:r>
            <a:r>
              <a:rPr lang="pt-BR" sz="2400" dirty="0" smtClean="0"/>
              <a:t>o)</a:t>
            </a:r>
            <a:r>
              <a:rPr lang="x-none" sz="2400" smtClean="0"/>
              <a:t>.</a:t>
            </a:r>
            <a:endParaRPr lang="pt-BR" sz="2400" dirty="0"/>
          </a:p>
          <a:p>
            <a:pPr lvl="1"/>
            <a:endParaRPr lang="pt-BR" sz="2400" dirty="0"/>
          </a:p>
          <a:p>
            <a:endParaRPr lang="pt-BR" sz="2800" dirty="0"/>
          </a:p>
        </p:txBody>
      </p:sp>
      <p:pic>
        <p:nvPicPr>
          <p:cNvPr id="6146" name="Picture 2" descr="ProfCalhaR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9120"/>
            <a:ext cx="6150462" cy="2321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447" y="4149080"/>
            <a:ext cx="2961553" cy="2681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924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1031</Words>
  <Application>Microsoft Office PowerPoint</Application>
  <PresentationFormat>Apresentação na tela (4:3)</PresentationFormat>
  <Paragraphs>88</Paragraphs>
  <Slides>15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17" baseType="lpstr">
      <vt:lpstr>Tema do Office</vt:lpstr>
      <vt:lpstr>Equação</vt:lpstr>
      <vt:lpstr>Apresentação do PowerPoint</vt:lpstr>
      <vt:lpstr>UHE Santo Antônio </vt:lpstr>
      <vt:lpstr>Estudo do Sistema de Aterramento</vt:lpstr>
      <vt:lpstr>Modelos de Resistividade cada vez mais Profundos</vt:lpstr>
      <vt:lpstr>Malhas da UHE – malhas coletoras interligadas entre si e às armaduras da construção (cabo de cobre nu de 95 mm2)</vt:lpstr>
      <vt:lpstr>Geometria Simulada para o Aterramento da UHE </vt:lpstr>
      <vt:lpstr>Circulação de Correntes CA no Solo</vt:lpstr>
      <vt:lpstr>Desenvolvimento do Modelo de Resistividade</vt:lpstr>
      <vt:lpstr>Desenvolvimento do Modelo de Resistividade</vt:lpstr>
      <vt:lpstr>Modelo de Resistividade Profundo</vt:lpstr>
      <vt:lpstr>Resumo das Simulações</vt:lpstr>
      <vt:lpstr>Distribuição da Corrente de Falta</vt:lpstr>
      <vt:lpstr>Mapa de Potenciais de Toque Injeção de 1,4 kA no modelo calha do rio</vt:lpstr>
      <vt:lpstr>CONCLUSÕES FINAIS</vt:lpstr>
      <vt:lpstr>CONCLUSÕES FINAIS</vt:lpstr>
    </vt:vector>
  </TitlesOfParts>
  <Company>CHESF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JOCILIO TAVARES DE OLIVEIRA</dc:creator>
  <cp:lastModifiedBy>Start</cp:lastModifiedBy>
  <cp:revision>22</cp:revision>
  <cp:lastPrinted>2013-03-20T14:48:23Z</cp:lastPrinted>
  <dcterms:created xsi:type="dcterms:W3CDTF">2013-03-20T14:44:51Z</dcterms:created>
  <dcterms:modified xsi:type="dcterms:W3CDTF">2013-10-15T11:54:20Z</dcterms:modified>
</cp:coreProperties>
</file>