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83" r:id="rId3"/>
    <p:sldId id="257" r:id="rId4"/>
    <p:sldId id="276" r:id="rId5"/>
    <p:sldId id="259" r:id="rId6"/>
    <p:sldId id="299" r:id="rId7"/>
    <p:sldId id="280" r:id="rId8"/>
    <p:sldId id="281" r:id="rId9"/>
    <p:sldId id="260" r:id="rId10"/>
    <p:sldId id="262" r:id="rId11"/>
    <p:sldId id="290" r:id="rId12"/>
    <p:sldId id="287" r:id="rId13"/>
    <p:sldId id="310" r:id="rId14"/>
    <p:sldId id="288" r:id="rId15"/>
    <p:sldId id="263" r:id="rId16"/>
    <p:sldId id="264" r:id="rId17"/>
    <p:sldId id="265" r:id="rId18"/>
    <p:sldId id="266" r:id="rId19"/>
    <p:sldId id="307" r:id="rId20"/>
    <p:sldId id="301" r:id="rId21"/>
    <p:sldId id="302" r:id="rId22"/>
    <p:sldId id="303" r:id="rId23"/>
    <p:sldId id="304" r:id="rId24"/>
    <p:sldId id="305" r:id="rId25"/>
    <p:sldId id="308" r:id="rId26"/>
    <p:sldId id="267" r:id="rId27"/>
    <p:sldId id="268" r:id="rId28"/>
    <p:sldId id="273" r:id="rId29"/>
    <p:sldId id="271" r:id="rId30"/>
  </p:sldIdLst>
  <p:sldSz cx="9144000" cy="6858000" type="screen4x3"/>
  <p:notesSz cx="6867525" cy="99949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656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9375" y="0"/>
            <a:ext cx="297656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D8AEA5-05C7-4EF7-A901-A46D9DD9A1AA}" type="datetimeFigureOut">
              <a:rPr lang="pt-BR" smtClean="0"/>
              <a:t>13/10/2013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1249363"/>
            <a:ext cx="4498975" cy="33734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7388" y="4810125"/>
            <a:ext cx="5492750" cy="3935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93250"/>
            <a:ext cx="297656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9375" y="9493250"/>
            <a:ext cx="297656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1E30C4-5208-4336-BDD2-63642C7371C0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89094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1E30C4-5208-4336-BDD2-63642C7371C0}" type="slidenum">
              <a:rPr lang="pt-BR" smtClean="0"/>
              <a:t>12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14822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1E30C4-5208-4336-BDD2-63642C7371C0}" type="slidenum">
              <a:rPr lang="pt-BR" smtClean="0"/>
              <a:t>13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44707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1E30C4-5208-4336-BDD2-63642C7371C0}" type="slidenum">
              <a:rPr lang="pt-BR" smtClean="0"/>
              <a:t>19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49505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13/10/2013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40202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13/10/2013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665149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13/10/2013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7197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13/10/2013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3252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13/10/2013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5217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13/10/2013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12655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13/10/2013</a:t>
            </a:fld>
            <a:endParaRPr lang="pt-BR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914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13/10/2013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44084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13/10/2013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55602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13/10/2013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65052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13/10/2013</a:t>
            </a:fld>
            <a:endParaRPr lang="pt-BR" dirty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50088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FDCE0-0BA7-439B-A3B2-CBE2B1A96AA7}" type="datetimeFigureOut">
              <a:rPr lang="pt-BR" smtClean="0"/>
              <a:t>13/10/2013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BCA63-36AD-41A1-8928-727F5B9E9EC6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08080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brate.com.br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wmf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image" Target="../media/image1.png"/><Relationship Id="rId7" Type="http://schemas.openxmlformats.org/officeDocument/2006/relationships/image" Target="../media/image2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image" Target="../media/image20.png"/><Relationship Id="rId9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2"/>
          <p:cNvSpPr txBox="1"/>
          <p:nvPr/>
        </p:nvSpPr>
        <p:spPr>
          <a:xfrm>
            <a:off x="179512" y="1268760"/>
            <a:ext cx="87129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b="1" dirty="0" smtClean="0"/>
              <a:t>GSE 10 - TÉCNICAS </a:t>
            </a:r>
            <a:r>
              <a:rPr lang="pt-BR" sz="2200" b="1" dirty="0"/>
              <a:t>PREDITIVAS DE DIAGNÓSTICO DE </a:t>
            </a:r>
            <a:r>
              <a:rPr lang="pt-BR" sz="2200" b="1" dirty="0" smtClean="0"/>
              <a:t>PARA-RAIOS</a:t>
            </a:r>
            <a:endParaRPr lang="pt-BR" sz="2200" b="1" dirty="0" smtClean="0"/>
          </a:p>
        </p:txBody>
      </p:sp>
      <p:sp>
        <p:nvSpPr>
          <p:cNvPr id="5" name="CaixaDeTexto 4"/>
          <p:cNvSpPr txBox="1"/>
          <p:nvPr/>
        </p:nvSpPr>
        <p:spPr>
          <a:xfrm>
            <a:off x="179512" y="2073037"/>
            <a:ext cx="871296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 smtClean="0"/>
              <a:t>Alexsandro </a:t>
            </a:r>
            <a:r>
              <a:rPr lang="pt-BR" b="1" dirty="0"/>
              <a:t>Teixeira Gomes</a:t>
            </a:r>
          </a:p>
          <a:p>
            <a:pPr algn="ctr"/>
            <a:r>
              <a:rPr lang="pt-BR" b="1" dirty="0"/>
              <a:t>Eng. Sénior de Planejamento de Manutenção</a:t>
            </a:r>
          </a:p>
          <a:p>
            <a:pPr algn="ctr"/>
            <a:r>
              <a:rPr lang="pt-BR" dirty="0"/>
              <a:t>CEMIG - Geração e Transmissão S/A</a:t>
            </a:r>
          </a:p>
          <a:p>
            <a:pPr algn="ctr"/>
            <a:endParaRPr lang="pt-BR" b="1" dirty="0" smtClean="0"/>
          </a:p>
          <a:p>
            <a:pPr algn="ctr"/>
            <a:endParaRPr lang="pt-BR" b="1" dirty="0" smtClean="0"/>
          </a:p>
          <a:p>
            <a:pPr algn="ctr"/>
            <a:r>
              <a:rPr lang="pt-BR" b="1" dirty="0"/>
              <a:t>FT TÉCNICAS PREDITIVAS DE DIAGNÓSTICO DE PARA-RAIOS (2010/2013)</a:t>
            </a:r>
          </a:p>
          <a:p>
            <a:pPr algn="ctr"/>
            <a:endParaRPr lang="pt-BR" b="1" dirty="0" smtClean="0"/>
          </a:p>
          <a:p>
            <a:pPr algn="ctr"/>
            <a:r>
              <a:rPr lang="pt-BR" b="1" dirty="0" smtClean="0"/>
              <a:t>SGME</a:t>
            </a:r>
            <a:r>
              <a:rPr lang="pt-BR" dirty="0" smtClean="0"/>
              <a:t> - SUBGRUPO DE MANUTENÇÃO DE EQUIPAMENTOS</a:t>
            </a:r>
          </a:p>
          <a:p>
            <a:pPr algn="ctr"/>
            <a:endParaRPr lang="pt-BR" b="1" dirty="0" smtClean="0"/>
          </a:p>
          <a:p>
            <a:pPr algn="ctr"/>
            <a:r>
              <a:rPr lang="pt-BR" b="1" dirty="0" smtClean="0"/>
              <a:t>ABRATE</a:t>
            </a:r>
            <a:r>
              <a:rPr lang="pt-BR" dirty="0" smtClean="0"/>
              <a:t> - Associação Brasileira das Grandes Empresas de Transmissão de Energia Elétrica</a:t>
            </a:r>
          </a:p>
          <a:p>
            <a:pPr algn="ctr"/>
            <a:r>
              <a:rPr lang="pt-BR" dirty="0" smtClean="0">
                <a:hlinkClick r:id="rId3"/>
              </a:rPr>
              <a:t>http://www.abrate.com.br/</a:t>
            </a:r>
            <a:endParaRPr lang="pt-BR" dirty="0" smtClean="0"/>
          </a:p>
          <a:p>
            <a:endParaRPr lang="pt-BR" dirty="0" smtClean="0"/>
          </a:p>
          <a:p>
            <a:r>
              <a:rPr lang="pt-BR" dirty="0" smtClean="0"/>
              <a:t>Associadas: CEEE-GT, CEMIG-GT, CHESF, COPEL-GT, CTEEP*, ELETRONORTE, ELETROSUL,</a:t>
            </a:r>
          </a:p>
          <a:p>
            <a:r>
              <a:rPr lang="pt-BR" dirty="0" smtClean="0"/>
              <a:t>FURNAS* e STATE GRID BRASIL.</a:t>
            </a:r>
          </a:p>
          <a:p>
            <a:endParaRPr lang="pt-BR" dirty="0" smtClean="0"/>
          </a:p>
          <a:p>
            <a:r>
              <a:rPr lang="pt-BR" dirty="0" smtClean="0"/>
              <a:t>* Não participaram da FT.</a:t>
            </a:r>
          </a:p>
        </p:txBody>
      </p:sp>
    </p:spTree>
    <p:extLst>
      <p:ext uri="{BB962C8B-B14F-4D97-AF65-F5344CB8AC3E}">
        <p14:creationId xmlns:p14="http://schemas.microsoft.com/office/powerpoint/2010/main" val="156198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95536" y="2420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179512" y="1268760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Medição </a:t>
            </a:r>
            <a:r>
              <a:rPr lang="pt-BR" sz="2000" b="1" dirty="0"/>
              <a:t>da corrente de fuga total com miliamperímetro fixo ou portátil</a:t>
            </a:r>
            <a:r>
              <a:rPr lang="pt-BR" sz="2000" b="1" dirty="0" smtClean="0"/>
              <a:t>, e </a:t>
            </a:r>
            <a:r>
              <a:rPr lang="pt-BR" sz="2000" b="1" dirty="0"/>
              <a:t>contadores de </a:t>
            </a:r>
            <a:r>
              <a:rPr lang="pt-BR" sz="2000" b="1" dirty="0" smtClean="0"/>
              <a:t>operação</a:t>
            </a:r>
            <a:endParaRPr lang="pt-BR" dirty="0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39668"/>
            <a:ext cx="4897836" cy="2565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4040648" y="5250974"/>
            <a:ext cx="1440160" cy="216024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10" name="Conector de seta reta 9"/>
          <p:cNvCxnSpPr/>
          <p:nvPr/>
        </p:nvCxnSpPr>
        <p:spPr>
          <a:xfrm flipV="1">
            <a:off x="5500534" y="4522466"/>
            <a:ext cx="871666" cy="7285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ixaDeTexto 11"/>
          <p:cNvSpPr txBox="1"/>
          <p:nvPr/>
        </p:nvSpPr>
        <p:spPr>
          <a:xfrm>
            <a:off x="6385848" y="4077072"/>
            <a:ext cx="2218600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pt-BR" sz="1400" dirty="0" smtClean="0">
                <a:solidFill>
                  <a:srgbClr val="FF0000"/>
                </a:solidFill>
              </a:rPr>
              <a:t>Um aumento de 900% na componente resistiva representa um aumento de 10% na corrente de total</a:t>
            </a:r>
            <a:endParaRPr lang="pt-BR" sz="1400" dirty="0">
              <a:solidFill>
                <a:srgbClr val="FF0000"/>
              </a:solidFill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179512" y="2111931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Resultados da consulta técnica e avaliação da FT: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dirty="0" smtClean="0"/>
              <a:t>Ineficácia no diagnóstico de para-raios</a:t>
            </a:r>
            <a:r>
              <a:rPr lang="pt-BR" dirty="0" smtClean="0"/>
              <a:t>.</a:t>
            </a:r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48782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95536" y="2420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179512" y="1268760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Medição </a:t>
            </a:r>
            <a:r>
              <a:rPr lang="pt-BR" sz="2000" b="1" dirty="0"/>
              <a:t>da componente resistiva e do 3° harmônico da corrente de fuga total em para-raios </a:t>
            </a:r>
            <a:r>
              <a:rPr lang="pt-BR" sz="2000" b="1" dirty="0" smtClean="0"/>
              <a:t>ZnO</a:t>
            </a: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 rotWithShape="1">
          <a:blip r:embed="rId3"/>
          <a:srcRect l="19526" t="17942" r="20328" b="22150"/>
          <a:stretch/>
        </p:blipFill>
        <p:spPr>
          <a:xfrm>
            <a:off x="2059748" y="2383795"/>
            <a:ext cx="4952496" cy="2773397"/>
          </a:xfrm>
          <a:prstGeom prst="rect">
            <a:avLst/>
          </a:prstGeom>
        </p:spPr>
      </p:pic>
      <p:sp>
        <p:nvSpPr>
          <p:cNvPr id="15" name="CaixaDeTexto 14"/>
          <p:cNvSpPr txBox="1"/>
          <p:nvPr/>
        </p:nvSpPr>
        <p:spPr>
          <a:xfrm>
            <a:off x="179512" y="5291061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/>
              <a:t>Resultados da consulta técnica e avaliação da </a:t>
            </a:r>
            <a:r>
              <a:rPr lang="pt-BR" dirty="0" smtClean="0"/>
              <a:t>FT:</a:t>
            </a:r>
            <a:endParaRPr lang="pt-BR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dirty="0"/>
              <a:t>Pouca experiência.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dirty="0" smtClean="0"/>
              <a:t>Relativa </a:t>
            </a:r>
            <a:r>
              <a:rPr lang="pt-BR" dirty="0"/>
              <a:t>confiabilidade e </a:t>
            </a:r>
            <a:r>
              <a:rPr lang="pt-BR" dirty="0" smtClean="0"/>
              <a:t>eficácia.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dirty="0" smtClean="0"/>
              <a:t>Complexidade </a:t>
            </a:r>
            <a:r>
              <a:rPr lang="pt-BR" dirty="0"/>
              <a:t>de </a:t>
            </a:r>
            <a:r>
              <a:rPr lang="pt-BR" dirty="0" smtClean="0"/>
              <a:t>utilização.</a:t>
            </a:r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740980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95536" y="2420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179512" y="1268760"/>
            <a:ext cx="8712968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Medição </a:t>
            </a:r>
            <a:r>
              <a:rPr lang="pt-BR" sz="2000" b="1" dirty="0"/>
              <a:t>da componente resistiva e do 3° harmônico da corrente de fuga total em para-raios </a:t>
            </a:r>
            <a:r>
              <a:rPr lang="pt-BR" sz="2000" b="1" dirty="0" smtClean="0"/>
              <a:t>ZnO</a:t>
            </a:r>
          </a:p>
          <a:p>
            <a:endParaRPr lang="pt-BR" dirty="0" smtClean="0"/>
          </a:p>
          <a:p>
            <a:r>
              <a:rPr lang="af-ZA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Metodologias conforme projeto </a:t>
            </a:r>
            <a:r>
              <a:rPr lang="af-Z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norma 03:037.04-001 do COBEI </a:t>
            </a:r>
            <a:r>
              <a:rPr lang="af-ZA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af-ZA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norma </a:t>
            </a:r>
            <a:r>
              <a:rPr lang="af-Z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IEC </a:t>
            </a:r>
            <a:r>
              <a:rPr lang="af-ZA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60099-5</a:t>
            </a:r>
            <a:endParaRPr lang="af-ZA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166650" y="2924944"/>
            <a:ext cx="88698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 smtClean="0"/>
              <a:t>Projeto </a:t>
            </a:r>
            <a:r>
              <a:rPr lang="pt-BR" dirty="0"/>
              <a:t>de norma 03:037.04-001 do COBEI - Guia de aplicação de </a:t>
            </a:r>
            <a:r>
              <a:rPr lang="pt-BR" dirty="0" smtClean="0"/>
              <a:t>para-raios </a:t>
            </a:r>
            <a:r>
              <a:rPr lang="pt-BR" dirty="0"/>
              <a:t>de resistor não linear em sistemas de potência – Procedimento.</a:t>
            </a:r>
            <a:endParaRPr lang="pt-B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 smtClean="0"/>
              <a:t>Norma </a:t>
            </a:r>
            <a:r>
              <a:rPr lang="pt-BR" dirty="0"/>
              <a:t>IEC </a:t>
            </a:r>
            <a:r>
              <a:rPr lang="pt-BR" dirty="0" smtClean="0"/>
              <a:t>60099-5 - </a:t>
            </a:r>
            <a:r>
              <a:rPr lang="pt-BR" dirty="0"/>
              <a:t>Surge arresters - Part 5: Selection and application recommendations </a:t>
            </a:r>
            <a:r>
              <a:rPr lang="pt-BR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6657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95536" y="2420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179512" y="1268760"/>
            <a:ext cx="8712968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Medição </a:t>
            </a:r>
            <a:r>
              <a:rPr lang="pt-BR" sz="2000" b="1" dirty="0"/>
              <a:t>da componente resistiva e do 3° harmônico da corrente de fuga total em para-raios </a:t>
            </a:r>
            <a:r>
              <a:rPr lang="pt-BR" sz="2000" b="1" dirty="0" smtClean="0"/>
              <a:t>ZnO</a:t>
            </a:r>
          </a:p>
          <a:p>
            <a:endParaRPr lang="pt-BR" dirty="0" smtClean="0"/>
          </a:p>
          <a:p>
            <a:r>
              <a:rPr lang="af-ZA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Metodologias conforme projeto </a:t>
            </a:r>
            <a:r>
              <a:rPr lang="af-Z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 norma 03:037.04-001 do COBEI </a:t>
            </a:r>
            <a:r>
              <a:rPr lang="af-ZA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af-ZA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norma </a:t>
            </a:r>
            <a:r>
              <a:rPr lang="af-ZA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IEC </a:t>
            </a:r>
            <a:r>
              <a:rPr lang="af-ZA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60099-5</a:t>
            </a:r>
            <a:endParaRPr lang="af-ZA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Imagem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79" t="44199" r="49047" b="28525"/>
          <a:stretch/>
        </p:blipFill>
        <p:spPr bwMode="auto">
          <a:xfrm>
            <a:off x="281354" y="2991120"/>
            <a:ext cx="4506670" cy="346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lipse 1"/>
          <p:cNvSpPr/>
          <p:nvPr/>
        </p:nvSpPr>
        <p:spPr>
          <a:xfrm>
            <a:off x="4383272" y="5544528"/>
            <a:ext cx="260736" cy="2607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0" name="Elipse 9"/>
          <p:cNvSpPr/>
          <p:nvPr/>
        </p:nvSpPr>
        <p:spPr>
          <a:xfrm>
            <a:off x="4396920" y="5791616"/>
            <a:ext cx="260736" cy="26073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13" name="Picture 4" descr="MVC-302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824" y="2715544"/>
            <a:ext cx="2202192" cy="1651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824" y="4606378"/>
            <a:ext cx="3861176" cy="2132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Conector de seta reta 6"/>
          <p:cNvCxnSpPr/>
          <p:nvPr/>
        </p:nvCxnSpPr>
        <p:spPr>
          <a:xfrm flipV="1">
            <a:off x="4611596" y="4367188"/>
            <a:ext cx="671228" cy="121602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de seta reta 15"/>
          <p:cNvCxnSpPr/>
          <p:nvPr/>
        </p:nvCxnSpPr>
        <p:spPr>
          <a:xfrm flipV="1">
            <a:off x="4644008" y="5791616"/>
            <a:ext cx="1268712" cy="11688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tângulo 14"/>
          <p:cNvSpPr/>
          <p:nvPr/>
        </p:nvSpPr>
        <p:spPr>
          <a:xfrm>
            <a:off x="281354" y="5301208"/>
            <a:ext cx="4101918" cy="751144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8" name="CaixaDeTexto 17"/>
          <p:cNvSpPr txBox="1"/>
          <p:nvPr/>
        </p:nvSpPr>
        <p:spPr>
          <a:xfrm>
            <a:off x="7596336" y="2807643"/>
            <a:ext cx="1373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DIAG (Tridelta)</a:t>
            </a:r>
          </a:p>
          <a:p>
            <a:r>
              <a:rPr lang="pt-BR" sz="1400" dirty="0" smtClean="0"/>
              <a:t>SCAR-10 (ISA)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6732240" y="4725144"/>
            <a:ext cx="13738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 smtClean="0"/>
              <a:t>LCM (DOBLE)</a:t>
            </a:r>
          </a:p>
          <a:p>
            <a:r>
              <a:rPr lang="pt-BR" sz="1400" dirty="0" smtClean="0"/>
              <a:t>EXCOUNT (ABB)</a:t>
            </a:r>
          </a:p>
          <a:p>
            <a:r>
              <a:rPr lang="pt-BR" sz="1400" dirty="0" smtClean="0"/>
              <a:t>ACM (SIEMENS)</a:t>
            </a:r>
          </a:p>
        </p:txBody>
      </p:sp>
    </p:spTree>
    <p:extLst>
      <p:ext uri="{BB962C8B-B14F-4D97-AF65-F5344CB8AC3E}">
        <p14:creationId xmlns:p14="http://schemas.microsoft.com/office/powerpoint/2010/main" val="3919410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8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95536" y="2420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179512" y="1268760"/>
            <a:ext cx="8712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b="1" dirty="0" smtClean="0"/>
              <a:t>Medição </a:t>
            </a:r>
            <a:r>
              <a:rPr lang="pt-BR" sz="2000" b="1" dirty="0"/>
              <a:t>da componente resistiva </a:t>
            </a:r>
            <a:r>
              <a:rPr lang="pt-BR" sz="2000" b="1" dirty="0" smtClean="0">
                <a:solidFill>
                  <a:srgbClr val="FF0000"/>
                </a:solidFill>
              </a:rPr>
              <a:t>X</a:t>
            </a:r>
            <a:r>
              <a:rPr lang="pt-BR" sz="2000" b="1" dirty="0" smtClean="0"/>
              <a:t> </a:t>
            </a:r>
            <a:r>
              <a:rPr lang="pt-BR" sz="2000" b="1" dirty="0"/>
              <a:t>3° harmônico da corrente de fuga </a:t>
            </a:r>
            <a:r>
              <a:rPr lang="pt-BR" sz="2000" b="1" dirty="0" smtClean="0"/>
              <a:t>total</a:t>
            </a:r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215694" y="3554362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af-ZA" dirty="0" smtClean="0"/>
              <a:t>Obs.: A </a:t>
            </a:r>
            <a:r>
              <a:rPr lang="af-ZA" dirty="0"/>
              <a:t>ELETRONORTE </a:t>
            </a:r>
            <a:r>
              <a:rPr lang="af-ZA" dirty="0" smtClean="0"/>
              <a:t>apresentou experiência </a:t>
            </a:r>
            <a:r>
              <a:rPr lang="af-ZA" dirty="0"/>
              <a:t>efetiva com o </a:t>
            </a:r>
            <a:r>
              <a:rPr lang="af-ZA" dirty="0" smtClean="0"/>
              <a:t>DIAG.</a:t>
            </a: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179512" y="1916832"/>
            <a:ext cx="87129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af-ZA" dirty="0" smtClean="0"/>
              <a:t>P&amp;D </a:t>
            </a:r>
            <a:r>
              <a:rPr lang="af-ZA" dirty="0"/>
              <a:t>ANEEL – ELETROSUL e </a:t>
            </a:r>
            <a:r>
              <a:rPr lang="af-ZA" dirty="0" smtClean="0"/>
              <a:t>UFSC: Avaliação </a:t>
            </a:r>
            <a:r>
              <a:rPr lang="af-ZA" dirty="0"/>
              <a:t>das metodologias B1 e B2 da IEC </a:t>
            </a:r>
            <a:r>
              <a:rPr lang="af-ZA" dirty="0" smtClean="0"/>
              <a:t>60099-5: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af-ZA" dirty="0" smtClean="0"/>
              <a:t>O </a:t>
            </a:r>
            <a:r>
              <a:rPr lang="af-ZA" dirty="0"/>
              <a:t>DIAG foi o mais recomendado pelo projeto por apresentar bom desempenho, maior rapidez nas medições e menor custo. </a:t>
            </a:r>
            <a:endParaRPr lang="pt-BR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af-ZA" dirty="0" smtClean="0"/>
              <a:t>O LCM-II foi </a:t>
            </a:r>
            <a:r>
              <a:rPr lang="af-ZA" dirty="0" smtClean="0"/>
              <a:t>recomendado porque </a:t>
            </a:r>
            <a:r>
              <a:rPr lang="af-ZA" dirty="0"/>
              <a:t>os limites de degradação dos para-raios são estabelecidos pelos fabricantes com base na componente resistiva da corrente de fuga</a:t>
            </a:r>
            <a:r>
              <a:rPr lang="af-ZA" dirty="0" smtClean="0"/>
              <a:t>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7926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B2B2B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Gráfico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104" y="2366003"/>
            <a:ext cx="6907280" cy="2114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ângulo 1"/>
          <p:cNvSpPr/>
          <p:nvPr/>
        </p:nvSpPr>
        <p:spPr>
          <a:xfrm>
            <a:off x="46182" y="4419764"/>
            <a:ext cx="9062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f-ZA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CEMIG - Elevação da componente resistiva de 3ª harmônica da corrente de fuga em para-raios ASEA, Modelo XAP-362, ZnO</a:t>
            </a:r>
            <a:endParaRPr lang="pt-BR" sz="1600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4"/>
          <a:srcRect l="19923" t="22640" r="18645" b="11923"/>
          <a:stretch/>
        </p:blipFill>
        <p:spPr>
          <a:xfrm>
            <a:off x="3708260" y="5018633"/>
            <a:ext cx="3023980" cy="1811018"/>
          </a:xfrm>
          <a:prstGeom prst="rect">
            <a:avLst/>
          </a:prstGeom>
        </p:spPr>
      </p:pic>
      <p:sp>
        <p:nvSpPr>
          <p:cNvPr id="3" name="Retângulo 2"/>
          <p:cNvSpPr/>
          <p:nvPr/>
        </p:nvSpPr>
        <p:spPr>
          <a:xfrm>
            <a:off x="6701818" y="5739476"/>
            <a:ext cx="20523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f-ZA" dirty="0" smtClean="0"/>
              <a:t>(Δt </a:t>
            </a:r>
            <a:r>
              <a:rPr lang="af-ZA" dirty="0"/>
              <a:t>adjacente 3,1°C)</a:t>
            </a: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179512" y="1268760"/>
            <a:ext cx="8712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Medição </a:t>
            </a:r>
            <a:r>
              <a:rPr lang="pt-BR" sz="2000" b="1" dirty="0"/>
              <a:t>da componente resistiva </a:t>
            </a:r>
            <a:r>
              <a:rPr lang="pt-BR" sz="2000" b="1" dirty="0" smtClean="0"/>
              <a:t>em </a:t>
            </a:r>
            <a:r>
              <a:rPr lang="pt-BR" sz="2000" b="1" dirty="0"/>
              <a:t>para-raios </a:t>
            </a:r>
            <a:r>
              <a:rPr lang="pt-BR" sz="2000" b="1" dirty="0" smtClean="0"/>
              <a:t>ZnO</a:t>
            </a:r>
          </a:p>
          <a:p>
            <a:endParaRPr lang="pt-BR" dirty="0" smtClean="0"/>
          </a:p>
          <a:p>
            <a:r>
              <a:rPr lang="pt-BR" dirty="0" smtClean="0"/>
              <a:t>Exemplo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17" b="9049"/>
          <a:stretch/>
        </p:blipFill>
        <p:spPr>
          <a:xfrm>
            <a:off x="1043608" y="5014218"/>
            <a:ext cx="1944216" cy="181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060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Imagem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3" t="28397" r="19028" b="23390"/>
          <a:stretch>
            <a:fillRect/>
          </a:stretch>
        </p:blipFill>
        <p:spPr bwMode="auto">
          <a:xfrm>
            <a:off x="253026" y="2735307"/>
            <a:ext cx="8639454" cy="3860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ângulo 1"/>
          <p:cNvSpPr/>
          <p:nvPr/>
        </p:nvSpPr>
        <p:spPr>
          <a:xfrm>
            <a:off x="251520" y="1988840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f-ZA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Resumo </a:t>
            </a:r>
            <a:r>
              <a:rPr lang="af-ZA" dirty="0">
                <a:ea typeface="Times New Roman" panose="02020603050405020304" pitchFamily="18" charset="0"/>
                <a:cs typeface="Times New Roman" panose="02020603050405020304" pitchFamily="18" charset="0"/>
              </a:rPr>
              <a:t>das características dos instrumentos de medição da corrente de fuga de para-raios ZnO </a:t>
            </a:r>
            <a:r>
              <a:rPr lang="af-ZA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avaliados </a:t>
            </a:r>
            <a:r>
              <a:rPr lang="af-ZA" dirty="0">
                <a:ea typeface="Times New Roman" panose="02020603050405020304" pitchFamily="18" charset="0"/>
                <a:cs typeface="Times New Roman" panose="02020603050405020304" pitchFamily="18" charset="0"/>
              </a:rPr>
              <a:t>pela FT</a:t>
            </a: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179512" y="1268760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Medição </a:t>
            </a:r>
            <a:r>
              <a:rPr lang="pt-BR" sz="2000" b="1" dirty="0"/>
              <a:t>da componente resistiva e do 3° harmônico da corrente de fuga total em para-raios </a:t>
            </a:r>
            <a:r>
              <a:rPr lang="pt-BR" sz="2000" b="1" dirty="0" smtClean="0"/>
              <a:t>ZnO</a:t>
            </a:r>
          </a:p>
        </p:txBody>
      </p:sp>
    </p:spTree>
    <p:extLst>
      <p:ext uri="{BB962C8B-B14F-4D97-AF65-F5344CB8AC3E}">
        <p14:creationId xmlns:p14="http://schemas.microsoft.com/office/powerpoint/2010/main" val="4551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Imagem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11" t="34843" r="23967" b="22740"/>
          <a:stretch>
            <a:fillRect/>
          </a:stretch>
        </p:blipFill>
        <p:spPr bwMode="auto">
          <a:xfrm>
            <a:off x="903162" y="2817066"/>
            <a:ext cx="7341246" cy="3672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ângulo 1"/>
          <p:cNvSpPr/>
          <p:nvPr/>
        </p:nvSpPr>
        <p:spPr>
          <a:xfrm>
            <a:off x="255090" y="1973895"/>
            <a:ext cx="86338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f-ZA" dirty="0">
                <a:ea typeface="Times New Roman" panose="02020603050405020304" pitchFamily="18" charset="0"/>
                <a:cs typeface="Times New Roman" panose="02020603050405020304" pitchFamily="18" charset="0"/>
              </a:rPr>
              <a:t>Métodos de diagnostico de para-raios ZnO  - </a:t>
            </a:r>
            <a:r>
              <a:rPr lang="pt-BR" dirty="0">
                <a:ea typeface="Times New Roman" panose="02020603050405020304" pitchFamily="18" charset="0"/>
              </a:rPr>
              <a:t>P</a:t>
            </a:r>
            <a:r>
              <a:rPr lang="pt-BR" dirty="0" smtClean="0">
                <a:ea typeface="Times New Roman" panose="02020603050405020304" pitchFamily="18" charset="0"/>
              </a:rPr>
              <a:t>rojeto </a:t>
            </a:r>
            <a:r>
              <a:rPr lang="pt-BR" dirty="0">
                <a:ea typeface="Times New Roman" panose="02020603050405020304" pitchFamily="18" charset="0"/>
              </a:rPr>
              <a:t>de norma 03:037.04-001 do COBEI e norma IEC 60099-5</a:t>
            </a: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179512" y="1268760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Medição </a:t>
            </a:r>
            <a:r>
              <a:rPr lang="pt-BR" sz="2000" b="1" dirty="0"/>
              <a:t>da componente resistiva e do 3° harmônico da corrente de fuga total em para-raios </a:t>
            </a:r>
            <a:r>
              <a:rPr lang="pt-BR" sz="2000" b="1" dirty="0" smtClean="0"/>
              <a:t>ZnO</a:t>
            </a:r>
          </a:p>
        </p:txBody>
      </p:sp>
    </p:spTree>
    <p:extLst>
      <p:ext uri="{BB962C8B-B14F-4D97-AF65-F5344CB8AC3E}">
        <p14:creationId xmlns:p14="http://schemas.microsoft.com/office/powerpoint/2010/main" val="321480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m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52" t="38036" r="28363" b="22479"/>
          <a:stretch>
            <a:fillRect/>
          </a:stretch>
        </p:blipFill>
        <p:spPr bwMode="auto">
          <a:xfrm>
            <a:off x="940536" y="2564904"/>
            <a:ext cx="7255750" cy="3663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tângulo 1"/>
          <p:cNvSpPr/>
          <p:nvPr/>
        </p:nvSpPr>
        <p:spPr>
          <a:xfrm>
            <a:off x="279620" y="1976646"/>
            <a:ext cx="8584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f-ZA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Métodos de diagnostico baseado na experiência das empresas integrantes da ABRATE</a:t>
            </a:r>
            <a:endParaRPr lang="pt-BR" dirty="0">
              <a:latin typeface="+mj-lt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79512" y="1268760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Medição </a:t>
            </a:r>
            <a:r>
              <a:rPr lang="pt-BR" sz="2000" b="1" dirty="0"/>
              <a:t>da componente resistiva e do 3° harmônico da corrente de fuga total em para-raios </a:t>
            </a:r>
            <a:r>
              <a:rPr lang="pt-BR" sz="2000" b="1" dirty="0" smtClean="0"/>
              <a:t>ZnO</a:t>
            </a:r>
          </a:p>
        </p:txBody>
      </p:sp>
      <p:sp>
        <p:nvSpPr>
          <p:cNvPr id="6" name="Retângulo 5"/>
          <p:cNvSpPr/>
          <p:nvPr/>
        </p:nvSpPr>
        <p:spPr>
          <a:xfrm>
            <a:off x="6804248" y="5157192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>
                <a:solidFill>
                  <a:schemeClr val="tx1"/>
                </a:solidFill>
              </a:rPr>
              <a:t>-</a:t>
            </a:r>
          </a:p>
          <a:p>
            <a:pPr algn="ctr"/>
            <a:r>
              <a:rPr lang="pt-BR" sz="1400" dirty="0">
                <a:solidFill>
                  <a:schemeClr val="tx1"/>
                </a:solidFill>
              </a:rPr>
              <a:t>-</a:t>
            </a:r>
          </a:p>
        </p:txBody>
      </p:sp>
      <p:sp>
        <p:nvSpPr>
          <p:cNvPr id="3" name="Elipse 2"/>
          <p:cNvSpPr/>
          <p:nvPr/>
        </p:nvSpPr>
        <p:spPr>
          <a:xfrm>
            <a:off x="6758567" y="4481684"/>
            <a:ext cx="1296560" cy="432186"/>
          </a:xfrm>
          <a:prstGeom prst="ellipse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 smtClean="0">
                <a:solidFill>
                  <a:srgbClr val="FF0000"/>
                </a:solidFill>
              </a:rPr>
              <a:t>Ampla</a:t>
            </a:r>
            <a:endParaRPr lang="pt-B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134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95536" y="2420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179512" y="1772816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/>
              <a:t>Medição </a:t>
            </a:r>
            <a:r>
              <a:rPr lang="pt-BR" dirty="0"/>
              <a:t>da componente resistiva e do 3° harmônico da corrente de fuga total em para-raios </a:t>
            </a:r>
            <a:r>
              <a:rPr lang="pt-BR" dirty="0" smtClean="0"/>
              <a:t>ZnO</a:t>
            </a:r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395536" y="6478713"/>
            <a:ext cx="3673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/>
              <a:t>EXCOUNT-II </a:t>
            </a:r>
            <a:r>
              <a:rPr lang="pt-BR" sz="1400" dirty="0" smtClean="0"/>
              <a:t>- ABB</a:t>
            </a:r>
            <a:endParaRPr lang="pt-BR" sz="1400" dirty="0"/>
          </a:p>
        </p:txBody>
      </p:sp>
      <p:pic>
        <p:nvPicPr>
          <p:cNvPr id="8" name="Imagem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67" y="2771353"/>
            <a:ext cx="2672140" cy="146179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" name="Grupo 1"/>
          <p:cNvGrpSpPr/>
          <p:nvPr/>
        </p:nvGrpSpPr>
        <p:grpSpPr>
          <a:xfrm>
            <a:off x="537448" y="5015294"/>
            <a:ext cx="3390166" cy="1458004"/>
            <a:chOff x="539552" y="4293096"/>
            <a:chExt cx="4966970" cy="2136140"/>
          </a:xfrm>
        </p:grpSpPr>
        <p:pic>
          <p:nvPicPr>
            <p:cNvPr id="9" name="Imagem 8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814" b="53427"/>
            <a:stretch>
              <a:fillRect/>
            </a:stretch>
          </p:blipFill>
          <p:spPr bwMode="auto">
            <a:xfrm>
              <a:off x="539552" y="4293096"/>
              <a:ext cx="2911475" cy="21361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Imagem 9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568" t="52794" b="1285"/>
            <a:stretch>
              <a:fillRect/>
            </a:stretch>
          </p:blipFill>
          <p:spPr bwMode="auto">
            <a:xfrm>
              <a:off x="3451027" y="4293096"/>
              <a:ext cx="2055495" cy="213614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" name="CaixaDeTexto 12"/>
          <p:cNvSpPr txBox="1"/>
          <p:nvPr/>
        </p:nvSpPr>
        <p:spPr>
          <a:xfrm>
            <a:off x="179512" y="4224618"/>
            <a:ext cx="28958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 smtClean="0"/>
              <a:t>LCM-500 - DOBLE</a:t>
            </a:r>
            <a:endParaRPr lang="pt-BR" sz="1400" dirty="0"/>
          </a:p>
        </p:txBody>
      </p:sp>
      <p:pic>
        <p:nvPicPr>
          <p:cNvPr id="14" name="Imagem 13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6" r="6406" b="4273"/>
          <a:stretch/>
        </p:blipFill>
        <p:spPr bwMode="auto">
          <a:xfrm>
            <a:off x="3641695" y="2529727"/>
            <a:ext cx="2670394" cy="19080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CaixaDeTexto 14"/>
          <p:cNvSpPr txBox="1"/>
          <p:nvPr/>
        </p:nvSpPr>
        <p:spPr>
          <a:xfrm>
            <a:off x="3419872" y="4417367"/>
            <a:ext cx="3114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 smtClean="0"/>
              <a:t>ACM - SIEMENS</a:t>
            </a:r>
            <a:endParaRPr lang="pt-BR" sz="1400" dirty="0"/>
          </a:p>
        </p:txBody>
      </p:sp>
      <p:grpSp>
        <p:nvGrpSpPr>
          <p:cNvPr id="11" name="Grupo 10"/>
          <p:cNvGrpSpPr/>
          <p:nvPr/>
        </p:nvGrpSpPr>
        <p:grpSpPr>
          <a:xfrm>
            <a:off x="5364088" y="5091931"/>
            <a:ext cx="3531096" cy="1432506"/>
            <a:chOff x="5465919" y="5007432"/>
            <a:chExt cx="2846352" cy="1154717"/>
          </a:xfrm>
          <a:noFill/>
        </p:grpSpPr>
        <p:pic>
          <p:nvPicPr>
            <p:cNvPr id="16" name="Imagem 15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5919" y="5007432"/>
              <a:ext cx="1498526" cy="1149864"/>
            </a:xfrm>
            <a:prstGeom prst="rect">
              <a:avLst/>
            </a:prstGeom>
            <a:grpFill/>
            <a:ln w="12700">
              <a:noFill/>
            </a:ln>
          </p:spPr>
        </p:pic>
        <p:pic>
          <p:nvPicPr>
            <p:cNvPr id="17" name="Imagem 16"/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4445" y="5013177"/>
              <a:ext cx="1347826" cy="1148972"/>
            </a:xfrm>
            <a:prstGeom prst="rect">
              <a:avLst/>
            </a:prstGeom>
            <a:grpFill/>
            <a:ln w="12700">
              <a:noFill/>
            </a:ln>
          </p:spPr>
        </p:pic>
      </p:grpSp>
      <p:sp>
        <p:nvSpPr>
          <p:cNvPr id="18" name="CaixaDeTexto 17"/>
          <p:cNvSpPr txBox="1"/>
          <p:nvPr/>
        </p:nvSpPr>
        <p:spPr>
          <a:xfrm>
            <a:off x="5706460" y="6488183"/>
            <a:ext cx="2846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 smtClean="0"/>
              <a:t>DIAG - TRIDELTA</a:t>
            </a:r>
            <a:endParaRPr lang="pt-BR" sz="1400" dirty="0"/>
          </a:p>
        </p:txBody>
      </p:sp>
      <p:pic>
        <p:nvPicPr>
          <p:cNvPr id="1026" name="Picture 2" descr="http://www.isatest.com/images/prodotti/17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1910" y="2912464"/>
            <a:ext cx="1848566" cy="149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CaixaDeTexto 19"/>
          <p:cNvSpPr txBox="1"/>
          <p:nvPr/>
        </p:nvSpPr>
        <p:spPr>
          <a:xfrm>
            <a:off x="7092279" y="4365104"/>
            <a:ext cx="16478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 smtClean="0"/>
              <a:t>SCAR 10 - ISA</a:t>
            </a:r>
            <a:endParaRPr lang="pt-BR" sz="1400" dirty="0"/>
          </a:p>
        </p:txBody>
      </p:sp>
      <p:sp>
        <p:nvSpPr>
          <p:cNvPr id="21" name="CaixaDeTexto 20"/>
          <p:cNvSpPr txBox="1"/>
          <p:nvPr/>
        </p:nvSpPr>
        <p:spPr>
          <a:xfrm>
            <a:off x="179512" y="1268760"/>
            <a:ext cx="8712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b="1" dirty="0"/>
              <a:t>T</a:t>
            </a:r>
            <a:r>
              <a:rPr lang="pt-BR" sz="2000" b="1" dirty="0" smtClean="0"/>
              <a:t>écnicas </a:t>
            </a:r>
            <a:r>
              <a:rPr lang="pt-BR" sz="2000" b="1" dirty="0"/>
              <a:t>disponíveis no mercado </a:t>
            </a:r>
            <a:r>
              <a:rPr lang="pt-BR" sz="2000" b="1" dirty="0" smtClean="0"/>
              <a:t>para diagnóstico de para-raios</a:t>
            </a:r>
            <a:endParaRPr lang="pt-BR" sz="2000" b="1" dirty="0"/>
          </a:p>
        </p:txBody>
      </p:sp>
      <p:sp>
        <p:nvSpPr>
          <p:cNvPr id="1044" name="Forma livre 1043"/>
          <p:cNvSpPr/>
          <p:nvPr/>
        </p:nvSpPr>
        <p:spPr>
          <a:xfrm>
            <a:off x="136478" y="2415654"/>
            <a:ext cx="6359856" cy="4367283"/>
          </a:xfrm>
          <a:custGeom>
            <a:avLst/>
            <a:gdLst>
              <a:gd name="connsiteX0" fmla="*/ 0 w 6359856"/>
              <a:gd name="connsiteY0" fmla="*/ 27295 h 4367283"/>
              <a:gd name="connsiteX1" fmla="*/ 0 w 6359856"/>
              <a:gd name="connsiteY1" fmla="*/ 4367283 h 4367283"/>
              <a:gd name="connsiteX2" fmla="*/ 4026089 w 6359856"/>
              <a:gd name="connsiteY2" fmla="*/ 4367283 h 4367283"/>
              <a:gd name="connsiteX3" fmla="*/ 4026089 w 6359856"/>
              <a:gd name="connsiteY3" fmla="*/ 2361062 h 4367283"/>
              <a:gd name="connsiteX4" fmla="*/ 6359856 w 6359856"/>
              <a:gd name="connsiteY4" fmla="*/ 2361062 h 4367283"/>
              <a:gd name="connsiteX5" fmla="*/ 6359856 w 6359856"/>
              <a:gd name="connsiteY5" fmla="*/ 0 h 4367283"/>
              <a:gd name="connsiteX6" fmla="*/ 0 w 6359856"/>
              <a:gd name="connsiteY6" fmla="*/ 27295 h 4367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59856" h="4367283">
                <a:moveTo>
                  <a:pt x="0" y="27295"/>
                </a:moveTo>
                <a:lnTo>
                  <a:pt x="0" y="4367283"/>
                </a:lnTo>
                <a:lnTo>
                  <a:pt x="4026089" y="4367283"/>
                </a:lnTo>
                <a:lnTo>
                  <a:pt x="4026089" y="2361062"/>
                </a:lnTo>
                <a:lnTo>
                  <a:pt x="6359856" y="2361062"/>
                </a:lnTo>
                <a:lnTo>
                  <a:pt x="6359856" y="0"/>
                </a:lnTo>
                <a:lnTo>
                  <a:pt x="0" y="27295"/>
                </a:lnTo>
                <a:close/>
              </a:path>
            </a:pathLst>
          </a:cu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045" name="Retângulo 1044"/>
          <p:cNvSpPr/>
          <p:nvPr/>
        </p:nvSpPr>
        <p:spPr>
          <a:xfrm>
            <a:off x="4932039" y="4937125"/>
            <a:ext cx="4106373" cy="1850510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3" name="Retângulo 62"/>
          <p:cNvSpPr/>
          <p:nvPr/>
        </p:nvSpPr>
        <p:spPr>
          <a:xfrm>
            <a:off x="6745179" y="2415654"/>
            <a:ext cx="2293234" cy="2344262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5" name="Elipse 64"/>
          <p:cNvSpPr/>
          <p:nvPr/>
        </p:nvSpPr>
        <p:spPr>
          <a:xfrm>
            <a:off x="7572760" y="2109062"/>
            <a:ext cx="743874" cy="74387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 smtClean="0">
                <a:solidFill>
                  <a:srgbClr val="FF0000"/>
                </a:solidFill>
              </a:rPr>
              <a:t>B2/B1</a:t>
            </a:r>
            <a:endParaRPr lang="pt-BR" sz="1000" b="1" dirty="0">
              <a:solidFill>
                <a:srgbClr val="FF0000"/>
              </a:solidFill>
            </a:endParaRPr>
          </a:p>
        </p:txBody>
      </p:sp>
      <p:sp>
        <p:nvSpPr>
          <p:cNvPr id="66" name="Elipse 65"/>
          <p:cNvSpPr/>
          <p:nvPr/>
        </p:nvSpPr>
        <p:spPr>
          <a:xfrm>
            <a:off x="2565269" y="2077997"/>
            <a:ext cx="743874" cy="74387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 smtClean="0">
                <a:solidFill>
                  <a:srgbClr val="FF0000"/>
                </a:solidFill>
              </a:rPr>
              <a:t>B2</a:t>
            </a:r>
            <a:endParaRPr lang="pt-BR" sz="1000" b="1" dirty="0">
              <a:solidFill>
                <a:srgbClr val="FF0000"/>
              </a:solidFill>
            </a:endParaRPr>
          </a:p>
        </p:txBody>
      </p:sp>
      <p:sp>
        <p:nvSpPr>
          <p:cNvPr id="67" name="Elipse 66"/>
          <p:cNvSpPr/>
          <p:nvPr/>
        </p:nvSpPr>
        <p:spPr>
          <a:xfrm>
            <a:off x="4651975" y="6114126"/>
            <a:ext cx="743874" cy="74387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 smtClean="0">
                <a:solidFill>
                  <a:srgbClr val="FF0000"/>
                </a:solidFill>
              </a:rPr>
              <a:t>B1</a:t>
            </a:r>
            <a:endParaRPr lang="pt-BR" sz="1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98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5" grpId="0"/>
      <p:bldP spid="18" grpId="0"/>
      <p:bldP spid="20" grpId="0"/>
      <p:bldP spid="1044" grpId="0" animBg="1"/>
      <p:bldP spid="1045" grpId="0" animBg="1"/>
      <p:bldP spid="63" grpId="0" animBg="1"/>
      <p:bldP spid="65" grpId="0" animBg="1"/>
      <p:bldP spid="66" grpId="0" animBg="1"/>
      <p:bldP spid="6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2"/>
          <p:cNvSpPr txBox="1"/>
          <p:nvPr/>
        </p:nvSpPr>
        <p:spPr>
          <a:xfrm>
            <a:off x="179512" y="1196752"/>
            <a:ext cx="8712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/>
              <a:t>FT TÉCNICAS PREDITIVAS DE DIAGNÓSTICO DE PARA-RAIOS (2010/2013)</a:t>
            </a: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3"/>
          <a:srcRect l="15722" t="32265" r="18975" b="16112"/>
          <a:stretch/>
        </p:blipFill>
        <p:spPr>
          <a:xfrm>
            <a:off x="539552" y="1660139"/>
            <a:ext cx="8064896" cy="3584398"/>
          </a:xfrm>
          <a:prstGeom prst="rect">
            <a:avLst/>
          </a:prstGeom>
        </p:spPr>
      </p:pic>
      <p:pic>
        <p:nvPicPr>
          <p:cNvPr id="5" name="Imagem 4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33"/>
          <a:stretch/>
        </p:blipFill>
        <p:spPr bwMode="auto">
          <a:xfrm>
            <a:off x="1985036" y="5167071"/>
            <a:ext cx="2226924" cy="138821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aixaDeTexto 6"/>
          <p:cNvSpPr txBox="1"/>
          <p:nvPr/>
        </p:nvSpPr>
        <p:spPr>
          <a:xfrm>
            <a:off x="1985036" y="6536663"/>
            <a:ext cx="2226924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 smtClean="0"/>
              <a:t>Laboratório CEMIG</a:t>
            </a:r>
            <a:endParaRPr lang="pt-BR" sz="1400" dirty="0"/>
          </a:p>
        </p:txBody>
      </p:sp>
      <p:pic>
        <p:nvPicPr>
          <p:cNvPr id="8" name="Imagem 7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07"/>
          <a:stretch/>
        </p:blipFill>
        <p:spPr bwMode="auto">
          <a:xfrm>
            <a:off x="5364088" y="5157192"/>
            <a:ext cx="1866526" cy="137751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CaixaDeTexto 8"/>
          <p:cNvSpPr txBox="1"/>
          <p:nvPr/>
        </p:nvSpPr>
        <p:spPr>
          <a:xfrm>
            <a:off x="5364482" y="6526784"/>
            <a:ext cx="1866132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/>
              <a:t>Subestação </a:t>
            </a:r>
            <a:r>
              <a:rPr lang="pt-BR" sz="1400" dirty="0" smtClean="0"/>
              <a:t>- CHESF</a:t>
            </a:r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317690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95536" y="2420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179512" y="1700808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Medição </a:t>
            </a:r>
            <a:r>
              <a:rPr lang="pt-BR" dirty="0"/>
              <a:t>da componente resistiva da corrente de </a:t>
            </a:r>
            <a:r>
              <a:rPr lang="pt-BR" dirty="0" smtClean="0"/>
              <a:t>fuga </a:t>
            </a:r>
          </a:p>
          <a:p>
            <a:r>
              <a:rPr lang="pt-BR" dirty="0" smtClean="0"/>
              <a:t>P&amp;D ANEEL CHESF </a:t>
            </a:r>
            <a:r>
              <a:rPr lang="pt-BR" dirty="0"/>
              <a:t>e </a:t>
            </a:r>
            <a:r>
              <a:rPr lang="pt-BR" dirty="0" smtClean="0"/>
              <a:t>UFCG</a:t>
            </a:r>
            <a:endParaRPr lang="pt-BR" dirty="0"/>
          </a:p>
        </p:txBody>
      </p:sp>
      <p:pic>
        <p:nvPicPr>
          <p:cNvPr id="6" name="Imagem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7" r="2309" b="6700"/>
          <a:stretch>
            <a:fillRect/>
          </a:stretch>
        </p:blipFill>
        <p:spPr bwMode="auto">
          <a:xfrm>
            <a:off x="975724" y="3490584"/>
            <a:ext cx="6941032" cy="3394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7" b="1"/>
          <a:stretch/>
        </p:blipFill>
        <p:spPr bwMode="auto">
          <a:xfrm>
            <a:off x="6677909" y="1739121"/>
            <a:ext cx="2070555" cy="2121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ixaDeTexto 7"/>
          <p:cNvSpPr txBox="1"/>
          <p:nvPr/>
        </p:nvSpPr>
        <p:spPr>
          <a:xfrm>
            <a:off x="179512" y="2169150"/>
            <a:ext cx="59046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 smtClean="0"/>
          </a:p>
          <a:p>
            <a:r>
              <a:rPr lang="pt-BR" dirty="0" smtClean="0"/>
              <a:t>Técnica </a:t>
            </a:r>
            <a:r>
              <a:rPr lang="pt-BR" dirty="0"/>
              <a:t>de Medição de Fase, baseado na observação do conteúdo ortogonal existente entre as componentes resistiva e capacitiva  da corrente de fuga total.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79512" y="1268760"/>
            <a:ext cx="8712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b="1" dirty="0"/>
              <a:t>T</a:t>
            </a:r>
            <a:r>
              <a:rPr lang="pt-BR" sz="2000" b="1" dirty="0" smtClean="0"/>
              <a:t>écnicas em desenvolvimento para diagnóstico de para-raios</a:t>
            </a:r>
            <a:endParaRPr lang="pt-BR" sz="2000" b="1" dirty="0"/>
          </a:p>
        </p:txBody>
      </p:sp>
    </p:spTree>
    <p:extLst>
      <p:ext uri="{BB962C8B-B14F-4D97-AF65-F5344CB8AC3E}">
        <p14:creationId xmlns:p14="http://schemas.microsoft.com/office/powerpoint/2010/main" val="1730086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95536" y="2420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pic>
        <p:nvPicPr>
          <p:cNvPr id="9" name="Imagem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15" y="2420888"/>
            <a:ext cx="3774516" cy="3594706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CaixaDeTexto 9"/>
          <p:cNvSpPr txBox="1"/>
          <p:nvPr/>
        </p:nvSpPr>
        <p:spPr>
          <a:xfrm>
            <a:off x="174593" y="6084004"/>
            <a:ext cx="4181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dirty="0"/>
              <a:t>Subestação </a:t>
            </a:r>
            <a:r>
              <a:rPr lang="pt-BR" dirty="0" smtClean="0"/>
              <a:t>Campina Grande/PB - CHESF</a:t>
            </a:r>
            <a:endParaRPr lang="pt-BR" dirty="0"/>
          </a:p>
        </p:txBody>
      </p:sp>
      <p:sp>
        <p:nvSpPr>
          <p:cNvPr id="2" name="Retângulo 1"/>
          <p:cNvSpPr/>
          <p:nvPr/>
        </p:nvSpPr>
        <p:spPr>
          <a:xfrm>
            <a:off x="4859671" y="2925579"/>
            <a:ext cx="403244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af-ZA" b="1" dirty="0" smtClean="0"/>
              <a:t>Constatações da FT:</a:t>
            </a:r>
            <a:endParaRPr lang="pt-BR" b="1" dirty="0"/>
          </a:p>
          <a:p>
            <a:pPr algn="just"/>
            <a:r>
              <a:rPr lang="af-ZA" dirty="0" smtClean="0"/>
              <a:t> - A componente </a:t>
            </a:r>
            <a:r>
              <a:rPr lang="af-ZA" dirty="0"/>
              <a:t>resistiva da corrente de fuga é diferente </a:t>
            </a:r>
            <a:r>
              <a:rPr lang="af-ZA" dirty="0" smtClean="0"/>
              <a:t>da medida </a:t>
            </a:r>
            <a:r>
              <a:rPr lang="af-ZA" dirty="0"/>
              <a:t>do </a:t>
            </a:r>
            <a:r>
              <a:rPr lang="af-ZA" dirty="0" smtClean="0"/>
              <a:t>LCM-II</a:t>
            </a:r>
          </a:p>
          <a:p>
            <a:pPr algn="just"/>
            <a:r>
              <a:rPr lang="af-ZA" dirty="0" smtClean="0"/>
              <a:t> - </a:t>
            </a:r>
            <a:r>
              <a:rPr lang="af-ZA" u="sng" dirty="0" smtClean="0"/>
              <a:t>Monitoramento</a:t>
            </a:r>
            <a:r>
              <a:rPr lang="af-ZA" dirty="0" smtClean="0"/>
              <a:t> remoto.</a:t>
            </a:r>
          </a:p>
          <a:p>
            <a:pPr algn="just"/>
            <a:r>
              <a:rPr lang="af-ZA" dirty="0"/>
              <a:t> </a:t>
            </a:r>
            <a:r>
              <a:rPr lang="af-ZA" dirty="0" smtClean="0"/>
              <a:t>- Baixo custo (informações CHESF).</a:t>
            </a:r>
          </a:p>
          <a:p>
            <a:pPr algn="just"/>
            <a:r>
              <a:rPr lang="af-ZA" dirty="0"/>
              <a:t> - Dependência da tensão de alimentação do para-raios (desvantagem</a:t>
            </a:r>
            <a:r>
              <a:rPr lang="af-ZA" dirty="0" smtClean="0"/>
              <a:t>).</a:t>
            </a:r>
          </a:p>
          <a:p>
            <a:pPr algn="just"/>
            <a:r>
              <a:rPr lang="af-ZA" dirty="0"/>
              <a:t> - Necessidade </a:t>
            </a:r>
            <a:r>
              <a:rPr lang="af-ZA" dirty="0" smtClean="0"/>
              <a:t>de avaliação técnica da eficácia com casos reais, </a:t>
            </a:r>
            <a:r>
              <a:rPr lang="pt-BR" dirty="0"/>
              <a:t>correlacionando os resultados com outras técnicas de diagnóstico</a:t>
            </a:r>
            <a:r>
              <a:rPr lang="af-ZA" dirty="0" smtClean="0"/>
              <a:t>.</a:t>
            </a:r>
            <a:endParaRPr lang="af-ZA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179512" y="1700808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Medição </a:t>
            </a:r>
            <a:r>
              <a:rPr lang="pt-BR" dirty="0"/>
              <a:t>da componente resistiva da corrente de </a:t>
            </a:r>
            <a:r>
              <a:rPr lang="pt-BR" dirty="0" smtClean="0"/>
              <a:t>fuga - P&amp;D ANEEL CHESF </a:t>
            </a:r>
            <a:r>
              <a:rPr lang="pt-BR" dirty="0"/>
              <a:t>e </a:t>
            </a:r>
            <a:r>
              <a:rPr lang="pt-BR" dirty="0" smtClean="0"/>
              <a:t>UFCG</a:t>
            </a:r>
            <a:endParaRPr lang="pt-BR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179512" y="1268760"/>
            <a:ext cx="8712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b="1" dirty="0"/>
              <a:t>T</a:t>
            </a:r>
            <a:r>
              <a:rPr lang="pt-BR" sz="2000" b="1" dirty="0" smtClean="0"/>
              <a:t>écnicas em desenvolvimento para diagnóstico de para-raios</a:t>
            </a:r>
            <a:endParaRPr lang="pt-BR" sz="2000" b="1" dirty="0"/>
          </a:p>
        </p:txBody>
      </p:sp>
    </p:spTree>
    <p:extLst>
      <p:ext uri="{BB962C8B-B14F-4D97-AF65-F5344CB8AC3E}">
        <p14:creationId xmlns:p14="http://schemas.microsoft.com/office/powerpoint/2010/main" val="157158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95536" y="2420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/>
          <a:srcRect l="20075" t="12182" r="18500" b="6580"/>
          <a:stretch/>
        </p:blipFill>
        <p:spPr>
          <a:xfrm>
            <a:off x="611560" y="2415348"/>
            <a:ext cx="4752528" cy="3533932"/>
          </a:xfrm>
          <a:prstGeom prst="rect">
            <a:avLst/>
          </a:prstGeom>
        </p:spPr>
      </p:pic>
      <p:pic>
        <p:nvPicPr>
          <p:cNvPr id="7" name="Imagem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551" y="1844823"/>
            <a:ext cx="1923913" cy="2705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m 7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" t="50000" r="2546" b="1913"/>
          <a:stretch/>
        </p:blipFill>
        <p:spPr bwMode="auto">
          <a:xfrm>
            <a:off x="3563888" y="4681726"/>
            <a:ext cx="5400600" cy="21316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CaixaDeTexto 8"/>
          <p:cNvSpPr txBox="1"/>
          <p:nvPr/>
        </p:nvSpPr>
        <p:spPr>
          <a:xfrm>
            <a:off x="179512" y="5949280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Apresentação para a FT em nov./2012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179512" y="1844825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Avaliação </a:t>
            </a:r>
            <a:r>
              <a:rPr lang="pt-BR" dirty="0"/>
              <a:t>de </a:t>
            </a:r>
            <a:r>
              <a:rPr lang="pt-BR" dirty="0" smtClean="0"/>
              <a:t>para-raios </a:t>
            </a:r>
            <a:r>
              <a:rPr lang="pt-BR" dirty="0"/>
              <a:t>por meio das </a:t>
            </a:r>
            <a:r>
              <a:rPr lang="pt-BR" dirty="0" smtClean="0"/>
              <a:t>descargas parciais </a:t>
            </a:r>
          </a:p>
          <a:p>
            <a:r>
              <a:rPr lang="pt-BR" dirty="0"/>
              <a:t>C</a:t>
            </a:r>
            <a:r>
              <a:rPr lang="pt-BR" dirty="0" smtClean="0"/>
              <a:t>EPEL/FURNAS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179512" y="1268760"/>
            <a:ext cx="8712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b="1" dirty="0"/>
              <a:t>T</a:t>
            </a:r>
            <a:r>
              <a:rPr lang="pt-BR" sz="2000" b="1" dirty="0" smtClean="0"/>
              <a:t>écnicas em desenvolvimento para diagnóstico de para-raios</a:t>
            </a:r>
            <a:endParaRPr lang="pt-BR" sz="2000" b="1" dirty="0"/>
          </a:p>
        </p:txBody>
      </p:sp>
    </p:spTree>
    <p:extLst>
      <p:ext uri="{BB962C8B-B14F-4D97-AF65-F5344CB8AC3E}">
        <p14:creationId xmlns:p14="http://schemas.microsoft.com/office/powerpoint/2010/main" val="81853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95536" y="2420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179512" y="2390112"/>
            <a:ext cx="87129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af-ZA" b="1" dirty="0" smtClean="0"/>
              <a:t>Constatações </a:t>
            </a:r>
            <a:r>
              <a:rPr lang="af-ZA" b="1" dirty="0"/>
              <a:t>da FT:</a:t>
            </a:r>
            <a:endParaRPr lang="pt-BR" b="1" dirty="0"/>
          </a:p>
          <a:p>
            <a:pPr algn="just"/>
            <a:r>
              <a:rPr lang="pt-BR" dirty="0" smtClean="0"/>
              <a:t> - Experiência consistente (CEPEL e FURNAS). </a:t>
            </a:r>
            <a:endParaRPr lang="pt-BR" dirty="0"/>
          </a:p>
          <a:p>
            <a:pPr algn="just"/>
            <a:r>
              <a:rPr lang="pt-BR" dirty="0" smtClean="0"/>
              <a:t> - Motivado </a:t>
            </a:r>
            <a:r>
              <a:rPr lang="pt-BR" dirty="0"/>
              <a:t>pela a ineficácia das técnicas preditivas (termografia e medição </a:t>
            </a:r>
            <a:r>
              <a:rPr lang="pt-BR" dirty="0" smtClean="0"/>
              <a:t>do </a:t>
            </a:r>
            <a:r>
              <a:rPr lang="pt-BR" dirty="0"/>
              <a:t>3° harmônica da corrente de fuga) em diagnosticar defeitos incipientes.</a:t>
            </a:r>
          </a:p>
          <a:p>
            <a:pPr algn="just"/>
            <a:r>
              <a:rPr lang="pt-BR" dirty="0" smtClean="0"/>
              <a:t> - Rapidez </a:t>
            </a:r>
            <a:r>
              <a:rPr lang="pt-BR" dirty="0"/>
              <a:t>na realização dos </a:t>
            </a:r>
            <a:r>
              <a:rPr lang="pt-BR" dirty="0" smtClean="0"/>
              <a:t>ensaios.</a:t>
            </a:r>
          </a:p>
          <a:p>
            <a:pPr algn="just"/>
            <a:r>
              <a:rPr lang="pt-BR" dirty="0"/>
              <a:t> </a:t>
            </a:r>
            <a:r>
              <a:rPr lang="pt-BR" dirty="0" smtClean="0"/>
              <a:t>- Baixo </a:t>
            </a:r>
            <a:r>
              <a:rPr lang="pt-BR" dirty="0"/>
              <a:t>custo.</a:t>
            </a:r>
          </a:p>
          <a:p>
            <a:pPr algn="just"/>
            <a:r>
              <a:rPr lang="pt-BR" dirty="0" smtClean="0"/>
              <a:t> - N</a:t>
            </a:r>
            <a:r>
              <a:rPr lang="af-ZA" dirty="0" smtClean="0"/>
              <a:t>ecessidade </a:t>
            </a:r>
            <a:r>
              <a:rPr lang="af-ZA" dirty="0"/>
              <a:t>de </a:t>
            </a:r>
            <a:r>
              <a:rPr lang="pt-BR" dirty="0" smtClean="0"/>
              <a:t>correlacionar </a:t>
            </a:r>
            <a:r>
              <a:rPr lang="pt-BR" dirty="0"/>
              <a:t>os resultados com outras técnicas de </a:t>
            </a:r>
            <a:r>
              <a:rPr lang="pt-BR" dirty="0" smtClean="0"/>
              <a:t>diagnóstico, principalmente com a termografia</a:t>
            </a:r>
            <a:r>
              <a:rPr lang="af-ZA" dirty="0" smtClean="0"/>
              <a:t>.</a:t>
            </a:r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179512" y="1844825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Avaliação </a:t>
            </a:r>
            <a:r>
              <a:rPr lang="pt-BR" dirty="0"/>
              <a:t>de </a:t>
            </a:r>
            <a:r>
              <a:rPr lang="pt-BR" dirty="0" smtClean="0"/>
              <a:t>para-raios </a:t>
            </a:r>
            <a:r>
              <a:rPr lang="pt-BR" dirty="0"/>
              <a:t>por meio das </a:t>
            </a:r>
            <a:r>
              <a:rPr lang="pt-BR" dirty="0" smtClean="0"/>
              <a:t>descargas parciais - CEPEL/FURNAS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179512" y="1268760"/>
            <a:ext cx="8712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b="1" dirty="0"/>
              <a:t>T</a:t>
            </a:r>
            <a:r>
              <a:rPr lang="pt-BR" sz="2000" b="1" dirty="0" smtClean="0"/>
              <a:t>écnicas em desenvolvimento para diagnóstico de para-raios</a:t>
            </a:r>
            <a:endParaRPr lang="pt-BR" sz="2000" b="1" dirty="0"/>
          </a:p>
        </p:txBody>
      </p:sp>
    </p:spTree>
    <p:extLst>
      <p:ext uri="{BB962C8B-B14F-4D97-AF65-F5344CB8AC3E}">
        <p14:creationId xmlns:p14="http://schemas.microsoft.com/office/powerpoint/2010/main" val="824158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95536" y="2420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166650" y="1804155"/>
            <a:ext cx="88698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Avaliação </a:t>
            </a:r>
            <a:r>
              <a:rPr lang="pt-BR" dirty="0"/>
              <a:t>de </a:t>
            </a:r>
            <a:r>
              <a:rPr lang="pt-BR" dirty="0" smtClean="0"/>
              <a:t>para-raios </a:t>
            </a:r>
            <a:r>
              <a:rPr lang="pt-BR" dirty="0"/>
              <a:t>por meio das </a:t>
            </a:r>
            <a:r>
              <a:rPr lang="pt-BR" dirty="0" smtClean="0"/>
              <a:t>descargas parciais - P&amp;D ANEEL CTEEP e IEE/USP - 2004</a:t>
            </a:r>
          </a:p>
          <a:p>
            <a:endParaRPr lang="pt-BR" dirty="0" smtClean="0"/>
          </a:p>
          <a:p>
            <a:r>
              <a:rPr lang="pt-BR" dirty="0" smtClean="0"/>
              <a:t>Diagnóstico de para-raios SiC e ZnO. </a:t>
            </a:r>
          </a:p>
          <a:p>
            <a:r>
              <a:rPr lang="pt-BR" dirty="0" smtClean="0"/>
              <a:t>Necessidade de se priorizar a substituição dos para-raios SiC.</a:t>
            </a:r>
            <a:endParaRPr lang="pt-BR" dirty="0"/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/>
          <a:srcRect l="12745" t="17852" r="51961" b="36809"/>
          <a:stretch/>
        </p:blipFill>
        <p:spPr>
          <a:xfrm>
            <a:off x="507058" y="3457366"/>
            <a:ext cx="3744416" cy="270430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016" y="3385358"/>
            <a:ext cx="4032448" cy="3284002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179512" y="644404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Avaliação da literatura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79512" y="1268760"/>
            <a:ext cx="8712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b="1" dirty="0"/>
              <a:t>T</a:t>
            </a:r>
            <a:r>
              <a:rPr lang="pt-BR" sz="2000" b="1" dirty="0" smtClean="0"/>
              <a:t>écnicas em desenvolvimento para diagnóstico de para-raios</a:t>
            </a:r>
            <a:endParaRPr lang="pt-BR" sz="2000" b="1" dirty="0"/>
          </a:p>
        </p:txBody>
      </p:sp>
    </p:spTree>
    <p:extLst>
      <p:ext uri="{BB962C8B-B14F-4D97-AF65-F5344CB8AC3E}">
        <p14:creationId xmlns:p14="http://schemas.microsoft.com/office/powerpoint/2010/main" val="83046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95536" y="2420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166650" y="1804155"/>
            <a:ext cx="88698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Contribuições da </a:t>
            </a:r>
            <a:r>
              <a:rPr lang="pt-BR" dirty="0" smtClean="0"/>
              <a:t>FT</a:t>
            </a:r>
            <a:endParaRPr lang="pt-BR" dirty="0"/>
          </a:p>
          <a:p>
            <a:endParaRPr lang="pt-BR" dirty="0" smtClean="0"/>
          </a:p>
          <a:p>
            <a:r>
              <a:rPr lang="pt-BR" dirty="0" smtClean="0"/>
              <a:t>Métodos </a:t>
            </a:r>
            <a:r>
              <a:rPr lang="pt-BR" dirty="0"/>
              <a:t>de medição da corrente de fuga de para-raios </a:t>
            </a:r>
            <a:r>
              <a:rPr lang="pt-BR" dirty="0" smtClean="0"/>
              <a:t>ZnO: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 smtClean="0"/>
              <a:t>Projeto </a:t>
            </a:r>
            <a:r>
              <a:rPr lang="pt-BR" dirty="0"/>
              <a:t>de norma 03:037.04-001 do COBEI - Guia de aplicação de </a:t>
            </a:r>
            <a:r>
              <a:rPr lang="pt-BR" dirty="0" smtClean="0"/>
              <a:t>para-raios </a:t>
            </a:r>
            <a:r>
              <a:rPr lang="pt-BR" dirty="0"/>
              <a:t>de resistor não linear em sistemas de potência – Procedimento.</a:t>
            </a:r>
            <a:endParaRPr lang="pt-BR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 smtClean="0"/>
              <a:t>Norma </a:t>
            </a:r>
            <a:r>
              <a:rPr lang="pt-BR" dirty="0"/>
              <a:t>IEC </a:t>
            </a:r>
            <a:r>
              <a:rPr lang="pt-BR" dirty="0" smtClean="0"/>
              <a:t>60099-5 - </a:t>
            </a:r>
            <a:r>
              <a:rPr lang="pt-BR" dirty="0"/>
              <a:t>Surge arresters - Part 5: Selection and application recommendations </a:t>
            </a:r>
            <a:r>
              <a:rPr lang="pt-BR" dirty="0" smtClean="0"/>
              <a:t>.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79512" y="1268760"/>
            <a:ext cx="8712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b="1" dirty="0" smtClean="0"/>
              <a:t>Conclusões</a:t>
            </a:r>
            <a:endParaRPr lang="pt-BR" sz="2000" b="1" dirty="0"/>
          </a:p>
        </p:txBody>
      </p:sp>
    </p:spTree>
    <p:extLst>
      <p:ext uri="{BB962C8B-B14F-4D97-AF65-F5344CB8AC3E}">
        <p14:creationId xmlns:p14="http://schemas.microsoft.com/office/powerpoint/2010/main" val="262414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tângulo 1"/>
          <p:cNvSpPr/>
          <p:nvPr/>
        </p:nvSpPr>
        <p:spPr>
          <a:xfrm>
            <a:off x="0" y="-27384"/>
            <a:ext cx="9144000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af-ZA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Métodos </a:t>
            </a:r>
            <a:r>
              <a:rPr lang="af-ZA" dirty="0">
                <a:ea typeface="Times New Roman" panose="02020603050405020304" pitchFamily="18" charset="0"/>
                <a:cs typeface="Times New Roman" panose="02020603050405020304" pitchFamily="18" charset="0"/>
              </a:rPr>
              <a:t>de medição da corrente de fuga de para-raios ZnO, conforme proposta do projeto de norma 03:037.04-001 do COBEI e norma IEC </a:t>
            </a:r>
            <a:r>
              <a:rPr lang="af-ZA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60099-5</a:t>
            </a:r>
          </a:p>
          <a:p>
            <a:pPr algn="ctr"/>
            <a:endParaRPr lang="af-ZA" dirty="0">
              <a:cs typeface="Times New Roman" panose="02020603050405020304" pitchFamily="18" charset="0"/>
            </a:endParaRPr>
          </a:p>
          <a:p>
            <a:pPr algn="ctr"/>
            <a:endParaRPr lang="pt-BR" dirty="0"/>
          </a:p>
        </p:txBody>
      </p:sp>
      <p:pic>
        <p:nvPicPr>
          <p:cNvPr id="9218" name="Imagem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96" t="21007" r="27013" b="24513"/>
          <a:stretch>
            <a:fillRect/>
          </a:stretch>
        </p:blipFill>
        <p:spPr bwMode="auto">
          <a:xfrm>
            <a:off x="117859" y="548681"/>
            <a:ext cx="8918637" cy="6378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521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0" y="-27384"/>
            <a:ext cx="9144000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af-ZA" dirty="0">
                <a:latin typeface="+mj-lt"/>
              </a:rPr>
              <a:t>Métodos de medição da corrente de fuga de para-raios ZnO conforme experiência das empresas da </a:t>
            </a:r>
            <a:r>
              <a:rPr lang="af-ZA" dirty="0" smtClean="0">
                <a:latin typeface="+mj-lt"/>
              </a:rPr>
              <a:t>ABRATE</a:t>
            </a:r>
            <a:endParaRPr lang="pt-BR" dirty="0">
              <a:latin typeface="+mj-lt"/>
            </a:endParaRPr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2"/>
          <a:srcRect l="25905" t="21813" r="20718" b="10197"/>
          <a:stretch/>
        </p:blipFill>
        <p:spPr>
          <a:xfrm>
            <a:off x="251520" y="548680"/>
            <a:ext cx="8767540" cy="6278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9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58173" y="1268760"/>
            <a:ext cx="902765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f-ZA" sz="2000" b="1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Conclusões</a:t>
            </a:r>
          </a:p>
          <a:p>
            <a:pPr algn="ctr"/>
            <a:endParaRPr lang="af-ZA" dirty="0" smtClean="0"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af-ZA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Análise </a:t>
            </a:r>
            <a:r>
              <a:rPr lang="af-ZA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comparativa das Técnicas Preditivas de Diagnóstico de Para-raios de acordo com o conteúdo desse relatório</a:t>
            </a:r>
            <a:endParaRPr lang="pt-BR" dirty="0">
              <a:latin typeface="+mj-lt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58173" y="5497878"/>
            <a:ext cx="90276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*1 Refere-se à análise comparativa dos riscos na execução as técnicas avaliadas.</a:t>
            </a:r>
          </a:p>
          <a:p>
            <a:r>
              <a:rPr lang="pt-BR" sz="1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*2 O </a:t>
            </a:r>
            <a:r>
              <a:rPr lang="pt-BR" sz="14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benefício/</a:t>
            </a:r>
            <a:r>
              <a:rPr lang="pt-BR" sz="1400" dirty="0">
                <a:ea typeface="Times New Roman" panose="02020603050405020304" pitchFamily="18" charset="0"/>
                <a:cs typeface="Times New Roman" panose="02020603050405020304" pitchFamily="18" charset="0"/>
              </a:rPr>
              <a:t>custo</a:t>
            </a:r>
            <a:r>
              <a:rPr lang="pt-BR" sz="14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: Considerando a aquisição do instrumento e abrangência na aplicação.</a:t>
            </a:r>
            <a:endParaRPr lang="pt-BR" sz="1400" dirty="0"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Imagem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2" t="20946" r="54160" b="45338"/>
          <a:stretch>
            <a:fillRect/>
          </a:stretch>
        </p:blipFill>
        <p:spPr bwMode="auto">
          <a:xfrm>
            <a:off x="121920" y="2492896"/>
            <a:ext cx="8900160" cy="29260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3209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58173" y="1268760"/>
            <a:ext cx="90276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f-ZA" sz="20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Obrigado!</a:t>
            </a:r>
          </a:p>
          <a:p>
            <a:pPr algn="ctr"/>
            <a:endParaRPr lang="pt-BR" sz="2000" dirty="0"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t-BR" sz="2000" dirty="0" smtClean="0">
                <a:latin typeface="+mj-lt"/>
              </a:rPr>
              <a:t>Alexsandro Teixeira Gomes</a:t>
            </a:r>
          </a:p>
          <a:p>
            <a:pPr algn="ctr"/>
            <a:r>
              <a:rPr lang="pt-BR" sz="2000" dirty="0" smtClean="0">
                <a:latin typeface="+mj-lt"/>
              </a:rPr>
              <a:t>FT </a:t>
            </a:r>
            <a:r>
              <a:rPr lang="pt-BR" sz="2000" dirty="0">
                <a:latin typeface="+mj-lt"/>
              </a:rPr>
              <a:t>TÉCNICAS PREDITIVAS DE DIAGNÓSTICO DE PARA-RAIOS</a:t>
            </a:r>
          </a:p>
        </p:txBody>
      </p:sp>
      <p:sp>
        <p:nvSpPr>
          <p:cNvPr id="6" name="Retângulo 5"/>
          <p:cNvSpPr/>
          <p:nvPr/>
        </p:nvSpPr>
        <p:spPr>
          <a:xfrm>
            <a:off x="58173" y="6381328"/>
            <a:ext cx="90276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Gênesis 1.3 - “E disse Deus: Haja luz. E houve luz</a:t>
            </a:r>
            <a:r>
              <a:rPr lang="pt-BR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.''</a:t>
            </a:r>
            <a:endParaRPr lang="pt-BR" dirty="0">
              <a:latin typeface="+mj-lt"/>
            </a:endParaRPr>
          </a:p>
        </p:txBody>
      </p:sp>
      <p:sp>
        <p:nvSpPr>
          <p:cNvPr id="3" name="AutoShape 4" descr="data:image/jpeg;base64,/9j/4AAQSkZJRgABAQAAAQABAAD/2wCEAAkGBhAREBQSEBAQDxAQDxUQDxAQFRAPEBYQFBAVFhQQEhQXGyYeGBkjGRIUKy8gIyc1LCwsFR4xNTAqNSYrLCoBCQoKDgwOGg8PGiwlHSQtKTEpLCwsKSwpLCksLCwpLCksKiwsKSwsKSkpLCksKSwtKSwsKSwsKSksLCwpLCwsKf/AABEIAMIBAwMBIgACEQEDEQH/xAAcAAEAAQUBAQAAAAAAAAAAAAAAAQIDBQYHBAj/xAA9EAACAQMBBQUFBwIEBwAAAAAAAQIDBBEhBQYSMUETUWFxgSIyQpGhB1JygrHB0SNiFDOS0iREY3OissL/xAAYAQEBAQEBAAAAAAAAAAAAAAAAAQMCBP/EACARAQEAAgIDAQADAAAAAAAAAAABAhEDIRIxQXETYZH/2gAMAwEAAhEDEQA/AOLgA9bAAAAAAAAAAAAAEAAFABAAAACKqixp3Fy0p5l4JZfoWpvLYEAAAAAAAAAAAAAAAAAAAAAAAAAAAAAAAAE4IJjLAEAuTpaZXJlsAiqccMYL1aHsxl3rHqtCbHnBVglRzouY2PdRpcFvKo/jlwR8ubMcZ/eij2Ko2/WnRU6n456v6NGBwXZUAAAAVxpt68l3gUAqb7ikAAAAAAAAAAAAAAAAAAAAJGCCAAUAAgL9rXSeJaxejRdvLJ08SXtQlrGS/TzPLgzGwr2n/k1/8mppxdYS6TRJ2MOZGhR47ep30pRn+WXsv64Lm2dhVLapwzWU1xU5r3ZQfKSZ790bTtK7ovlc0alFfjcMw/8AKKOpHO9Vr3AZ3cnY6ub6lCXuRl2lV9FTprik36Ix7s31Xg/M3HdS3/wuzr68ek5wVnQfXiqaza/KvqWypjlLWobxbQde6rVek6kmvw50XyMcXqkMefUstHNjre1LRB7dm7LrXNRU6MHUm9XjCSiucpN6RiureiMlXqULP2aUo3Nyver4zRpvuop++/73p3LqSKxzsFTSlWym1mNLlNro5fdX1PLVrOXglyS5IirVlJuUm5NvLb1bfeygoAAAAAAAAAAAAAAAIAAKAAADIAFcaneky/ClTl8XA/HkeUAZF7DrYzBdou+HtfQ8M6MovEotPxTRXb3lSm8wlKL8Hg2Cy31lhRuaFG7h17SOJ+klqFa4XII3Wha7Cu+VSvs6q/v/ANajnzWqRdrfZRdY47WpQvqfPit5qUseMHqJqObL8XN07mleUv8AAXbUX/yld86c38En91lVpu3XtLuPHFxqUKsZefDJPK8Hg8mzt361OajVpVKck+sXFpnZtjWKuqEFXSdWmsQqdZRXwvxRr1j38YW3Lr651vHufw3VXgj7EqjqQ/BP21/7F3evZbo2NtbJaRTuKq76k9Ip+iOuVdhxlwOS1jFRf5eX0MFvLu3KvJ8K8E+iXLJzjyTLUq3DLHdfOt3aNN6amR2VujKcO3upq0tIvWrNZnN/cow5zl9F1aN82xs6y2fmU4q5uPhp/An3zfd4HO9ubVubyrxVHKbWkIQT4Ix6RhFaJFy79OsOvavbG80ezdtZU3bWvx65rVmvirzXPwivZX1NcPfU2TVXvR7P/uNQ+j1PNKhFc5p/hTf1M2qyCptdMlLYAAAAAAAAAAAAAAAAAAAAAAAAAAlICCclcaD8F5tIv07Wn8dVLwinN/shoeeDMpsvaNWlJSpVJ05LrBuL+hVbuyi1mFxXk3hJOFJN92ibOjbrbmXFVKcdm2lpDpO87WvVa71Sb/VIs6cZfr17pb93dRqFbFzHl7cVKXz5nWtkcMoqSpOk3zWMIwWy9g1aaS7aWOvZQpWtP0jTWfmzO29aMMRi3J9ZNt+b1OeTVnTnC99smePaXuPST05Qwn8yqF6m0u/OCxWr8UW4vl7y5GGON23yzljkG921qdGUuGypcf37jjrS88SfD9Dnm095bmeV2nBH7tJRpR+UEj6Kv9kwuItSUanfCpGM/o9fkznm8n2W2+HNUa9JfftP+JgvxUJ4mvytnq8o8+P64zVm3q22+96st5Npudw60su0q0L6K5xoy4a6x0lQniafkma3c2k6cnGpCUJLnGacZLzTOW2lkAAAAAAAAAAAAAAAAAAAAAAAAAACckDJLdAZ7dTc252jU4KEcQjjta08qnBeL6vuitf1PTuLuRU2jWxl07em069bHJPlTh3zf05vx+i9gbHo29CFOjCNGjHkv/qT5uT6t6j5tnlnq+M9sLuh9ntns5RcI9rcyWtxVSc1npBcqa8te9s2ytOnSWaklHuXVlNe6il7HPGk3rr5GnV1KqnUcnNJZ196WHJS/CsrGn8Fww8730w5OS4+u6zm09vxXJpQ5ac2+5HgrbX4KSfKddaLupZ5+v6I0y2v5VKz7b2aVKLnVxyVOPwx8W9PNnlrbxyr1nOTwm8JdFBaKK8Ej2ThxnTyXkzs8r7+N2lttwnHX3OH5rV/VsyU9pulcSw/ZbUknycZJP8Ac5lc7ZcnnOW3+rM5tDaU3Qt6zTWabpzkuSdNvGemqwd3ix6lY+ecls+dug1MYVSm8wfzi+49ELhS0kvzL9zTtg7xKFOLm+0pVdJcOvD54M7Gc4T9lt05LMZcOVw469zPJlx66/x7MOW3vX7GO3v+zy0vlxSTo3C9y7orhnnp2i+P117mjje9NHaezpqje8N3QeVRnWj29OcV9ycvbg++OU15ancqe1Z9rphZeMSyk1/HP6F/aljQvKUqFzSzTmsOMuWVylFr3ZJvRozuNx9vRx88r5hq1bSp8E7aX9r7Wn8n7S+bPLUsX8Eo1F3xevyepsG/24tXZlfhealvUbdvWxzXWE8aKa69/NeGrph6N7GscyCt1m+evnqU6eQEAMAAAAJ6epBPT1AgAAAAAAADAAIAAFAyW7u79a9uadvRWZ1JYcn7sYrWVSXglk8MKa+LT9Ts/wBmeylbWLuZJQqXS/pvrG3T0f5ms+SiJjuuM8/DHbeNlbOtNnW8KEOUMRj3zqPHFUljnJv9lyRiNq71YqYlNYi3hLC66mpbxb6RhPiUuOUVwpvprz8zQdo7yzqSbk28ttept46ebHG59uw32+UFSk4STcU2llavGi8dcfM0i933clwwlwJvElzXLL08Xn1Zoj2vPvZRbV8Nzlqoapd8uiJ5SNZxRvF/vK6VKNHMZybVWvlKSz8NPySfLvZjI7w5eFhQznHRZ548NTUqtxKTbbbbeW/FlPaM6nJHV45W3z25HiyoxSXTX5PxM9Q31UrSpRcU4xinFdzenEu5JvPocy7Vnps7tqT/ALk4v1L/ACSp/FHQth7x8FOWGo4kvZT4VKOOT8TZNjb+YqdlNpU6nu4fFwN+PdnOhxX/ABTXgXqW0Wu8XPG+3M4tenfbbbyz2eFGcfd0Uszb5x89dPFnvtdtSziSTbbUuaWOmPD+Dimz953KKjOT4o44J5105Z8TYNn75NzpqWjWISeXrrowzy4rPTp+2bOjd0ZW1ePFCpFNPnwy+GpHPxJ/uup877w7Cla3FShNcM6csY+GUXrGcH1i0015nf8AZu3IVVHE1LE+GXLOmU/T+TU/te3aVe2V1Tj/AFbVYqY5ug3r/pbz5ORxlOujiyuN1fVcWaBU5d5SZvYAAAAAABONAIAAAAAAAQAS2QAJTIAGQ2Fs13NzSop47Wooyl92HOcvSKk/Q3bfbflN9jb+zTppU4JclGKwkvRGnbEvOwVWqvfVLsqfhKro2vyKfzMZObby9WzvG+M/tnlj5Xv1Fda5lJ5bbLWQDne3YkXKk+SXJfr3lCICgAAEpkACqfPz1KSckASpHphdy79UeUCXQ2nYO9U6T5vmnz+f6s6tu1vFTuqbjUSlGadOpHo4SWHH/S/qzgKlqZ7dveKdCqtdHjOfB6GuOUvthyce50x+39kytbqtby1dGrKCffFP2ZescP1PAbn9pijUrULmPK5to8T/AOpSfA/Xh7M0wzymrprhl5YygAI6AAAKunr+xSVZ09f2ApBIAgAEAAFAAAAABVx6Y6Zz64KQCAACgAAAAAAAAAgQAAUCUyABm7u+dWwpxbzK3uWl+CrTz+tIwhdhWxCUfvOL9Y8X+5louV32kmgAEUAAAkgqT09f5ApAAAAEAAFAAAAAAAAAAAAAAAAAAAAAAAAAAAAAAAAAAACcaEDIAAAAAAABAABQAAAAAAAAAAAAAAAAAAAAAAAAAAAAAAAAAAAAAAAAAAAAAAAAAAAAAAAAAAAAAAAAAAAAAAAAAAAAAAAAAAAAAAAAAAAAAAAAAAAAAAAAAAAAAAAAAAAAAAAAAAAAAAAB/9k="/>
          <p:cNvSpPr>
            <a:spLocks noChangeAspect="1" noChangeArrowheads="1"/>
          </p:cNvSpPr>
          <p:nvPr/>
        </p:nvSpPr>
        <p:spPr bwMode="auto">
          <a:xfrm>
            <a:off x="0" y="-1122363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7" name="AutoShape 6" descr="data:image/jpeg;base64,/9j/4AAQSkZJRgABAQAAAQABAAD/2wCEAAkGBhAREBQSEBAQDxAQDxUQDxAQFRAPEBYQFBAVFhQQEhQXGyYeGBkjGRIUKy8gIyc1LCwsFR4xNTAqNSYrLCoBCQoKDgwOGg8PGiwlHSQtKTEpLCwsKSwpLCksLCwpLCksKiwsKSwsKSkpLCksKSwtKSwsKSwsKSksLCwpLCwsKf/AABEIAMIBAwMBIgACEQEDEQH/xAAcAAEAAQUBAQAAAAAAAAAAAAAAAQIDBQYHBAj/xAA9EAACAQMBBQUFBwIEBwAAAAAAAQIDBBEhBQYSMUETUWFxgSIyQpGhB1JygrHB0SNiFDOS0iREY3OissL/xAAYAQEBAQEBAAAAAAAAAAAAAAAAAQMCBP/EACARAQEAAgIDAQADAAAAAAAAAAABAhEDIRIxQXETYZH/2gAMAwEAAhEDEQA/AOLgA9bAAAAAAAAAAAAAEAAFABAAAACKqixp3Fy0p5l4JZfoWpvLYEAAAAAAAAAAAAAAAAAAAAAAAAAAAAAAAAE4IJjLAEAuTpaZXJlsAiqccMYL1aHsxl3rHqtCbHnBVglRzouY2PdRpcFvKo/jlwR8ubMcZ/eij2Ko2/WnRU6n456v6NGBwXZUAAAAVxpt68l3gUAqb7ikAAAAAAAAAAAAAAAAAAAAJGCCAAUAAgL9rXSeJaxejRdvLJ08SXtQlrGS/TzPLgzGwr2n/k1/8mppxdYS6TRJ2MOZGhR47ep30pRn+WXsv64Lm2dhVLapwzWU1xU5r3ZQfKSZ790bTtK7ovlc0alFfjcMw/8AKKOpHO9Vr3AZ3cnY6ub6lCXuRl2lV9FTprik36Ix7s31Xg/M3HdS3/wuzr68ek5wVnQfXiqaza/KvqWypjlLWobxbQde6rVek6kmvw50XyMcXqkMefUstHNjre1LRB7dm7LrXNRU6MHUm9XjCSiucpN6RiureiMlXqULP2aUo3Nyver4zRpvuop++/73p3LqSKxzsFTSlWym1mNLlNro5fdX1PLVrOXglyS5IirVlJuUm5NvLb1bfeygoAAAAAAAAAAAAAAAIAAKAAADIAFcaneky/ClTl8XA/HkeUAZF7DrYzBdou+HtfQ8M6MovEotPxTRXb3lSm8wlKL8Hg2Cy31lhRuaFG7h17SOJ+klqFa4XII3Wha7Cu+VSvs6q/v/ANajnzWqRdrfZRdY47WpQvqfPit5qUseMHqJqObL8XN07mleUv8AAXbUX/yld86c38En91lVpu3XtLuPHFxqUKsZefDJPK8Hg8mzt361OajVpVKck+sXFpnZtjWKuqEFXSdWmsQqdZRXwvxRr1j38YW3Lr651vHufw3VXgj7EqjqQ/BP21/7F3evZbo2NtbJaRTuKq76k9Ip+iOuVdhxlwOS1jFRf5eX0MFvLu3KvJ8K8E+iXLJzjyTLUq3DLHdfOt3aNN6amR2VujKcO3upq0tIvWrNZnN/cow5zl9F1aN82xs6y2fmU4q5uPhp/An3zfd4HO9ubVubyrxVHKbWkIQT4Ix6RhFaJFy79OsOvavbG80ezdtZU3bWvx65rVmvirzXPwivZX1NcPfU2TVXvR7P/uNQ+j1PNKhFc5p/hTf1M2qyCptdMlLYAAAAAAAAAAAAAAAAAAAAAAAAAAlICCclcaD8F5tIv07Wn8dVLwinN/shoeeDMpsvaNWlJSpVJ05LrBuL+hVbuyi1mFxXk3hJOFJN92ibOjbrbmXFVKcdm2lpDpO87WvVa71Sb/VIs6cZfr17pb93dRqFbFzHl7cVKXz5nWtkcMoqSpOk3zWMIwWy9g1aaS7aWOvZQpWtP0jTWfmzO29aMMRi3J9ZNt+b1OeTVnTnC99smePaXuPST05Qwn8yqF6m0u/OCxWr8UW4vl7y5GGON23yzljkG921qdGUuGypcf37jjrS88SfD9Dnm095bmeV2nBH7tJRpR+UEj6Kv9kwuItSUanfCpGM/o9fkznm8n2W2+HNUa9JfftP+JgvxUJ4mvytnq8o8+P64zVm3q22+96st5Npudw60su0q0L6K5xoy4a6x0lQniafkma3c2k6cnGpCUJLnGacZLzTOW2lkAAAAAAAAAAAAAAAAAAAAAAAAAACckDJLdAZ7dTc252jU4KEcQjjta08qnBeL6vuitf1PTuLuRU2jWxl07em069bHJPlTh3zf05vx+i9gbHo29CFOjCNGjHkv/qT5uT6t6j5tnlnq+M9sLuh9ntns5RcI9rcyWtxVSc1npBcqa8te9s2ytOnSWaklHuXVlNe6il7HPGk3rr5GnV1KqnUcnNJZ196WHJS/CsrGn8Fww8730w5OS4+u6zm09vxXJpQ5ac2+5HgrbX4KSfKddaLupZ5+v6I0y2v5VKz7b2aVKLnVxyVOPwx8W9PNnlrbxyr1nOTwm8JdFBaKK8Ej2ThxnTyXkzs8r7+N2lttwnHX3OH5rV/VsyU9pulcSw/ZbUknycZJP8Ac5lc7ZcnnOW3+rM5tDaU3Qt6zTWabpzkuSdNvGemqwd3ix6lY+ecls+dug1MYVSm8wfzi+49ELhS0kvzL9zTtg7xKFOLm+0pVdJcOvD54M7Gc4T9lt05LMZcOVw469zPJlx66/x7MOW3vX7GO3v+zy0vlxSTo3C9y7orhnnp2i+P117mjje9NHaezpqje8N3QeVRnWj29OcV9ycvbg++OU15ancqe1Z9rphZeMSyk1/HP6F/aljQvKUqFzSzTmsOMuWVylFr3ZJvRozuNx9vRx88r5hq1bSp8E7aX9r7Wn8n7S+bPLUsX8Eo1F3xevyepsG/24tXZlfhealvUbdvWxzXWE8aKa69/NeGrph6N7GscyCt1m+evnqU6eQEAMAAAAJ6epBPT1AgAAAAAAADAAIAAFAyW7u79a9uadvRWZ1JYcn7sYrWVSXglk8MKa+LT9Ts/wBmeylbWLuZJQqXS/pvrG3T0f5ms+SiJjuuM8/DHbeNlbOtNnW8KEOUMRj3zqPHFUljnJv9lyRiNq71YqYlNYi3hLC66mpbxb6RhPiUuOUVwpvprz8zQdo7yzqSbk28ttept46ebHG59uw32+UFSk4STcU2llavGi8dcfM0i933clwwlwJvElzXLL08Xn1Zoj2vPvZRbV8Nzlqoapd8uiJ5SNZxRvF/vK6VKNHMZybVWvlKSz8NPySfLvZjI7w5eFhQznHRZ548NTUqtxKTbbbbeW/FlPaM6nJHV45W3z25HiyoxSXTX5PxM9Q31UrSpRcU4xinFdzenEu5JvPocy7Vnps7tqT/ALk4v1L/ACSp/FHQth7x8FOWGo4kvZT4VKOOT8TZNjb+YqdlNpU6nu4fFwN+PdnOhxX/ABTXgXqW0Wu8XPG+3M4tenfbbbyz2eFGcfd0Uszb5x89dPFnvtdtSziSTbbUuaWOmPD+Dimz953KKjOT4o44J5105Z8TYNn75NzpqWjWISeXrrowzy4rPTp+2bOjd0ZW1ePFCpFNPnwy+GpHPxJ/uup877w7Cla3FShNcM6csY+GUXrGcH1i0015nf8AZu3IVVHE1LE+GXLOmU/T+TU/te3aVe2V1Tj/AFbVYqY5ug3r/pbz5ORxlOujiyuN1fVcWaBU5d5SZvYAAAAAABONAIAAAAAAAQAS2QAJTIAGQ2Fs13NzSop47Wooyl92HOcvSKk/Q3bfbflN9jb+zTppU4JclGKwkvRGnbEvOwVWqvfVLsqfhKro2vyKfzMZObby9WzvG+M/tnlj5Xv1Fda5lJ5bbLWQDne3YkXKk+SXJfr3lCICgAAEpkACqfPz1KSckASpHphdy79UeUCXQ2nYO9U6T5vmnz+f6s6tu1vFTuqbjUSlGadOpHo4SWHH/S/qzgKlqZ7dveKdCqtdHjOfB6GuOUvthyce50x+39kytbqtby1dGrKCffFP2ZescP1PAbn9pijUrULmPK5to8T/AOpSfA/Xh7M0wzymrprhl5YygAI6AAAKunr+xSVZ09f2ApBIAgAEAAFAAAAABVx6Y6Zz64KQCAACgAAAAAAAAAgQAAUCUyABm7u+dWwpxbzK3uWl+CrTz+tIwhdhWxCUfvOL9Y8X+5louV32kmgAEUAAAkgqT09f5ApAAAAEAAFAAAAAAAAAAAAAAAAAAAAAAAAAAAAAAAAAAACcaEDIAAAAAAABAABQAAAAAAAAAAAAAAAAAAAAAAAAAAAAAAAAAAAAAAAAAAAAAAAAAAAAAAAAAAAAAAAAAAAAAAAAAAAAAAAAAAAAAAAAAAAAAAAAAAAAAAAAAAAAAAAAAAAAAAAAAAAAAAAB/9k="/>
          <p:cNvSpPr>
            <a:spLocks noChangeAspect="1" noChangeArrowheads="1"/>
          </p:cNvSpPr>
          <p:nvPr/>
        </p:nvSpPr>
        <p:spPr bwMode="auto">
          <a:xfrm>
            <a:off x="0" y="-3841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8" name="AutoShape 8" descr="data:image/jpeg;base64,/9j/4AAQSkZJRgABAQAAAQABAAD/2wCEAAkGBhQSEBUUEhQWFRAUFRQUFRUVFBUUFxUUFRQVFBUUFRQXHCYeFxkjGRQUHy8gJCcpLCwsFR4xNTAqNSYrLCkBCQoKDgwOGg8PGikkHyQtLCwpKS4sLCwpKSwsKSwpKSksLCwpLCksKSksLCkpKSkpLCwpKSksLCksLCkpKSksLP/AABEIALgBEgMBIgACEQEDEQH/xAAcAAABBAMBAAAAAAAAAAAAAAAAAgMEBQEGBwj/xABEEAABAwIDBAQKBwYGAwAAAAABAAIRAwQSITEFBkFRImFxkRMzU3KBobGy0dIHFBYyVJKTIySCs8HwFUJSYnPxNIOi/8QAGgEAAgMBAQAAAAAAAAAAAAAAAAQBAgMFBv/EACsRAAICAQQCAQMEAgMAAAAAAAABAhEDBBIhMRRREyIyQTNxgaFh4SORsf/aAAwDAQACEQMRAD8A7isSgrne9e8lxSu6jKdUtYMEABuUsaTqOZWuLE8stqM8mRQVs6JKJXJhvhd+Xd+VnyrI3vu/LO/Kz5U14OT2jDyoemdYlErlI3uu/LO7mfKlfa268s7uZ8qPBn7QeVH0zqkolcr+1t15Z3cz5Ufa268s78rPlR4GT2g8qPpnVJRK5X9rbryzu5nypQ3suvLO7mfKjwMntE+VH0zqUolcxbvVdeWd3M+VZ+1Nz5Z3cz5VHhT9oPKj6Z02USuZfam68s7uZ8qz9qLnyzu5nyqPCn7QeVH0zpkolcz+1Fz5Z3cz5Vn7T3XlndzPlR4U/aJ8mPpnS5RK5n9qLryzu5nyrH2puvLO7mfKjwp+0Hkx9M6bKJXMxvRdeWd3M+VJO9V15Z3cz5UeHP2g8mPpnTpRK5e7eu68s7uZ8qT9rLryzu5nyo8KftB5MfTOpSiVy77V3XlndzPlQd67ryzu5nyo8KftB5MfR1GUSuWHe268s78rPlSDvbd+Wd+VnyqfCn7RHlR9M6tKJXJzvfd+Xd+VnypTd7bvy7vys+VT4M/aDyo+mdWlErlg3su/LO/Kz5Vk703cT4Z0eaz5VTw5+0T5EfTOpSiVyh29935Z35WfKmzvhd+Xd+Vnyq3hT9ojyY+mdblZXGdofSddWbDWefDtbA8G4tYDiynE1s5LsVvUxMa7mAe8SlsuJ4pbWbY5qatDiEIWRoYK5VvuP36r/B/Lauqlcr31H79V/g/ltTuh/Uf7Cuq+wogEoBZAWYXYOcYCUFiEoBSABZWQEvCiwEAJTWJQCVCiwBoSllrUotVSRIWYQGpwNUEoRhRCcIScKgkQQkp0hJwoAwNE2nnBIhADLllrUopbWobJQiElzU9hSS1RYDDmpBCeISCFayBsMTzKUpTKa2bc2izwxDh0i0hsjQ8Y64WObL8cXIvjhulRTWWzw4jESActNOWqvaWx6DGukEmQ4SZyGrcuCua2y2h2mmnFN16jGMnASewwFwsmrnlfFnVhp4wRpO3LBrHAsyY/MA6t6vWqosW131lTJnC7pAZ4j0ScyQD7EUt16fgX1HOdGKGaDKNSOv8Aoupj1cYQW9sSyadyk9pzLfsfuT/OZ7y9GWPimeY33QuFfSPbU2bLqQJqF9LpT/uzgcl3Wx8UzzG+6EpqMqyTtDGGDhGmPoQhLmpgrlm+v/nVf4P5bV1Mrle+3/nVf4PcandD+p/ArqvsKZZSQlQuuc8yltCSAnGosBQCUGoCW0KAEhqUEFACAFNS4WGhOQoJEYUsNQAlgKLJQiFiEshJIQFCHBDWrLglsYgmrGnhNPUhwTTmqlk0Ia1OBqyxicDVDZNDRCQ5PFqaIUoqNOWWMWQ1PMYhsDNOmrXYTB4dk6AyfQq9oT1IkGeKwyrdFo1hw0zor41ySKsELT27aqCngnKdePYm6VRzhLnGAetcJ6GS5bo6KzR4o2a6sQ4dEAnrAIyzlR7nZr3NjIZAZcY0RsutGQdiOpHJWdK4xE8I4JSe+Dr0Mp/k5D9LezyzZ1QkaPpD/wCl2ix8UzzG+6Fzn6c4Oxqh4+Fo++ujWPimeY33QnMM3ONsxkqY+hCFqVMFct30H79V/g9xq6kVyzfU/v1X+D+W1O6H9T+BXVfYU+FKCQ1yW1dYQFJQWQxKDVFhQNTgKQAlwgDJWQgJQagBTQnQxJanmnJVboskNQnWtSITrQqyZahohYhP4FltFV3E0RsCdayAnhTS3MVXMlIhOamsCl1mJDKaFLgnaNhiyWp4MWCEJhRHcE04J9xSGtVijQllNPNYlsppxrFDYUIFNEwlVHpkuUdlrFYktlRRi9Z8IqSjZKkXOy9oim8k6ERPLrU4PzdUa8SdBOojktXfWUR94Z1SktHvdoYjqdqpohfS1tRz9m1GOOYqUshx6XFdpsfFM8xvuheevpCqzYv86n1/5l6FsfFM8xvuhY5sSxPajbHNzVsfQhCxNDBWjbx7sOrXNWo1wjCDHGWsGXphbyVzrefaDxeVmNqFs4BhBgGabZkkwAtsXyX/AMbpmeTbX1KzVw1OsKcdRPSBLRh1zB7o1TNNdtStHMcWiW1KASaJUvwgOgA7Fk3TLJIjQsp0iUlzVKZDRhqUChrUrCr2Voy1OsTQCdYFEiyQJ1gTeBPsaspMvQAJxjVmnTU+2oMJGLIDU6zx09SwnOjSELGP8OcGYyOiCB6SpX1eiQBicDxJbM+gK18E6qwYD0eUYctFX3Oy3tJAB84AweaTWVy7dDPxqPSJNtsWg5pAJLhBJOo7ANAnjsWmNAA1vGAfakbGs3iZkCO9WdzRnC3Qcfgkck5bn9TGIpV0apfWjBVhrgKes/e9irKjVuW0LFgbmwEzwGHIe1Jp06LQC1re3Xkmo6xQVU2YvA5O0aZSt8RPID18AnW2bomMlt1a/oDPAHO80aqpur91TIDnACZhqJz5qkYyxxj+SqqW5bqIOqZqPU25BB6WqhXdXEZAA6homYNswkkiM5ywCgtWCYW5kO1WictOeneozyAnW1mj70x1KPtUtDhgIgicnExPBUXe0u1xuGK9QHQps2pGoInPNZdUEzEBJq3BI1Wy3dIpwa5v839wf59P3l6HsfFM8xvuhecN+q02bx/uZ7y9H2PimeY33QuZrFWQe07+gfQhCTGAK5J9IDIv3kHVtMnqOAD+gXW1yLf9zfr1WTmBTgR/sbxTejlWSzDOrjRTsuDGuuR9qdpvVdSuBPIK82XZioQMbWzpOfoy0K6WTNCCsTjhnIKTlZ7NIxAFuKfUthtN1aTS3EQRBMGZMay4cFU/U6fhiGuHgg4jFJEd+oSHmQy2lYz48oNMXd7LIzaQZnJp0HDvVdVpka+1WO1qbWOGB+IEAg65aKvdVJ14LTBKTinZTKo3QNaskJIclSmbMaMtCepsTIcpNEqsnwCQFqeZTlKYwTmrKlssuaC2DOUTn2peeRLs1jBsh29qXGBqplPY9QuwxHMnQelP2ti9jhEBx56gHJX4hozPpKTnmd/SMxxquSJYNdRGGoQW8DnlnopBvm4obmY9AUO4YHhxc/TQDIT2KpZclrso5c8lko7zS6NpLh2JtlUSRM/06lr7r0nWYiI+CzZ3fSyAkSZJ9oVZY2lZKkmXt03EyAJJUZ9jwDREJTNrUtMWnV6lHut4Gt+6J6zksvilJ2i2/aVe07MMOepz7IyiFBbVw5hLvLsvcXHj/cKBXuV1MUHtSYjkkt1ocu65OZzUTAk45TjGD4pn7EZcyY06nAUSs5bUNhHBLRIcJBPI6acVr91sio13SbH98Fjj1WOTas0ngkkqKp9JzilU7XmDzyVp/h7xAMAnmQD61JqbFEYTVgkDhr1A6QjJrFFVZbHpXJ9Gv31SnhBbkeLerhmqutcSY4K52hsxlJhdUqjFnha3pHLnyC1kXonMHD1apnT5Iyjw2Z5cbi+UVW+T/wB0d5zPavTFj4pnmN90LzBvfch1s4ARm3j1r0/Y+KZ5jfdCT1zvJf8Ag306qFD6EISQwC4t9IgJ2lV7Kf8ALau0rlO+gYL+sXfeIpx1fs2rTHPY7Dbu4NPp0eeiv926IdUaCeiSIHWqW7uQdMls+6JpMOOoYDY7+EBWzzfxtk44pSNi3l200DwVNxDm9F0DMxqA7gtZZcGCOB1RtW8a+s9zPuF0if75qM2qmdNhUMa47Ec2RykTGVEpMNcngZCYfBmuRaViTTSskqu4tQ6CplnVAOYlV8p2jqiXKCPZYuep9tdloyOai2dn4RwE5nSBKfrW2BxaTJGSUlKL+kYjGXZMZfHLPrzTtS6kDkFApUjE8NP+k81qxqNmnIVHE9ibYxPiiXZAEqTcWGECDM8IzCN6XBO0rXpkqU+iYJjIR61HK0TTM2qETATRfKzVdKjV62ELVGUjFzXhVr62azVrSUy58JuMaQvJ2PCrCf2feMFQGpmwTI55aKoqV0hrleWLdFplYzpnRKW9NGAGhwAgDIZDlEqdUvGubIh7eM9E+iQtH2JfGm7otaXGAMQnuV/vMXljTTlsjMARE5lea1Onjhmor8/ls7Gnk8isqtu1mY5bn1Eqh2ptCqcpIaNArS02I95kmGjUlR9oU20wSc+A59ytjyRUlFcs3lBtN9GpVZOslQqhhXO0Nqy3C1jRzMQ7slUNSV28DbVy4OdlST4KneY/u7u1vtXqmx8UzzG+6F5U3kH7u7tb7V6rsfFM8xvuhL6t3MtiX0j6EIShqC5Z9IFJv1mo52pDIjngbquprlP0jWuK6cQcwGzy+4NFKVtE3RpLXQZ1U+xOI4iY6lVsa7OFPoOOXBdKEEKzm64LBzkpj1GFRZFRNVwJlg0xxTtN6g0644lSDd04ydygQZJ49SXnJIYjBvknNCVCwxzS2WukZSDkQY5ckrwgS29G3xsSE5Sdmn6Vo1wnwjGnk4keuICW3ZVSRhGKdMJBHqUfPDpsPhl6JNKsWkFpg9Sl+HJbBz9uvNM/U3tjExwPKCpVOuACA0QY1z9ZWEpJ9GsY12OUHwAf83WMoVlZXALxLW56mFX0xMexXVu5jQIGeWvBLTmjRJkoBoGUAdWSGsBGXfxKjXd208z1zCq6l4W8Vmo3wHRZ1bymwQc44RyWvbUvGufLRE69vNM3F0q+pX4pzFhUeUY5J2TrS7FN4c4AxwP99qlXe3LaoQC05cwDpoADktUubyUyy6wmcvSJTMtKp8vsxWdx4RtNns6jWcSAGB8hoMkgzrlAAVdfbtPdUIpQWcCXCXeaBJhUJ2o9sljoJU+z3zrNaOizFpiLc44BUlh1OOV43f7minhnH6iDdWbqbi14hw4H2rDWqbd7wuquxPayYwkgQS3XDJnJVj66fxzySX1qmKTUF9rJVK4LSCDBGYU128dYnN+XKBCpTWCw2riBIjCMiq5MMJ8zSZOPJOP2m17J2k6C6m1z3gdMEiOojkqvaVu7wZrVjro2Dnn6lV222X0gcBgnWMpCa2jvK+pTDDJyznMkzwPDKFy5aSUMlxSr+6Onj1ClHnsr6lRjnuObRw4qHWeJQ6Sm3U09CKXbFpNlPvO+bZ3nN9q9T2PimeY33QvLO87Itnec32r1NY+KZ5jfdCX1DW7gtj6H0IQlzQFzrfCkXXNQNABhkuPmDuXRVoW3rJ1S9qwQIwazpgb6FSbSVt0XhbfCs0N+y3sqwYI5gyP+0upShbpdbRDHeDFNpDY1ES4D7xA1UK8vafR/ZNxf5iGwCeqFrh1WRJfTZTJhi33Rrd9s19JuKoMImIkT3Kq/xAcitt2836xR6IILHHCM/ukczkTkVpNe2LTBEEJvTap5E1Psxy6eMft6HBcyVIY9V0KVbuW83+UVii92fhP3n4R1CfUrW1pt119XeqC3HFXmzsyBrK5md/mxzGi6p0mOjCIdxESPRxVqdmuZTljwDrM4QAjYuzsD5eI7VfXOzWVG5jsIyXLU3N/T+BiTUeGQdnVauGXuaQeJMgciCOtJp0WkzhDs8yDkZ4x3qvvr3CzwTQAAeGab2f4SJaSB2qHNtbug2Gwm7psHRAgyMupAq0yMwoVKgH8w71EqULAxmQAtVk3coycdvDIt1cNB6I05+tU17dTwjsVtVscwCfvaf2VDvtiP6IptB4lzu3SFfHmhFkSg2ULi57oAJJyAGc9irtoOIfgMB2mGRMnQEcCntt1atF+Ex0eQy9HpWrXlckkkyTz5rqYJ7uV0K5IUi4fSdEwYmJ4TylQqlbmVSPrFNvcV0oNrsUlD0XYfOmYTZu2AwXQeoSPTmqYVSNNUkulXbKqJbjagBIAB5Ezl2BWtjdWhaRV8IHSIIggZcuOa1i3ti5waNSQFPdsmow/dJA4wY70lnnHrdX8jeLG6vbZZbQtaTaYw1sTzH3WkADrJz9SryzQMEmdRoewKbZ7Jxhz6pc1og5DMyYgTCm29dtEg0pEZkk5nq6gl1mm+E7f9GrxxXfH/AKVVWydMEEEaqy2TswScTMRgmeXX7O9WW1ds030xVcAHA4QwauyBLp/06iFrlzvAMJAEE8ATEDnzUb8maG1qmCjHHLcnwStqWrQ/okBhOv8ARU91UaMm59aiVr4lRalaVti08o/cyk8ql0iDvRUm3d2t9q9T2PimeY33QvKG8B/YHtb7V6vsfFM8xvuhZahVImHQ+hCEuXMFc83p2gad3Vl2EQzDAJ1YJPVy710MrlG/9QC8qAOgnweJsSfuNg9yzmk6TNcV26ITdsdKagLzxJdwOkSMoVzZ3dvVDOFQGIAmeWntWl3dw0tDW5x/m0nqITVtXIIgkHqVpYlkjatApbZU+Tpd/tJkYCSIIIlstMZ6LQ9t2NQvLyJa5xII0K2O02jVqsDDTxtaB97nmMU+n1K9sqIdSwVRIHJsdg7VzI51pXwuf3G5Ynk76OT+Bzgq7tLKkGdI6jhqCth2/u/bzLXObU4tABE+jQrWtpbNdQfhJnjl8F0Y6qOdJK0xdYtlurQvZts578IW42O7MFsvABIzkAgnRaLb7Se10t10iJ9S2/d7aLWuaa5ILJcGxq48ystVHI2qZfG4U2bhQ2Q4GHOLgPWpteg55gSABGZiZ4Kpq75MkBg14nKEmnvAWg5k5dHQ59aV+JQ4dkXOXJPZsJjc3Ceof3mh76TRGEyOByVJUuLhwL3B2AZj4gawmTek/emTzRtj0iefyzY6e0mgdFoCdG1BGY7lr1K4yTdzdkNyB7eHeclKk7pA4JrkvW7Rpuq6ZgEyeEeoJilvFTLsyRE5nIdQ6yVrN/vKxhyZTGQxN8JMwBqGezvVV/jbHl9Sq+WtB8GxvRGLgIOcCeCt8Dly1x/grx0bFvDtm3qU3gtxVIIaIgg5wcQ1C5lWaTnwVmdrsDcTXvFX/TALe3FP9FVu2hhMtMmOWQnUQV0tNp3iVR/swyST7GaIbiBdOEaxqeoJuvXB4QOHV1JutWlMFy6cYXyxSUvwhZcpFlRxOA/vLtUVpCn2rYEn0K0+qKx4dm5WLKX3xQJaABjGYBgAmB2q4vr19GkPBhtRswSRIgcMuK0nY+1KvhMNN0F3R106+rtWbzeBzfC0xUeZJbOUOAORHLTrXByaSU8ld/8AZ04Z0oitqbde4yQBn6uA5Qqi621UdkXHCNAMh3DJRalzKYqO5LrYcKikqEsk3J3Y+6+J+9mO1Iq1WmMM9cqMSklya2oxsfdU6ky5yRjWFKSQN2QNv+Id2t9q9Y2PimeY33QvJm3vEHtb7V6zsfFM8xvuhc7Vfeb4+h9CEJY0Bcb34DTtSsHGBFKCP+Ni7IuK/S7bVLa8bcBj6rbiQG02uJZ4JlJpx5Rniy7CirTLRdNNkGva0xIDwesg+qEzsupSDwHkxOoGXpla63eeqJi1uJPOmfgmKm3qjjJta8/8Z+CrHG6cZSNp5Y2nFHT629oa6KYBaAACeoQq8b01A6S7FnoSY9S0Ebdqfhbj8h+CV9oag0ta468Bn2KIaTBBUkiks+STts36lvM8Pc/C0l2YxcI/0zyUG52rWrOLgMQHANmPQtMrbbeTItbnrlhJnthLtdvvYZ+q3GLgQ1wjrEBW+HEvqSVgssum+Dd9kX7KQzpjwwP3zJI/h0VraW7HMNUh1QgmWtjLI5nOT6ORWh32/Vaq1gNpcSwalrjM8YiJTmxt9nU3O8La3TmluGGMjvluaXyY5ODlHiX79msZx3U3aNwF1SqxgDqcOh0NLgBwMk9uXUtk3fsg9gqAtqMBIOMFpAgEOiTkuR7S3tc9/wCzs67KYAAaKZB65IGec59af2J9IFxauLqdrXkiM6Zj2KHhcoLn+P8AYPJG+Dr22d4XsbhY1lMtIzJw5HgGvaPStbftvwlSahJJMGI9GHhC1LeH6T61zAbaXFNsdLoGXuiCS4CYziNFC2Pvw6kSKtlcVWFpbBaQRkAC1+EkRCtDE9ty7K743wdGqXn7TC1p1ybEmPRqrDb1rRuGte2o5rWkMd0DhA1JEwAuXO38cHB1KzumOaSQ4tNQznEgtjl60xtH6Q7uuIqULiMtKWHSYGQGWZVPgk6p0WeSJb7eaxlTDTxYebok9cDgqd9RVTtt1DrbXH5HfBIO1qn4av8Apn4Lq4nGCSbE5tyfCLJz02XqvO1Kn4av+mfgknaVT8NX/Td8Eys0PZjsZPLknEoBv6n4av8Apu+Cx9eqfhq/6bvgrLPD2RskWGJOUa5a4OaYIzH9lVf1+p+Gr/pu+Cz9fqfhq/6bvgoebG/yCg0X4vemHgS/iBkJiJ6MKFVfJzUEbTqAZW1ef+M/BJdtOqTJtq5/9Z+CyjkgnaNWm+CYSklyjVtpPJyta8f8Z/oE0b2p+Gr/AKbvgtFng+2UcGTCUklQ/rdT8NX/AE3fBH1ur+Gr/pu+Cn5oeyNjJaUoQu6n4av+m74IN5V/DV/03fBVeaPslRY1t4fsT2j2r1pY+KZ5jfdC8jbQ8LUplot6wORk03cPQvXNl4pnmN90JPNJSlaNYqkPoQhYlgWIQhABCIQhABCIQhABCIQhABCIQhABCIQhABCIQhABCIQhABCIQhABCIQhABCIQhABCIQhABCIQhABCIQhABCIQhABCIQhABCyhCABCEIA/9k="/>
          <p:cNvSpPr>
            <a:spLocks noChangeAspect="1" noChangeArrowheads="1"/>
          </p:cNvSpPr>
          <p:nvPr/>
        </p:nvSpPr>
        <p:spPr bwMode="auto">
          <a:xfrm>
            <a:off x="152400" y="-2317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sp>
        <p:nvSpPr>
          <p:cNvPr id="9" name="AutoShape 10" descr="data:image/jpeg;base64,/9j/4AAQSkZJRgABAQAAAQABAAD/2wCEAAkGBhQSEBUUEhQWFRAUFRQUFRUVFBUUFxUUFRQVFBUUFRQXHCYeFxkjGRQUHy8gJCcpLCwsFR4xNTAqNSYrLCkBCQoKDgwOGg8PGikkHyQtLCwpKS4sLCwpKSwsKSwpKSksLCwpLCksKSksLCkpKSkpLCwpKSksLCksLCkpKSksLP/AABEIALgBEgMBIgACEQEDEQH/xAAcAAABBAMBAAAAAAAAAAAAAAAAAgMEBQEGBwj/xABEEAABAwIDBAQKBwYGAwAAAAABAAIRAwQSITEFBkFRImFxkRMzU3KBobGy0dIHFBYyVJKTIySCs8HwFUJSYnPxNIOi/8QAGgEAAgMBAQAAAAAAAAAAAAAAAAQBAgMFBv/EACsRAAICAQQCAQMEAgMAAAAAAAABAhEDBBIhMRRREyIyQTNxgaFh4SORsf/aAAwDAQACEQMRAD8A7isSgrne9e8lxSu6jKdUtYMEABuUsaTqOZWuLE8stqM8mRQVs6JKJXJhvhd+Xd+VnyrI3vu/LO/Kz5U14OT2jDyoemdYlErlI3uu/LO7mfKlfa268s7uZ8qPBn7QeVH0zqkolcr+1t15Z3cz5Ufa268s78rPlR4GT2g8qPpnVJRK5X9rbryzu5nypQ3suvLO7mfKjwMntE+VH0zqUolcxbvVdeWd3M+VZ+1Nz5Z3cz5VHhT9oPKj6Z02USuZfam68s7uZ8qz9qLnyzu5nyqPCn7QeVH0zpkolcz+1Fz5Z3cz5Vn7T3XlndzPlR4U/aJ8mPpnS5RK5n9qLryzu5nyrH2puvLO7mfKjwp+0Hkx9M6bKJXMxvRdeWd3M+VJO9V15Z3cz5UeHP2g8mPpnTpRK5e7eu68s7uZ8qT9rLryzu5nyo8KftB5MfTOpSiVy77V3XlndzPlQd67ryzu5nyo8KftB5MfR1GUSuWHe268s78rPlSDvbd+Wd+VnyqfCn7RHlR9M6tKJXJzvfd+Xd+VnypTd7bvy7vys+VT4M/aDyo+mdWlErlg3su/LO/Kz5Vk703cT4Z0eaz5VTw5+0T5EfTOpSiVyh29935Z35WfKmzvhd+Xd+Vnyq3hT9ojyY+mdblZXGdofSddWbDWefDtbA8G4tYDiynE1s5LsVvUxMa7mAe8SlsuJ4pbWbY5qatDiEIWRoYK5VvuP36r/B/Lauqlcr31H79V/g/ltTuh/Uf7Cuq+wogEoBZAWYXYOcYCUFiEoBSABZWQEvCiwEAJTWJQCVCiwBoSllrUotVSRIWYQGpwNUEoRhRCcIScKgkQQkp0hJwoAwNE2nnBIhADLllrUopbWobJQiElzU9hSS1RYDDmpBCeISCFayBsMTzKUpTKa2bc2izwxDh0i0hsjQ8Y64WObL8cXIvjhulRTWWzw4jESActNOWqvaWx6DGukEmQ4SZyGrcuCua2y2h2mmnFN16jGMnASewwFwsmrnlfFnVhp4wRpO3LBrHAsyY/MA6t6vWqosW131lTJnC7pAZ4j0ScyQD7EUt16fgX1HOdGKGaDKNSOv8Aoupj1cYQW9sSyadyk9pzLfsfuT/OZ7y9GWPimeY33QuFfSPbU2bLqQJqF9LpT/uzgcl3Wx8UzzG+6EpqMqyTtDGGDhGmPoQhLmpgrlm+v/nVf4P5bV1Mrle+3/nVf4PcandD+p/ArqvsKZZSQlQuuc8yltCSAnGosBQCUGoCW0KAEhqUEFACAFNS4WGhOQoJEYUsNQAlgKLJQiFiEshJIQFCHBDWrLglsYgmrGnhNPUhwTTmqlk0Ia1OBqyxicDVDZNDRCQ5PFqaIUoqNOWWMWQ1PMYhsDNOmrXYTB4dk6AyfQq9oT1IkGeKwyrdFo1hw0zor41ySKsELT27aqCngnKdePYm6VRzhLnGAetcJ6GS5bo6KzR4o2a6sQ4dEAnrAIyzlR7nZr3NjIZAZcY0RsutGQdiOpHJWdK4xE8I4JSe+Dr0Mp/k5D9LezyzZ1QkaPpD/wCl2ix8UzzG+6Fzn6c4Oxqh4+Fo++ujWPimeY33QnMM3ONsxkqY+hCFqVMFct30H79V/g9xq6kVyzfU/v1X+D+W1O6H9T+BXVfYU+FKCQ1yW1dYQFJQWQxKDVFhQNTgKQAlwgDJWQgJQagBTQnQxJanmnJVboskNQnWtSITrQqyZahohYhP4FltFV3E0RsCdayAnhTS3MVXMlIhOamsCl1mJDKaFLgnaNhiyWp4MWCEJhRHcE04J9xSGtVijQllNPNYlsppxrFDYUIFNEwlVHpkuUdlrFYktlRRi9Z8IqSjZKkXOy9oim8k6ERPLrU4PzdUa8SdBOojktXfWUR94Z1SktHvdoYjqdqpohfS1tRz9m1GOOYqUshx6XFdpsfFM8xvuheevpCqzYv86n1/5l6FsfFM8xvuhY5sSxPajbHNzVsfQhCxNDBWjbx7sOrXNWo1wjCDHGWsGXphbyVzrefaDxeVmNqFs4BhBgGabZkkwAtsXyX/AMbpmeTbX1KzVw1OsKcdRPSBLRh1zB7o1TNNdtStHMcWiW1KASaJUvwgOgA7Fk3TLJIjQsp0iUlzVKZDRhqUChrUrCr2Voy1OsTQCdYFEiyQJ1gTeBPsaspMvQAJxjVmnTU+2oMJGLIDU6zx09SwnOjSELGP8OcGYyOiCB6SpX1eiQBicDxJbM+gK18E6qwYD0eUYctFX3Oy3tJAB84AweaTWVy7dDPxqPSJNtsWg5pAJLhBJOo7ANAnjsWmNAA1vGAfakbGs3iZkCO9WdzRnC3Qcfgkck5bn9TGIpV0apfWjBVhrgKes/e9irKjVuW0LFgbmwEzwGHIe1Jp06LQC1re3Xkmo6xQVU2YvA5O0aZSt8RPID18AnW2bomMlt1a/oDPAHO80aqpur91TIDnACZhqJz5qkYyxxj+SqqW5bqIOqZqPU25BB6WqhXdXEZAA6homYNswkkiM5ywCgtWCYW5kO1WictOeneozyAnW1mj70x1KPtUtDhgIgicnExPBUXe0u1xuGK9QHQps2pGoInPNZdUEzEBJq3BI1Wy3dIpwa5v839wf59P3l6HsfFM8xvuhecN+q02bx/uZ7y9H2PimeY33QuZrFWQe07+gfQhCTGAK5J9IDIv3kHVtMnqOAD+gXW1yLf9zfr1WTmBTgR/sbxTejlWSzDOrjRTsuDGuuR9qdpvVdSuBPIK82XZioQMbWzpOfoy0K6WTNCCsTjhnIKTlZ7NIxAFuKfUthtN1aTS3EQRBMGZMay4cFU/U6fhiGuHgg4jFJEd+oSHmQy2lYz48oNMXd7LIzaQZnJp0HDvVdVpka+1WO1qbWOGB+IEAg65aKvdVJ14LTBKTinZTKo3QNaskJIclSmbMaMtCepsTIcpNEqsnwCQFqeZTlKYwTmrKlssuaC2DOUTn2peeRLs1jBsh29qXGBqplPY9QuwxHMnQelP2ti9jhEBx56gHJX4hozPpKTnmd/SMxxquSJYNdRGGoQW8DnlnopBvm4obmY9AUO4YHhxc/TQDIT2KpZclrso5c8lko7zS6NpLh2JtlUSRM/06lr7r0nWYiI+CzZ3fSyAkSZJ9oVZY2lZKkmXt03EyAJJUZ9jwDREJTNrUtMWnV6lHut4Gt+6J6zksvilJ2i2/aVe07MMOepz7IyiFBbVw5hLvLsvcXHj/cKBXuV1MUHtSYjkkt1ocu65OZzUTAk45TjGD4pn7EZcyY06nAUSs5bUNhHBLRIcJBPI6acVr91sio13SbH98Fjj1WOTas0ngkkqKp9JzilU7XmDzyVp/h7xAMAnmQD61JqbFEYTVgkDhr1A6QjJrFFVZbHpXJ9Gv31SnhBbkeLerhmqutcSY4K52hsxlJhdUqjFnha3pHLnyC1kXonMHD1apnT5Iyjw2Z5cbi+UVW+T/wB0d5zPavTFj4pnmN90LzBvfch1s4ARm3j1r0/Y+KZ5jfdCT1zvJf8Ag306qFD6EISQwC4t9IgJ2lV7Kf8ALau0rlO+gYL+sXfeIpx1fs2rTHPY7Dbu4NPp0eeiv926IdUaCeiSIHWqW7uQdMls+6JpMOOoYDY7+EBWzzfxtk44pSNi3l200DwVNxDm9F0DMxqA7gtZZcGCOB1RtW8a+s9zPuF0if75qM2qmdNhUMa47Ec2RykTGVEpMNcngZCYfBmuRaViTTSskqu4tQ6CplnVAOYlV8p2jqiXKCPZYuep9tdloyOai2dn4RwE5nSBKfrW2BxaTJGSUlKL+kYjGXZMZfHLPrzTtS6kDkFApUjE8NP+k81qxqNmnIVHE9ibYxPiiXZAEqTcWGECDM8IzCN6XBO0rXpkqU+iYJjIR61HK0TTM2qETATRfKzVdKjV62ELVGUjFzXhVr62azVrSUy58JuMaQvJ2PCrCf2feMFQGpmwTI55aKoqV0hrleWLdFplYzpnRKW9NGAGhwAgDIZDlEqdUvGubIh7eM9E+iQtH2JfGm7otaXGAMQnuV/vMXljTTlsjMARE5lea1Onjhmor8/ls7Gnk8isqtu1mY5bn1Eqh2ptCqcpIaNArS02I95kmGjUlR9oU20wSc+A59ytjyRUlFcs3lBtN9GpVZOslQqhhXO0Nqy3C1jRzMQ7slUNSV28DbVy4OdlST4KneY/u7u1vtXqmx8UzzG+6F5U3kH7u7tb7V6rsfFM8xvuhL6t3MtiX0j6EIShqC5Z9IFJv1mo52pDIjngbquprlP0jWuK6cQcwGzy+4NFKVtE3RpLXQZ1U+xOI4iY6lVsa7OFPoOOXBdKEEKzm64LBzkpj1GFRZFRNVwJlg0xxTtN6g0644lSDd04ydygQZJ49SXnJIYjBvknNCVCwxzS2WukZSDkQY5ckrwgS29G3xsSE5Sdmn6Vo1wnwjGnk4keuICW3ZVSRhGKdMJBHqUfPDpsPhl6JNKsWkFpg9Sl+HJbBz9uvNM/U3tjExwPKCpVOuACA0QY1z9ZWEpJ9GsY12OUHwAf83WMoVlZXALxLW56mFX0xMexXVu5jQIGeWvBLTmjRJkoBoGUAdWSGsBGXfxKjXd208z1zCq6l4W8Vmo3wHRZ1bymwQc44RyWvbUvGufLRE69vNM3F0q+pX4pzFhUeUY5J2TrS7FN4c4AxwP99qlXe3LaoQC05cwDpoADktUubyUyy6wmcvSJTMtKp8vsxWdx4RtNns6jWcSAGB8hoMkgzrlAAVdfbtPdUIpQWcCXCXeaBJhUJ2o9sljoJU+z3zrNaOizFpiLc44BUlh1OOV43f7minhnH6iDdWbqbi14hw4H2rDWqbd7wuquxPayYwkgQS3XDJnJVj66fxzySX1qmKTUF9rJVK4LSCDBGYU128dYnN+XKBCpTWCw2riBIjCMiq5MMJ8zSZOPJOP2m17J2k6C6m1z3gdMEiOojkqvaVu7wZrVjro2Dnn6lV222X0gcBgnWMpCa2jvK+pTDDJyznMkzwPDKFy5aSUMlxSr+6Onj1ClHnsr6lRjnuObRw4qHWeJQ6Sm3U09CKXbFpNlPvO+bZ3nN9q9T2PimeY33QvLO87Itnec32r1NY+KZ5jfdCX1DW7gtj6H0IQlzQFzrfCkXXNQNABhkuPmDuXRVoW3rJ1S9qwQIwazpgb6FSbSVt0XhbfCs0N+y3sqwYI5gyP+0upShbpdbRDHeDFNpDY1ES4D7xA1UK8vafR/ZNxf5iGwCeqFrh1WRJfTZTJhi33Rrd9s19JuKoMImIkT3Kq/xAcitt2836xR6IILHHCM/ukczkTkVpNe2LTBEEJvTap5E1Psxy6eMft6HBcyVIY9V0KVbuW83+UVii92fhP3n4R1CfUrW1pt119XeqC3HFXmzsyBrK5md/mxzGi6p0mOjCIdxESPRxVqdmuZTljwDrM4QAjYuzsD5eI7VfXOzWVG5jsIyXLU3N/T+BiTUeGQdnVauGXuaQeJMgciCOtJp0WkzhDs8yDkZ4x3qvvr3CzwTQAAeGab2f4SJaSB2qHNtbug2Gwm7psHRAgyMupAq0yMwoVKgH8w71EqULAxmQAtVk3coycdvDIt1cNB6I05+tU17dTwjsVtVscwCfvaf2VDvtiP6IptB4lzu3SFfHmhFkSg2ULi57oAJJyAGc9irtoOIfgMB2mGRMnQEcCntt1atF+Ex0eQy9HpWrXlckkkyTz5rqYJ7uV0K5IUi4fSdEwYmJ4TylQqlbmVSPrFNvcV0oNrsUlD0XYfOmYTZu2AwXQeoSPTmqYVSNNUkulXbKqJbjagBIAB5Ezl2BWtjdWhaRV8IHSIIggZcuOa1i3ti5waNSQFPdsmow/dJA4wY70lnnHrdX8jeLG6vbZZbQtaTaYw1sTzH3WkADrJz9SryzQMEmdRoewKbZ7Jxhz6pc1og5DMyYgTCm29dtEg0pEZkk5nq6gl1mm+E7f9GrxxXfH/AKVVWydMEEEaqy2TswScTMRgmeXX7O9WW1ds030xVcAHA4QwauyBLp/06iFrlzvAMJAEE8ATEDnzUb8maG1qmCjHHLcnwStqWrQ/okBhOv8ARU91UaMm59aiVr4lRalaVti08o/cyk8ql0iDvRUm3d2t9q9T2PimeY33QvKG8B/YHtb7V6vsfFM8xvuhZahVImHQ+hCEuXMFc83p2gad3Vl2EQzDAJ1YJPVy710MrlG/9QC8qAOgnweJsSfuNg9yzmk6TNcV26ITdsdKagLzxJdwOkSMoVzZ3dvVDOFQGIAmeWntWl3dw0tDW5x/m0nqITVtXIIgkHqVpYlkjatApbZU+Tpd/tJkYCSIIIlstMZ6LQ9t2NQvLyJa5xII0K2O02jVqsDDTxtaB97nmMU+n1K9sqIdSwVRIHJsdg7VzI51pXwuf3G5Ynk76OT+Bzgq7tLKkGdI6jhqCth2/u/bzLXObU4tABE+jQrWtpbNdQfhJnjl8F0Y6qOdJK0xdYtlurQvZts578IW42O7MFsvABIzkAgnRaLb7Se10t10iJ9S2/d7aLWuaa5ILJcGxq48ystVHI2qZfG4U2bhQ2Q4GHOLgPWpteg55gSABGZiZ4Kpq75MkBg14nKEmnvAWg5k5dHQ59aV+JQ4dkXOXJPZsJjc3Ceof3mh76TRGEyOByVJUuLhwL3B2AZj4gawmTek/emTzRtj0iefyzY6e0mgdFoCdG1BGY7lr1K4yTdzdkNyB7eHeclKk7pA4JrkvW7Rpuq6ZgEyeEeoJilvFTLsyRE5nIdQ6yVrN/vKxhyZTGQxN8JMwBqGezvVV/jbHl9Sq+WtB8GxvRGLgIOcCeCt8Dly1x/grx0bFvDtm3qU3gtxVIIaIgg5wcQ1C5lWaTnwVmdrsDcTXvFX/TALe3FP9FVu2hhMtMmOWQnUQV0tNp3iVR/swyST7GaIbiBdOEaxqeoJuvXB4QOHV1JutWlMFy6cYXyxSUvwhZcpFlRxOA/vLtUVpCn2rYEn0K0+qKx4dm5WLKX3xQJaABjGYBgAmB2q4vr19GkPBhtRswSRIgcMuK0nY+1KvhMNN0F3R106+rtWbzeBzfC0xUeZJbOUOAORHLTrXByaSU8ld/8AZ04Z0oitqbde4yQBn6uA5Qqi621UdkXHCNAMh3DJRalzKYqO5LrYcKikqEsk3J3Y+6+J+9mO1Iq1WmMM9cqMSklya2oxsfdU6ky5yRjWFKSQN2QNv+Id2t9q9Y2PimeY33QvJm3vEHtb7V6zsfFM8xvuhc7Vfeb4+h9CEJY0Bcb34DTtSsHGBFKCP+Ni7IuK/S7bVLa8bcBj6rbiQG02uJZ4JlJpx5Rniy7CirTLRdNNkGva0xIDwesg+qEzsupSDwHkxOoGXpla63eeqJi1uJPOmfgmKm3qjjJta8/8Z+CrHG6cZSNp5Y2nFHT629oa6KYBaAACeoQq8b01A6S7FnoSY9S0Ebdqfhbj8h+CV9oag0ta468Bn2KIaTBBUkiks+STts36lvM8Pc/C0l2YxcI/0zyUG52rWrOLgMQHANmPQtMrbbeTItbnrlhJnthLtdvvYZ+q3GLgQ1wjrEBW+HEvqSVgssum+Dd9kX7KQzpjwwP3zJI/h0VraW7HMNUh1QgmWtjLI5nOT6ORWh32/Vaq1gNpcSwalrjM8YiJTmxt9nU3O8La3TmluGGMjvluaXyY5ODlHiX79msZx3U3aNwF1SqxgDqcOh0NLgBwMk9uXUtk3fsg9gqAtqMBIOMFpAgEOiTkuR7S3tc9/wCzs67KYAAaKZB65IGec59af2J9IFxauLqdrXkiM6Zj2KHhcoLn+P8AYPJG+Dr22d4XsbhY1lMtIzJw5HgGvaPStbftvwlSahJJMGI9GHhC1LeH6T61zAbaXFNsdLoGXuiCS4CYziNFC2Pvw6kSKtlcVWFpbBaQRkAC1+EkRCtDE9ty7K743wdGqXn7TC1p1ybEmPRqrDb1rRuGte2o5rWkMd0DhA1JEwAuXO38cHB1KzumOaSQ4tNQznEgtjl60xtH6Q7uuIqULiMtKWHSYGQGWZVPgk6p0WeSJb7eaxlTDTxYebok9cDgqd9RVTtt1DrbXH5HfBIO1qn4av8Apn4Lq4nGCSbE5tyfCLJz02XqvO1Kn4av+mfgknaVT8NX/Td8Eys0PZjsZPLknEoBv6n4av8Apu+Cx9eqfhq/6bvgrLPD2RskWGJOUa5a4OaYIzH9lVf1+p+Gr/pu+Cz9fqfhq/6bvgoebG/yCg0X4vemHgS/iBkJiJ6MKFVfJzUEbTqAZW1ef+M/BJdtOqTJtq5/9Z+CyjkgnaNWm+CYSklyjVtpPJyta8f8Z/oE0b2p+Gr/AKbvgtFng+2UcGTCUklQ/rdT8NX/AE3fBH1ur+Gr/pu+Cn5oeyNjJaUoQu6n4av+m74IN5V/DV/03fBVeaPslRY1t4fsT2j2r1pY+KZ5jfdC8jbQ8LUplot6wORk03cPQvXNl4pnmN90JPNJSlaNYqkPoQhYlgWIQhABCIQhABCIQhABCIQhABCIQhABCIQhABCIQhABCIQhABCIQhABCIQhABCIQhABCIQhABCIQhABCIQhABCIQhABCIQhABCyhCABCEIA/9k="/>
          <p:cNvSpPr>
            <a:spLocks noChangeAspect="1" noChangeArrowheads="1"/>
          </p:cNvSpPr>
          <p:nvPr/>
        </p:nvSpPr>
        <p:spPr bwMode="auto">
          <a:xfrm>
            <a:off x="0" y="-1076325"/>
            <a:ext cx="26098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 dirty="0"/>
          </a:p>
        </p:txBody>
      </p:sp>
      <p:pic>
        <p:nvPicPr>
          <p:cNvPr id="2060" name="Picture 12" descr="http://igrejadedeus.no.comunidades.net/imagens/haja_luz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167" y="2780928"/>
            <a:ext cx="4765666" cy="3566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08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5"/>
          <p:cNvSpPr txBox="1"/>
          <p:nvPr/>
        </p:nvSpPr>
        <p:spPr>
          <a:xfrm>
            <a:off x="179512" y="1804155"/>
            <a:ext cx="8712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Objetivo:</a:t>
            </a:r>
            <a:endParaRPr lang="pt-BR" b="1" dirty="0" smtClean="0"/>
          </a:p>
          <a:p>
            <a:pPr algn="just"/>
            <a:r>
              <a:rPr lang="pt-BR" dirty="0" smtClean="0"/>
              <a:t>Avaliação das </a:t>
            </a:r>
            <a:r>
              <a:rPr lang="pt-BR" dirty="0"/>
              <a:t>técnicas preditivas de diagnóstico </a:t>
            </a:r>
            <a:r>
              <a:rPr lang="pt-BR" dirty="0" smtClean="0"/>
              <a:t>de para-raios </a:t>
            </a:r>
            <a:r>
              <a:rPr lang="pt-BR" u="sng" dirty="0" smtClean="0"/>
              <a:t>utilizadas nas </a:t>
            </a:r>
            <a:r>
              <a:rPr lang="pt-BR" u="sng" dirty="0"/>
              <a:t>rotinas de manutenção das </a:t>
            </a:r>
            <a:r>
              <a:rPr lang="pt-BR" u="sng" dirty="0" smtClean="0"/>
              <a:t>empresas</a:t>
            </a:r>
            <a:r>
              <a:rPr lang="pt-BR" dirty="0" smtClean="0"/>
              <a:t>, </a:t>
            </a:r>
            <a:r>
              <a:rPr lang="pt-BR" dirty="0" smtClean="0"/>
              <a:t>e de técnicas </a:t>
            </a:r>
            <a:r>
              <a:rPr lang="pt-BR" u="sng" dirty="0"/>
              <a:t>disponíveis no mercado</a:t>
            </a:r>
            <a:r>
              <a:rPr lang="pt-BR" dirty="0"/>
              <a:t> e </a:t>
            </a:r>
            <a:r>
              <a:rPr lang="pt-BR" u="sng" dirty="0"/>
              <a:t>em desenvolvimento</a:t>
            </a:r>
            <a:r>
              <a:rPr lang="pt-BR" dirty="0" smtClean="0"/>
              <a:t>.</a:t>
            </a:r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161971" y="3142270"/>
            <a:ext cx="8712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Relevância para a transmissão:</a:t>
            </a:r>
          </a:p>
          <a:p>
            <a:pPr algn="just"/>
            <a:r>
              <a:rPr lang="pt-BR" dirty="0" smtClean="0"/>
              <a:t>Segurança, preocupação com para-raios </a:t>
            </a:r>
            <a:r>
              <a:rPr lang="pt-BR" dirty="0"/>
              <a:t>como </a:t>
            </a:r>
            <a:r>
              <a:rPr lang="pt-BR" dirty="0" smtClean="0"/>
              <a:t>ativo e confiabilidade de outros </a:t>
            </a:r>
            <a:r>
              <a:rPr lang="pt-BR" dirty="0"/>
              <a:t>ativos do Sistema de </a:t>
            </a:r>
            <a:r>
              <a:rPr lang="pt-BR" dirty="0" smtClean="0"/>
              <a:t>Transmissão.</a:t>
            </a:r>
            <a:endParaRPr lang="pt-BR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179512" y="1268760"/>
            <a:ext cx="8712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Introdução</a:t>
            </a:r>
          </a:p>
        </p:txBody>
      </p:sp>
    </p:spTree>
    <p:extLst>
      <p:ext uri="{BB962C8B-B14F-4D97-AF65-F5344CB8AC3E}">
        <p14:creationId xmlns:p14="http://schemas.microsoft.com/office/powerpoint/2010/main" val="4072136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2"/>
          <p:cNvSpPr txBox="1"/>
          <p:nvPr/>
        </p:nvSpPr>
        <p:spPr>
          <a:xfrm>
            <a:off x="179512" y="1268760"/>
            <a:ext cx="8712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População de </a:t>
            </a:r>
            <a:r>
              <a:rPr lang="pt-BR" sz="2000" b="1" dirty="0"/>
              <a:t>para-raios das </a:t>
            </a:r>
            <a:r>
              <a:rPr lang="pt-BR" sz="2000" b="1" dirty="0" smtClean="0"/>
              <a:t>empresas</a:t>
            </a:r>
            <a:endParaRPr lang="pt-BR" dirty="0"/>
          </a:p>
        </p:txBody>
      </p:sp>
      <p:pic>
        <p:nvPicPr>
          <p:cNvPr id="5" name="Gráfico 1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" t="21574" r="2065" b="-50"/>
          <a:stretch>
            <a:fillRect/>
          </a:stretch>
        </p:blipFill>
        <p:spPr bwMode="auto">
          <a:xfrm>
            <a:off x="2222503" y="2564904"/>
            <a:ext cx="4699350" cy="242885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aixaDeTexto 5"/>
          <p:cNvSpPr txBox="1"/>
          <p:nvPr/>
        </p:nvSpPr>
        <p:spPr>
          <a:xfrm>
            <a:off x="215694" y="5301208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af-ZA" dirty="0" smtClean="0"/>
              <a:t>Obs.: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af-ZA" dirty="0" smtClean="0"/>
              <a:t>Em 2004 a distribuição </a:t>
            </a:r>
            <a:r>
              <a:rPr lang="af-ZA" dirty="0" smtClean="0"/>
              <a:t>estava </a:t>
            </a:r>
            <a:r>
              <a:rPr lang="af-ZA" dirty="0" smtClean="0"/>
              <a:t>em 64</a:t>
            </a:r>
            <a:r>
              <a:rPr lang="af-ZA" dirty="0"/>
              <a:t>% de para-raios SiC e 36% de para-raios </a:t>
            </a:r>
            <a:r>
              <a:rPr lang="af-ZA" dirty="0" smtClean="0"/>
              <a:t>ZnO.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af-ZA" dirty="0" smtClean="0"/>
              <a:t>Essa evolução mostra que </a:t>
            </a:r>
            <a:r>
              <a:rPr lang="af-ZA" dirty="0" smtClean="0"/>
              <a:t>as </a:t>
            </a:r>
            <a:r>
              <a:rPr lang="af-ZA" dirty="0" smtClean="0"/>
              <a:t>empresas vêm adotando a ação mais efetiva em relação aos para-raios SiC,  ou seja, a sua substituição por para-raios ZnO.</a:t>
            </a: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179512" y="1702549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/>
              <a:t>Dados </a:t>
            </a:r>
            <a:r>
              <a:rPr lang="pt-BR" dirty="0"/>
              <a:t>de </a:t>
            </a:r>
            <a:r>
              <a:rPr lang="pt-BR" dirty="0" smtClean="0"/>
              <a:t>2010 - </a:t>
            </a:r>
            <a:r>
              <a:rPr lang="pt-BR" dirty="0"/>
              <a:t>18.273 </a:t>
            </a:r>
            <a:r>
              <a:rPr lang="pt-BR" dirty="0" smtClean="0"/>
              <a:t>para-raios até </a:t>
            </a:r>
            <a:r>
              <a:rPr lang="pt-BR" dirty="0"/>
              <a:t>500 </a:t>
            </a:r>
            <a:r>
              <a:rPr lang="pt-BR" dirty="0" smtClean="0"/>
              <a:t>kV, </a:t>
            </a:r>
            <a:r>
              <a:rPr lang="pt-BR" dirty="0"/>
              <a:t>distribuídos em 42% de para-raios SiC e 58% de para-raios ZnO.</a:t>
            </a:r>
          </a:p>
        </p:txBody>
      </p:sp>
    </p:spTree>
    <p:extLst>
      <p:ext uri="{BB962C8B-B14F-4D97-AF65-F5344CB8AC3E}">
        <p14:creationId xmlns:p14="http://schemas.microsoft.com/office/powerpoint/2010/main" val="171402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ixaDeTexto 8"/>
          <p:cNvSpPr txBox="1"/>
          <p:nvPr/>
        </p:nvSpPr>
        <p:spPr>
          <a:xfrm>
            <a:off x="179512" y="1268760"/>
            <a:ext cx="8712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Consulta - Técnicas </a:t>
            </a:r>
            <a:r>
              <a:rPr lang="pt-BR" sz="2000" b="1" dirty="0"/>
              <a:t>preditivas de diagnóstico de para-raios utilizadas pelas </a:t>
            </a:r>
            <a:r>
              <a:rPr lang="pt-BR" sz="2000" b="1" dirty="0" smtClean="0"/>
              <a:t>empresas</a:t>
            </a:r>
            <a:endParaRPr lang="pt-BR" dirty="0">
              <a:solidFill>
                <a:srgbClr val="FF0000"/>
              </a:solidFill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/>
          <a:srcRect l="6350" t="32721" r="34771" b="13597"/>
          <a:stretch/>
        </p:blipFill>
        <p:spPr>
          <a:xfrm>
            <a:off x="148448" y="1988840"/>
            <a:ext cx="8849901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037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/>
          <p:nvPr/>
        </p:nvSpPr>
        <p:spPr>
          <a:xfrm>
            <a:off x="179512" y="1268760"/>
            <a:ext cx="8712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Termografia infravermelha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179512" y="1804155"/>
            <a:ext cx="87129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dirty="0" smtClean="0"/>
              <a:t>Resultados da consulta técnica:</a:t>
            </a:r>
            <a:endParaRPr lang="pt-BR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dirty="0" smtClean="0"/>
              <a:t>Técnica preditiva mais utilizada.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dirty="0" smtClean="0"/>
              <a:t>Importância de adoção de metodologias específicas de inspeção.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dirty="0"/>
              <a:t>Técnica preditiva </a:t>
            </a:r>
            <a:r>
              <a:rPr lang="pt-BR" dirty="0" smtClean="0"/>
              <a:t>com maior eficácia no diagnóstico de para-raios. </a:t>
            </a:r>
          </a:p>
          <a:p>
            <a:pPr algn="just"/>
            <a:r>
              <a:rPr lang="pt-BR" dirty="0" smtClean="0"/>
              <a:t>      Obs.: Tradicionalmente sempre se considerou haver muita dificuldade no diagnóstico.</a:t>
            </a: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179512" y="3418751"/>
            <a:ext cx="87129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af-ZA" dirty="0" smtClean="0"/>
              <a:t>Metodologias especificas para </a:t>
            </a:r>
            <a:r>
              <a:rPr lang="af-ZA" dirty="0"/>
              <a:t>inspeção </a:t>
            </a:r>
            <a:r>
              <a:rPr lang="af-ZA" dirty="0" smtClean="0"/>
              <a:t>termográfica em para-raios</a:t>
            </a:r>
            <a:r>
              <a:rPr lang="pt-BR" dirty="0" smtClean="0"/>
              <a:t>:</a:t>
            </a:r>
            <a:endParaRPr lang="pt-BR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af-ZA" dirty="0" smtClean="0"/>
              <a:t>Inspeção </a:t>
            </a:r>
            <a:r>
              <a:rPr lang="af-ZA" dirty="0"/>
              <a:t>em 3 </a:t>
            </a:r>
            <a:r>
              <a:rPr lang="af-ZA" dirty="0" smtClean="0"/>
              <a:t>ângulos.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af-ZA" dirty="0"/>
              <a:t>A</a:t>
            </a:r>
            <a:r>
              <a:rPr lang="af-ZA" dirty="0" smtClean="0"/>
              <a:t>nálise </a:t>
            </a:r>
            <a:r>
              <a:rPr lang="af-ZA" dirty="0"/>
              <a:t>da </a:t>
            </a:r>
            <a:r>
              <a:rPr lang="af-ZA" dirty="0" smtClean="0"/>
              <a:t>elevação </a:t>
            </a:r>
            <a:r>
              <a:rPr lang="af-ZA" dirty="0"/>
              <a:t>de temperatura em relação à temperatura </a:t>
            </a:r>
            <a:r>
              <a:rPr lang="af-ZA" dirty="0" smtClean="0"/>
              <a:t>ambiente, </a:t>
            </a:r>
            <a:r>
              <a:rPr lang="af-ZA" dirty="0"/>
              <a:t>para-raios </a:t>
            </a:r>
            <a:r>
              <a:rPr lang="af-ZA" dirty="0" smtClean="0"/>
              <a:t>adjacentes e perfil </a:t>
            </a:r>
            <a:r>
              <a:rPr lang="af-ZA" dirty="0"/>
              <a:t>térmico </a:t>
            </a:r>
            <a:r>
              <a:rPr lang="af-ZA" dirty="0" smtClean="0"/>
              <a:t>do próprio </a:t>
            </a:r>
            <a:r>
              <a:rPr lang="af-ZA" dirty="0" smtClean="0"/>
              <a:t>do </a:t>
            </a:r>
            <a:r>
              <a:rPr lang="af-ZA" dirty="0" smtClean="0"/>
              <a:t>para-raios.</a:t>
            </a:r>
            <a:endParaRPr lang="af-ZA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af-ZA" dirty="0"/>
              <a:t>T</a:t>
            </a:r>
            <a:r>
              <a:rPr lang="af-ZA" dirty="0" smtClean="0"/>
              <a:t>axa </a:t>
            </a:r>
            <a:r>
              <a:rPr lang="af-ZA" dirty="0"/>
              <a:t>de crescimento da temperatura e das diferênças de temperatura.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14941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0C0C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/>
          <p:nvPr/>
        </p:nvSpPr>
        <p:spPr>
          <a:xfrm>
            <a:off x="179512" y="1268760"/>
            <a:ext cx="8712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f-ZA" sz="2000" b="1" dirty="0" smtClean="0"/>
              <a:t>Termografia infravermelha</a:t>
            </a:r>
          </a:p>
          <a:p>
            <a:endParaRPr lang="af-ZA" dirty="0"/>
          </a:p>
          <a:p>
            <a:r>
              <a:rPr lang="pt-BR" dirty="0" smtClean="0"/>
              <a:t>Limites </a:t>
            </a:r>
            <a:r>
              <a:rPr lang="pt-BR" dirty="0"/>
              <a:t>de temperatura para diagnóstico de defeito em para-raios</a:t>
            </a:r>
            <a:r>
              <a:rPr lang="pt-BR" dirty="0" smtClean="0"/>
              <a:t>: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/>
          <a:srcRect l="26706" t="26735" r="23780" b="16652"/>
          <a:stretch/>
        </p:blipFill>
        <p:spPr>
          <a:xfrm>
            <a:off x="1063610" y="2276872"/>
            <a:ext cx="6944772" cy="4464496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6156176" y="2924944"/>
            <a:ext cx="360040" cy="3024336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9" name="Conector de seta reta 8"/>
          <p:cNvCxnSpPr/>
          <p:nvPr/>
        </p:nvCxnSpPr>
        <p:spPr>
          <a:xfrm flipV="1">
            <a:off x="6516216" y="3411176"/>
            <a:ext cx="507588" cy="30585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ixaDeTexto 9"/>
          <p:cNvSpPr txBox="1"/>
          <p:nvPr/>
        </p:nvSpPr>
        <p:spPr>
          <a:xfrm>
            <a:off x="7037452" y="2865639"/>
            <a:ext cx="1512168" cy="73866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pt-BR" sz="1400" dirty="0" smtClean="0">
                <a:solidFill>
                  <a:srgbClr val="FF0000"/>
                </a:solidFill>
              </a:rPr>
              <a:t>Média:</a:t>
            </a:r>
          </a:p>
          <a:p>
            <a:r>
              <a:rPr lang="pt-BR" sz="1400" dirty="0" smtClean="0">
                <a:solidFill>
                  <a:srgbClr val="FF0000"/>
                </a:solidFill>
              </a:rPr>
              <a:t>Nível 1 – 2,78°C</a:t>
            </a:r>
          </a:p>
          <a:p>
            <a:r>
              <a:rPr lang="pt-BR" sz="1400" dirty="0">
                <a:solidFill>
                  <a:srgbClr val="FF0000"/>
                </a:solidFill>
              </a:rPr>
              <a:t>Nível </a:t>
            </a:r>
            <a:r>
              <a:rPr lang="pt-BR" sz="1400" dirty="0" smtClean="0">
                <a:solidFill>
                  <a:srgbClr val="FF0000"/>
                </a:solidFill>
              </a:rPr>
              <a:t>2 </a:t>
            </a:r>
            <a:r>
              <a:rPr lang="pt-BR" sz="1400" dirty="0">
                <a:solidFill>
                  <a:srgbClr val="FF0000"/>
                </a:solidFill>
              </a:rPr>
              <a:t>– </a:t>
            </a:r>
            <a:r>
              <a:rPr lang="pt-BR" sz="1400" dirty="0" smtClean="0">
                <a:solidFill>
                  <a:srgbClr val="FF0000"/>
                </a:solidFill>
              </a:rPr>
              <a:t>8,71°C</a:t>
            </a:r>
            <a:endParaRPr lang="pt-BR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84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/>
          <p:nvPr/>
        </p:nvSpPr>
        <p:spPr>
          <a:xfrm>
            <a:off x="179512" y="1268760"/>
            <a:ext cx="8712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f-ZA" sz="2000" b="1" dirty="0" smtClean="0"/>
              <a:t>Termografia infravermelha</a:t>
            </a:r>
          </a:p>
          <a:p>
            <a:endParaRPr lang="af-ZA" dirty="0" smtClean="0"/>
          </a:p>
          <a:p>
            <a:r>
              <a:rPr lang="pt-BR" dirty="0" smtClean="0"/>
              <a:t>Especificação técnica dos termovisores: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3"/>
          <a:srcRect l="33164" t="37878" r="30421" b="18171"/>
          <a:stretch/>
        </p:blipFill>
        <p:spPr>
          <a:xfrm>
            <a:off x="1691680" y="2348880"/>
            <a:ext cx="5688632" cy="3860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17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ixaDeTexto 11"/>
          <p:cNvSpPr txBox="1"/>
          <p:nvPr/>
        </p:nvSpPr>
        <p:spPr>
          <a:xfrm>
            <a:off x="179512" y="6165304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f-ZA" dirty="0"/>
              <a:t>CEMIG – Exemplo de anomalia térmica em para-raios</a:t>
            </a:r>
            <a:endParaRPr lang="pt-BR" dirty="0"/>
          </a:p>
          <a:p>
            <a:pPr algn="ctr"/>
            <a:r>
              <a:rPr lang="af-ZA" dirty="0"/>
              <a:t>(Fabricante ASEA, Modelo XAP-362, ZnO, Δt adjacente 3,1°C)</a:t>
            </a:r>
            <a:endParaRPr lang="pt-BR" dirty="0"/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 rotWithShape="1">
          <a:blip r:embed="rId3"/>
          <a:srcRect l="19923" t="22640" r="18645" b="11923"/>
          <a:stretch/>
        </p:blipFill>
        <p:spPr>
          <a:xfrm>
            <a:off x="683568" y="1709238"/>
            <a:ext cx="7560840" cy="4528074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179512" y="1268760"/>
            <a:ext cx="87129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f-ZA" sz="2000" b="1" dirty="0" smtClean="0"/>
              <a:t>Termografia infravermelha - Exemplo</a:t>
            </a:r>
          </a:p>
        </p:txBody>
      </p:sp>
    </p:spTree>
    <p:extLst>
      <p:ext uri="{BB962C8B-B14F-4D97-AF65-F5344CB8AC3E}">
        <p14:creationId xmlns:p14="http://schemas.microsoft.com/office/powerpoint/2010/main" val="250394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1704</TotalTime>
  <Words>1312</Words>
  <Application>Microsoft Office PowerPoint</Application>
  <PresentationFormat>Apresentação na tela (4:3)</PresentationFormat>
  <Paragraphs>157</Paragraphs>
  <Slides>29</Slides>
  <Notes>3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29</vt:i4>
      </vt:variant>
    </vt:vector>
  </HeadingPairs>
  <TitlesOfParts>
    <vt:vector size="33" baseType="lpstr">
      <vt:lpstr>Arial</vt:lpstr>
      <vt:lpstr>Calibri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CHESF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JOCILIO TAVARES DE OLIVEIRA</dc:creator>
  <cp:lastModifiedBy>Alexsandro</cp:lastModifiedBy>
  <cp:revision>191</cp:revision>
  <cp:lastPrinted>2013-03-20T14:48:23Z</cp:lastPrinted>
  <dcterms:created xsi:type="dcterms:W3CDTF">2013-03-20T14:44:51Z</dcterms:created>
  <dcterms:modified xsi:type="dcterms:W3CDTF">2013-10-14T04:32:18Z</dcterms:modified>
</cp:coreProperties>
</file>