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60" r:id="rId4"/>
    <p:sldId id="283" r:id="rId5"/>
    <p:sldId id="258" r:id="rId6"/>
    <p:sldId id="284" r:id="rId7"/>
    <p:sldId id="259" r:id="rId8"/>
    <p:sldId id="269" r:id="rId9"/>
    <p:sldId id="263" r:id="rId10"/>
    <p:sldId id="270" r:id="rId11"/>
    <p:sldId id="271" r:id="rId12"/>
    <p:sldId id="264" r:id="rId13"/>
    <p:sldId id="265" r:id="rId14"/>
    <p:sldId id="266" r:id="rId15"/>
    <p:sldId id="267" r:id="rId16"/>
    <p:sldId id="272" r:id="rId17"/>
    <p:sldId id="268"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67525" cy="99949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3140202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1665149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117197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313252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55217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2312655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19914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1544084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2955602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316505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8B1FDCE0-0BA7-439B-A3B2-CBE2B1A96AA7}" type="datetimeFigureOut">
              <a:rPr lang="pt-BR" smtClean="0"/>
              <a:pPr/>
              <a:t>15/10/2013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DEBCA63-36AD-41A1-8928-727F5B9E9EC6}" type="slidenum">
              <a:rPr lang="pt-BR" smtClean="0"/>
              <a:pPr/>
              <a:t>‹nº›</a:t>
            </a:fld>
            <a:endParaRPr lang="pt-BR"/>
          </a:p>
        </p:txBody>
      </p:sp>
    </p:spTree>
    <p:extLst>
      <p:ext uri="{BB962C8B-B14F-4D97-AF65-F5344CB8AC3E}">
        <p14:creationId xmlns:p14="http://schemas.microsoft.com/office/powerpoint/2010/main" val="550088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FDCE0-0BA7-439B-A3B2-CBE2B1A96AA7}" type="datetimeFigureOut">
              <a:rPr lang="pt-BR" smtClean="0"/>
              <a:pPr/>
              <a:t>15/10/2013</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EBCA63-36AD-41A1-8928-727F5B9E9EC6}" type="slidenum">
              <a:rPr lang="pt-BR" smtClean="0"/>
              <a:pPr/>
              <a:t>‹nº›</a:t>
            </a:fld>
            <a:endParaRPr lang="pt-BR"/>
          </a:p>
        </p:txBody>
      </p:sp>
    </p:spTree>
    <p:extLst>
      <p:ext uri="{BB962C8B-B14F-4D97-AF65-F5344CB8AC3E}">
        <p14:creationId xmlns:p14="http://schemas.microsoft.com/office/powerpoint/2010/main" val="3808080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aulofreire@paiolengenharia.com.br"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78" y="0"/>
            <a:ext cx="9144000" cy="1133475"/>
          </a:xfrm>
          <a:prstGeom prst="rect">
            <a:avLst/>
          </a:prstGeom>
          <a:noFill/>
          <a:ln w="9525">
            <a:noFill/>
            <a:miter lim="800000"/>
            <a:headEnd/>
            <a:tailEnd/>
          </a:ln>
        </p:spPr>
      </p:pic>
      <p:sp>
        <p:nvSpPr>
          <p:cNvPr id="3" name="Text Box 2"/>
          <p:cNvSpPr txBox="1">
            <a:spLocks noChangeArrowheads="1"/>
          </p:cNvSpPr>
          <p:nvPr/>
        </p:nvSpPr>
        <p:spPr bwMode="auto">
          <a:xfrm>
            <a:off x="178" y="1340768"/>
            <a:ext cx="9143822"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charset="0"/>
                <a:ea typeface="Geneva" pitchFamily="-84" charset="0"/>
                <a:cs typeface="Geneva" pitchFamily="-84" charset="0"/>
              </a:defRPr>
            </a:lvl1pPr>
            <a:lvl2pPr marL="742950" indent="-285750">
              <a:defRPr sz="2400">
                <a:solidFill>
                  <a:schemeClr val="tx1"/>
                </a:solidFill>
                <a:latin typeface="Arial" charset="0"/>
                <a:ea typeface="Geneva" pitchFamily="-84" charset="0"/>
                <a:cs typeface="Geneva" pitchFamily="-84" charset="0"/>
              </a:defRPr>
            </a:lvl2pPr>
            <a:lvl3pPr marL="1143000" indent="-228600">
              <a:defRPr sz="2400">
                <a:solidFill>
                  <a:schemeClr val="tx1"/>
                </a:solidFill>
                <a:latin typeface="Arial" charset="0"/>
                <a:ea typeface="Geneva" pitchFamily="-84" charset="0"/>
                <a:cs typeface="Geneva" pitchFamily="-84" charset="0"/>
              </a:defRPr>
            </a:lvl3pPr>
            <a:lvl4pPr marL="1600200" indent="-228600">
              <a:defRPr sz="2400">
                <a:solidFill>
                  <a:schemeClr val="tx1"/>
                </a:solidFill>
                <a:latin typeface="Arial" charset="0"/>
                <a:ea typeface="Geneva" pitchFamily="-84" charset="0"/>
                <a:cs typeface="Geneva" pitchFamily="-84" charset="0"/>
              </a:defRPr>
            </a:lvl4pPr>
            <a:lvl5pPr marL="2057400" indent="-228600">
              <a:defRPr sz="2400">
                <a:solidFill>
                  <a:schemeClr val="tx1"/>
                </a:solidFill>
                <a:latin typeface="Arial" charset="0"/>
                <a:ea typeface="Geneva" pitchFamily="-84" charset="0"/>
                <a:cs typeface="Geneva" pitchFamily="-84" charset="0"/>
              </a:defRPr>
            </a:lvl5pPr>
            <a:lvl6pPr marL="2514600" indent="-228600" eaLnBrk="0" fontAlgn="base" hangingPunct="0">
              <a:spcBef>
                <a:spcPct val="0"/>
              </a:spcBef>
              <a:spcAft>
                <a:spcPct val="0"/>
              </a:spcAft>
              <a:defRPr sz="2400">
                <a:solidFill>
                  <a:schemeClr val="tx1"/>
                </a:solidFill>
                <a:latin typeface="Arial" charset="0"/>
                <a:ea typeface="Geneva" pitchFamily="-84" charset="0"/>
                <a:cs typeface="Geneva" pitchFamily="-84" charset="0"/>
              </a:defRPr>
            </a:lvl6pPr>
            <a:lvl7pPr marL="2971800" indent="-228600" eaLnBrk="0" fontAlgn="base" hangingPunct="0">
              <a:spcBef>
                <a:spcPct val="0"/>
              </a:spcBef>
              <a:spcAft>
                <a:spcPct val="0"/>
              </a:spcAft>
              <a:defRPr sz="2400">
                <a:solidFill>
                  <a:schemeClr val="tx1"/>
                </a:solidFill>
                <a:latin typeface="Arial" charset="0"/>
                <a:ea typeface="Geneva" pitchFamily="-84" charset="0"/>
                <a:cs typeface="Geneva" pitchFamily="-84" charset="0"/>
              </a:defRPr>
            </a:lvl7pPr>
            <a:lvl8pPr marL="3429000" indent="-228600" eaLnBrk="0" fontAlgn="base" hangingPunct="0">
              <a:spcBef>
                <a:spcPct val="0"/>
              </a:spcBef>
              <a:spcAft>
                <a:spcPct val="0"/>
              </a:spcAft>
              <a:defRPr sz="2400">
                <a:solidFill>
                  <a:schemeClr val="tx1"/>
                </a:solidFill>
                <a:latin typeface="Arial" charset="0"/>
                <a:ea typeface="Geneva" pitchFamily="-84" charset="0"/>
                <a:cs typeface="Geneva" pitchFamily="-84" charset="0"/>
              </a:defRPr>
            </a:lvl8pPr>
            <a:lvl9pPr marL="3886200" indent="-228600" eaLnBrk="0" fontAlgn="base" hangingPunct="0">
              <a:spcBef>
                <a:spcPct val="0"/>
              </a:spcBef>
              <a:spcAft>
                <a:spcPct val="0"/>
              </a:spcAft>
              <a:defRPr sz="2400">
                <a:solidFill>
                  <a:schemeClr val="tx1"/>
                </a:solidFill>
                <a:latin typeface="Arial" charset="0"/>
                <a:ea typeface="Geneva" pitchFamily="-84" charset="0"/>
                <a:cs typeface="Geneva" pitchFamily="-84" charset="0"/>
              </a:defRPr>
            </a:lvl9pPr>
          </a:lstStyle>
          <a:p>
            <a:pPr algn="ctr"/>
            <a:r>
              <a:rPr lang="pt-BR" b="1" dirty="0"/>
              <a:t>SISTEMA DE TRANSMISSÃO DO RIO </a:t>
            </a:r>
            <a:r>
              <a:rPr lang="pt-BR" b="1" dirty="0" smtClean="0"/>
              <a:t>MADEIRA</a:t>
            </a:r>
          </a:p>
          <a:p>
            <a:pPr algn="ctr"/>
            <a:r>
              <a:rPr lang="pt-BR" b="1" dirty="0" smtClean="0"/>
              <a:t>PRIMEIRO </a:t>
            </a:r>
            <a:r>
              <a:rPr lang="pt-BR" b="1" dirty="0"/>
              <a:t>BIPOLO HVDC </a:t>
            </a:r>
            <a:endParaRPr lang="pt-BR" dirty="0"/>
          </a:p>
          <a:p>
            <a:pPr algn="ctr"/>
            <a:r>
              <a:rPr lang="pt-BR" b="1" dirty="0"/>
              <a:t>ELETRODOS DE </a:t>
            </a:r>
            <a:r>
              <a:rPr lang="pt-BR" b="1" dirty="0" smtClean="0"/>
              <a:t>ATERRAMENTO</a:t>
            </a:r>
          </a:p>
          <a:p>
            <a:pPr algn="ctr"/>
            <a:r>
              <a:rPr lang="pt-BR" b="1" dirty="0" smtClean="0"/>
              <a:t>INVESTIGAÇÕES </a:t>
            </a:r>
            <a:r>
              <a:rPr lang="pt-BR" b="1" dirty="0"/>
              <a:t>GEOLÓGICAS E CRITÉRIOS DE PROJETO  </a:t>
            </a:r>
            <a:endParaRPr lang="pt-BR" dirty="0"/>
          </a:p>
        </p:txBody>
      </p:sp>
      <p:sp>
        <p:nvSpPr>
          <p:cNvPr id="5" name="Text Box 4"/>
          <p:cNvSpPr txBox="1">
            <a:spLocks noChangeArrowheads="1"/>
          </p:cNvSpPr>
          <p:nvPr/>
        </p:nvSpPr>
        <p:spPr bwMode="auto">
          <a:xfrm>
            <a:off x="-10244" y="3717032"/>
            <a:ext cx="9143822" cy="2376264"/>
          </a:xfrm>
          <a:prstGeom prst="rect">
            <a:avLst/>
          </a:prstGeom>
          <a:noFill/>
          <a:ln w="9525">
            <a:noFill/>
            <a:round/>
            <a:headEnd/>
            <a:tailEnd/>
          </a:ln>
          <a:effectLst/>
        </p:spPr>
        <p:txBody>
          <a:bodyPr/>
          <a:lstStyle/>
          <a:p>
            <a:pPr algn="ctr">
              <a:spcBef>
                <a:spcPts val="6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pt-BR" sz="2400" b="1" dirty="0">
                <a:solidFill>
                  <a:srgbClr val="C00000"/>
                </a:solidFill>
              </a:rPr>
              <a:t>Paulo Edmundo da Fonseca </a:t>
            </a:r>
            <a:r>
              <a:rPr lang="pt-BR" sz="2400" b="1" dirty="0" smtClean="0">
                <a:solidFill>
                  <a:srgbClr val="C00000"/>
                </a:solidFill>
              </a:rPr>
              <a:t>Freire – PAIOL Engenharia</a:t>
            </a:r>
            <a:r>
              <a:rPr lang="pt-BR" sz="2400" b="1" dirty="0">
                <a:solidFill>
                  <a:srgbClr val="C00000"/>
                </a:solidFill>
              </a:rPr>
              <a:t/>
            </a:r>
            <a:br>
              <a:rPr lang="pt-BR" sz="2400" b="1" dirty="0">
                <a:solidFill>
                  <a:srgbClr val="C00000"/>
                </a:solidFill>
              </a:rPr>
            </a:br>
            <a:r>
              <a:rPr lang="pt-BR" sz="2400" b="1" dirty="0"/>
              <a:t>(</a:t>
            </a:r>
            <a:r>
              <a:rPr lang="pt-BR" sz="2400" b="1" dirty="0">
                <a:hlinkClick r:id="rId3"/>
              </a:rPr>
              <a:t>paulofreire@paiolengenharia.com.br</a:t>
            </a:r>
            <a:r>
              <a:rPr lang="pt-BR" sz="2400" b="1" dirty="0" smtClean="0"/>
              <a:t>)</a:t>
            </a:r>
            <a:endParaRPr lang="pt-BR" sz="2400" b="1" dirty="0"/>
          </a:p>
          <a:p>
            <a:pPr algn="ctr"/>
            <a:r>
              <a:rPr lang="pt-BR" sz="2400" b="1" dirty="0" err="1">
                <a:solidFill>
                  <a:srgbClr val="C00000"/>
                </a:solidFill>
              </a:rPr>
              <a:t>Soren</a:t>
            </a:r>
            <a:r>
              <a:rPr lang="pt-BR" sz="2400" b="1" dirty="0">
                <a:solidFill>
                  <a:srgbClr val="C00000"/>
                </a:solidFill>
              </a:rPr>
              <a:t> </a:t>
            </a:r>
            <a:r>
              <a:rPr lang="pt-BR" sz="2400" b="1" dirty="0" err="1">
                <a:solidFill>
                  <a:srgbClr val="C00000"/>
                </a:solidFill>
              </a:rPr>
              <a:t>Nyberg</a:t>
            </a:r>
            <a:r>
              <a:rPr lang="pt-BR" sz="2400" b="1" dirty="0">
                <a:solidFill>
                  <a:srgbClr val="C00000"/>
                </a:solidFill>
              </a:rPr>
              <a:t> </a:t>
            </a:r>
            <a:r>
              <a:rPr lang="pt-BR" sz="2400" b="1" dirty="0" smtClean="0">
                <a:solidFill>
                  <a:srgbClr val="C00000"/>
                </a:solidFill>
              </a:rPr>
              <a:t>– ABB</a:t>
            </a:r>
          </a:p>
          <a:p>
            <a:pPr algn="ctr"/>
            <a:r>
              <a:rPr lang="pt-BR" sz="2400" b="1" dirty="0" smtClean="0">
                <a:solidFill>
                  <a:srgbClr val="C00000"/>
                </a:solidFill>
              </a:rPr>
              <a:t>Geraldo Nicola</a:t>
            </a:r>
            <a:r>
              <a:rPr lang="pt-BR" sz="2400" b="1" dirty="0">
                <a:solidFill>
                  <a:srgbClr val="C00000"/>
                </a:solidFill>
              </a:rPr>
              <a:t>/ Patrícia </a:t>
            </a:r>
            <a:r>
              <a:rPr lang="pt-BR" sz="2400" b="1" dirty="0" err="1" smtClean="0">
                <a:solidFill>
                  <a:srgbClr val="C00000"/>
                </a:solidFill>
              </a:rPr>
              <a:t>Borin</a:t>
            </a:r>
            <a:r>
              <a:rPr lang="pt-BR" sz="2400" b="1" dirty="0" smtClean="0">
                <a:solidFill>
                  <a:srgbClr val="C00000"/>
                </a:solidFill>
              </a:rPr>
              <a:t> - ELETROBRAS </a:t>
            </a:r>
            <a:r>
              <a:rPr lang="pt-BR" sz="2400" b="1" dirty="0">
                <a:solidFill>
                  <a:srgbClr val="C00000"/>
                </a:solidFill>
              </a:rPr>
              <a:t>ELETRONORTE</a:t>
            </a:r>
            <a:endParaRPr lang="pt-BR" sz="2400" dirty="0">
              <a:solidFill>
                <a:srgbClr val="C00000"/>
              </a:solidFill>
            </a:endParaRPr>
          </a:p>
          <a:p>
            <a:pPr algn="ctr"/>
            <a:r>
              <a:rPr lang="pt-BR" sz="2400" b="1" dirty="0" smtClean="0">
                <a:solidFill>
                  <a:srgbClr val="C00000"/>
                </a:solidFill>
              </a:rPr>
              <a:t>João </a:t>
            </a:r>
            <a:r>
              <a:rPr lang="pt-BR" sz="2400" b="1" dirty="0">
                <a:solidFill>
                  <a:srgbClr val="C00000"/>
                </a:solidFill>
              </a:rPr>
              <a:t>Neves T. Filho </a:t>
            </a:r>
            <a:r>
              <a:rPr lang="pt-BR" sz="2400" b="1" dirty="0" smtClean="0">
                <a:solidFill>
                  <a:srgbClr val="C00000"/>
                </a:solidFill>
              </a:rPr>
              <a:t>– ETE</a:t>
            </a:r>
          </a:p>
          <a:p>
            <a:pPr algn="ctr"/>
            <a:r>
              <a:rPr lang="pt-BR" sz="2400" b="1" dirty="0" smtClean="0">
                <a:solidFill>
                  <a:srgbClr val="C00000"/>
                </a:solidFill>
              </a:rPr>
              <a:t>Marcus </a:t>
            </a:r>
            <a:r>
              <a:rPr lang="pt-BR" sz="2400" b="1" dirty="0">
                <a:solidFill>
                  <a:srgbClr val="C00000"/>
                </a:solidFill>
              </a:rPr>
              <a:t>Danilo </a:t>
            </a:r>
            <a:r>
              <a:rPr lang="pt-BR" sz="2400" b="1" dirty="0" smtClean="0">
                <a:solidFill>
                  <a:srgbClr val="C00000"/>
                </a:solidFill>
              </a:rPr>
              <a:t>Perfeito - CONSÓRCIO </a:t>
            </a:r>
            <a:r>
              <a:rPr lang="pt-BR" sz="2400" b="1" dirty="0">
                <a:solidFill>
                  <a:srgbClr val="C00000"/>
                </a:solidFill>
              </a:rPr>
              <a:t>THEMAG/ARCADIS </a:t>
            </a:r>
            <a:r>
              <a:rPr lang="pt-BR" sz="2400" b="1" dirty="0" smtClean="0">
                <a:solidFill>
                  <a:srgbClr val="C00000"/>
                </a:solidFill>
              </a:rPr>
              <a:t>LOGOS</a:t>
            </a:r>
            <a:r>
              <a:rPr lang="pt-BR" sz="2400" b="1" dirty="0" smtClean="0"/>
              <a:t>             </a:t>
            </a:r>
            <a:endParaRPr lang="pt-BR" sz="2400" dirty="0"/>
          </a:p>
        </p:txBody>
      </p:sp>
    </p:spTree>
    <p:extLst>
      <p:ext uri="{BB962C8B-B14F-4D97-AF65-F5344CB8AC3E}">
        <p14:creationId xmlns:p14="http://schemas.microsoft.com/office/powerpoint/2010/main" val="23984299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6" y="274638"/>
            <a:ext cx="9125644" cy="1143000"/>
          </a:xfrm>
        </p:spPr>
        <p:txBody>
          <a:bodyPr>
            <a:normAutofit fontScale="90000"/>
          </a:bodyPr>
          <a:lstStyle/>
          <a:p>
            <a:r>
              <a:rPr lang="pt-BR" dirty="0" smtClean="0"/>
              <a:t>ARARAQUARA - Perfil de resistividade da camada superficial do solo</a:t>
            </a:r>
            <a:endParaRPr lang="pt-BR" dirty="0"/>
          </a:p>
        </p:txBody>
      </p:sp>
      <p:sp>
        <p:nvSpPr>
          <p:cNvPr id="3" name="Espaço Reservado para Conteúdo 2"/>
          <p:cNvSpPr>
            <a:spLocks noGrp="1"/>
          </p:cNvSpPr>
          <p:nvPr>
            <p:ph idx="1"/>
          </p:nvPr>
        </p:nvSpPr>
        <p:spPr/>
        <p:txBody>
          <a:bodyPr/>
          <a:lstStyle/>
          <a:p>
            <a:endParaRPr lang="pt-BR"/>
          </a:p>
        </p:txBody>
      </p:sp>
      <p:pic>
        <p:nvPicPr>
          <p:cNvPr id="1027" name="Picture 3" descr="ABB SEÇÃO E"/>
          <p:cNvPicPr>
            <a:picLocks noChangeAspect="1" noChangeArrowheads="1"/>
          </p:cNvPicPr>
          <p:nvPr/>
        </p:nvPicPr>
        <p:blipFill>
          <a:blip r:embed="rId2" cstate="print">
            <a:extLst>
              <a:ext uri="{28A0092B-C50C-407E-A947-70E740481C1C}">
                <a14:useLocalDpi xmlns:a14="http://schemas.microsoft.com/office/drawing/2010/main" val="0"/>
              </a:ext>
            </a:extLst>
          </a:blip>
          <a:srcRect t="1958" b="7965"/>
          <a:stretch>
            <a:fillRect/>
          </a:stretch>
        </p:blipFill>
        <p:spPr bwMode="auto">
          <a:xfrm>
            <a:off x="18356" y="1556793"/>
            <a:ext cx="9125643" cy="53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5771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55291" cy="1143000"/>
          </a:xfrm>
        </p:spPr>
        <p:txBody>
          <a:bodyPr>
            <a:normAutofit/>
          </a:bodyPr>
          <a:lstStyle/>
          <a:p>
            <a:r>
              <a:rPr lang="pt-BR" dirty="0" smtClean="0"/>
              <a:t>PERFILAGEM ELÉTRICA DE UM POÇO</a:t>
            </a:r>
            <a:endParaRPr lang="pt-BR" dirty="0"/>
          </a:p>
        </p:txBody>
      </p:sp>
      <p:sp>
        <p:nvSpPr>
          <p:cNvPr id="3" name="Espaço Reservado para Conteúdo 2"/>
          <p:cNvSpPr>
            <a:spLocks noGrp="1"/>
          </p:cNvSpPr>
          <p:nvPr>
            <p:ph idx="1"/>
          </p:nvPr>
        </p:nvSpPr>
        <p:spPr/>
        <p:txBody>
          <a:bodyPr/>
          <a:lstStyle/>
          <a:p>
            <a:endParaRPr lang="pt-BR"/>
          </a:p>
        </p:txBody>
      </p:sp>
      <p:pic>
        <p:nvPicPr>
          <p:cNvPr id="2050" name="Picture 2" descr="Poço T 2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601" y="1124745"/>
            <a:ext cx="9127690" cy="5704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7448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ço Reservado para Conteúdo 4"/>
          <p:cNvGraphicFramePr>
            <a:graphicFrameLocks noGrp="1"/>
          </p:cNvGraphicFramePr>
          <p:nvPr>
            <p:ph idx="1"/>
            <p:extLst>
              <p:ext uri="{D42A27DB-BD31-4B8C-83A1-F6EECF244321}">
                <p14:modId xmlns:p14="http://schemas.microsoft.com/office/powerpoint/2010/main" val="3662629929"/>
              </p:ext>
            </p:extLst>
          </p:nvPr>
        </p:nvGraphicFramePr>
        <p:xfrm>
          <a:off x="107503" y="980729"/>
          <a:ext cx="8928994" cy="3240369"/>
        </p:xfrm>
        <a:graphic>
          <a:graphicData uri="http://schemas.openxmlformats.org/drawingml/2006/table">
            <a:tbl>
              <a:tblPr firstRow="1" firstCol="1" lastRow="1" lastCol="1" bandRow="1" bandCol="1">
                <a:tableStyleId>{5C22544A-7EE6-4342-B048-85BDC9FD1C3A}</a:tableStyleId>
              </a:tblPr>
              <a:tblGrid>
                <a:gridCol w="4680521"/>
                <a:gridCol w="1512168"/>
                <a:gridCol w="1152128"/>
                <a:gridCol w="1584177"/>
              </a:tblGrid>
              <a:tr h="301427">
                <a:tc>
                  <a:txBody>
                    <a:bodyPr/>
                    <a:lstStyle/>
                    <a:p>
                      <a:pPr marR="3175" algn="ctr">
                        <a:lnSpc>
                          <a:spcPts val="960"/>
                        </a:lnSpc>
                        <a:spcAft>
                          <a:spcPts val="0"/>
                        </a:spcAft>
                      </a:pPr>
                      <a:endParaRPr lang="af-ZA" sz="1800" dirty="0" smtClean="0">
                        <a:solidFill>
                          <a:schemeClr val="tx1"/>
                        </a:solidFill>
                        <a:effectLst/>
                      </a:endParaRPr>
                    </a:p>
                    <a:p>
                      <a:pPr marR="3175" algn="ctr">
                        <a:lnSpc>
                          <a:spcPts val="960"/>
                        </a:lnSpc>
                        <a:spcAft>
                          <a:spcPts val="0"/>
                        </a:spcAft>
                      </a:pPr>
                      <a:r>
                        <a:rPr lang="af-ZA" sz="1800" dirty="0" smtClean="0">
                          <a:solidFill>
                            <a:schemeClr val="tx1"/>
                          </a:solidFill>
                          <a:effectLst/>
                        </a:rPr>
                        <a:t>Camada</a:t>
                      </a:r>
                      <a:endParaRPr lang="pt-BR" sz="1800" dirty="0">
                        <a:solidFill>
                          <a:schemeClr val="tx1"/>
                        </a:solidFill>
                        <a:effectLst/>
                        <a:latin typeface="Arial"/>
                        <a:ea typeface="Times New Roman"/>
                        <a:cs typeface="Times New Roman"/>
                      </a:endParaRPr>
                    </a:p>
                  </a:txBody>
                  <a:tcPr marL="68580" marR="68580" marT="0" marB="0"/>
                </a:tc>
                <a:tc>
                  <a:txBody>
                    <a:bodyPr/>
                    <a:lstStyle/>
                    <a:p>
                      <a:pPr marR="3175" algn="ctr">
                        <a:lnSpc>
                          <a:spcPts val="960"/>
                        </a:lnSpc>
                        <a:spcAft>
                          <a:spcPts val="0"/>
                        </a:spcAft>
                      </a:pPr>
                      <a:endParaRPr lang="af-ZA" sz="1800" dirty="0" smtClean="0">
                        <a:solidFill>
                          <a:schemeClr val="tx1"/>
                        </a:solidFill>
                        <a:effectLst/>
                      </a:endParaRPr>
                    </a:p>
                    <a:p>
                      <a:pPr marR="3175" algn="ctr">
                        <a:lnSpc>
                          <a:spcPts val="960"/>
                        </a:lnSpc>
                        <a:spcAft>
                          <a:spcPts val="0"/>
                        </a:spcAft>
                      </a:pPr>
                      <a:r>
                        <a:rPr lang="af-ZA" sz="1800" dirty="0" smtClean="0">
                          <a:solidFill>
                            <a:schemeClr val="tx1"/>
                          </a:solidFill>
                          <a:effectLst/>
                        </a:rPr>
                        <a:t>Resistividade</a:t>
                      </a:r>
                      <a:endParaRPr lang="pt-BR" sz="1800" dirty="0">
                        <a:solidFill>
                          <a:schemeClr val="tx1"/>
                        </a:solidFill>
                        <a:effectLst/>
                        <a:latin typeface="Arial"/>
                        <a:ea typeface="Times New Roman"/>
                        <a:cs typeface="Times New Roman"/>
                      </a:endParaRPr>
                    </a:p>
                  </a:txBody>
                  <a:tcPr marL="68580" marR="68580" marT="0" marB="0"/>
                </a:tc>
                <a:tc>
                  <a:txBody>
                    <a:bodyPr/>
                    <a:lstStyle/>
                    <a:p>
                      <a:pPr marR="3175" algn="ctr">
                        <a:lnSpc>
                          <a:spcPts val="960"/>
                        </a:lnSpc>
                        <a:spcAft>
                          <a:spcPts val="0"/>
                        </a:spcAft>
                      </a:pPr>
                      <a:endParaRPr lang="af-ZA" sz="1800" dirty="0" smtClean="0">
                        <a:solidFill>
                          <a:schemeClr val="tx1"/>
                        </a:solidFill>
                        <a:effectLst/>
                      </a:endParaRPr>
                    </a:p>
                    <a:p>
                      <a:pPr marR="3175" algn="ctr">
                        <a:lnSpc>
                          <a:spcPts val="960"/>
                        </a:lnSpc>
                        <a:spcAft>
                          <a:spcPts val="0"/>
                        </a:spcAft>
                      </a:pPr>
                      <a:r>
                        <a:rPr lang="af-ZA" sz="1800" dirty="0" smtClean="0">
                          <a:solidFill>
                            <a:schemeClr val="tx1"/>
                          </a:solidFill>
                          <a:effectLst/>
                        </a:rPr>
                        <a:t>Espessura</a:t>
                      </a:r>
                      <a:endParaRPr lang="pt-BR" sz="1800" dirty="0">
                        <a:solidFill>
                          <a:schemeClr val="tx1"/>
                        </a:solidFill>
                        <a:effectLst/>
                        <a:latin typeface="Arial"/>
                        <a:ea typeface="Times New Roman"/>
                        <a:cs typeface="Times New Roman"/>
                      </a:endParaRPr>
                    </a:p>
                  </a:txBody>
                  <a:tcPr marL="68580" marR="68580" marT="0" marB="0"/>
                </a:tc>
                <a:tc>
                  <a:txBody>
                    <a:bodyPr/>
                    <a:lstStyle/>
                    <a:p>
                      <a:pPr marR="3175" algn="ctr">
                        <a:lnSpc>
                          <a:spcPts val="960"/>
                        </a:lnSpc>
                        <a:spcAft>
                          <a:spcPts val="0"/>
                        </a:spcAft>
                      </a:pPr>
                      <a:endParaRPr lang="af-ZA" sz="1800" dirty="0" smtClean="0">
                        <a:solidFill>
                          <a:schemeClr val="tx1"/>
                        </a:solidFill>
                        <a:effectLst/>
                      </a:endParaRPr>
                    </a:p>
                    <a:p>
                      <a:pPr marR="3175" algn="ctr">
                        <a:lnSpc>
                          <a:spcPts val="960"/>
                        </a:lnSpc>
                        <a:spcAft>
                          <a:spcPts val="0"/>
                        </a:spcAft>
                      </a:pPr>
                      <a:r>
                        <a:rPr lang="af-ZA" sz="1800" dirty="0" smtClean="0">
                          <a:solidFill>
                            <a:schemeClr val="tx1"/>
                          </a:solidFill>
                          <a:effectLst/>
                        </a:rPr>
                        <a:t>Profundidade</a:t>
                      </a:r>
                      <a:endParaRPr lang="pt-BR" sz="1800" dirty="0">
                        <a:solidFill>
                          <a:schemeClr val="tx1"/>
                        </a:solidFill>
                        <a:effectLst/>
                        <a:latin typeface="Arial"/>
                        <a:ea typeface="Times New Roman"/>
                        <a:cs typeface="Times New Roman"/>
                      </a:endParaRPr>
                    </a:p>
                  </a:txBody>
                  <a:tcPr marL="68580" marR="68580" marT="0" marB="0"/>
                </a:tc>
              </a:tr>
              <a:tr h="559672">
                <a:tc>
                  <a:txBody>
                    <a:bodyPr/>
                    <a:lstStyle/>
                    <a:p>
                      <a:pPr marR="3175" algn="just">
                        <a:lnSpc>
                          <a:spcPts val="960"/>
                        </a:lnSpc>
                        <a:spcAft>
                          <a:spcPts val="0"/>
                        </a:spcAft>
                      </a:pPr>
                      <a:endParaRPr lang="pt-BR" sz="2000" b="0" dirty="0" smtClean="0">
                        <a:solidFill>
                          <a:schemeClr val="tx1"/>
                        </a:solidFill>
                        <a:effectLst/>
                        <a:latin typeface="+mn-lt"/>
                      </a:endParaRPr>
                    </a:p>
                    <a:p>
                      <a:pPr marR="3175" algn="just">
                        <a:lnSpc>
                          <a:spcPts val="960"/>
                        </a:lnSpc>
                        <a:spcAft>
                          <a:spcPts val="0"/>
                        </a:spcAft>
                      </a:pPr>
                      <a:r>
                        <a:rPr lang="pt-BR" sz="2000" b="0" dirty="0" smtClean="0">
                          <a:solidFill>
                            <a:schemeClr val="tx1"/>
                          </a:solidFill>
                          <a:effectLst/>
                          <a:latin typeface="+mn-lt"/>
                        </a:rPr>
                        <a:t>Solo </a:t>
                      </a:r>
                      <a:r>
                        <a:rPr lang="pt-BR" sz="2000" b="0" dirty="0" smtClean="0">
                          <a:solidFill>
                            <a:schemeClr val="tx1"/>
                          </a:solidFill>
                          <a:effectLst/>
                          <a:latin typeface="+mn-lt"/>
                        </a:rPr>
                        <a:t>acima </a:t>
                      </a:r>
                      <a:r>
                        <a:rPr lang="pt-BR" sz="2000" b="0" dirty="0" smtClean="0">
                          <a:solidFill>
                            <a:schemeClr val="tx1"/>
                          </a:solidFill>
                          <a:effectLst/>
                          <a:latin typeface="+mn-lt"/>
                        </a:rPr>
                        <a:t>do</a:t>
                      </a:r>
                      <a:r>
                        <a:rPr lang="pt-BR" sz="2000" b="0" baseline="0" dirty="0" smtClean="0">
                          <a:solidFill>
                            <a:schemeClr val="tx1"/>
                          </a:solidFill>
                          <a:effectLst/>
                          <a:latin typeface="+mn-lt"/>
                        </a:rPr>
                        <a:t> </a:t>
                      </a:r>
                      <a:r>
                        <a:rPr lang="pt-BR" sz="2000" b="0" dirty="0" smtClean="0">
                          <a:solidFill>
                            <a:schemeClr val="tx1"/>
                          </a:solidFill>
                          <a:effectLst/>
                          <a:latin typeface="+mn-lt"/>
                        </a:rPr>
                        <a:t>freático </a:t>
                      </a:r>
                      <a:r>
                        <a:rPr lang="pt-BR" sz="2000" b="0" dirty="0">
                          <a:solidFill>
                            <a:schemeClr val="tx1"/>
                          </a:solidFill>
                          <a:effectLst/>
                          <a:latin typeface="+mn-lt"/>
                        </a:rPr>
                        <a:t>– </a:t>
                      </a:r>
                      <a:r>
                        <a:rPr lang="pt-BR" sz="2000" b="0" dirty="0" smtClean="0">
                          <a:solidFill>
                            <a:schemeClr val="tx1"/>
                          </a:solidFill>
                          <a:effectLst/>
                          <a:latin typeface="+mn-lt"/>
                        </a:rPr>
                        <a:t>arenoso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1170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4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4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r>
              <a:tr h="475854">
                <a:tc>
                  <a:txBody>
                    <a:bodyPr/>
                    <a:lstStyle/>
                    <a:p>
                      <a:pPr marR="3175" algn="just">
                        <a:lnSpc>
                          <a:spcPts val="960"/>
                        </a:lnSpc>
                        <a:spcAft>
                          <a:spcPts val="0"/>
                        </a:spcAft>
                      </a:pPr>
                      <a:endParaRPr lang="en-US" sz="2000" b="0" dirty="0" smtClean="0">
                        <a:solidFill>
                          <a:schemeClr val="tx1"/>
                        </a:solidFill>
                        <a:effectLst/>
                        <a:latin typeface="+mn-lt"/>
                      </a:endParaRPr>
                    </a:p>
                    <a:p>
                      <a:pPr marR="3175" algn="just">
                        <a:lnSpc>
                          <a:spcPts val="960"/>
                        </a:lnSpc>
                        <a:spcAft>
                          <a:spcPts val="0"/>
                        </a:spcAft>
                      </a:pPr>
                      <a:r>
                        <a:rPr lang="en-US" sz="2000" b="0" dirty="0" err="1" smtClean="0">
                          <a:solidFill>
                            <a:schemeClr val="tx1"/>
                          </a:solidFill>
                          <a:effectLst/>
                          <a:latin typeface="+mn-lt"/>
                        </a:rPr>
                        <a:t>Aquífero</a:t>
                      </a:r>
                      <a:r>
                        <a:rPr lang="en-US" sz="2000" b="0" dirty="0" smtClean="0">
                          <a:solidFill>
                            <a:schemeClr val="tx1"/>
                          </a:solidFill>
                          <a:effectLst/>
                          <a:latin typeface="+mn-lt"/>
                        </a:rPr>
                        <a:t> </a:t>
                      </a:r>
                      <a:r>
                        <a:rPr lang="en-US" sz="2000" b="0" dirty="0">
                          <a:solidFill>
                            <a:schemeClr val="tx1"/>
                          </a:solidFill>
                          <a:effectLst/>
                          <a:latin typeface="+mn-lt"/>
                        </a:rPr>
                        <a:t>Bauru – </a:t>
                      </a:r>
                      <a:r>
                        <a:rPr lang="en-US" sz="2000" b="0" dirty="0" err="1" smtClean="0">
                          <a:solidFill>
                            <a:schemeClr val="tx1"/>
                          </a:solidFill>
                          <a:effectLst/>
                          <a:latin typeface="+mn-lt"/>
                        </a:rPr>
                        <a:t>arenito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15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25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29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r>
              <a:tr h="475854">
                <a:tc>
                  <a:txBody>
                    <a:bodyPr/>
                    <a:lstStyle/>
                    <a:p>
                      <a:pPr marR="3175" algn="just">
                        <a:lnSpc>
                          <a:spcPts val="960"/>
                        </a:lnSpc>
                        <a:spcAft>
                          <a:spcPts val="0"/>
                        </a:spcAft>
                      </a:pPr>
                      <a:endParaRPr lang="pt-BR" sz="2000" b="0" dirty="0" smtClean="0">
                        <a:solidFill>
                          <a:schemeClr val="tx1"/>
                        </a:solidFill>
                        <a:effectLst/>
                        <a:latin typeface="+mn-lt"/>
                      </a:endParaRPr>
                    </a:p>
                    <a:p>
                      <a:pPr marR="3175" algn="just">
                        <a:lnSpc>
                          <a:spcPts val="960"/>
                        </a:lnSpc>
                        <a:spcAft>
                          <a:spcPts val="0"/>
                        </a:spcAft>
                      </a:pPr>
                      <a:r>
                        <a:rPr lang="pt-BR" sz="2000" b="0" dirty="0" smtClean="0">
                          <a:solidFill>
                            <a:schemeClr val="tx1"/>
                          </a:solidFill>
                          <a:effectLst/>
                          <a:latin typeface="+mn-lt"/>
                        </a:rPr>
                        <a:t>Aquífero </a:t>
                      </a:r>
                      <a:r>
                        <a:rPr lang="pt-BR" sz="2000" b="0" dirty="0">
                          <a:solidFill>
                            <a:schemeClr val="tx1"/>
                          </a:solidFill>
                          <a:effectLst/>
                          <a:latin typeface="+mn-lt"/>
                        </a:rPr>
                        <a:t>Serra Geral – </a:t>
                      </a:r>
                      <a:r>
                        <a:rPr lang="pt-BR" sz="2000" b="0" dirty="0" smtClean="0">
                          <a:solidFill>
                            <a:schemeClr val="tx1"/>
                          </a:solidFill>
                          <a:effectLst/>
                          <a:latin typeface="+mn-lt"/>
                        </a:rPr>
                        <a:t>superior </a:t>
                      </a:r>
                      <a:r>
                        <a:rPr lang="pt-BR" sz="2000" b="0" dirty="0">
                          <a:solidFill>
                            <a:schemeClr val="tx1"/>
                          </a:solidFill>
                          <a:effectLst/>
                          <a:latin typeface="+mn-lt"/>
                        </a:rPr>
                        <a:t>– basalto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200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90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119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r>
              <a:tr h="475854">
                <a:tc>
                  <a:txBody>
                    <a:bodyPr/>
                    <a:lstStyle/>
                    <a:p>
                      <a:pPr marR="3175" algn="just">
                        <a:lnSpc>
                          <a:spcPts val="960"/>
                        </a:lnSpc>
                        <a:spcAft>
                          <a:spcPts val="0"/>
                        </a:spcAft>
                      </a:pPr>
                      <a:endParaRPr lang="pt-BR" sz="2000" b="0" dirty="0" smtClean="0">
                        <a:solidFill>
                          <a:schemeClr val="tx1"/>
                        </a:solidFill>
                        <a:effectLst/>
                        <a:latin typeface="+mn-lt"/>
                      </a:endParaRPr>
                    </a:p>
                    <a:p>
                      <a:pPr marR="3175" algn="just">
                        <a:lnSpc>
                          <a:spcPts val="960"/>
                        </a:lnSpc>
                        <a:spcAft>
                          <a:spcPts val="0"/>
                        </a:spcAft>
                      </a:pPr>
                      <a:r>
                        <a:rPr lang="pt-BR" sz="2000" b="0" dirty="0" smtClean="0">
                          <a:solidFill>
                            <a:schemeClr val="tx1"/>
                          </a:solidFill>
                          <a:effectLst/>
                          <a:latin typeface="+mn-lt"/>
                        </a:rPr>
                        <a:t>Aquífero </a:t>
                      </a:r>
                      <a:r>
                        <a:rPr lang="pt-BR" sz="2000" b="0" dirty="0">
                          <a:solidFill>
                            <a:schemeClr val="tx1"/>
                          </a:solidFill>
                          <a:effectLst/>
                          <a:latin typeface="+mn-lt"/>
                        </a:rPr>
                        <a:t>Serra Geral – </a:t>
                      </a:r>
                      <a:r>
                        <a:rPr lang="pt-BR" sz="2000" b="0" dirty="0" smtClean="0">
                          <a:solidFill>
                            <a:schemeClr val="tx1"/>
                          </a:solidFill>
                          <a:effectLst/>
                          <a:latin typeface="+mn-lt"/>
                        </a:rPr>
                        <a:t>inferior </a:t>
                      </a:r>
                      <a:r>
                        <a:rPr lang="pt-BR" sz="2000" b="0" dirty="0">
                          <a:solidFill>
                            <a:schemeClr val="tx1"/>
                          </a:solidFill>
                          <a:effectLst/>
                          <a:latin typeface="+mn-lt"/>
                        </a:rPr>
                        <a:t>– basalto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45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350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469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r>
              <a:tr h="475854">
                <a:tc>
                  <a:txBody>
                    <a:bodyPr/>
                    <a:lstStyle/>
                    <a:p>
                      <a:pPr marR="3175" algn="just">
                        <a:lnSpc>
                          <a:spcPts val="960"/>
                        </a:lnSpc>
                        <a:spcAft>
                          <a:spcPts val="0"/>
                        </a:spcAft>
                      </a:pPr>
                      <a:endParaRPr lang="en-US" sz="2000" b="0" dirty="0" smtClean="0">
                        <a:solidFill>
                          <a:schemeClr val="tx1"/>
                        </a:solidFill>
                        <a:effectLst/>
                        <a:latin typeface="+mn-lt"/>
                      </a:endParaRPr>
                    </a:p>
                    <a:p>
                      <a:pPr marR="3175" algn="just">
                        <a:lnSpc>
                          <a:spcPts val="960"/>
                        </a:lnSpc>
                        <a:spcAft>
                          <a:spcPts val="0"/>
                        </a:spcAft>
                      </a:pPr>
                      <a:r>
                        <a:rPr lang="en-US" sz="2000" b="0" dirty="0" err="1" smtClean="0">
                          <a:solidFill>
                            <a:schemeClr val="tx1"/>
                          </a:solidFill>
                          <a:effectLst/>
                          <a:latin typeface="+mn-lt"/>
                        </a:rPr>
                        <a:t>Aquífero</a:t>
                      </a:r>
                      <a:r>
                        <a:rPr lang="en-US" sz="2000" b="0" dirty="0" smtClean="0">
                          <a:solidFill>
                            <a:schemeClr val="tx1"/>
                          </a:solidFill>
                          <a:effectLst/>
                          <a:latin typeface="+mn-lt"/>
                        </a:rPr>
                        <a:t> </a:t>
                      </a:r>
                      <a:r>
                        <a:rPr lang="en-US" sz="2000" b="0" dirty="0">
                          <a:solidFill>
                            <a:schemeClr val="tx1"/>
                          </a:solidFill>
                          <a:effectLst/>
                          <a:latin typeface="+mn-lt"/>
                        </a:rPr>
                        <a:t>Guarani – </a:t>
                      </a:r>
                      <a:r>
                        <a:rPr lang="en-US" sz="2000" b="0" dirty="0" err="1">
                          <a:solidFill>
                            <a:schemeClr val="tx1"/>
                          </a:solidFill>
                          <a:effectLst/>
                          <a:latin typeface="+mn-lt"/>
                        </a:rPr>
                        <a:t>arenito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7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1000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1469 </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r>
              <a:tr h="475854">
                <a:tc>
                  <a:txBody>
                    <a:bodyPr/>
                    <a:lstStyle/>
                    <a:p>
                      <a:pPr marR="3175" algn="just">
                        <a:lnSpc>
                          <a:spcPts val="960"/>
                        </a:lnSpc>
                        <a:spcAft>
                          <a:spcPts val="0"/>
                        </a:spcAft>
                      </a:pPr>
                      <a:endParaRPr lang="en-US" sz="2000" b="0" dirty="0" smtClean="0">
                        <a:solidFill>
                          <a:schemeClr val="tx1"/>
                        </a:solidFill>
                        <a:effectLst/>
                        <a:latin typeface="+mn-lt"/>
                      </a:endParaRPr>
                    </a:p>
                    <a:p>
                      <a:pPr marR="3175" algn="just">
                        <a:lnSpc>
                          <a:spcPts val="960"/>
                        </a:lnSpc>
                        <a:spcAft>
                          <a:spcPts val="0"/>
                        </a:spcAft>
                      </a:pPr>
                      <a:r>
                        <a:rPr lang="en-US" sz="2000" b="0" dirty="0" err="1" smtClean="0">
                          <a:solidFill>
                            <a:schemeClr val="tx1"/>
                          </a:solidFill>
                          <a:effectLst/>
                          <a:latin typeface="+mn-lt"/>
                        </a:rPr>
                        <a:t>Embasamento</a:t>
                      </a:r>
                      <a:r>
                        <a:rPr lang="en-US" sz="2000" b="0" dirty="0" smtClean="0">
                          <a:solidFill>
                            <a:schemeClr val="tx1"/>
                          </a:solidFill>
                          <a:effectLst/>
                          <a:latin typeface="+mn-lt"/>
                        </a:rPr>
                        <a:t> </a:t>
                      </a:r>
                      <a:r>
                        <a:rPr lang="en-US" sz="2000" b="0" dirty="0" err="1">
                          <a:solidFill>
                            <a:schemeClr val="tx1"/>
                          </a:solidFill>
                          <a:effectLst/>
                          <a:latin typeface="+mn-lt"/>
                        </a:rPr>
                        <a:t>cristalino</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175 </a:t>
                      </a:r>
                      <a:r>
                        <a:rPr lang="en-US" sz="2000" b="0" dirty="0">
                          <a:solidFill>
                            <a:schemeClr val="tx1"/>
                          </a:solidFill>
                          <a:effectLst/>
                          <a:latin typeface="+mn-lt"/>
                          <a:sym typeface="Symbol"/>
                        </a:rPr>
                        <a:t></a:t>
                      </a:r>
                      <a:r>
                        <a:rPr lang="en-US" sz="2000" b="0" dirty="0">
                          <a:solidFill>
                            <a:schemeClr val="tx1"/>
                          </a:solidFill>
                          <a:effectLst/>
                          <a:latin typeface="+mn-lt"/>
                        </a:rPr>
                        <a:t>m</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a:t>
                      </a:r>
                      <a:endParaRPr lang="pt-BR" sz="2000" b="0" dirty="0">
                        <a:solidFill>
                          <a:schemeClr val="tx1"/>
                        </a:solidFill>
                        <a:effectLst/>
                        <a:latin typeface="+mn-lt"/>
                        <a:ea typeface="Times New Roman"/>
                        <a:cs typeface="Times New Roman"/>
                      </a:endParaRPr>
                    </a:p>
                  </a:txBody>
                  <a:tcPr marL="68580" marR="68580" marT="0" marB="0"/>
                </a:tc>
                <a:tc>
                  <a:txBody>
                    <a:bodyPr/>
                    <a:lstStyle/>
                    <a:p>
                      <a:pPr marR="3175" algn="ctr">
                        <a:lnSpc>
                          <a:spcPts val="960"/>
                        </a:lnSpc>
                        <a:spcAft>
                          <a:spcPts val="0"/>
                        </a:spcAft>
                      </a:pPr>
                      <a:endParaRPr lang="en-US" sz="2000" b="0" dirty="0" smtClean="0">
                        <a:solidFill>
                          <a:schemeClr val="tx1"/>
                        </a:solidFill>
                        <a:effectLst/>
                        <a:latin typeface="+mn-lt"/>
                      </a:endParaRPr>
                    </a:p>
                    <a:p>
                      <a:pPr marR="3175" algn="ctr">
                        <a:lnSpc>
                          <a:spcPts val="960"/>
                        </a:lnSpc>
                        <a:spcAft>
                          <a:spcPts val="0"/>
                        </a:spcAft>
                      </a:pPr>
                      <a:r>
                        <a:rPr lang="en-US" sz="2000" b="0" dirty="0" smtClean="0">
                          <a:solidFill>
                            <a:schemeClr val="tx1"/>
                          </a:solidFill>
                          <a:effectLst/>
                          <a:latin typeface="+mn-lt"/>
                        </a:rPr>
                        <a:t>∞</a:t>
                      </a:r>
                      <a:endParaRPr lang="pt-BR" sz="2000" b="0" dirty="0">
                        <a:solidFill>
                          <a:schemeClr val="tx1"/>
                        </a:solidFill>
                        <a:effectLst/>
                        <a:latin typeface="+mn-lt"/>
                        <a:ea typeface="Times New Roman"/>
                        <a:cs typeface="Times New Roman"/>
                      </a:endParaRPr>
                    </a:p>
                  </a:txBody>
                  <a:tcPr marL="68580" marR="68580" marT="0" marB="0"/>
                </a:tc>
              </a:tr>
            </a:tbl>
          </a:graphicData>
        </a:graphic>
      </p:graphicFrame>
      <p:sp>
        <p:nvSpPr>
          <p:cNvPr id="4" name="Título 1"/>
          <p:cNvSpPr>
            <a:spLocks noGrp="1"/>
          </p:cNvSpPr>
          <p:nvPr>
            <p:ph type="title"/>
          </p:nvPr>
        </p:nvSpPr>
        <p:spPr>
          <a:xfrm>
            <a:off x="-12659" y="0"/>
            <a:ext cx="9144000" cy="1143000"/>
          </a:xfrm>
        </p:spPr>
        <p:txBody>
          <a:bodyPr>
            <a:noAutofit/>
          </a:bodyPr>
          <a:lstStyle/>
          <a:p>
            <a:pPr lvl="1" algn="ctr" rtl="0">
              <a:spcBef>
                <a:spcPct val="0"/>
              </a:spcBef>
            </a:pPr>
            <a:r>
              <a:rPr lang="pt-BR" sz="3600" b="1" dirty="0" smtClean="0">
                <a:latin typeface="Arial" panose="020B0604020202020204" pitchFamily="34" charset="0"/>
                <a:cs typeface="Arial" panose="020B0604020202020204" pitchFamily="34" charset="0"/>
              </a:rPr>
              <a:t>ARARAQUARA – MODELO DA CROSTA</a:t>
            </a:r>
            <a:endParaRPr lang="pt-BR"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5614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054441"/>
          </a:xfrm>
        </p:spPr>
        <p:txBody>
          <a:bodyPr>
            <a:noAutofit/>
          </a:bodyPr>
          <a:lstStyle/>
          <a:p>
            <a:r>
              <a:rPr lang="pt-BR" sz="3200" b="1" dirty="0">
                <a:latin typeface="Arial" panose="020B0604020202020204" pitchFamily="34" charset="0"/>
                <a:cs typeface="Arial" panose="020B0604020202020204" pitchFamily="34" charset="0"/>
              </a:rPr>
              <a:t>ARARAQUARA </a:t>
            </a:r>
            <a:r>
              <a:rPr lang="pt-BR" sz="3200" b="1" dirty="0" smtClean="0">
                <a:latin typeface="Arial" panose="020B0604020202020204" pitchFamily="34" charset="0"/>
                <a:cs typeface="Arial" panose="020B0604020202020204" pitchFamily="34" charset="0"/>
              </a:rPr>
              <a:t>- </a:t>
            </a:r>
            <a:r>
              <a:rPr lang="pt-BR" sz="3200" dirty="0" smtClean="0">
                <a:latin typeface="Arial" panose="020B0604020202020204" pitchFamily="34" charset="0"/>
                <a:cs typeface="Arial" panose="020B0604020202020204" pitchFamily="34" charset="0"/>
              </a:rPr>
              <a:t>Curva de Potenciais no Solo</a:t>
            </a:r>
            <a:endParaRPr lang="pt-BR" sz="3200"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p:txBody>
          <a:bodyPr/>
          <a:lstStyle/>
          <a:p>
            <a:endParaRPr lang="pt-BR"/>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2049" name="Imagem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89" y="1054441"/>
            <a:ext cx="9124711" cy="5788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9270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p:spPr>
        <p:txBody>
          <a:bodyPr/>
          <a:lstStyle/>
          <a:p>
            <a:r>
              <a:rPr lang="pt-BR" b="1" dirty="0" smtClean="0"/>
              <a:t>PORTO VELHO</a:t>
            </a:r>
            <a:endParaRPr lang="pt-BR" b="1" dirty="0"/>
          </a:p>
        </p:txBody>
      </p:sp>
      <p:sp>
        <p:nvSpPr>
          <p:cNvPr id="3" name="Espaço Reservado para Conteúdo 2"/>
          <p:cNvSpPr>
            <a:spLocks noGrp="1"/>
          </p:cNvSpPr>
          <p:nvPr>
            <p:ph idx="1"/>
          </p:nvPr>
        </p:nvSpPr>
        <p:spPr>
          <a:xfrm>
            <a:off x="4283968" y="1052735"/>
            <a:ext cx="4860032" cy="3202990"/>
          </a:xfrm>
        </p:spPr>
        <p:txBody>
          <a:bodyPr>
            <a:normAutofit/>
          </a:bodyPr>
          <a:lstStyle/>
          <a:p>
            <a:endParaRPr lang="pt-BR" dirty="0"/>
          </a:p>
        </p:txBody>
      </p:sp>
      <p:pic>
        <p:nvPicPr>
          <p:cNvPr id="3074" name="Imagem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63" y="1049737"/>
            <a:ext cx="4671875" cy="3202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3075" name="Imagem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3174" y="4255725"/>
            <a:ext cx="5830826" cy="2602276"/>
          </a:xfrm>
          <a:prstGeom prst="rect">
            <a:avLst/>
          </a:prstGeom>
          <a:noFill/>
          <a:extLst>
            <a:ext uri="{909E8E84-426E-40DD-AFC4-6F175D3DCCD1}">
              <a14:hiddenFill xmlns:a14="http://schemas.microsoft.com/office/drawing/2010/main">
                <a:solidFill>
                  <a:srgbClr val="FFFFFF"/>
                </a:solidFill>
              </a14:hiddenFill>
            </a:ext>
          </a:extLst>
        </p:spPr>
      </p:pic>
      <p:sp>
        <p:nvSpPr>
          <p:cNvPr id="7" name="Espaço Reservado para Conteúdo 2"/>
          <p:cNvSpPr txBox="1">
            <a:spLocks/>
          </p:cNvSpPr>
          <p:nvPr/>
        </p:nvSpPr>
        <p:spPr>
          <a:xfrm>
            <a:off x="4788024" y="1055782"/>
            <a:ext cx="4355976" cy="2949282"/>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t-BR" dirty="0" smtClean="0"/>
              <a:t>Área 1:</a:t>
            </a:r>
          </a:p>
          <a:p>
            <a:pPr lvl="1"/>
            <a:r>
              <a:rPr lang="pt-BR" dirty="0" smtClean="0"/>
              <a:t>ausência </a:t>
            </a:r>
            <a:r>
              <a:rPr lang="pt-BR" dirty="0"/>
              <a:t>de afloramentos rochosos nas </a:t>
            </a:r>
            <a:r>
              <a:rPr lang="pt-BR" dirty="0" smtClean="0"/>
              <a:t>proximidades</a:t>
            </a:r>
          </a:p>
          <a:p>
            <a:pPr lvl="1"/>
            <a:r>
              <a:rPr lang="pt-BR" dirty="0" smtClean="0"/>
              <a:t>solo composto </a:t>
            </a:r>
            <a:r>
              <a:rPr lang="pt-BR" dirty="0"/>
              <a:t>principalmente de arenito não muito coeso </a:t>
            </a:r>
          </a:p>
        </p:txBody>
      </p:sp>
    </p:spTree>
    <p:extLst>
      <p:ext uri="{BB962C8B-B14F-4D97-AF65-F5344CB8AC3E}">
        <p14:creationId xmlns:p14="http://schemas.microsoft.com/office/powerpoint/2010/main" val="878079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0" y="1340768"/>
            <a:ext cx="9144000" cy="5517232"/>
          </a:xfrm>
        </p:spPr>
        <p:txBody>
          <a:bodyPr>
            <a:noAutofit/>
          </a:bodyPr>
          <a:lstStyle/>
          <a:p>
            <a:pPr lvl="0"/>
            <a:r>
              <a:rPr lang="pt-BR" sz="2400" dirty="0" smtClean="0"/>
              <a:t>Três </a:t>
            </a:r>
            <a:r>
              <a:rPr lang="pt-BR" sz="2400" dirty="0"/>
              <a:t>tomografias elétricas do </a:t>
            </a:r>
            <a:r>
              <a:rPr lang="pt-BR" sz="2400" dirty="0" smtClean="0"/>
              <a:t>solo (caminhamento elétrico) - N-S</a:t>
            </a:r>
            <a:endParaRPr lang="pt-BR" sz="2400" dirty="0"/>
          </a:p>
          <a:p>
            <a:pPr lvl="0"/>
            <a:r>
              <a:rPr lang="pt-BR" sz="2400" dirty="0" smtClean="0"/>
              <a:t>Cinco </a:t>
            </a:r>
            <a:r>
              <a:rPr lang="pt-BR" sz="2400" dirty="0"/>
              <a:t>sondagens elétricas verticais (</a:t>
            </a:r>
            <a:r>
              <a:rPr lang="pt-BR" sz="2400" dirty="0" err="1"/>
              <a:t>SEVs</a:t>
            </a:r>
            <a:r>
              <a:rPr lang="pt-BR" sz="2400" dirty="0" smtClean="0"/>
              <a:t>) - sondagens </a:t>
            </a:r>
            <a:r>
              <a:rPr lang="pt-BR" sz="2400" dirty="0" err="1" smtClean="0"/>
              <a:t>Schlumberger</a:t>
            </a:r>
            <a:r>
              <a:rPr lang="pt-BR" sz="2400" dirty="0" smtClean="0"/>
              <a:t> </a:t>
            </a:r>
            <a:endParaRPr lang="pt-BR" sz="2400" dirty="0"/>
          </a:p>
          <a:p>
            <a:pPr lvl="0"/>
            <a:r>
              <a:rPr lang="pt-BR" sz="2400" dirty="0" smtClean="0"/>
              <a:t>Quatro </a:t>
            </a:r>
            <a:r>
              <a:rPr lang="pt-BR" sz="2400" dirty="0"/>
              <a:t>sondagens rasas </a:t>
            </a:r>
            <a:r>
              <a:rPr lang="pt-BR" sz="2400" dirty="0" smtClean="0"/>
              <a:t>manuais</a:t>
            </a:r>
            <a:endParaRPr lang="pt-BR" sz="2400" dirty="0"/>
          </a:p>
          <a:p>
            <a:pPr lvl="0"/>
            <a:r>
              <a:rPr lang="pt-BR" sz="2400" dirty="0" smtClean="0"/>
              <a:t>Quatro </a:t>
            </a:r>
            <a:r>
              <a:rPr lang="pt-BR" sz="2400" dirty="0"/>
              <a:t>poços </a:t>
            </a:r>
            <a:r>
              <a:rPr lang="pt-BR" sz="2400" dirty="0" smtClean="0"/>
              <a:t>revestidos (3”) </a:t>
            </a:r>
            <a:r>
              <a:rPr lang="pt-BR" sz="2400" dirty="0"/>
              <a:t>perfurados com sonda </a:t>
            </a:r>
            <a:r>
              <a:rPr lang="pt-BR" sz="2400" dirty="0" smtClean="0"/>
              <a:t>rotativa</a:t>
            </a:r>
          </a:p>
          <a:p>
            <a:pPr lvl="0"/>
            <a:r>
              <a:rPr lang="pt-BR" sz="2400" dirty="0" err="1" smtClean="0"/>
              <a:t>Perfilagem</a:t>
            </a:r>
            <a:r>
              <a:rPr lang="pt-BR" sz="2400" dirty="0" smtClean="0"/>
              <a:t> </a:t>
            </a:r>
            <a:r>
              <a:rPr lang="pt-BR" sz="2400" dirty="0"/>
              <a:t>elétrica dos </a:t>
            </a:r>
            <a:r>
              <a:rPr lang="pt-BR" sz="2400" dirty="0" smtClean="0"/>
              <a:t>poços - </a:t>
            </a:r>
            <a:r>
              <a:rPr lang="pt-BR" sz="2400" dirty="0"/>
              <a:t>2 x 80m e 2 x 40m</a:t>
            </a:r>
          </a:p>
          <a:p>
            <a:r>
              <a:rPr lang="pt-BR" sz="2400" dirty="0" smtClean="0"/>
              <a:t>Nos </a:t>
            </a:r>
            <a:r>
              <a:rPr lang="pt-BR" sz="2400" dirty="0"/>
              <a:t>poços perfurados até </a:t>
            </a:r>
            <a:r>
              <a:rPr lang="pt-BR" sz="2400" dirty="0" smtClean="0"/>
              <a:t>90m </a:t>
            </a:r>
            <a:r>
              <a:rPr lang="pt-BR" sz="2400" dirty="0" smtClean="0">
                <a:sym typeface="Wingdings" panose="05000000000000000000" pitchFamily="2" charset="2"/>
              </a:rPr>
              <a:t></a:t>
            </a:r>
            <a:r>
              <a:rPr lang="pt-BR" sz="2400" dirty="0" smtClean="0"/>
              <a:t> </a:t>
            </a:r>
            <a:r>
              <a:rPr lang="pt-BR" sz="2400" dirty="0"/>
              <a:t>apenas </a:t>
            </a:r>
            <a:r>
              <a:rPr lang="pt-BR" sz="2400" dirty="0" smtClean="0"/>
              <a:t>sedimentos</a:t>
            </a:r>
          </a:p>
          <a:p>
            <a:r>
              <a:rPr lang="pt-BR" sz="2400" dirty="0" smtClean="0"/>
              <a:t>O </a:t>
            </a:r>
            <a:r>
              <a:rPr lang="pt-BR" sz="2400" dirty="0"/>
              <a:t>modelo de solo </a:t>
            </a:r>
            <a:r>
              <a:rPr lang="pt-BR" sz="2400" dirty="0" smtClean="0"/>
              <a:t>a </a:t>
            </a:r>
            <a:r>
              <a:rPr lang="pt-BR" sz="2400" dirty="0"/>
              <a:t>partir das </a:t>
            </a:r>
            <a:r>
              <a:rPr lang="pt-BR" sz="2400" dirty="0" err="1" smtClean="0"/>
              <a:t>SEVs</a:t>
            </a:r>
            <a:r>
              <a:rPr lang="pt-BR" sz="2400" dirty="0" smtClean="0"/>
              <a:t> </a:t>
            </a:r>
            <a:r>
              <a:rPr lang="pt-BR" sz="2400" dirty="0" smtClean="0">
                <a:sym typeface="Wingdings" panose="05000000000000000000" pitchFamily="2" charset="2"/>
              </a:rPr>
              <a:t></a:t>
            </a:r>
            <a:r>
              <a:rPr lang="pt-BR" sz="2400" dirty="0" smtClean="0"/>
              <a:t> </a:t>
            </a:r>
            <a:r>
              <a:rPr lang="pt-BR" sz="2400" dirty="0"/>
              <a:t>embasamento rochoso </a:t>
            </a:r>
            <a:r>
              <a:rPr lang="pt-BR" sz="2400" dirty="0" smtClean="0"/>
              <a:t>a 130m</a:t>
            </a:r>
          </a:p>
          <a:p>
            <a:r>
              <a:rPr lang="pt-BR" sz="2400" dirty="0" smtClean="0"/>
              <a:t>Modelo de Resistividade:</a:t>
            </a:r>
          </a:p>
          <a:p>
            <a:pPr lvl="1"/>
            <a:r>
              <a:rPr lang="pt-BR" sz="2000" dirty="0"/>
              <a:t>1</a:t>
            </a:r>
            <a:r>
              <a:rPr lang="pt-BR" sz="2000" baseline="30000" dirty="0"/>
              <a:t>a</a:t>
            </a:r>
            <a:r>
              <a:rPr lang="pt-BR" sz="2000" dirty="0"/>
              <a:t> camada – solo acima do lençol freático – com 2555 </a:t>
            </a:r>
            <a:r>
              <a:rPr lang="en-US" sz="2000" dirty="0">
                <a:sym typeface="Symbol"/>
              </a:rPr>
              <a:t></a:t>
            </a:r>
            <a:r>
              <a:rPr lang="pt-BR" sz="2000" dirty="0"/>
              <a:t>m e 55 m de espessura</a:t>
            </a:r>
          </a:p>
          <a:p>
            <a:pPr lvl="1"/>
            <a:r>
              <a:rPr lang="af-ZA" sz="2000" dirty="0"/>
              <a:t> </a:t>
            </a:r>
            <a:r>
              <a:rPr lang="pt-BR" sz="2000" dirty="0"/>
              <a:t>2</a:t>
            </a:r>
            <a:r>
              <a:rPr lang="pt-BR" sz="2000" baseline="30000" dirty="0"/>
              <a:t>a</a:t>
            </a:r>
            <a:r>
              <a:rPr lang="pt-BR" sz="2000" dirty="0"/>
              <a:t> camada – solo abaixo do lençol freático – com 80 </a:t>
            </a:r>
            <a:r>
              <a:rPr lang="en-US" sz="2000" dirty="0">
                <a:sym typeface="Symbol"/>
              </a:rPr>
              <a:t></a:t>
            </a:r>
            <a:r>
              <a:rPr lang="pt-BR" sz="2000" dirty="0"/>
              <a:t>m e 70 m de espessura</a:t>
            </a:r>
          </a:p>
          <a:p>
            <a:pPr lvl="1"/>
            <a:r>
              <a:rPr lang="af-ZA" sz="2000" dirty="0"/>
              <a:t> </a:t>
            </a:r>
            <a:r>
              <a:rPr lang="pt-BR" sz="2000" dirty="0"/>
              <a:t>3</a:t>
            </a:r>
            <a:r>
              <a:rPr lang="pt-BR" sz="2000" baseline="30000" dirty="0"/>
              <a:t>a</a:t>
            </a:r>
            <a:r>
              <a:rPr lang="pt-BR" sz="2000" dirty="0"/>
              <a:t> camada – crosta superior – com 1600 </a:t>
            </a:r>
            <a:r>
              <a:rPr lang="en-US" sz="2000" dirty="0">
                <a:sym typeface="Symbol"/>
              </a:rPr>
              <a:t></a:t>
            </a:r>
            <a:r>
              <a:rPr lang="pt-BR" sz="2000" dirty="0"/>
              <a:t>m e 15 km de espessura</a:t>
            </a:r>
          </a:p>
          <a:p>
            <a:pPr lvl="1"/>
            <a:r>
              <a:rPr lang="af-ZA" sz="2000" dirty="0"/>
              <a:t> </a:t>
            </a:r>
            <a:r>
              <a:rPr lang="pt-BR" sz="2000" dirty="0"/>
              <a:t>4</a:t>
            </a:r>
            <a:r>
              <a:rPr lang="pt-BR" sz="2000" baseline="30000" dirty="0"/>
              <a:t>a</a:t>
            </a:r>
            <a:r>
              <a:rPr lang="pt-BR" sz="2000" dirty="0"/>
              <a:t> camada – crosta inferior e manto – 150 </a:t>
            </a:r>
            <a:r>
              <a:rPr lang="en-US" sz="2000" dirty="0">
                <a:sym typeface="Symbol"/>
              </a:rPr>
              <a:t></a:t>
            </a:r>
            <a:r>
              <a:rPr lang="pt-BR" sz="2000" dirty="0"/>
              <a:t>m (infinito)</a:t>
            </a:r>
          </a:p>
          <a:p>
            <a:endParaRPr lang="pt-BR" sz="2400" dirty="0"/>
          </a:p>
        </p:txBody>
      </p:sp>
      <p:sp>
        <p:nvSpPr>
          <p:cNvPr id="4" name="Título 1"/>
          <p:cNvSpPr>
            <a:spLocks noGrp="1"/>
          </p:cNvSpPr>
          <p:nvPr>
            <p:ph type="title"/>
          </p:nvPr>
        </p:nvSpPr>
        <p:spPr>
          <a:xfrm>
            <a:off x="0" y="10127"/>
            <a:ext cx="9144000" cy="1143000"/>
          </a:xfrm>
        </p:spPr>
        <p:txBody>
          <a:bodyPr>
            <a:noAutofit/>
          </a:bodyPr>
          <a:lstStyle/>
          <a:p>
            <a:pPr lvl="1" algn="ctr" rtl="0">
              <a:spcBef>
                <a:spcPct val="0"/>
              </a:spcBef>
            </a:pPr>
            <a:r>
              <a:rPr lang="af-ZA" sz="3600" b="1" u="sng" dirty="0" smtClean="0"/>
              <a:t>Porto Velho - </a:t>
            </a:r>
            <a:r>
              <a:rPr lang="pt-BR" sz="3600" b="1" dirty="0" smtClean="0">
                <a:latin typeface="Arial" panose="020B0604020202020204" pitchFamily="34" charset="0"/>
                <a:cs typeface="Arial" panose="020B0604020202020204" pitchFamily="34" charset="0"/>
              </a:rPr>
              <a:t>Investigações Geológicas</a:t>
            </a:r>
            <a:endParaRPr lang="pt-BR"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76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t="9398" r="14661"/>
          <a:stretch>
            <a:fillRect/>
          </a:stretch>
        </p:blipFill>
        <p:spPr bwMode="auto">
          <a:xfrm>
            <a:off x="0" y="407128"/>
            <a:ext cx="9143667" cy="645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a:xfrm>
            <a:off x="0" y="35180"/>
            <a:ext cx="9143667" cy="441492"/>
          </a:xfrm>
        </p:spPr>
        <p:txBody>
          <a:bodyPr>
            <a:normAutofit fontScale="90000"/>
          </a:bodyPr>
          <a:lstStyle/>
          <a:p>
            <a:r>
              <a:rPr lang="pt-BR" sz="3600" b="1" dirty="0" smtClean="0"/>
              <a:t>SONDAGENS GEOLÓGICAS EM PORTO VELHO</a:t>
            </a:r>
            <a:endParaRPr lang="pt-BR" sz="3600" b="1" dirty="0"/>
          </a:p>
        </p:txBody>
      </p:sp>
    </p:spTree>
    <p:extLst>
      <p:ext uri="{BB962C8B-B14F-4D97-AF65-F5344CB8AC3E}">
        <p14:creationId xmlns:p14="http://schemas.microsoft.com/office/powerpoint/2010/main" val="31704908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96" y="0"/>
            <a:ext cx="9109104" cy="1143000"/>
          </a:xfrm>
        </p:spPr>
        <p:txBody>
          <a:bodyPr>
            <a:normAutofit/>
          </a:bodyPr>
          <a:lstStyle/>
          <a:p>
            <a:r>
              <a:rPr lang="pt-BR" sz="3600" b="1" dirty="0" smtClean="0"/>
              <a:t>CAMINHAMENTO ELÉTRICO EM PORTO VELHO</a:t>
            </a:r>
            <a:endParaRPr lang="pt-BR" sz="3600" b="1" dirty="0"/>
          </a:p>
        </p:txBody>
      </p:sp>
      <p:sp>
        <p:nvSpPr>
          <p:cNvPr id="3" name="Espaço Reservado para Conteúdo 2"/>
          <p:cNvSpPr>
            <a:spLocks noGrp="1"/>
          </p:cNvSpPr>
          <p:nvPr>
            <p:ph idx="1"/>
          </p:nvPr>
        </p:nvSpPr>
        <p:spPr/>
        <p:txBody>
          <a:bodyPr/>
          <a:lstStyle/>
          <a:p>
            <a:endParaRPr lang="pt-BR" dirty="0"/>
          </a:p>
        </p:txBody>
      </p:sp>
      <p:pic>
        <p:nvPicPr>
          <p:cNvPr id="3074" name="Picture 2" descr="RO_PERFIL A"/>
          <p:cNvPicPr>
            <a:picLocks noChangeAspect="1" noChangeArrowheads="1"/>
          </p:cNvPicPr>
          <p:nvPr/>
        </p:nvPicPr>
        <p:blipFill>
          <a:blip r:embed="rId2" cstate="print">
            <a:extLst>
              <a:ext uri="{28A0092B-C50C-407E-A947-70E740481C1C}">
                <a14:useLocalDpi xmlns:a14="http://schemas.microsoft.com/office/drawing/2010/main" val="0"/>
              </a:ext>
            </a:extLst>
          </a:blip>
          <a:srcRect b="14433"/>
          <a:stretch>
            <a:fillRect/>
          </a:stretch>
        </p:blipFill>
        <p:spPr bwMode="auto">
          <a:xfrm>
            <a:off x="34896" y="1017086"/>
            <a:ext cx="9077224" cy="194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RO_PERFIL B"/>
          <p:cNvPicPr>
            <a:picLocks noChangeAspect="1" noChangeArrowheads="1"/>
          </p:cNvPicPr>
          <p:nvPr/>
        </p:nvPicPr>
        <p:blipFill>
          <a:blip r:embed="rId3" cstate="print">
            <a:extLst>
              <a:ext uri="{28A0092B-C50C-407E-A947-70E740481C1C}">
                <a14:useLocalDpi xmlns:a14="http://schemas.microsoft.com/office/drawing/2010/main" val="0"/>
              </a:ext>
            </a:extLst>
          </a:blip>
          <a:srcRect b="17378"/>
          <a:stretch>
            <a:fillRect/>
          </a:stretch>
        </p:blipFill>
        <p:spPr bwMode="auto">
          <a:xfrm>
            <a:off x="34896" y="2959967"/>
            <a:ext cx="9077224" cy="178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RO_PERFIL C 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895" y="4759834"/>
            <a:ext cx="9109105" cy="2104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2938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541209"/>
          </a:xfrm>
        </p:spPr>
        <p:txBody>
          <a:bodyPr>
            <a:normAutofit fontScale="90000"/>
          </a:bodyPr>
          <a:lstStyle/>
          <a:p>
            <a:r>
              <a:rPr lang="pt-BR" b="1" dirty="0" smtClean="0"/>
              <a:t>PORTO VELHO – PERFILAGEM ELÉTRICA</a:t>
            </a:r>
            <a:endParaRPr lang="pt-BR" b="1" dirty="0"/>
          </a:p>
        </p:txBody>
      </p:sp>
      <p:sp>
        <p:nvSpPr>
          <p:cNvPr id="3" name="Espaço Reservado para Conteúdo 2"/>
          <p:cNvSpPr>
            <a:spLocks noGrp="1"/>
          </p:cNvSpPr>
          <p:nvPr>
            <p:ph idx="1"/>
          </p:nvPr>
        </p:nvSpPr>
        <p:spPr/>
        <p:txBody>
          <a:bodyPr/>
          <a:lstStyle/>
          <a:p>
            <a:endParaRPr lang="pt-BR"/>
          </a:p>
        </p:txBody>
      </p:sp>
      <p:pic>
        <p:nvPicPr>
          <p:cNvPr id="5122" name="Picture 2" descr="TUF_01_RO - SMT-1"/>
          <p:cNvPicPr>
            <a:picLocks noChangeAspect="1" noChangeArrowheads="1"/>
          </p:cNvPicPr>
          <p:nvPr/>
        </p:nvPicPr>
        <p:blipFill>
          <a:blip r:embed="rId2" cstate="print">
            <a:extLst>
              <a:ext uri="{28A0092B-C50C-407E-A947-70E740481C1C}">
                <a14:useLocalDpi xmlns:a14="http://schemas.microsoft.com/office/drawing/2010/main" val="0"/>
              </a:ext>
            </a:extLst>
          </a:blip>
          <a:srcRect b="8047"/>
          <a:stretch>
            <a:fillRect/>
          </a:stretch>
        </p:blipFill>
        <p:spPr bwMode="auto">
          <a:xfrm>
            <a:off x="0" y="541209"/>
            <a:ext cx="9144000" cy="6316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3155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CÁLCULOS DE INTERFERÊNCIAS</a:t>
            </a:r>
            <a:endParaRPr lang="pt-BR" b="1" dirty="0"/>
          </a:p>
        </p:txBody>
      </p:sp>
      <p:sp>
        <p:nvSpPr>
          <p:cNvPr id="3" name="Espaço Reservado para Conteúdo 2"/>
          <p:cNvSpPr>
            <a:spLocks noGrp="1"/>
          </p:cNvSpPr>
          <p:nvPr>
            <p:ph idx="1"/>
          </p:nvPr>
        </p:nvSpPr>
        <p:spPr>
          <a:xfrm>
            <a:off x="0" y="1628800"/>
            <a:ext cx="9144000" cy="5229200"/>
          </a:xfrm>
        </p:spPr>
        <p:txBody>
          <a:bodyPr>
            <a:normAutofit fontScale="92500" lnSpcReduction="10000"/>
          </a:bodyPr>
          <a:lstStyle/>
          <a:p>
            <a:r>
              <a:rPr lang="pt-BR" dirty="0" smtClean="0"/>
              <a:t>Potenciais limites para o Bipolo I em condição de operação monopolar com retorno pela terra e corrente de sobrecarga de 3,5 kA:</a:t>
            </a:r>
          </a:p>
          <a:p>
            <a:pPr lvl="1"/>
            <a:r>
              <a:rPr lang="pt-BR" dirty="0" smtClean="0"/>
              <a:t>200 V para potencial de toque</a:t>
            </a:r>
          </a:p>
          <a:p>
            <a:pPr lvl="1"/>
            <a:r>
              <a:rPr lang="pt-BR" dirty="0" smtClean="0"/>
              <a:t>37,5 V para toque em estruturas longas isoladas (cercas elétricas, dutos metálicos não enterrados etc.)</a:t>
            </a:r>
          </a:p>
          <a:p>
            <a:pPr lvl="1"/>
            <a:r>
              <a:rPr lang="pt-BR" dirty="0" smtClean="0"/>
              <a:t>10 V para saturação de transformadores</a:t>
            </a:r>
          </a:p>
          <a:p>
            <a:pPr lvl="1"/>
            <a:r>
              <a:rPr lang="pt-BR" dirty="0" smtClean="0"/>
              <a:t>4 V para corrosão de tubulações metálicas enterradas</a:t>
            </a:r>
          </a:p>
          <a:p>
            <a:r>
              <a:rPr lang="pt-BR" dirty="0" smtClean="0"/>
              <a:t>O valor de 37,5 V como limite para o potencial de toque vale apenas no caso de estruturas metálicas longas e isoladas, como as cercas elétricas e dutos de sistemas de irrigação móveis. </a:t>
            </a:r>
            <a:endParaRPr lang="pt-B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22653"/>
            <a:ext cx="8229600" cy="1143000"/>
          </a:xfrm>
        </p:spPr>
        <p:txBody>
          <a:bodyPr/>
          <a:lstStyle/>
          <a:p>
            <a:r>
              <a:rPr lang="pt-BR" b="1" dirty="0" smtClean="0"/>
              <a:t>ESPECIFICAÇÕES DO EDITAL</a:t>
            </a:r>
            <a:endParaRPr lang="pt-BR" b="1" dirty="0"/>
          </a:p>
        </p:txBody>
      </p:sp>
      <p:sp>
        <p:nvSpPr>
          <p:cNvPr id="3" name="Espaço Reservado para Conteúdo 2"/>
          <p:cNvSpPr>
            <a:spLocks noGrp="1"/>
          </p:cNvSpPr>
          <p:nvPr>
            <p:ph idx="1"/>
          </p:nvPr>
        </p:nvSpPr>
        <p:spPr>
          <a:xfrm>
            <a:off x="0" y="1196752"/>
            <a:ext cx="9144000" cy="4929411"/>
          </a:xfrm>
        </p:spPr>
        <p:txBody>
          <a:bodyPr>
            <a:normAutofit fontScale="70000" lnSpcReduction="20000"/>
          </a:bodyPr>
          <a:lstStyle/>
          <a:p>
            <a:pPr lvl="0"/>
            <a:r>
              <a:rPr lang="af-ZA" u="sng" dirty="0" smtClean="0"/>
              <a:t>A </a:t>
            </a:r>
            <a:r>
              <a:rPr lang="af-ZA" u="sng" dirty="0"/>
              <a:t>resistência de aterramento dos eletrodos deve ser igual a ou menor do que 0,35 Ω</a:t>
            </a:r>
            <a:r>
              <a:rPr lang="af-ZA" dirty="0"/>
              <a:t>;</a:t>
            </a:r>
            <a:endParaRPr lang="pt-BR" dirty="0"/>
          </a:p>
          <a:p>
            <a:pPr lvl="0"/>
            <a:r>
              <a:rPr lang="pt-BR" dirty="0" smtClean="0"/>
              <a:t>Os </a:t>
            </a:r>
            <a:r>
              <a:rPr lang="pt-BR" dirty="0"/>
              <a:t>eletrodos de aterramento devem ser concebidos para funcionar em condições </a:t>
            </a:r>
            <a:r>
              <a:rPr lang="pt-BR" dirty="0" err="1"/>
              <a:t>anódica</a:t>
            </a:r>
            <a:r>
              <a:rPr lang="pt-BR" dirty="0"/>
              <a:t> ou catódica;</a:t>
            </a:r>
          </a:p>
          <a:p>
            <a:pPr lvl="0"/>
            <a:r>
              <a:rPr lang="pt-BR" dirty="0" smtClean="0"/>
              <a:t>A </a:t>
            </a:r>
            <a:r>
              <a:rPr lang="pt-BR" dirty="0"/>
              <a:t>operação monopolar do </a:t>
            </a:r>
            <a:r>
              <a:rPr lang="pt-BR" dirty="0" err="1"/>
              <a:t>bipolo</a:t>
            </a:r>
            <a:r>
              <a:rPr lang="pt-BR" dirty="0"/>
              <a:t> será limitada a 220 horas/ano (2,5% do tempo de funcionamento);</a:t>
            </a:r>
          </a:p>
          <a:p>
            <a:pPr lvl="0"/>
            <a:r>
              <a:rPr lang="pt-BR" dirty="0" smtClean="0"/>
              <a:t>Quando </a:t>
            </a:r>
            <a:r>
              <a:rPr lang="pt-BR" dirty="0"/>
              <a:t>em operação bipolar normal, os eletrodos deverão ser projetados para operar continuamente com desequilíbrio máximo de 40 A (cerca de 1,5% da corrente nominal do polo);</a:t>
            </a:r>
          </a:p>
          <a:p>
            <a:pPr lvl="0"/>
            <a:r>
              <a:rPr lang="pt-BR" dirty="0" smtClean="0"/>
              <a:t>O </a:t>
            </a:r>
            <a:r>
              <a:rPr lang="pt-BR" dirty="0"/>
              <a:t>Transmissor deve tomar as medidas para mitigar os efeitos de interferência, corrosão em dutos e saturação de transformadores, devido à circulação de corrente contínua no solo em um raio de 15 km ao redor dos eletrodos;</a:t>
            </a:r>
          </a:p>
          <a:p>
            <a:pPr lvl="0"/>
            <a:r>
              <a:rPr lang="pt-BR" dirty="0" smtClean="0"/>
              <a:t>O </a:t>
            </a:r>
            <a:r>
              <a:rPr lang="pt-BR" dirty="0"/>
              <a:t>projeto dos eletrodos deve considerar a seguinte condição crítica de operação monopolar: operação contínua com 2625 A e com sobrecarga de 3490 A por 30 minutos.</a:t>
            </a:r>
          </a:p>
          <a:p>
            <a:endParaRPr lang="pt-BR" dirty="0"/>
          </a:p>
        </p:txBody>
      </p:sp>
    </p:spTree>
    <p:extLst>
      <p:ext uri="{BB962C8B-B14F-4D97-AF65-F5344CB8AC3E}">
        <p14:creationId xmlns:p14="http://schemas.microsoft.com/office/powerpoint/2010/main" val="21371611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764704"/>
          </a:xfrm>
        </p:spPr>
        <p:txBody>
          <a:bodyPr>
            <a:normAutofit/>
          </a:bodyPr>
          <a:lstStyle/>
          <a:p>
            <a:r>
              <a:rPr lang="af-ZA" sz="3600" b="1" dirty="0" smtClean="0"/>
              <a:t>Araraquara - curvas equipotenciais de 4V e 10V</a:t>
            </a:r>
            <a:endParaRPr lang="pt-BR" sz="3600" b="1" dirty="0"/>
          </a:p>
        </p:txBody>
      </p:sp>
      <p:sp>
        <p:nvSpPr>
          <p:cNvPr id="3" name="Espaço Reservado para Conteúdo 2"/>
          <p:cNvSpPr>
            <a:spLocks noGrp="1"/>
          </p:cNvSpPr>
          <p:nvPr>
            <p:ph idx="1"/>
          </p:nvPr>
        </p:nvSpPr>
        <p:spPr>
          <a:xfrm>
            <a:off x="0" y="1196752"/>
            <a:ext cx="9144000" cy="1152128"/>
          </a:xfrm>
        </p:spPr>
        <p:txBody>
          <a:bodyPr>
            <a:noAutofit/>
          </a:bodyPr>
          <a:lstStyle/>
          <a:p>
            <a:r>
              <a:rPr lang="pt-BR" sz="2400" dirty="0" smtClean="0"/>
              <a:t>As equipotenciais na superfície do solo até 20 V têm padrão assimétrico, devido às variações na espessura dos arenitos da Formação Bauru, sobre os basaltos da Formação Serra Geral</a:t>
            </a:r>
            <a:endParaRPr lang="pt-BR" sz="2400" dirty="0"/>
          </a:p>
        </p:txBody>
      </p:sp>
      <p:pic>
        <p:nvPicPr>
          <p:cNvPr id="1026" name="Picture 2"/>
          <p:cNvPicPr>
            <a:picLocks noChangeAspect="1" noChangeArrowheads="1"/>
          </p:cNvPicPr>
          <p:nvPr/>
        </p:nvPicPr>
        <p:blipFill>
          <a:blip r:embed="rId2" cstate="print"/>
          <a:srcRect/>
          <a:stretch>
            <a:fillRect/>
          </a:stretch>
        </p:blipFill>
        <p:spPr bwMode="auto">
          <a:xfrm>
            <a:off x="2627783" y="2420888"/>
            <a:ext cx="6516217" cy="54646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836712"/>
          </a:xfrm>
        </p:spPr>
        <p:txBody>
          <a:bodyPr/>
          <a:lstStyle/>
          <a:p>
            <a:r>
              <a:rPr lang="pt-BR" b="1" dirty="0" smtClean="0"/>
              <a:t>Araraquara – Estudos de Mitigação</a:t>
            </a:r>
            <a:endParaRPr lang="pt-BR" b="1" dirty="0"/>
          </a:p>
        </p:txBody>
      </p:sp>
      <p:sp>
        <p:nvSpPr>
          <p:cNvPr id="3" name="Espaço Reservado para Conteúdo 2"/>
          <p:cNvSpPr>
            <a:spLocks noGrp="1"/>
          </p:cNvSpPr>
          <p:nvPr>
            <p:ph idx="1"/>
          </p:nvPr>
        </p:nvSpPr>
        <p:spPr>
          <a:xfrm>
            <a:off x="0" y="1124744"/>
            <a:ext cx="9144000" cy="5733256"/>
          </a:xfrm>
        </p:spPr>
        <p:txBody>
          <a:bodyPr>
            <a:noAutofit/>
          </a:bodyPr>
          <a:lstStyle/>
          <a:p>
            <a:r>
              <a:rPr lang="pt-BR" sz="3000" dirty="0" smtClean="0"/>
              <a:t>Potencial máximo na superfície do solo &lt; 200 V </a:t>
            </a:r>
            <a:r>
              <a:rPr lang="pt-BR" sz="3000" dirty="0" smtClean="0">
                <a:sym typeface="Wingdings" pitchFamily="2" charset="2"/>
              </a:rPr>
              <a:t> n</a:t>
            </a:r>
            <a:r>
              <a:rPr lang="pt-BR" sz="3000" dirty="0" smtClean="0"/>
              <a:t>ão foi necessário nenhum </a:t>
            </a:r>
            <a:r>
              <a:rPr lang="pt-BR" sz="3000" dirty="0" err="1" smtClean="0"/>
              <a:t>seccionamento</a:t>
            </a:r>
            <a:r>
              <a:rPr lang="pt-BR" sz="3000" dirty="0" smtClean="0"/>
              <a:t> de cerca</a:t>
            </a:r>
          </a:p>
          <a:p>
            <a:r>
              <a:rPr lang="pt-BR" sz="3000" dirty="0" smtClean="0"/>
              <a:t>No raio de 2,1 km não existe nenhum transformador que possa sofrer saturação - os </a:t>
            </a:r>
            <a:r>
              <a:rPr lang="pt-BR" sz="3000" dirty="0" err="1" smtClean="0"/>
              <a:t>trafos</a:t>
            </a:r>
            <a:r>
              <a:rPr lang="pt-BR" sz="3000" dirty="0" smtClean="0"/>
              <a:t> têm enrolamento primário em delta e circuitos secundários curtos</a:t>
            </a:r>
          </a:p>
          <a:p>
            <a:r>
              <a:rPr lang="pt-BR" sz="3000" dirty="0" smtClean="0"/>
              <a:t>Não existem dutos metálicos enterrados dentro da área definida pela equipotencial de 4 V (raio de 13 km)</a:t>
            </a:r>
          </a:p>
          <a:p>
            <a:r>
              <a:rPr lang="pt-BR" sz="3000" dirty="0" smtClean="0"/>
              <a:t>Período máximo projetado de 220 h/ano de operação monopolar </a:t>
            </a:r>
            <a:r>
              <a:rPr lang="pt-BR" sz="3000" dirty="0" smtClean="0">
                <a:sym typeface="Wingdings" pitchFamily="2" charset="2"/>
              </a:rPr>
              <a:t> n</a:t>
            </a:r>
            <a:r>
              <a:rPr lang="pt-BR" sz="3000" dirty="0" smtClean="0"/>
              <a:t>ão é esperada perda significativa de massa de estruturas metálicas enterradas</a:t>
            </a:r>
            <a:endParaRPr lang="pt-BR" sz="3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764704"/>
          </a:xfrm>
        </p:spPr>
        <p:txBody>
          <a:bodyPr>
            <a:normAutofit/>
          </a:bodyPr>
          <a:lstStyle/>
          <a:p>
            <a:r>
              <a:rPr lang="pt-BR" b="1" dirty="0" smtClean="0"/>
              <a:t>Porto Velho – Estudos de Mitigação</a:t>
            </a:r>
            <a:endParaRPr lang="pt-BR" dirty="0"/>
          </a:p>
        </p:txBody>
      </p:sp>
      <p:sp>
        <p:nvSpPr>
          <p:cNvPr id="3" name="Espaço Reservado para Conteúdo 2"/>
          <p:cNvSpPr>
            <a:spLocks noGrp="1"/>
          </p:cNvSpPr>
          <p:nvPr>
            <p:ph idx="1"/>
          </p:nvPr>
        </p:nvSpPr>
        <p:spPr>
          <a:xfrm>
            <a:off x="0" y="692697"/>
            <a:ext cx="9144000" cy="1368152"/>
          </a:xfrm>
        </p:spPr>
        <p:txBody>
          <a:bodyPr/>
          <a:lstStyle/>
          <a:p>
            <a:endParaRPr lang="pt-BR" dirty="0"/>
          </a:p>
        </p:txBody>
      </p:sp>
      <p:pic>
        <p:nvPicPr>
          <p:cNvPr id="2050" name="Picture 2"/>
          <p:cNvPicPr>
            <a:picLocks noChangeAspect="1" noChangeArrowheads="1"/>
          </p:cNvPicPr>
          <p:nvPr/>
        </p:nvPicPr>
        <p:blipFill>
          <a:blip r:embed="rId2" cstate="print"/>
          <a:srcRect/>
          <a:stretch>
            <a:fillRect/>
          </a:stretch>
        </p:blipFill>
        <p:spPr bwMode="auto">
          <a:xfrm>
            <a:off x="971600" y="980728"/>
            <a:ext cx="7164288" cy="66653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692696"/>
          </a:xfrm>
        </p:spPr>
        <p:txBody>
          <a:bodyPr>
            <a:noAutofit/>
          </a:bodyPr>
          <a:lstStyle/>
          <a:p>
            <a:r>
              <a:rPr lang="pt-BR" sz="3400" b="1" dirty="0" smtClean="0"/>
              <a:t>Porto Velho – Linhas de </a:t>
            </a:r>
            <a:r>
              <a:rPr lang="pt-BR" sz="3400" b="1" dirty="0" err="1" smtClean="0"/>
              <a:t>Seccionamento</a:t>
            </a:r>
            <a:r>
              <a:rPr lang="pt-BR" sz="3400" b="1" dirty="0" smtClean="0"/>
              <a:t> de Cercas</a:t>
            </a:r>
            <a:endParaRPr lang="pt-BR" sz="3400" b="1" dirty="0"/>
          </a:p>
        </p:txBody>
      </p:sp>
      <p:sp>
        <p:nvSpPr>
          <p:cNvPr id="3" name="Espaço Reservado para Conteúdo 2"/>
          <p:cNvSpPr>
            <a:spLocks noGrp="1"/>
          </p:cNvSpPr>
          <p:nvPr>
            <p:ph idx="1"/>
          </p:nvPr>
        </p:nvSpPr>
        <p:spPr/>
        <p:txBody>
          <a:bodyPr/>
          <a:lstStyle/>
          <a:p>
            <a:endParaRPr lang="pt-BR"/>
          </a:p>
        </p:txBody>
      </p:sp>
      <p:pic>
        <p:nvPicPr>
          <p:cNvPr id="4" name="Imagem 1"/>
          <p:cNvPicPr>
            <a:picLocks noChangeAspect="1" noChangeArrowheads="1"/>
          </p:cNvPicPr>
          <p:nvPr/>
        </p:nvPicPr>
        <p:blipFill>
          <a:blip r:embed="rId2" cstate="print"/>
          <a:srcRect/>
          <a:stretch>
            <a:fillRect/>
          </a:stretch>
        </p:blipFill>
        <p:spPr bwMode="auto">
          <a:xfrm>
            <a:off x="1115616" y="764704"/>
            <a:ext cx="6847869" cy="6093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764704"/>
          </a:xfrm>
        </p:spPr>
        <p:txBody>
          <a:bodyPr>
            <a:normAutofit fontScale="90000"/>
          </a:bodyPr>
          <a:lstStyle/>
          <a:p>
            <a:r>
              <a:rPr lang="pt-BR" b="1" dirty="0" smtClean="0"/>
              <a:t>Porto Velho – Cálculos de Interferências</a:t>
            </a:r>
            <a:endParaRPr lang="pt-BR" b="1" dirty="0"/>
          </a:p>
        </p:txBody>
      </p:sp>
      <p:sp>
        <p:nvSpPr>
          <p:cNvPr id="3" name="Espaço Reservado para Conteúdo 2"/>
          <p:cNvSpPr>
            <a:spLocks noGrp="1"/>
          </p:cNvSpPr>
          <p:nvPr>
            <p:ph idx="1"/>
          </p:nvPr>
        </p:nvSpPr>
        <p:spPr>
          <a:xfrm>
            <a:off x="0" y="1600200"/>
            <a:ext cx="9144000" cy="5257800"/>
          </a:xfrm>
        </p:spPr>
        <p:txBody>
          <a:bodyPr>
            <a:normAutofit fontScale="92500" lnSpcReduction="10000"/>
          </a:bodyPr>
          <a:lstStyle/>
          <a:p>
            <a:pPr lvl="0"/>
            <a:r>
              <a:rPr lang="pt-BR" dirty="0" smtClean="0"/>
              <a:t>Não é esperado qualquer risco associado à circulação de corrente contínua nos enrolamentos secundários dos transformadores MRT, devido ao fato dos circuitos secundários de baixa tensão serem curtos</a:t>
            </a:r>
            <a:r>
              <a:rPr lang="af-ZA" dirty="0" smtClean="0"/>
              <a:t> </a:t>
            </a:r>
            <a:endParaRPr lang="pt-BR" dirty="0" smtClean="0"/>
          </a:p>
          <a:p>
            <a:pPr lvl="0"/>
            <a:r>
              <a:rPr lang="pt-BR" dirty="0" smtClean="0"/>
              <a:t>O núcleo do enrolamento primário pode saturar, especialmente no caso de transformadores MRT localizados dentro do raio de 15 km em torno do eletrodo, onde os gradientes de potenciais no solo serão mais elevados</a:t>
            </a:r>
            <a:r>
              <a:rPr lang="af-ZA" dirty="0" smtClean="0"/>
              <a:t> </a:t>
            </a:r>
            <a:endParaRPr lang="pt-BR" dirty="0" smtClean="0"/>
          </a:p>
          <a:p>
            <a:pPr lvl="0"/>
            <a:r>
              <a:rPr lang="pt-BR" dirty="0" smtClean="0"/>
              <a:t>Não é esperada saturação dos transformadores de potência da planta Triunfo, porém, pode ocorrer saturação dos transformadores na subestação </a:t>
            </a:r>
            <a:r>
              <a:rPr lang="pt-BR" dirty="0" err="1" smtClean="0"/>
              <a:t>Itapuã</a:t>
            </a:r>
            <a:endParaRPr lang="pt-BR" dirty="0" smtClean="0"/>
          </a:p>
          <a:p>
            <a:endParaRPr lang="pt-B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p:spPr>
        <p:txBody>
          <a:bodyPr>
            <a:normAutofit fontScale="90000"/>
          </a:bodyPr>
          <a:lstStyle/>
          <a:p>
            <a:r>
              <a:rPr lang="pt-BR" b="1" dirty="0" smtClean="0"/>
              <a:t>Hipótese – se o eletrodo tivesse sido construído no ponto MT-6 (21 km)</a:t>
            </a:r>
            <a:endParaRPr lang="pt-BR" b="1" dirty="0"/>
          </a:p>
        </p:txBody>
      </p:sp>
      <p:sp>
        <p:nvSpPr>
          <p:cNvPr id="3" name="Espaço Reservado para Conteúdo 2"/>
          <p:cNvSpPr>
            <a:spLocks noGrp="1"/>
          </p:cNvSpPr>
          <p:nvPr>
            <p:ph idx="1"/>
          </p:nvPr>
        </p:nvSpPr>
        <p:spPr>
          <a:xfrm>
            <a:off x="0" y="1600200"/>
            <a:ext cx="9144000" cy="5257800"/>
          </a:xfrm>
        </p:spPr>
        <p:txBody>
          <a:bodyPr>
            <a:normAutofit fontScale="85000" lnSpcReduction="10000"/>
          </a:bodyPr>
          <a:lstStyle/>
          <a:p>
            <a:r>
              <a:rPr lang="pt-BR" dirty="0" smtClean="0"/>
              <a:t>Ocorreria saturação do transformador conversor durante a operação monopolar do Bipolo I com retorno pela terra</a:t>
            </a:r>
          </a:p>
          <a:p>
            <a:r>
              <a:rPr lang="pt-BR" dirty="0" smtClean="0"/>
              <a:t>Um eletrodo nesta localização com a mesma geometria do construído no local MT-1, apresentaria uma resistência de 0,61 </a:t>
            </a:r>
            <a:r>
              <a:rPr lang="en-US" dirty="0" smtClean="0"/>
              <a:t>Ω - </a:t>
            </a:r>
            <a:r>
              <a:rPr lang="pt-BR" dirty="0" smtClean="0"/>
              <a:t>quase o dobro do máximo especificado pela </a:t>
            </a:r>
            <a:r>
              <a:rPr lang="pt-BR" dirty="0" err="1" smtClean="0"/>
              <a:t>Aneel</a:t>
            </a:r>
            <a:endParaRPr lang="pt-BR" dirty="0" smtClean="0"/>
          </a:p>
          <a:p>
            <a:r>
              <a:rPr lang="pt-BR" dirty="0" smtClean="0"/>
              <a:t>Medições </a:t>
            </a:r>
            <a:r>
              <a:rPr lang="pt-BR" dirty="0" err="1" smtClean="0"/>
              <a:t>Magnetotelúricas</a:t>
            </a:r>
            <a:r>
              <a:rPr lang="pt-BR" dirty="0" smtClean="0"/>
              <a:t> </a:t>
            </a:r>
            <a:r>
              <a:rPr lang="pt-BR" dirty="0" smtClean="0">
                <a:sym typeface="Wingdings" pitchFamily="2" charset="2"/>
              </a:rPr>
              <a:t> </a:t>
            </a:r>
            <a:r>
              <a:rPr lang="pt-BR" dirty="0" smtClean="0"/>
              <a:t>o embasamento rochoso vai ficando mais raso e com maior resistividade na direção noroeste em direção à Subestação Conversora e ao leito do rio Madeira </a:t>
            </a:r>
            <a:r>
              <a:rPr lang="pt-BR" dirty="0" smtClean="0">
                <a:sym typeface="Wingdings" pitchFamily="2" charset="2"/>
              </a:rPr>
              <a:t> </a:t>
            </a:r>
            <a:r>
              <a:rPr lang="pt-BR" dirty="0" smtClean="0"/>
              <a:t>aumento da resistência do eletrodo de aterramento e da sua área de interferência, à medida que o mesmo é aproximado do rio</a:t>
            </a:r>
          </a:p>
          <a:p>
            <a:r>
              <a:rPr lang="pt-BR" dirty="0" smtClean="0"/>
              <a:t>Fica assim justificada a escolha do ponto MT-1 para a construção do eletrodo</a:t>
            </a:r>
            <a:endParaRPr lang="pt-B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74638"/>
            <a:ext cx="9144000" cy="1143000"/>
          </a:xfrm>
        </p:spPr>
        <p:txBody>
          <a:bodyPr>
            <a:noAutofit/>
          </a:bodyPr>
          <a:lstStyle/>
          <a:p>
            <a:r>
              <a:rPr lang="pt-BR" sz="4000" b="1" dirty="0" smtClean="0"/>
              <a:t>Cálculos de Saturação na SE Conversora</a:t>
            </a:r>
            <a:endParaRPr lang="pt-BR" sz="4000" b="1" dirty="0"/>
          </a:p>
        </p:txBody>
      </p:sp>
      <p:graphicFrame>
        <p:nvGraphicFramePr>
          <p:cNvPr id="4" name="Espaço Reservado para Conteúdo 3"/>
          <p:cNvGraphicFramePr>
            <a:graphicFrameLocks noGrp="1"/>
          </p:cNvGraphicFramePr>
          <p:nvPr>
            <p:ph idx="1"/>
          </p:nvPr>
        </p:nvGraphicFramePr>
        <p:xfrm>
          <a:off x="0" y="5142880"/>
          <a:ext cx="9143999" cy="1715120"/>
        </p:xfrm>
        <a:graphic>
          <a:graphicData uri="http://schemas.openxmlformats.org/drawingml/2006/table">
            <a:tbl>
              <a:tblPr/>
              <a:tblGrid>
                <a:gridCol w="2411760"/>
                <a:gridCol w="1316909"/>
                <a:gridCol w="1805110"/>
                <a:gridCol w="1805110"/>
                <a:gridCol w="1805110"/>
              </a:tblGrid>
              <a:tr h="343024">
                <a:tc rowSpan="2">
                  <a:txBody>
                    <a:bodyPr/>
                    <a:lstStyle/>
                    <a:p>
                      <a:pPr marR="3175" algn="just">
                        <a:lnSpc>
                          <a:spcPts val="960"/>
                        </a:lnSpc>
                        <a:spcAft>
                          <a:spcPts val="0"/>
                        </a:spcAft>
                      </a:pPr>
                      <a:endParaRPr lang="af-ZA" sz="1800" dirty="0" smtClean="0">
                        <a:latin typeface="Arial"/>
                        <a:ea typeface="Times New Roman"/>
                        <a:cs typeface="Times New Roman"/>
                      </a:endParaRPr>
                    </a:p>
                    <a:p>
                      <a:pPr marR="3175" algn="just">
                        <a:lnSpc>
                          <a:spcPts val="960"/>
                        </a:lnSpc>
                        <a:spcAft>
                          <a:spcPts val="0"/>
                        </a:spcAft>
                      </a:pPr>
                      <a:r>
                        <a:rPr lang="af-ZA" sz="1800" dirty="0" smtClean="0">
                          <a:latin typeface="Arial"/>
                          <a:ea typeface="Times New Roman"/>
                          <a:cs typeface="Times New Roman"/>
                        </a:rPr>
                        <a:t>Subestações</a:t>
                      </a:r>
                      <a:r>
                        <a:rPr lang="af-ZA" sz="1800" baseline="0" dirty="0" smtClean="0">
                          <a:latin typeface="Arial"/>
                          <a:ea typeface="Times New Roman"/>
                          <a:cs typeface="Times New Roman"/>
                        </a:rPr>
                        <a:t> </a:t>
                      </a:r>
                      <a:r>
                        <a:rPr lang="af-ZA" sz="1800" dirty="0" smtClean="0">
                          <a:latin typeface="Arial"/>
                          <a:ea typeface="Times New Roman"/>
                          <a:cs typeface="Times New Roman"/>
                        </a:rPr>
                        <a:t>500 </a:t>
                      </a:r>
                      <a:r>
                        <a:rPr lang="af-ZA" sz="1800" dirty="0">
                          <a:latin typeface="Arial"/>
                          <a:ea typeface="Times New Roman"/>
                          <a:cs typeface="Times New Roman"/>
                        </a:rPr>
                        <a:t>kV</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Local </a:t>
                      </a:r>
                      <a:r>
                        <a:rPr lang="af-ZA" sz="1800" dirty="0">
                          <a:latin typeface="Arial"/>
                          <a:ea typeface="Times New Roman"/>
                          <a:cs typeface="Times New Roman"/>
                        </a:rPr>
                        <a:t>MT-1</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c gridSpan="2">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Local </a:t>
                      </a:r>
                      <a:r>
                        <a:rPr lang="af-ZA" sz="1800" dirty="0">
                          <a:latin typeface="Arial"/>
                          <a:ea typeface="Times New Roman"/>
                          <a:cs typeface="Times New Roman"/>
                        </a:rPr>
                        <a:t>MT-6</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r>
              <a:tr h="343024">
                <a:tc vMerge="1">
                  <a:txBody>
                    <a:bodyPr/>
                    <a:lstStyle/>
                    <a:p>
                      <a:endParaRPr lang="pt-BR"/>
                    </a:p>
                  </a:txBody>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D </a:t>
                      </a:r>
                      <a:r>
                        <a:rPr lang="af-ZA" sz="1800" dirty="0">
                          <a:latin typeface="Arial"/>
                          <a:ea typeface="Times New Roman"/>
                          <a:cs typeface="Times New Roman"/>
                        </a:rPr>
                        <a:t>(km)</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Pot</a:t>
                      </a:r>
                      <a:r>
                        <a:rPr lang="af-ZA" sz="1800" dirty="0">
                          <a:latin typeface="Arial"/>
                          <a:ea typeface="Times New Roman"/>
                          <a:cs typeface="Times New Roman"/>
                        </a:rPr>
                        <a:t>. (V)</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D </a:t>
                      </a:r>
                      <a:r>
                        <a:rPr lang="af-ZA" sz="1800" dirty="0">
                          <a:latin typeface="Arial"/>
                          <a:ea typeface="Times New Roman"/>
                          <a:cs typeface="Times New Roman"/>
                        </a:rPr>
                        <a:t>(km)</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Pot</a:t>
                      </a:r>
                      <a:r>
                        <a:rPr lang="af-ZA" sz="1800" dirty="0">
                          <a:latin typeface="Arial"/>
                          <a:ea typeface="Times New Roman"/>
                          <a:cs typeface="Times New Roman"/>
                        </a:rPr>
                        <a:t>. (V)</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024">
                <a:tc>
                  <a:txBody>
                    <a:bodyPr/>
                    <a:lstStyle/>
                    <a:p>
                      <a:pPr marR="3175" algn="just">
                        <a:lnSpc>
                          <a:spcPts val="960"/>
                        </a:lnSpc>
                        <a:spcAft>
                          <a:spcPts val="0"/>
                        </a:spcAft>
                      </a:pPr>
                      <a:endParaRPr lang="af-ZA" sz="1800" dirty="0" smtClean="0">
                        <a:latin typeface="Arial"/>
                        <a:ea typeface="Times New Roman"/>
                        <a:cs typeface="Times New Roman"/>
                      </a:endParaRPr>
                    </a:p>
                    <a:p>
                      <a:pPr marR="3175" algn="just">
                        <a:lnSpc>
                          <a:spcPts val="960"/>
                        </a:lnSpc>
                        <a:spcAft>
                          <a:spcPts val="0"/>
                        </a:spcAft>
                      </a:pPr>
                      <a:r>
                        <a:rPr lang="af-ZA" sz="1800" dirty="0" smtClean="0">
                          <a:latin typeface="Arial"/>
                          <a:ea typeface="Times New Roman"/>
                          <a:cs typeface="Times New Roman"/>
                        </a:rPr>
                        <a:t>SE </a:t>
                      </a:r>
                      <a:r>
                        <a:rPr lang="af-ZA" sz="1800" dirty="0">
                          <a:latin typeface="Arial"/>
                          <a:ea typeface="Times New Roman"/>
                          <a:cs typeface="Times New Roman"/>
                        </a:rPr>
                        <a:t>Coletora</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56</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1,7</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21</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33</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024">
                <a:tc>
                  <a:txBody>
                    <a:bodyPr/>
                    <a:lstStyle/>
                    <a:p>
                      <a:pPr marR="3175" algn="just">
                        <a:lnSpc>
                          <a:spcPts val="960"/>
                        </a:lnSpc>
                        <a:spcAft>
                          <a:spcPts val="0"/>
                        </a:spcAft>
                      </a:pPr>
                      <a:endParaRPr lang="af-ZA" sz="1800" dirty="0" smtClean="0">
                        <a:latin typeface="Arial"/>
                        <a:ea typeface="Times New Roman"/>
                        <a:cs typeface="Times New Roman"/>
                      </a:endParaRPr>
                    </a:p>
                    <a:p>
                      <a:pPr marR="3175" algn="just">
                        <a:lnSpc>
                          <a:spcPts val="960"/>
                        </a:lnSpc>
                        <a:spcAft>
                          <a:spcPts val="0"/>
                        </a:spcAft>
                      </a:pPr>
                      <a:r>
                        <a:rPr lang="af-ZA" sz="1800" dirty="0" smtClean="0">
                          <a:latin typeface="Arial"/>
                          <a:ea typeface="Times New Roman"/>
                          <a:cs typeface="Times New Roman"/>
                        </a:rPr>
                        <a:t>UHE </a:t>
                      </a:r>
                      <a:r>
                        <a:rPr lang="af-ZA" sz="1800" dirty="0">
                          <a:latin typeface="Arial"/>
                          <a:ea typeface="Times New Roman"/>
                          <a:cs typeface="Times New Roman"/>
                        </a:rPr>
                        <a:t>Sto. Antônio</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63</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1,4</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24</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22</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024">
                <a:tc>
                  <a:txBody>
                    <a:bodyPr/>
                    <a:lstStyle/>
                    <a:p>
                      <a:pPr marR="3175" algn="just">
                        <a:lnSpc>
                          <a:spcPts val="960"/>
                        </a:lnSpc>
                        <a:spcAft>
                          <a:spcPts val="0"/>
                        </a:spcAft>
                      </a:pPr>
                      <a:endParaRPr lang="af-ZA" sz="1800" dirty="0" smtClean="0">
                        <a:latin typeface="Arial"/>
                        <a:ea typeface="Times New Roman"/>
                        <a:cs typeface="Times New Roman"/>
                      </a:endParaRPr>
                    </a:p>
                    <a:p>
                      <a:pPr marR="3175" algn="just">
                        <a:lnSpc>
                          <a:spcPts val="960"/>
                        </a:lnSpc>
                        <a:spcAft>
                          <a:spcPts val="0"/>
                        </a:spcAft>
                      </a:pPr>
                      <a:r>
                        <a:rPr lang="af-ZA" sz="1800" dirty="0" smtClean="0">
                          <a:latin typeface="Arial"/>
                          <a:ea typeface="Times New Roman"/>
                          <a:cs typeface="Times New Roman"/>
                        </a:rPr>
                        <a:t>UHE </a:t>
                      </a:r>
                      <a:r>
                        <a:rPr lang="af-ZA" sz="1800" dirty="0">
                          <a:latin typeface="Arial"/>
                          <a:ea typeface="Times New Roman"/>
                          <a:cs typeface="Times New Roman"/>
                        </a:rPr>
                        <a:t>Jirau</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134</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0,5</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115</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0,5</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graphicFrame>
        <p:nvGraphicFramePr>
          <p:cNvPr id="5" name="Tabela 4"/>
          <p:cNvGraphicFramePr>
            <a:graphicFrameLocks noGrp="1"/>
          </p:cNvGraphicFramePr>
          <p:nvPr/>
        </p:nvGraphicFramePr>
        <p:xfrm>
          <a:off x="0" y="2276872"/>
          <a:ext cx="9143998" cy="2016225"/>
        </p:xfrm>
        <a:graphic>
          <a:graphicData uri="http://schemas.openxmlformats.org/drawingml/2006/table">
            <a:tbl>
              <a:tblPr/>
              <a:tblGrid>
                <a:gridCol w="1835695"/>
                <a:gridCol w="1821309"/>
                <a:gridCol w="1828998"/>
                <a:gridCol w="1828998"/>
                <a:gridCol w="1828998"/>
              </a:tblGrid>
              <a:tr h="403245">
                <a:tc>
                  <a:txBody>
                    <a:bodyPr/>
                    <a:lstStyle/>
                    <a:p>
                      <a:pPr marR="3175" algn="just">
                        <a:lnSpc>
                          <a:spcPts val="960"/>
                        </a:lnSpc>
                        <a:spcAft>
                          <a:spcPts val="0"/>
                        </a:spcAft>
                      </a:pPr>
                      <a:endParaRPr lang="af-ZA"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Santo </a:t>
                      </a:r>
                      <a:r>
                        <a:rPr lang="af-ZA" sz="1800" dirty="0">
                          <a:latin typeface="Arial"/>
                          <a:ea typeface="Times New Roman"/>
                          <a:cs typeface="Times New Roman"/>
                        </a:rPr>
                        <a:t>Antônio</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Jirau</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Back </a:t>
                      </a:r>
                      <a:r>
                        <a:rPr lang="af-ZA" sz="1800" dirty="0">
                          <a:latin typeface="Arial"/>
                          <a:ea typeface="Times New Roman"/>
                          <a:cs typeface="Times New Roman"/>
                        </a:rPr>
                        <a:t>to Back</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af-ZA" sz="1800" dirty="0" smtClean="0">
                        <a:latin typeface="Arial"/>
                        <a:ea typeface="Times New Roman"/>
                        <a:cs typeface="Times New Roman"/>
                      </a:endParaRPr>
                    </a:p>
                    <a:p>
                      <a:pPr marR="3175" algn="ctr">
                        <a:lnSpc>
                          <a:spcPts val="960"/>
                        </a:lnSpc>
                        <a:spcAft>
                          <a:spcPts val="0"/>
                        </a:spcAft>
                      </a:pPr>
                      <a:r>
                        <a:rPr lang="af-ZA" sz="1800" dirty="0" smtClean="0">
                          <a:latin typeface="Arial"/>
                          <a:ea typeface="Times New Roman"/>
                          <a:cs typeface="Times New Roman"/>
                        </a:rPr>
                        <a:t>Bipole </a:t>
                      </a:r>
                      <a:r>
                        <a:rPr lang="af-ZA" sz="1800" dirty="0">
                          <a:latin typeface="Arial"/>
                          <a:ea typeface="Times New Roman"/>
                          <a:cs typeface="Times New Roman"/>
                        </a:rPr>
                        <a:t>1</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245">
                <a:tc>
                  <a:txBody>
                    <a:bodyPr/>
                    <a:lstStyle/>
                    <a:p>
                      <a:pPr marR="3175" algn="just">
                        <a:lnSpc>
                          <a:spcPts val="960"/>
                        </a:lnSpc>
                        <a:spcAft>
                          <a:spcPts val="0"/>
                        </a:spcAft>
                      </a:pPr>
                      <a:endParaRPr lang="en-US" sz="1800" dirty="0" smtClean="0">
                        <a:latin typeface="Arial"/>
                        <a:ea typeface="Times New Roman"/>
                        <a:cs typeface="Times New Roman"/>
                      </a:endParaRPr>
                    </a:p>
                    <a:p>
                      <a:pPr marR="3175" algn="just">
                        <a:lnSpc>
                          <a:spcPts val="960"/>
                        </a:lnSpc>
                        <a:spcAft>
                          <a:spcPts val="0"/>
                        </a:spcAft>
                      </a:pPr>
                      <a:r>
                        <a:rPr lang="en-US" sz="1800" dirty="0" err="1" smtClean="0">
                          <a:latin typeface="Arial"/>
                          <a:ea typeface="Times New Roman"/>
                          <a:cs typeface="Times New Roman"/>
                        </a:rPr>
                        <a:t>Rmin</a:t>
                      </a:r>
                      <a:r>
                        <a:rPr lang="en-US" sz="1800" dirty="0" smtClean="0">
                          <a:latin typeface="Arial"/>
                          <a:ea typeface="Times New Roman"/>
                          <a:cs typeface="Times New Roman"/>
                        </a:rPr>
                        <a:t>/</a:t>
                      </a:r>
                      <a:r>
                        <a:rPr lang="en-US" sz="1800" dirty="0" err="1" smtClean="0">
                          <a:latin typeface="Arial"/>
                          <a:ea typeface="Times New Roman"/>
                          <a:cs typeface="Times New Roman"/>
                        </a:rPr>
                        <a:t>fase</a:t>
                      </a:r>
                      <a:r>
                        <a:rPr lang="en-US" sz="1800" dirty="0" smtClean="0">
                          <a:latin typeface="Arial"/>
                          <a:ea typeface="Times New Roman"/>
                          <a:cs typeface="Times New Roman"/>
                        </a:rPr>
                        <a:t> </a:t>
                      </a:r>
                      <a:r>
                        <a:rPr lang="en-US" sz="1800" dirty="0">
                          <a:latin typeface="Arial"/>
                          <a:ea typeface="Times New Roman"/>
                          <a:cs typeface="Times New Roman"/>
                        </a:rPr>
                        <a:t>(Ω)</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1,0180 </a:t>
                      </a:r>
                      <a:r>
                        <a:rPr lang="en-US" sz="1800" dirty="0">
                          <a:latin typeface="Arial"/>
                          <a:ea typeface="Times New Roman"/>
                          <a:cs typeface="Times New Roman"/>
                        </a:rPr>
                        <a:t>Ω</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1,0180 </a:t>
                      </a:r>
                      <a:r>
                        <a:rPr lang="en-US" sz="1800" dirty="0">
                          <a:latin typeface="Arial"/>
                          <a:ea typeface="Times New Roman"/>
                          <a:cs typeface="Times New Roman"/>
                        </a:rPr>
                        <a:t>Ω</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0,4720 </a:t>
                      </a:r>
                      <a:r>
                        <a:rPr lang="en-US" sz="1800" dirty="0">
                          <a:latin typeface="Arial"/>
                          <a:ea typeface="Times New Roman"/>
                          <a:cs typeface="Times New Roman"/>
                        </a:rPr>
                        <a:t>Ω</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0,1100 </a:t>
                      </a:r>
                      <a:r>
                        <a:rPr lang="en-US" sz="1800" dirty="0">
                          <a:latin typeface="Arial"/>
                          <a:ea typeface="Times New Roman"/>
                          <a:cs typeface="Times New Roman"/>
                        </a:rPr>
                        <a:t>Ω</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245">
                <a:tc>
                  <a:txBody>
                    <a:bodyPr/>
                    <a:lstStyle/>
                    <a:p>
                      <a:pPr marR="3175" algn="just">
                        <a:lnSpc>
                          <a:spcPts val="960"/>
                        </a:lnSpc>
                        <a:spcAft>
                          <a:spcPts val="0"/>
                        </a:spcAft>
                      </a:pPr>
                      <a:endParaRPr lang="en-US" sz="1800" dirty="0" smtClean="0">
                        <a:latin typeface="Arial"/>
                        <a:ea typeface="Times New Roman"/>
                        <a:cs typeface="Times New Roman"/>
                      </a:endParaRPr>
                    </a:p>
                    <a:p>
                      <a:pPr marR="3175" algn="just">
                        <a:lnSpc>
                          <a:spcPts val="960"/>
                        </a:lnSpc>
                        <a:spcAft>
                          <a:spcPts val="0"/>
                        </a:spcAft>
                      </a:pPr>
                      <a:r>
                        <a:rPr lang="en-US" sz="1800" dirty="0" smtClean="0">
                          <a:latin typeface="Arial"/>
                          <a:ea typeface="Times New Roman"/>
                          <a:cs typeface="Times New Roman"/>
                        </a:rPr>
                        <a:t>Max </a:t>
                      </a:r>
                      <a:r>
                        <a:rPr lang="en-US" sz="1800" dirty="0">
                          <a:latin typeface="Arial"/>
                          <a:ea typeface="Times New Roman"/>
                          <a:cs typeface="Times New Roman"/>
                        </a:rPr>
                        <a:t>I</a:t>
                      </a:r>
                      <a:r>
                        <a:rPr lang="en-US" sz="1800" baseline="-25000" dirty="0">
                          <a:latin typeface="Arial"/>
                          <a:ea typeface="Times New Roman"/>
                          <a:cs typeface="Times New Roman"/>
                        </a:rPr>
                        <a:t>DC </a:t>
                      </a:r>
                      <a:r>
                        <a:rPr lang="en-US" sz="1800" dirty="0">
                          <a:latin typeface="Arial"/>
                          <a:ea typeface="Times New Roman"/>
                          <a:cs typeface="Times New Roman"/>
                        </a:rPr>
                        <a:t>bias  (A)</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0,3455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0,3455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0,4630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3,7240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245">
                <a:tc>
                  <a:txBody>
                    <a:bodyPr/>
                    <a:lstStyle/>
                    <a:p>
                      <a:pPr marR="3175" algn="just">
                        <a:lnSpc>
                          <a:spcPts val="960"/>
                        </a:lnSpc>
                        <a:spcAft>
                          <a:spcPts val="0"/>
                        </a:spcAft>
                      </a:pPr>
                      <a:endParaRPr lang="en-US" sz="1800" dirty="0" smtClean="0">
                        <a:latin typeface="Arial"/>
                        <a:ea typeface="Times New Roman"/>
                        <a:cs typeface="Times New Roman"/>
                      </a:endParaRPr>
                    </a:p>
                    <a:p>
                      <a:pPr marR="3175" algn="just">
                        <a:lnSpc>
                          <a:spcPts val="960"/>
                        </a:lnSpc>
                        <a:spcAft>
                          <a:spcPts val="0"/>
                        </a:spcAft>
                      </a:pPr>
                      <a:r>
                        <a:rPr lang="en-US" sz="1800" dirty="0" smtClean="0">
                          <a:latin typeface="Arial"/>
                          <a:ea typeface="Times New Roman"/>
                          <a:cs typeface="Times New Roman"/>
                        </a:rPr>
                        <a:t>Site </a:t>
                      </a:r>
                      <a:r>
                        <a:rPr lang="en-US" sz="1800" dirty="0">
                          <a:latin typeface="Arial"/>
                          <a:ea typeface="Times New Roman"/>
                          <a:cs typeface="Times New Roman"/>
                        </a:rPr>
                        <a:t>1 (pov-001)</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0,0075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0,0332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0,0188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0,0805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245">
                <a:tc>
                  <a:txBody>
                    <a:bodyPr/>
                    <a:lstStyle/>
                    <a:p>
                      <a:pPr marR="3175" algn="just">
                        <a:lnSpc>
                          <a:spcPts val="960"/>
                        </a:lnSpc>
                        <a:spcAft>
                          <a:spcPts val="0"/>
                        </a:spcAft>
                      </a:pPr>
                      <a:endParaRPr lang="en-US" sz="1800" dirty="0" smtClean="0">
                        <a:latin typeface="Arial"/>
                        <a:ea typeface="Times New Roman"/>
                        <a:cs typeface="Times New Roman"/>
                      </a:endParaRPr>
                    </a:p>
                    <a:p>
                      <a:pPr marR="3175" algn="just">
                        <a:lnSpc>
                          <a:spcPts val="960"/>
                        </a:lnSpc>
                        <a:spcAft>
                          <a:spcPts val="0"/>
                        </a:spcAft>
                      </a:pPr>
                      <a:r>
                        <a:rPr lang="en-US" sz="1800" dirty="0" smtClean="0">
                          <a:latin typeface="Arial"/>
                          <a:ea typeface="Times New Roman"/>
                          <a:cs typeface="Times New Roman"/>
                        </a:rPr>
                        <a:t>Site </a:t>
                      </a:r>
                      <a:r>
                        <a:rPr lang="en-US" sz="1800" dirty="0">
                          <a:latin typeface="Arial"/>
                          <a:ea typeface="Times New Roman"/>
                          <a:cs typeface="Times New Roman"/>
                        </a:rPr>
                        <a:t>2 (pov-006)</a:t>
                      </a:r>
                      <a:endParaRPr lang="pt-BR" sz="1800" dirty="0">
                        <a:latin typeface="Arial"/>
                        <a:ea typeface="Times New Roman"/>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0,0936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0,8557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0,555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R="3175" algn="ctr">
                        <a:lnSpc>
                          <a:spcPts val="960"/>
                        </a:lnSpc>
                        <a:spcAft>
                          <a:spcPts val="0"/>
                        </a:spcAft>
                      </a:pPr>
                      <a:endParaRPr lang="en-US" sz="1800" dirty="0" smtClean="0">
                        <a:latin typeface="Arial"/>
                        <a:ea typeface="Times New Roman"/>
                        <a:cs typeface="Times New Roman"/>
                      </a:endParaRPr>
                    </a:p>
                    <a:p>
                      <a:pPr marR="3175" algn="ctr">
                        <a:lnSpc>
                          <a:spcPts val="960"/>
                        </a:lnSpc>
                        <a:spcAft>
                          <a:spcPts val="0"/>
                        </a:spcAft>
                      </a:pPr>
                      <a:r>
                        <a:rPr lang="en-US" sz="1800" dirty="0" smtClean="0">
                          <a:latin typeface="Arial"/>
                          <a:ea typeface="Times New Roman"/>
                          <a:cs typeface="Times New Roman"/>
                        </a:rPr>
                        <a:t>2,37 </a:t>
                      </a:r>
                      <a:r>
                        <a:rPr lang="en-US" sz="1800" dirty="0">
                          <a:latin typeface="Arial"/>
                          <a:ea typeface="Times New Roman"/>
                          <a:cs typeface="Times New Roman"/>
                        </a:rPr>
                        <a:t>A</a:t>
                      </a:r>
                      <a:endParaRPr lang="pt-BR" sz="1800" dirty="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0" y="436510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af-ZA" sz="20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Distâncias para instalações de 500 kV e potenciais no solo para os locais MT-1 e MT-6</a:t>
            </a:r>
            <a:endParaRPr kumimoji="0" lang="pt-BR"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0" y="148478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f-ZA" sz="20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Valores máximos calculados e admissíveis de corrente contínua nos enrolamentos dos transformadores de 500 kV</a:t>
            </a:r>
            <a:endParaRPr kumimoji="0" lang="pt-BR"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CONCLUSÕES</a:t>
            </a:r>
            <a:endParaRPr lang="pt-BR" b="1" dirty="0"/>
          </a:p>
        </p:txBody>
      </p:sp>
      <p:sp>
        <p:nvSpPr>
          <p:cNvPr id="3" name="Espaço Reservado para Conteúdo 2"/>
          <p:cNvSpPr>
            <a:spLocks noGrp="1"/>
          </p:cNvSpPr>
          <p:nvPr>
            <p:ph idx="1"/>
          </p:nvPr>
        </p:nvSpPr>
        <p:spPr>
          <a:xfrm>
            <a:off x="0" y="1600200"/>
            <a:ext cx="9144000" cy="4525963"/>
          </a:xfrm>
        </p:spPr>
        <p:txBody>
          <a:bodyPr>
            <a:normAutofit fontScale="85000" lnSpcReduction="20000"/>
          </a:bodyPr>
          <a:lstStyle/>
          <a:p>
            <a:r>
              <a:rPr lang="pt-BR" dirty="0" smtClean="0"/>
              <a:t>Pode-se concluir que os locais selecionados para ambos os eletrodos resultaram no atendimento de todos os requisitos estabelecidos pelo edital</a:t>
            </a:r>
            <a:r>
              <a:rPr lang="af-ZA" dirty="0" smtClean="0"/>
              <a:t>:</a:t>
            </a:r>
            <a:endParaRPr lang="pt-BR" dirty="0" smtClean="0"/>
          </a:p>
          <a:p>
            <a:pPr lvl="1"/>
            <a:r>
              <a:rPr lang="pt-BR" dirty="0" smtClean="0"/>
              <a:t>Os valores de projeto de resistência dos eletrodos encontram-se abaixo do limite máximo de 0,35 Ω</a:t>
            </a:r>
          </a:p>
          <a:p>
            <a:pPr lvl="1"/>
            <a:r>
              <a:rPr lang="pt-BR" dirty="0" smtClean="0"/>
              <a:t>Não existe o risco de saturação dos transformadores nas subestações conversoras de 500 kV, especialmente em Porto Velho, e para outros transformadores importantes nas subestações e nas usinas geradoras da região</a:t>
            </a:r>
            <a:r>
              <a:rPr lang="af-ZA" dirty="0" smtClean="0"/>
              <a:t> </a:t>
            </a:r>
            <a:endParaRPr lang="pt-BR" dirty="0" smtClean="0"/>
          </a:p>
          <a:p>
            <a:pPr lvl="1"/>
            <a:r>
              <a:rPr lang="pt-BR" dirty="0" smtClean="0"/>
              <a:t>Não há risco de corrosão de tubulações enterradas e de saturação de transformadores de distribuição nos centros urbanos próximos aos eletrodos, especialmente em Porto Velho e municípios vizinhos</a:t>
            </a:r>
          </a:p>
          <a:p>
            <a:endParaRPr lang="pt-BR" dirty="0" smtClean="0"/>
          </a:p>
          <a:p>
            <a:endParaRPr lang="pt-B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0127"/>
            <a:ext cx="8229600" cy="826585"/>
          </a:xfrm>
        </p:spPr>
        <p:txBody>
          <a:bodyPr>
            <a:normAutofit/>
          </a:bodyPr>
          <a:lstStyle/>
          <a:p>
            <a:r>
              <a:rPr lang="pt-BR" b="1" dirty="0" smtClean="0"/>
              <a:t>GEOLOGIA DAS DUAS ÁREAS</a:t>
            </a:r>
            <a:endParaRPr lang="pt-BR" b="1" dirty="0"/>
          </a:p>
        </p:txBody>
      </p:sp>
      <p:sp>
        <p:nvSpPr>
          <p:cNvPr id="3" name="Espaço Reservado para Conteúdo 2"/>
          <p:cNvSpPr>
            <a:spLocks noGrp="1"/>
          </p:cNvSpPr>
          <p:nvPr>
            <p:ph idx="1"/>
          </p:nvPr>
        </p:nvSpPr>
        <p:spPr>
          <a:xfrm>
            <a:off x="0" y="980728"/>
            <a:ext cx="9144000" cy="5517232"/>
          </a:xfrm>
        </p:spPr>
        <p:txBody>
          <a:bodyPr>
            <a:noAutofit/>
          </a:bodyPr>
          <a:lstStyle/>
          <a:p>
            <a:r>
              <a:rPr lang="pt-BR" sz="2400" b="1" dirty="0" smtClean="0"/>
              <a:t>Condições geológicas muito distintas:</a:t>
            </a:r>
          </a:p>
          <a:p>
            <a:pPr lvl="1"/>
            <a:r>
              <a:rPr lang="pt-BR" sz="2400" dirty="0" smtClean="0"/>
              <a:t>Araraquara - no </a:t>
            </a:r>
            <a:r>
              <a:rPr lang="pt-BR" sz="2400" dirty="0"/>
              <a:t>centro da bacia Paraná, acima de um enorme complexo </a:t>
            </a:r>
            <a:r>
              <a:rPr lang="pt-BR" sz="2400" dirty="0" smtClean="0"/>
              <a:t>aquífero </a:t>
            </a:r>
            <a:r>
              <a:rPr lang="pt-BR" sz="2400" dirty="0" smtClean="0">
                <a:sym typeface="Wingdings" panose="05000000000000000000" pitchFamily="2" charset="2"/>
              </a:rPr>
              <a:t> substrato profundo e cobertura sedimentar </a:t>
            </a:r>
            <a:r>
              <a:rPr lang="pt-BR" sz="2400" dirty="0" smtClean="0"/>
              <a:t>de baixa resistividade</a:t>
            </a:r>
          </a:p>
          <a:p>
            <a:pPr lvl="1"/>
            <a:r>
              <a:rPr lang="pt-BR" sz="2400" dirty="0" smtClean="0"/>
              <a:t>Porto </a:t>
            </a:r>
            <a:r>
              <a:rPr lang="pt-BR" sz="2400" dirty="0"/>
              <a:t>Velho </a:t>
            </a:r>
            <a:r>
              <a:rPr lang="pt-BR" sz="2400" dirty="0" smtClean="0"/>
              <a:t>- na </a:t>
            </a:r>
            <a:r>
              <a:rPr lang="pt-BR" sz="2400" dirty="0"/>
              <a:t>borda do </a:t>
            </a:r>
            <a:r>
              <a:rPr lang="pt-BR" sz="2400" dirty="0" err="1"/>
              <a:t>Cráton</a:t>
            </a:r>
            <a:r>
              <a:rPr lang="pt-BR" sz="2400" dirty="0"/>
              <a:t> Xingu (Sul-Amazônico), com substrato </a:t>
            </a:r>
            <a:r>
              <a:rPr lang="pt-BR" sz="2400" dirty="0" smtClean="0"/>
              <a:t>raso </a:t>
            </a:r>
            <a:r>
              <a:rPr lang="pt-BR" sz="2400" dirty="0"/>
              <a:t>e recoberto por solos </a:t>
            </a:r>
            <a:r>
              <a:rPr lang="pt-BR" sz="2400" dirty="0" smtClean="0"/>
              <a:t>jovens, lixiviados  e não consolidados </a:t>
            </a:r>
            <a:r>
              <a:rPr lang="pt-BR" sz="2400" dirty="0" smtClean="0">
                <a:sym typeface="Wingdings" panose="05000000000000000000" pitchFamily="2" charset="2"/>
              </a:rPr>
              <a:t> cobertura de </a:t>
            </a:r>
            <a:r>
              <a:rPr lang="pt-BR" sz="2400" dirty="0" smtClean="0"/>
              <a:t>alta </a:t>
            </a:r>
            <a:r>
              <a:rPr lang="pt-BR" sz="2400" dirty="0"/>
              <a:t>resistividade</a:t>
            </a:r>
            <a:r>
              <a:rPr lang="pt-BR" sz="2400" dirty="0" smtClean="0"/>
              <a:t>.</a:t>
            </a:r>
            <a:endParaRPr lang="pt-BR" sz="2400" dirty="0"/>
          </a:p>
        </p:txBody>
      </p:sp>
    </p:spTree>
    <p:extLst>
      <p:ext uri="{BB962C8B-B14F-4D97-AF65-F5344CB8AC3E}">
        <p14:creationId xmlns:p14="http://schemas.microsoft.com/office/powerpoint/2010/main" val="1783107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0127"/>
            <a:ext cx="8229600" cy="826585"/>
          </a:xfrm>
        </p:spPr>
        <p:txBody>
          <a:bodyPr>
            <a:normAutofit/>
          </a:bodyPr>
          <a:lstStyle/>
          <a:p>
            <a:r>
              <a:rPr lang="pt-BR" b="1" dirty="0" smtClean="0"/>
              <a:t>GEOLOGIA DAS DUAS ÁREAS</a:t>
            </a:r>
            <a:endParaRPr lang="pt-BR" b="1" dirty="0"/>
          </a:p>
        </p:txBody>
      </p:sp>
      <p:sp>
        <p:nvSpPr>
          <p:cNvPr id="3" name="Espaço Reservado para Conteúdo 2"/>
          <p:cNvSpPr>
            <a:spLocks noGrp="1"/>
          </p:cNvSpPr>
          <p:nvPr>
            <p:ph idx="1"/>
          </p:nvPr>
        </p:nvSpPr>
        <p:spPr>
          <a:xfrm>
            <a:off x="0" y="692696"/>
            <a:ext cx="9144000" cy="5805264"/>
          </a:xfrm>
        </p:spPr>
        <p:txBody>
          <a:bodyPr>
            <a:noAutofit/>
          </a:bodyPr>
          <a:lstStyle/>
          <a:p>
            <a:r>
              <a:rPr lang="pt-BR" sz="2400" b="1" dirty="0" smtClean="0"/>
              <a:t>Condições geológicas muito distintas:</a:t>
            </a:r>
          </a:p>
          <a:p>
            <a:pPr lvl="1"/>
            <a:r>
              <a:rPr lang="pt-BR" sz="2400" dirty="0" smtClean="0"/>
              <a:t>Araraquara - no </a:t>
            </a:r>
            <a:r>
              <a:rPr lang="pt-BR" sz="2400" dirty="0"/>
              <a:t>centro da bacia Paraná, acima de um enorme complexo </a:t>
            </a:r>
            <a:r>
              <a:rPr lang="pt-BR" sz="2400" dirty="0" smtClean="0"/>
              <a:t>aquífero </a:t>
            </a:r>
            <a:r>
              <a:rPr lang="pt-BR" sz="2400" dirty="0" smtClean="0">
                <a:sym typeface="Wingdings" panose="05000000000000000000" pitchFamily="2" charset="2"/>
              </a:rPr>
              <a:t> substrato profundo e cobertura sedimentar </a:t>
            </a:r>
            <a:r>
              <a:rPr lang="pt-BR" sz="2400" dirty="0" smtClean="0"/>
              <a:t>de baixa resistividade</a:t>
            </a:r>
          </a:p>
          <a:p>
            <a:pPr lvl="1"/>
            <a:r>
              <a:rPr lang="pt-BR" sz="2400" dirty="0" smtClean="0"/>
              <a:t>Porto </a:t>
            </a:r>
            <a:r>
              <a:rPr lang="pt-BR" sz="2400" dirty="0"/>
              <a:t>Velho </a:t>
            </a:r>
            <a:r>
              <a:rPr lang="pt-BR" sz="2400" dirty="0" smtClean="0"/>
              <a:t>- na </a:t>
            </a:r>
            <a:r>
              <a:rPr lang="pt-BR" sz="2400" dirty="0"/>
              <a:t>borda do </a:t>
            </a:r>
            <a:r>
              <a:rPr lang="pt-BR" sz="2400" dirty="0" err="1"/>
              <a:t>Cráton</a:t>
            </a:r>
            <a:r>
              <a:rPr lang="pt-BR" sz="2400" dirty="0"/>
              <a:t> Xingu (Sul-Amazônico), com substrato </a:t>
            </a:r>
            <a:r>
              <a:rPr lang="pt-BR" sz="2400" dirty="0" smtClean="0"/>
              <a:t>raso </a:t>
            </a:r>
            <a:r>
              <a:rPr lang="pt-BR" sz="2400" dirty="0"/>
              <a:t>e recoberto por solos </a:t>
            </a:r>
            <a:r>
              <a:rPr lang="pt-BR" sz="2400" dirty="0" smtClean="0"/>
              <a:t>jovens, lixiviados  e não consolidados </a:t>
            </a:r>
            <a:r>
              <a:rPr lang="pt-BR" sz="2400" dirty="0" smtClean="0">
                <a:sym typeface="Wingdings" panose="05000000000000000000" pitchFamily="2" charset="2"/>
              </a:rPr>
              <a:t> cobertura de </a:t>
            </a:r>
            <a:r>
              <a:rPr lang="pt-BR" sz="2400" dirty="0" smtClean="0"/>
              <a:t>alta </a:t>
            </a:r>
            <a:r>
              <a:rPr lang="pt-BR" sz="2400" dirty="0"/>
              <a:t>resistividade.</a:t>
            </a:r>
          </a:p>
          <a:p>
            <a:r>
              <a:rPr lang="pt-BR" sz="2400" b="1" dirty="0" smtClean="0"/>
              <a:t>Prioridades na locação dos eletrodos:</a:t>
            </a:r>
          </a:p>
          <a:p>
            <a:pPr lvl="1"/>
            <a:r>
              <a:rPr lang="pt-BR" sz="2400" dirty="0" smtClean="0"/>
              <a:t>Araraquara – local/distância segura </a:t>
            </a:r>
            <a:r>
              <a:rPr lang="pt-BR" sz="2400" dirty="0"/>
              <a:t>em relação ao gasoduto Bolívia-Brasil e suas extensões (alimentadores das cidades Ibitinga, Itápolis e Matão</a:t>
            </a:r>
            <a:r>
              <a:rPr lang="pt-BR" sz="2400" dirty="0" smtClean="0"/>
              <a:t>)</a:t>
            </a:r>
          </a:p>
          <a:p>
            <a:pPr lvl="1"/>
            <a:r>
              <a:rPr lang="pt-BR" sz="2400" dirty="0" smtClean="0"/>
              <a:t>Rondônia - alta </a:t>
            </a:r>
            <a:r>
              <a:rPr lang="pt-BR" sz="2400" dirty="0"/>
              <a:t>resistividade do </a:t>
            </a:r>
            <a:r>
              <a:rPr lang="pt-BR" sz="2400" dirty="0" smtClean="0"/>
              <a:t>substrato rochoso</a:t>
            </a:r>
          </a:p>
          <a:p>
            <a:pPr lvl="2"/>
            <a:r>
              <a:rPr lang="pt-BR" sz="2000" dirty="0" smtClean="0"/>
              <a:t>distanciamento </a:t>
            </a:r>
            <a:r>
              <a:rPr lang="pt-BR" sz="2000" dirty="0"/>
              <a:t>da estação conversora e da área urbana de Porto </a:t>
            </a:r>
            <a:r>
              <a:rPr lang="pt-BR" sz="2000" dirty="0" smtClean="0"/>
              <a:t>Velho</a:t>
            </a:r>
          </a:p>
          <a:p>
            <a:pPr lvl="2"/>
            <a:r>
              <a:rPr lang="pt-BR" sz="2000" dirty="0" smtClean="0"/>
              <a:t>transformadores </a:t>
            </a:r>
            <a:r>
              <a:rPr lang="pt-BR" sz="2000" dirty="0"/>
              <a:t>da rede de distribuição de energia (MRT - monofásico com retorno de </a:t>
            </a:r>
            <a:r>
              <a:rPr lang="pt-BR" sz="2000" dirty="0" smtClean="0"/>
              <a:t>terra) poderão exigir algumas </a:t>
            </a:r>
            <a:r>
              <a:rPr lang="pt-BR" sz="2000" dirty="0"/>
              <a:t>medidas de mitigação para evitar a saturação dos enrolamentos </a:t>
            </a:r>
            <a:r>
              <a:rPr lang="pt-BR" sz="2000" dirty="0" smtClean="0"/>
              <a:t>primários</a:t>
            </a:r>
            <a:endParaRPr lang="pt-BR" sz="2000" dirty="0"/>
          </a:p>
          <a:p>
            <a:endParaRPr lang="pt-BR" sz="2400" dirty="0"/>
          </a:p>
        </p:txBody>
      </p:sp>
    </p:spTree>
    <p:extLst>
      <p:ext uri="{BB962C8B-B14F-4D97-AF65-F5344CB8AC3E}">
        <p14:creationId xmlns:p14="http://schemas.microsoft.com/office/powerpoint/2010/main" val="549068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908720"/>
          </a:xfrm>
        </p:spPr>
        <p:txBody>
          <a:bodyPr>
            <a:normAutofit/>
          </a:bodyPr>
          <a:lstStyle/>
          <a:p>
            <a:r>
              <a:rPr lang="pt-BR" b="1" dirty="0"/>
              <a:t>ELETRODOS DE </a:t>
            </a:r>
            <a:r>
              <a:rPr lang="pt-BR" b="1" dirty="0" smtClean="0"/>
              <a:t>ATERRAMENTO HVDC</a:t>
            </a:r>
            <a:endParaRPr lang="pt-BR" b="1" dirty="0"/>
          </a:p>
        </p:txBody>
      </p:sp>
      <p:sp>
        <p:nvSpPr>
          <p:cNvPr id="3" name="Espaço Reservado para Conteúdo 2"/>
          <p:cNvSpPr>
            <a:spLocks noGrp="1"/>
          </p:cNvSpPr>
          <p:nvPr>
            <p:ph idx="1"/>
          </p:nvPr>
        </p:nvSpPr>
        <p:spPr>
          <a:xfrm>
            <a:off x="0" y="1052736"/>
            <a:ext cx="9144000" cy="3312368"/>
          </a:xfrm>
        </p:spPr>
        <p:txBody>
          <a:bodyPr>
            <a:noAutofit/>
          </a:bodyPr>
          <a:lstStyle/>
          <a:p>
            <a:r>
              <a:rPr lang="pt-BR" sz="2800" dirty="0" smtClean="0"/>
              <a:t>Concebidos para injeção </a:t>
            </a:r>
            <a:r>
              <a:rPr lang="pt-BR" sz="2800" dirty="0"/>
              <a:t>de corrente contínua no </a:t>
            </a:r>
            <a:r>
              <a:rPr lang="pt-BR" sz="2800" dirty="0" smtClean="0"/>
              <a:t>solo:</a:t>
            </a:r>
          </a:p>
          <a:p>
            <a:pPr lvl="1"/>
            <a:r>
              <a:rPr lang="pt-BR" sz="2400" dirty="0" smtClean="0"/>
              <a:t>corrente </a:t>
            </a:r>
            <a:r>
              <a:rPr lang="pt-BR" sz="2400" dirty="0"/>
              <a:t>de desequilíbrio do bipolo </a:t>
            </a:r>
            <a:r>
              <a:rPr lang="pt-BR" sz="2400" dirty="0" smtClean="0"/>
              <a:t>em condição </a:t>
            </a:r>
            <a:r>
              <a:rPr lang="pt-BR" sz="2400" dirty="0"/>
              <a:t>de </a:t>
            </a:r>
            <a:r>
              <a:rPr lang="pt-BR" sz="2400" dirty="0" smtClean="0"/>
              <a:t>operação normal; ou</a:t>
            </a:r>
          </a:p>
          <a:p>
            <a:pPr lvl="1"/>
            <a:r>
              <a:rPr lang="pt-BR" sz="2400" dirty="0" smtClean="0"/>
              <a:t>plena </a:t>
            </a:r>
            <a:r>
              <a:rPr lang="pt-BR" sz="2400" dirty="0"/>
              <a:t>corrente quando em operação monopolar com retorno pela </a:t>
            </a:r>
            <a:r>
              <a:rPr lang="pt-BR" sz="2400" dirty="0" smtClean="0"/>
              <a:t>terra</a:t>
            </a:r>
          </a:p>
          <a:p>
            <a:r>
              <a:rPr lang="pt-BR" sz="2800" dirty="0" smtClean="0"/>
              <a:t>Localizados </a:t>
            </a:r>
            <a:r>
              <a:rPr lang="pt-BR" sz="2800" dirty="0"/>
              <a:t>e </a:t>
            </a:r>
            <a:r>
              <a:rPr lang="pt-BR" sz="2800" dirty="0" smtClean="0"/>
              <a:t>projetados com </a:t>
            </a:r>
            <a:r>
              <a:rPr lang="pt-BR" sz="2800" dirty="0"/>
              <a:t>base em extensas pesquisas geológicas, de modo a atender os requisitos de projeto, </a:t>
            </a:r>
            <a:r>
              <a:rPr lang="pt-BR" sz="2800" dirty="0" smtClean="0"/>
              <a:t>considerando:</a:t>
            </a:r>
          </a:p>
          <a:p>
            <a:pPr lvl="1"/>
            <a:r>
              <a:rPr lang="pt-BR" sz="2400" dirty="0" smtClean="0"/>
              <a:t>condições </a:t>
            </a:r>
            <a:r>
              <a:rPr lang="pt-BR" sz="2400" dirty="0"/>
              <a:t>operacionais (máxima elevação de temperatura do solo, vida útil, gradientes de potenciais no </a:t>
            </a:r>
            <a:r>
              <a:rPr lang="pt-BR" sz="2400" dirty="0" smtClean="0"/>
              <a:t>solo, risco de </a:t>
            </a:r>
            <a:r>
              <a:rPr lang="pt-BR" sz="2400" dirty="0" err="1" smtClean="0"/>
              <a:t>eletrosmose</a:t>
            </a:r>
            <a:r>
              <a:rPr lang="pt-BR" sz="2400" dirty="0" smtClean="0"/>
              <a:t> </a:t>
            </a:r>
            <a:r>
              <a:rPr lang="pt-BR" sz="2400" dirty="0"/>
              <a:t>etc</a:t>
            </a:r>
            <a:r>
              <a:rPr lang="pt-BR" sz="2400" dirty="0" smtClean="0"/>
              <a:t>.); e</a:t>
            </a:r>
          </a:p>
          <a:p>
            <a:pPr lvl="1"/>
            <a:r>
              <a:rPr lang="pt-BR" sz="2400" dirty="0" smtClean="0"/>
              <a:t>efeitos </a:t>
            </a:r>
            <a:r>
              <a:rPr lang="pt-BR" sz="2400" dirty="0"/>
              <a:t>de interferência nas instalações dentro da sua área de </a:t>
            </a:r>
            <a:r>
              <a:rPr lang="pt-BR" sz="2400" dirty="0" smtClean="0"/>
              <a:t>influência.</a:t>
            </a:r>
          </a:p>
        </p:txBody>
      </p:sp>
    </p:spTree>
    <p:extLst>
      <p:ext uri="{BB962C8B-B14F-4D97-AF65-F5344CB8AC3E}">
        <p14:creationId xmlns:p14="http://schemas.microsoft.com/office/powerpoint/2010/main" val="1305987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908720"/>
          </a:xfrm>
        </p:spPr>
        <p:txBody>
          <a:bodyPr>
            <a:normAutofit/>
          </a:bodyPr>
          <a:lstStyle/>
          <a:p>
            <a:r>
              <a:rPr lang="pt-BR" b="1" dirty="0" smtClean="0"/>
              <a:t>CONFIGURAÇÃO DOS ELETRODOS</a:t>
            </a:r>
            <a:endParaRPr lang="pt-BR" b="1" dirty="0"/>
          </a:p>
        </p:txBody>
      </p:sp>
      <p:sp>
        <p:nvSpPr>
          <p:cNvPr id="4" name="Espaço Reservado para Conteúdo 2"/>
          <p:cNvSpPr txBox="1">
            <a:spLocks/>
          </p:cNvSpPr>
          <p:nvPr/>
        </p:nvSpPr>
        <p:spPr>
          <a:xfrm>
            <a:off x="0" y="1124744"/>
            <a:ext cx="9144000" cy="55012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t-BR" dirty="0" smtClean="0"/>
              <a:t>Ambos os eletrodos são do tipo vertical, consistindo em subeletrodos lançados no interior de poços com 35 cm de diâmetro, a profundidades variáveis, dependendo da geologia em cada local:</a:t>
            </a:r>
          </a:p>
          <a:p>
            <a:pPr lvl="1"/>
            <a:r>
              <a:rPr lang="pt-BR" sz="2400" dirty="0" smtClean="0"/>
              <a:t>Araraquara - a 34 km da SE Conversora, com 160 subeletrodos, entre 20m e 40m</a:t>
            </a:r>
          </a:p>
          <a:p>
            <a:pPr lvl="1"/>
            <a:r>
              <a:rPr lang="pt-BR" sz="2400" dirty="0" smtClean="0"/>
              <a:t>Porto Velho - a 56 km da SE Conversora, com 60 subeletrodos de 90 m de profundidade</a:t>
            </a:r>
          </a:p>
          <a:p>
            <a:r>
              <a:rPr lang="pt-BR" dirty="0" smtClean="0"/>
              <a:t>Subeletrodos verticais </a:t>
            </a:r>
            <a:r>
              <a:rPr lang="pt-BR" dirty="0" smtClean="0">
                <a:sym typeface="Wingdings" panose="05000000000000000000" pitchFamily="2" charset="2"/>
              </a:rPr>
              <a:t> </a:t>
            </a:r>
            <a:r>
              <a:rPr lang="pt-BR" dirty="0" smtClean="0"/>
              <a:t>parte ativa dos eletrodos dentro do freático</a:t>
            </a:r>
          </a:p>
          <a:p>
            <a:endParaRPr lang="pt-BR" sz="4000" dirty="0"/>
          </a:p>
        </p:txBody>
      </p:sp>
    </p:spTree>
    <p:extLst>
      <p:ext uri="{BB962C8B-B14F-4D97-AF65-F5344CB8AC3E}">
        <p14:creationId xmlns:p14="http://schemas.microsoft.com/office/powerpoint/2010/main" val="3994219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837" y="0"/>
            <a:ext cx="9144000" cy="764704"/>
          </a:xfrm>
        </p:spPr>
        <p:txBody>
          <a:bodyPr>
            <a:noAutofit/>
          </a:bodyPr>
          <a:lstStyle/>
          <a:p>
            <a:r>
              <a:rPr lang="pt-BR" b="1" dirty="0" smtClean="0"/>
              <a:t>Objetivo dos Estudos </a:t>
            </a:r>
            <a:r>
              <a:rPr lang="pt-BR" b="1" dirty="0"/>
              <a:t>Geológicos</a:t>
            </a:r>
          </a:p>
        </p:txBody>
      </p:sp>
      <p:sp>
        <p:nvSpPr>
          <p:cNvPr id="3" name="Espaço Reservado para Conteúdo 2"/>
          <p:cNvSpPr>
            <a:spLocks noGrp="1"/>
          </p:cNvSpPr>
          <p:nvPr>
            <p:ph idx="1"/>
          </p:nvPr>
        </p:nvSpPr>
        <p:spPr>
          <a:xfrm>
            <a:off x="0" y="836712"/>
            <a:ext cx="9144000" cy="6021288"/>
          </a:xfrm>
        </p:spPr>
        <p:txBody>
          <a:bodyPr>
            <a:noAutofit/>
          </a:bodyPr>
          <a:lstStyle/>
          <a:p>
            <a:r>
              <a:rPr lang="pt-BR" dirty="0" smtClean="0"/>
              <a:t>Seleção </a:t>
            </a:r>
            <a:r>
              <a:rPr lang="pt-BR" dirty="0"/>
              <a:t>das </a:t>
            </a:r>
            <a:r>
              <a:rPr lang="pt-BR" dirty="0" smtClean="0"/>
              <a:t>áreas </a:t>
            </a:r>
            <a:r>
              <a:rPr lang="pt-BR" dirty="0" smtClean="0"/>
              <a:t>- Porto </a:t>
            </a:r>
            <a:r>
              <a:rPr lang="pt-BR" dirty="0" smtClean="0"/>
              <a:t>Velho (5) e Araraquara (6)</a:t>
            </a:r>
          </a:p>
          <a:p>
            <a:r>
              <a:rPr lang="pt-BR" dirty="0" smtClean="0"/>
              <a:t>Subsidiar </a:t>
            </a:r>
            <a:r>
              <a:rPr lang="pt-BR" dirty="0"/>
              <a:t>o </a:t>
            </a:r>
            <a:r>
              <a:rPr lang="pt-BR" dirty="0" smtClean="0"/>
              <a:t>projeto </a:t>
            </a:r>
            <a:r>
              <a:rPr lang="pt-BR" dirty="0" smtClean="0">
                <a:sym typeface="Wingdings" pitchFamily="2" charset="2"/>
              </a:rPr>
              <a:t></a:t>
            </a:r>
            <a:r>
              <a:rPr lang="pt-BR" dirty="0" smtClean="0"/>
              <a:t> caracterização do meio em que o eletrodo vai estar </a:t>
            </a:r>
            <a:r>
              <a:rPr lang="pt-BR" dirty="0" smtClean="0"/>
              <a:t>imerso:</a:t>
            </a:r>
          </a:p>
          <a:p>
            <a:pPr lvl="1"/>
            <a:r>
              <a:rPr lang="pt-BR" dirty="0" smtClean="0"/>
              <a:t>resistividade </a:t>
            </a:r>
            <a:r>
              <a:rPr lang="pt-BR" dirty="0" smtClean="0"/>
              <a:t>do </a:t>
            </a:r>
            <a:r>
              <a:rPr lang="pt-BR" dirty="0" smtClean="0"/>
              <a:t>solo</a:t>
            </a:r>
          </a:p>
          <a:p>
            <a:pPr lvl="1"/>
            <a:r>
              <a:rPr lang="pt-BR" dirty="0" smtClean="0"/>
              <a:t>embasamento rochoso</a:t>
            </a:r>
          </a:p>
          <a:p>
            <a:pPr lvl="1"/>
            <a:r>
              <a:rPr lang="pt-BR" dirty="0" smtClean="0"/>
              <a:t>nível </a:t>
            </a:r>
            <a:r>
              <a:rPr lang="pt-BR" dirty="0"/>
              <a:t>do </a:t>
            </a:r>
            <a:r>
              <a:rPr lang="pt-BR" dirty="0" smtClean="0"/>
              <a:t>freático</a:t>
            </a:r>
          </a:p>
          <a:p>
            <a:pPr lvl="1"/>
            <a:r>
              <a:rPr lang="pt-BR" dirty="0" smtClean="0"/>
              <a:t>parâmetros térmicos</a:t>
            </a:r>
          </a:p>
          <a:p>
            <a:pPr lvl="1"/>
            <a:r>
              <a:rPr lang="pt-BR" dirty="0" err="1" smtClean="0"/>
              <a:t>eletrosmose</a:t>
            </a:r>
            <a:r>
              <a:rPr lang="pt-BR" dirty="0" smtClean="0"/>
              <a:t> </a:t>
            </a:r>
            <a:r>
              <a:rPr lang="pt-BR" dirty="0" smtClean="0"/>
              <a:t>etc.</a:t>
            </a:r>
          </a:p>
          <a:p>
            <a:r>
              <a:rPr lang="pt-BR" dirty="0" smtClean="0"/>
              <a:t>Subsidiar os estudos de interferências </a:t>
            </a:r>
            <a:r>
              <a:rPr lang="pt-BR" dirty="0" smtClean="0">
                <a:sym typeface="Wingdings" pitchFamily="2" charset="2"/>
              </a:rPr>
              <a:t></a:t>
            </a:r>
            <a:r>
              <a:rPr lang="pt-BR" dirty="0" smtClean="0"/>
              <a:t> elaboração de modelos de resistividade da </a:t>
            </a:r>
            <a:r>
              <a:rPr lang="pt-BR" dirty="0" smtClean="0"/>
              <a:t>crosta:</a:t>
            </a:r>
          </a:p>
          <a:p>
            <a:pPr lvl="1"/>
            <a:r>
              <a:rPr lang="pt-BR" dirty="0" smtClean="0"/>
              <a:t>cálculos </a:t>
            </a:r>
            <a:r>
              <a:rPr lang="pt-BR" dirty="0" smtClean="0"/>
              <a:t>de potenciais no solo</a:t>
            </a:r>
            <a:endParaRPr lang="pt-BR" dirty="0"/>
          </a:p>
          <a:p>
            <a:endParaRPr lang="pt-BR" dirty="0"/>
          </a:p>
        </p:txBody>
      </p:sp>
    </p:spTree>
    <p:extLst>
      <p:ext uri="{BB962C8B-B14F-4D97-AF65-F5344CB8AC3E}">
        <p14:creationId xmlns:p14="http://schemas.microsoft.com/office/powerpoint/2010/main" val="2600493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p:spPr>
        <p:txBody>
          <a:bodyPr/>
          <a:lstStyle/>
          <a:p>
            <a:r>
              <a:rPr lang="pt-BR" b="1" dirty="0" smtClean="0"/>
              <a:t>INVESTIGAÇÕES REALIZADAS</a:t>
            </a:r>
            <a:endParaRPr lang="pt-BR" b="1" dirty="0"/>
          </a:p>
        </p:txBody>
      </p:sp>
      <p:sp>
        <p:nvSpPr>
          <p:cNvPr id="5" name="Espaço Reservado para Conteúdo 2"/>
          <p:cNvSpPr>
            <a:spLocks noGrp="1"/>
          </p:cNvSpPr>
          <p:nvPr>
            <p:ph idx="1"/>
          </p:nvPr>
        </p:nvSpPr>
        <p:spPr>
          <a:xfrm>
            <a:off x="-12459" y="1196752"/>
            <a:ext cx="9144000" cy="5589240"/>
          </a:xfrm>
        </p:spPr>
        <p:txBody>
          <a:bodyPr>
            <a:noAutofit/>
          </a:bodyPr>
          <a:lstStyle/>
          <a:p>
            <a:r>
              <a:rPr lang="pt-BR" sz="2400" dirty="0" smtClean="0"/>
              <a:t>Medições de resistividade profundas – </a:t>
            </a:r>
            <a:r>
              <a:rPr lang="pt-BR" sz="2400" dirty="0" err="1" smtClean="0"/>
              <a:t>magnetotelúrica</a:t>
            </a:r>
            <a:endParaRPr lang="pt-BR" sz="2400" dirty="0"/>
          </a:p>
          <a:p>
            <a:r>
              <a:rPr lang="pt-BR" sz="2400" dirty="0" smtClean="0"/>
              <a:t>Medições de resistividade rasas - </a:t>
            </a:r>
            <a:r>
              <a:rPr lang="pt-BR" sz="2400" dirty="0" err="1" smtClean="0"/>
              <a:t>eletroresistividade</a:t>
            </a:r>
            <a:r>
              <a:rPr lang="pt-BR" sz="2400" dirty="0" smtClean="0"/>
              <a:t> com arranjo Schlumberger (</a:t>
            </a:r>
            <a:r>
              <a:rPr lang="pt-BR" sz="2400" dirty="0" err="1" smtClean="0"/>
              <a:t>SEVs</a:t>
            </a:r>
            <a:r>
              <a:rPr lang="pt-BR" sz="2400" dirty="0" smtClean="0"/>
              <a:t> – Sondagens Elétricas Verticais)</a:t>
            </a:r>
          </a:p>
          <a:p>
            <a:r>
              <a:rPr lang="pt-BR" sz="2400" dirty="0" smtClean="0"/>
              <a:t>Caminhamento elétrico - tomografia do solo – arranjo polo-dipolo</a:t>
            </a:r>
          </a:p>
          <a:p>
            <a:r>
              <a:rPr lang="pt-BR" sz="2400" dirty="0" smtClean="0"/>
              <a:t>Perfuração </a:t>
            </a:r>
            <a:r>
              <a:rPr lang="pt-BR" sz="2400" dirty="0"/>
              <a:t>de poços </a:t>
            </a:r>
            <a:r>
              <a:rPr lang="pt-BR" sz="2400" dirty="0" smtClean="0"/>
              <a:t>para a caracterização geotécnica:</a:t>
            </a:r>
          </a:p>
          <a:p>
            <a:pPr lvl="1"/>
            <a:r>
              <a:rPr lang="pt-BR" sz="2000" dirty="0" smtClean="0"/>
              <a:t>determinação da profundidade do embasamento rochoso</a:t>
            </a:r>
          </a:p>
          <a:p>
            <a:pPr lvl="1"/>
            <a:r>
              <a:rPr lang="pt-BR" sz="2000" dirty="0" smtClean="0"/>
              <a:t>amostragem do </a:t>
            </a:r>
            <a:r>
              <a:rPr lang="pt-BR" sz="2000" dirty="0"/>
              <a:t>solo </a:t>
            </a:r>
            <a:r>
              <a:rPr lang="pt-BR" sz="2000" dirty="0" smtClean="0"/>
              <a:t>para classificação e medição </a:t>
            </a:r>
            <a:r>
              <a:rPr lang="pt-BR" sz="2000" dirty="0"/>
              <a:t>da condutividade </a:t>
            </a:r>
            <a:r>
              <a:rPr lang="pt-BR" sz="2000" dirty="0" smtClean="0"/>
              <a:t>térmica</a:t>
            </a:r>
          </a:p>
          <a:p>
            <a:pPr lvl="1"/>
            <a:r>
              <a:rPr lang="pt-BR" sz="2000" dirty="0" smtClean="0"/>
              <a:t>coleta de amostras de água e de solo (indeformadas, com </a:t>
            </a:r>
            <a:r>
              <a:rPr lang="pt-BR" sz="2000" dirty="0" err="1" smtClean="0"/>
              <a:t>Amostrador</a:t>
            </a:r>
            <a:r>
              <a:rPr lang="pt-BR" sz="2000" dirty="0" smtClean="0"/>
              <a:t> </a:t>
            </a:r>
            <a:r>
              <a:rPr lang="pt-BR" sz="2000" dirty="0" err="1" smtClean="0"/>
              <a:t>Denison</a:t>
            </a:r>
            <a:r>
              <a:rPr lang="pt-BR" sz="2000" dirty="0" smtClean="0"/>
              <a:t>) - para análise </a:t>
            </a:r>
            <a:r>
              <a:rPr lang="pt-BR" sz="2000" dirty="0"/>
              <a:t>de </a:t>
            </a:r>
            <a:r>
              <a:rPr lang="pt-BR" sz="2000" dirty="0" smtClean="0"/>
              <a:t>eletro-osmose</a:t>
            </a:r>
            <a:endParaRPr lang="pt-BR" sz="2000" dirty="0"/>
          </a:p>
          <a:p>
            <a:r>
              <a:rPr lang="pt-BR" sz="2400" dirty="0" smtClean="0"/>
              <a:t>Perfuração </a:t>
            </a:r>
            <a:r>
              <a:rPr lang="pt-BR" sz="2400" dirty="0"/>
              <a:t>de </a:t>
            </a:r>
            <a:r>
              <a:rPr lang="pt-BR" sz="2400" dirty="0" smtClean="0"/>
              <a:t>poços e revestimento com PVC (3”), seguida de limpeza </a:t>
            </a:r>
            <a:r>
              <a:rPr lang="pt-BR" sz="2400" dirty="0"/>
              <a:t>e </a:t>
            </a:r>
            <a:r>
              <a:rPr lang="pt-BR" sz="2400" dirty="0" smtClean="0"/>
              <a:t>bombeamento, para:</a:t>
            </a:r>
            <a:endParaRPr lang="pt-BR" sz="2400" dirty="0"/>
          </a:p>
          <a:p>
            <a:pPr lvl="1"/>
            <a:r>
              <a:rPr lang="pt-BR" sz="2000" dirty="0" err="1"/>
              <a:t>perfilagem</a:t>
            </a:r>
            <a:r>
              <a:rPr lang="pt-BR" sz="2000" dirty="0"/>
              <a:t> elétrica</a:t>
            </a:r>
          </a:p>
          <a:p>
            <a:pPr lvl="1"/>
            <a:r>
              <a:rPr lang="pt-BR" sz="2000" dirty="0"/>
              <a:t>coleta de amostras de água para análise de condutividade</a:t>
            </a:r>
          </a:p>
          <a:p>
            <a:pPr lvl="1"/>
            <a:r>
              <a:rPr lang="pt-BR" sz="2000" dirty="0"/>
              <a:t>dinâmica hidráulica - vazão e nível de regime permanente do freático</a:t>
            </a:r>
          </a:p>
          <a:p>
            <a:endParaRPr lang="pt-BR" sz="2400" dirty="0" smtClean="0"/>
          </a:p>
          <a:p>
            <a:endParaRPr lang="pt-BR" sz="2000" dirty="0"/>
          </a:p>
        </p:txBody>
      </p:sp>
    </p:spTree>
    <p:extLst>
      <p:ext uri="{BB962C8B-B14F-4D97-AF65-F5344CB8AC3E}">
        <p14:creationId xmlns:p14="http://schemas.microsoft.com/office/powerpoint/2010/main" val="1579119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9144000" cy="1143000"/>
          </a:xfrm>
        </p:spPr>
        <p:txBody>
          <a:bodyPr>
            <a:noAutofit/>
          </a:bodyPr>
          <a:lstStyle/>
          <a:p>
            <a:pPr lvl="1" algn="ctr" rtl="0">
              <a:spcBef>
                <a:spcPct val="0"/>
              </a:spcBef>
            </a:pPr>
            <a:r>
              <a:rPr lang="af-ZA" sz="3600" b="1" dirty="0" smtClean="0"/>
              <a:t>Araraquara - </a:t>
            </a:r>
            <a:r>
              <a:rPr lang="pt-BR" sz="3600" b="1" dirty="0" smtClean="0">
                <a:latin typeface="Arial" panose="020B0604020202020204" pitchFamily="34" charset="0"/>
                <a:cs typeface="Arial" panose="020B0604020202020204" pitchFamily="34" charset="0"/>
              </a:rPr>
              <a:t>Investigações Geológicas</a:t>
            </a:r>
            <a:endParaRPr lang="pt-BR" sz="3600" b="1" dirty="0">
              <a:latin typeface="Arial" panose="020B0604020202020204" pitchFamily="34" charset="0"/>
              <a:cs typeface="Arial" panose="020B0604020202020204" pitchFamily="34" charset="0"/>
            </a:endParaRPr>
          </a:p>
        </p:txBody>
      </p:sp>
      <p:sp>
        <p:nvSpPr>
          <p:cNvPr id="3" name="Espaço Reservado para Conteúdo 2"/>
          <p:cNvSpPr>
            <a:spLocks noGrp="1"/>
          </p:cNvSpPr>
          <p:nvPr>
            <p:ph idx="1"/>
          </p:nvPr>
        </p:nvSpPr>
        <p:spPr>
          <a:xfrm>
            <a:off x="0" y="1412776"/>
            <a:ext cx="9144000" cy="5442626"/>
          </a:xfrm>
        </p:spPr>
        <p:txBody>
          <a:bodyPr>
            <a:noAutofit/>
          </a:bodyPr>
          <a:lstStyle/>
          <a:p>
            <a:r>
              <a:rPr lang="pt-BR" sz="2400" dirty="0" smtClean="0"/>
              <a:t>Dez </a:t>
            </a:r>
            <a:r>
              <a:rPr lang="pt-BR" sz="2400" dirty="0"/>
              <a:t>poços à </a:t>
            </a:r>
            <a:r>
              <a:rPr lang="pt-BR" sz="2400" dirty="0" smtClean="0"/>
              <a:t>perfurados percussão - classificação e </a:t>
            </a:r>
            <a:r>
              <a:rPr lang="pt-BR" sz="2400" dirty="0"/>
              <a:t>coleta de amostras de solo </a:t>
            </a:r>
            <a:r>
              <a:rPr lang="pt-BR" sz="2400" dirty="0" smtClean="0"/>
              <a:t>(</a:t>
            </a:r>
            <a:r>
              <a:rPr lang="pt-BR" sz="2400" dirty="0" err="1"/>
              <a:t>jan</a:t>
            </a:r>
            <a:r>
              <a:rPr lang="pt-BR" sz="2400" dirty="0"/>
              <a:t>/2011</a:t>
            </a:r>
            <a:r>
              <a:rPr lang="pt-BR" sz="2400" dirty="0" smtClean="0"/>
              <a:t>)</a:t>
            </a:r>
            <a:endParaRPr lang="pt-BR" sz="2400" dirty="0"/>
          </a:p>
          <a:p>
            <a:r>
              <a:rPr lang="pt-BR" sz="2400" dirty="0" smtClean="0"/>
              <a:t>Sondagens </a:t>
            </a:r>
            <a:r>
              <a:rPr lang="pt-BR" sz="2400" dirty="0"/>
              <a:t>elétricas verticais </a:t>
            </a:r>
            <a:r>
              <a:rPr lang="pt-BR" sz="2400" dirty="0" smtClean="0"/>
              <a:t>(</a:t>
            </a:r>
            <a:r>
              <a:rPr lang="pt-BR" sz="2400" dirty="0" err="1" smtClean="0"/>
              <a:t>SEVs</a:t>
            </a:r>
            <a:r>
              <a:rPr lang="pt-BR" sz="2400" dirty="0" smtClean="0"/>
              <a:t>) - 63 </a:t>
            </a:r>
            <a:r>
              <a:rPr lang="pt-BR" sz="2400" dirty="0"/>
              <a:t>pontos distribuídos pela área do eletrodo (</a:t>
            </a:r>
            <a:r>
              <a:rPr lang="pt-BR" sz="2400" dirty="0" err="1"/>
              <a:t>jan</a:t>
            </a:r>
            <a:r>
              <a:rPr lang="pt-BR" sz="2400" dirty="0"/>
              <a:t>/2011</a:t>
            </a:r>
            <a:r>
              <a:rPr lang="pt-BR" sz="2400" dirty="0" smtClean="0"/>
              <a:t>)</a:t>
            </a:r>
            <a:endParaRPr lang="pt-BR" sz="2400" dirty="0"/>
          </a:p>
          <a:p>
            <a:r>
              <a:rPr lang="pt-BR" sz="2400" dirty="0" smtClean="0"/>
              <a:t>Três </a:t>
            </a:r>
            <a:r>
              <a:rPr lang="pt-BR" sz="2400" dirty="0" err="1"/>
              <a:t>SEVs</a:t>
            </a:r>
            <a:r>
              <a:rPr lang="pt-BR" sz="2400" dirty="0"/>
              <a:t> complementares </a:t>
            </a:r>
            <a:r>
              <a:rPr lang="pt-BR" sz="2400" dirty="0" smtClean="0"/>
              <a:t>- 1000 </a:t>
            </a:r>
            <a:r>
              <a:rPr lang="pt-BR" sz="2400" dirty="0"/>
              <a:t>m de espaçamento (</a:t>
            </a:r>
            <a:r>
              <a:rPr lang="pt-BR" sz="2400" dirty="0" err="1"/>
              <a:t>jul</a:t>
            </a:r>
            <a:r>
              <a:rPr lang="pt-BR" sz="2400" dirty="0"/>
              <a:t>/2011</a:t>
            </a:r>
            <a:r>
              <a:rPr lang="pt-BR" sz="2400" dirty="0" smtClean="0"/>
              <a:t>)</a:t>
            </a:r>
            <a:endParaRPr lang="pt-BR" sz="2400" dirty="0"/>
          </a:p>
          <a:p>
            <a:r>
              <a:rPr lang="pt-BR" sz="2400" dirty="0" smtClean="0"/>
              <a:t>Perfuração </a:t>
            </a:r>
            <a:r>
              <a:rPr lang="pt-BR" sz="2400" dirty="0"/>
              <a:t>de dois poços de 3”, com sonda </a:t>
            </a:r>
            <a:r>
              <a:rPr lang="pt-BR" sz="2400" dirty="0" smtClean="0"/>
              <a:t>rotativa, com a coleta de amostras de solo e água</a:t>
            </a:r>
          </a:p>
          <a:p>
            <a:r>
              <a:rPr lang="pt-BR" sz="2400" dirty="0" smtClean="0"/>
              <a:t>Limpeza, bombeamento e </a:t>
            </a:r>
            <a:r>
              <a:rPr lang="pt-BR" sz="2400" dirty="0" err="1" smtClean="0"/>
              <a:t>perfilagem</a:t>
            </a:r>
            <a:r>
              <a:rPr lang="pt-BR" sz="2400" dirty="0" smtClean="0"/>
              <a:t> dos </a:t>
            </a:r>
            <a:r>
              <a:rPr lang="pt-BR" sz="2400" dirty="0"/>
              <a:t>dois poços (</a:t>
            </a:r>
            <a:r>
              <a:rPr lang="pt-BR" sz="2400" dirty="0" err="1"/>
              <a:t>ago</a:t>
            </a:r>
            <a:r>
              <a:rPr lang="pt-BR" sz="2400" dirty="0"/>
              <a:t>/2011</a:t>
            </a:r>
            <a:r>
              <a:rPr lang="pt-BR" sz="2400" dirty="0" smtClean="0"/>
              <a:t>)</a:t>
            </a:r>
          </a:p>
          <a:p>
            <a:endParaRPr lang="pt-BR" sz="2000" dirty="0"/>
          </a:p>
        </p:txBody>
      </p:sp>
    </p:spTree>
    <p:extLst>
      <p:ext uri="{BB962C8B-B14F-4D97-AF65-F5344CB8AC3E}">
        <p14:creationId xmlns:p14="http://schemas.microsoft.com/office/powerpoint/2010/main" val="3025672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Balcão Envidraçado">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558</TotalTime>
  <Words>1656</Words>
  <Application>Microsoft Office PowerPoint</Application>
  <PresentationFormat>Apresentação na tela (4:3)</PresentationFormat>
  <Paragraphs>274</Paragraphs>
  <Slides>27</Slides>
  <Notes>0</Notes>
  <HiddenSlides>0</HiddenSlides>
  <MMClips>0</MMClips>
  <ScaleCrop>false</ScaleCrop>
  <HeadingPairs>
    <vt:vector size="4" baseType="variant">
      <vt:variant>
        <vt:lpstr>Tema</vt:lpstr>
      </vt:variant>
      <vt:variant>
        <vt:i4>1</vt:i4>
      </vt:variant>
      <vt:variant>
        <vt:lpstr>Títulos de slides</vt:lpstr>
      </vt:variant>
      <vt:variant>
        <vt:i4>27</vt:i4>
      </vt:variant>
    </vt:vector>
  </HeadingPairs>
  <TitlesOfParts>
    <vt:vector size="28" baseType="lpstr">
      <vt:lpstr>Tema do Office</vt:lpstr>
      <vt:lpstr>Apresentação do PowerPoint</vt:lpstr>
      <vt:lpstr>ESPECIFICAÇÕES DO EDITAL</vt:lpstr>
      <vt:lpstr>GEOLOGIA DAS DUAS ÁREAS</vt:lpstr>
      <vt:lpstr>GEOLOGIA DAS DUAS ÁREAS</vt:lpstr>
      <vt:lpstr>ELETRODOS DE ATERRAMENTO HVDC</vt:lpstr>
      <vt:lpstr>CONFIGURAÇÃO DOS ELETRODOS</vt:lpstr>
      <vt:lpstr>Objetivo dos Estudos Geológicos</vt:lpstr>
      <vt:lpstr>INVESTIGAÇÕES REALIZADAS</vt:lpstr>
      <vt:lpstr>Araraquara - Investigações Geológicas</vt:lpstr>
      <vt:lpstr>ARARAQUARA - Perfil de resistividade da camada superficial do solo</vt:lpstr>
      <vt:lpstr>PERFILAGEM ELÉTRICA DE UM POÇO</vt:lpstr>
      <vt:lpstr>ARARAQUARA – MODELO DA CROSTA</vt:lpstr>
      <vt:lpstr>ARARAQUARA - Curva de Potenciais no Solo</vt:lpstr>
      <vt:lpstr>PORTO VELHO</vt:lpstr>
      <vt:lpstr>Porto Velho - Investigações Geológicas</vt:lpstr>
      <vt:lpstr>SONDAGENS GEOLÓGICAS EM PORTO VELHO</vt:lpstr>
      <vt:lpstr>CAMINHAMENTO ELÉTRICO EM PORTO VELHO</vt:lpstr>
      <vt:lpstr>PORTO VELHO – PERFILAGEM ELÉTRICA</vt:lpstr>
      <vt:lpstr>CÁLCULOS DE INTERFERÊNCIAS</vt:lpstr>
      <vt:lpstr>Araraquara - curvas equipotenciais de 4V e 10V</vt:lpstr>
      <vt:lpstr>Araraquara – Estudos de Mitigação</vt:lpstr>
      <vt:lpstr>Porto Velho – Estudos de Mitigação</vt:lpstr>
      <vt:lpstr>Porto Velho – Linhas de Seccionamento de Cercas</vt:lpstr>
      <vt:lpstr>Porto Velho – Cálculos de Interferências</vt:lpstr>
      <vt:lpstr>Hipótese – se o eletrodo tivesse sido construído no ponto MT-6 (21 km)</vt:lpstr>
      <vt:lpstr>Cálculos de Saturação na SE Conversora</vt:lpstr>
      <vt:lpstr>CONCLUSÕES</vt:lpstr>
    </vt:vector>
  </TitlesOfParts>
  <Company>CHESF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JOCILIO TAVARES DE OLIVEIRA</dc:creator>
  <cp:lastModifiedBy>Start</cp:lastModifiedBy>
  <cp:revision>48</cp:revision>
  <cp:lastPrinted>2013-03-20T14:48:23Z</cp:lastPrinted>
  <dcterms:created xsi:type="dcterms:W3CDTF">2013-03-20T14:44:51Z</dcterms:created>
  <dcterms:modified xsi:type="dcterms:W3CDTF">2013-10-15T12:01:51Z</dcterms:modified>
</cp:coreProperties>
</file>