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60" r:id="rId4"/>
    <p:sldId id="280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81" r:id="rId21"/>
    <p:sldId id="282" r:id="rId22"/>
    <p:sldId id="278" r:id="rId23"/>
  </p:sldIdLst>
  <p:sldSz cx="9144000" cy="6858000" type="screen4x3"/>
  <p:notesSz cx="6867525" cy="99949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6563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9375" y="0"/>
            <a:ext cx="2976563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10D184-7D0E-4ECF-9FFB-1AD28DCC0DF3}" type="datetimeFigureOut">
              <a:rPr lang="pt-BR" smtClean="0"/>
              <a:t>14/10/2013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49300"/>
            <a:ext cx="4997450" cy="3748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388" y="4748213"/>
            <a:ext cx="5492750" cy="44973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93250"/>
            <a:ext cx="2976563" cy="500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9375" y="9493250"/>
            <a:ext cx="2976563" cy="500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9DCA80-4707-4D6B-8689-8F0ECFF97AA0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6967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DCA80-4707-4D6B-8689-8F0ECFF97AA0}" type="slidenum">
              <a:rPr lang="pt-BR" smtClean="0"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2692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14/10/2013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0202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14/10/2013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5149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14/10/2013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197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14/10/2013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252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14/10/2013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217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14/10/2013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2655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14/10/2013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146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14/10/2013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4084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14/10/2013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5602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14/10/2013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5052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14/10/2013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0088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FDCE0-0BA7-439B-A3B2-CBE2B1A96AA7}" type="datetimeFigureOut">
              <a:rPr lang="pt-BR" smtClean="0"/>
              <a:pPr/>
              <a:t>14/10/2013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BCA63-36AD-41A1-8928-727F5B9E9EC6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8080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livia.alburguetti@br.abb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ítulo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7772400" cy="3000396"/>
          </a:xfrm>
        </p:spPr>
        <p:txBody>
          <a:bodyPr>
            <a:noAutofit/>
          </a:bodyPr>
          <a:lstStyle/>
          <a:p>
            <a:r>
              <a:rPr lang="pt-BR" sz="3000" dirty="0" smtClean="0">
                <a:solidFill>
                  <a:schemeClr val="tx2"/>
                </a:solidFill>
              </a:rPr>
              <a:t>Influência dos Campos Elétricos e Magnéticos no Projeto Eletromecânico de Subestações de Energia Elétrica</a:t>
            </a:r>
            <a:endParaRPr lang="pt-BR" sz="3000" dirty="0">
              <a:solidFill>
                <a:schemeClr val="tx2"/>
              </a:solidFill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428596" y="4643446"/>
            <a:ext cx="8358246" cy="18573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5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Autores:</a:t>
            </a:r>
          </a:p>
          <a:p>
            <a:pPr marL="1828800" lvl="3" indent="-457200" algn="just">
              <a:spcBef>
                <a:spcPct val="20000"/>
              </a:spcBef>
              <a:defRPr/>
            </a:pPr>
            <a:r>
              <a:rPr kumimoji="0" lang="pt-BR" sz="25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Livia Maria Alburguetti (</a:t>
            </a:r>
            <a:r>
              <a:rPr kumimoji="0" lang="pt-BR" sz="25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UNIFEI - ABB)</a:t>
            </a:r>
            <a:endParaRPr kumimoji="0" lang="pt-BR" sz="25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lvl="3" indent="-457200" algn="just">
              <a:spcBef>
                <a:spcPct val="20000"/>
              </a:spcBef>
              <a:defRPr/>
            </a:pPr>
            <a:r>
              <a:rPr lang="pt-BR" sz="2500" dirty="0" smtClean="0"/>
              <a:t>Rogério Regis da Silva (UNIFEI)</a:t>
            </a:r>
            <a:endParaRPr kumimoji="0" lang="pt-BR" sz="25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lvl="3" indent="-457200" algn="just">
              <a:spcBef>
                <a:spcPct val="20000"/>
              </a:spcBef>
              <a:defRPr/>
            </a:pPr>
            <a:r>
              <a:rPr lang="pt-BR" sz="2500" dirty="0" smtClean="0"/>
              <a:t>Prof. Dr. Manuel Luis Barreira Martinez (UNIFEI)</a:t>
            </a:r>
          </a:p>
          <a:p>
            <a:pPr marL="457200" marR="0" lvl="0" indent="-4572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t-BR" sz="25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198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214422"/>
            <a:ext cx="8606760" cy="121444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pt-BR" sz="2200" b="1" dirty="0" smtClean="0">
                <a:solidFill>
                  <a:schemeClr val="tx2"/>
                </a:solidFill>
              </a:rPr>
              <a:t>3.3 Forma de Interligação do Barramento Principal (Nível Intermediário) com o Nível Inferior e Superior</a:t>
            </a:r>
          </a:p>
          <a:p>
            <a:pPr marL="285750" lvl="0" indent="-285750" algn="just">
              <a:lnSpc>
                <a:spcPct val="150000"/>
              </a:lnSpc>
              <a:defRPr/>
            </a:pPr>
            <a:r>
              <a:rPr lang="pt-BR" sz="2000" dirty="0" smtClean="0"/>
              <a:t>Casos analisados e resultados obtidos:</a:t>
            </a:r>
          </a:p>
          <a:p>
            <a:pPr algn="just">
              <a:buNone/>
            </a:pPr>
            <a:endParaRPr lang="pt-BR" sz="2200" b="1" dirty="0" smtClean="0">
              <a:solidFill>
                <a:schemeClr val="tx2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B8F6-EDC4-48D7-8A34-C5167DAA1076}" type="slidenum">
              <a:rPr lang="pt-BR" smtClean="0"/>
              <a:pPr/>
              <a:t>10</a:t>
            </a:fld>
            <a:endParaRPr lang="pt-BR" dirty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 dirty="0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 dirty="0"/>
          </a:p>
        </p:txBody>
      </p:sp>
      <p:graphicFrame>
        <p:nvGraphicFramePr>
          <p:cNvPr id="10" name="Tabela 9"/>
          <p:cNvGraphicFramePr>
            <a:graphicFrameLocks noGrp="1"/>
          </p:cNvGraphicFramePr>
          <p:nvPr/>
        </p:nvGraphicFramePr>
        <p:xfrm>
          <a:off x="500035" y="2571744"/>
          <a:ext cx="8363968" cy="3275476"/>
        </p:xfrm>
        <a:graphic>
          <a:graphicData uri="http://schemas.openxmlformats.org/drawingml/2006/table">
            <a:tbl>
              <a:tblPr/>
              <a:tblGrid>
                <a:gridCol w="649923"/>
                <a:gridCol w="5600774"/>
                <a:gridCol w="1054108"/>
                <a:gridCol w="559098"/>
                <a:gridCol w="500065"/>
              </a:tblGrid>
              <a:tr h="249555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600" b="1" dirty="0">
                          <a:latin typeface="+mn-lt"/>
                          <a:ea typeface="Times New Roman"/>
                          <a:cs typeface="Times New Roman"/>
                        </a:rPr>
                        <a:t>CASO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600" b="1" dirty="0">
                          <a:latin typeface="+mn-lt"/>
                          <a:ea typeface="Times New Roman"/>
                          <a:cs typeface="Times New Roman"/>
                        </a:rPr>
                        <a:t>Descrição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600" b="1" dirty="0">
                          <a:latin typeface="+mn-lt"/>
                          <a:ea typeface="Times New Roman"/>
                          <a:cs typeface="Times New Roman"/>
                        </a:rPr>
                        <a:t>Campo Elétrico 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600" b="1" dirty="0">
                          <a:latin typeface="+mn-lt"/>
                          <a:ea typeface="Times New Roman"/>
                          <a:cs typeface="Times New Roman"/>
                        </a:rPr>
                        <a:t>E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600" b="1" dirty="0"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600" b="1" dirty="0">
                          <a:latin typeface="+mn-lt"/>
                          <a:ea typeface="Times New Roman"/>
                          <a:cs typeface="Times New Roman"/>
                        </a:rPr>
                        <a:t>Y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600" b="1" dirty="0">
                          <a:latin typeface="+mn-lt"/>
                          <a:ea typeface="Times New Roman"/>
                          <a:cs typeface="Times New Roman"/>
                        </a:rPr>
                        <a:t>[kV/m] RMS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600" b="1" dirty="0">
                          <a:latin typeface="+mn-lt"/>
                          <a:ea typeface="Times New Roman"/>
                          <a:cs typeface="Times New Roman"/>
                        </a:rPr>
                        <a:t>[m]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600" b="1" dirty="0">
                          <a:latin typeface="+mn-lt"/>
                          <a:ea typeface="Times New Roman"/>
                          <a:cs typeface="Times New Roman"/>
                        </a:rPr>
                        <a:t>[m]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9748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600" dirty="0"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Alteração da sequência de fases </a:t>
                      </a:r>
                      <a:r>
                        <a:rPr lang="pt-BR" sz="1600" dirty="0">
                          <a:latin typeface="+mn-lt"/>
                          <a:ea typeface="Times New Roman"/>
                          <a:cs typeface="Times New Roman"/>
                        </a:rPr>
                        <a:t>da Barra 1 de ABC para CBA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8,79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98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48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98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8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600" dirty="0"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Barras rígidas 1 e 2 prolongadas da cota F (y = 6 m) até cota D (y = 50 m), com sequência de fases ABC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8,79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98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48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3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latin typeface="+mn-lt"/>
                          <a:ea typeface="Times New Roman"/>
                          <a:cs typeface="Times New Roman"/>
                        </a:rPr>
                        <a:t>5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Alteração da sequência de fases </a:t>
                      </a:r>
                      <a:r>
                        <a:rPr lang="pt-BR" sz="1600" dirty="0">
                          <a:latin typeface="+mn-lt"/>
                          <a:ea typeface="Times New Roman"/>
                          <a:cs typeface="Times New Roman"/>
                        </a:rPr>
                        <a:t>da Barra 1 e 2 de ABC para ACB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8,80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98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48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600" dirty="0">
                          <a:latin typeface="+mn-lt"/>
                          <a:ea typeface="Times New Roman"/>
                          <a:cs typeface="Times New Roman"/>
                        </a:rPr>
                        <a:t>6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Barras rígidas 1 e 2 prolongadas da cota F (y = 6 m) até cota D (y = 50 m) com a sequência de fase ACB nas Barra 1 e 2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8,80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98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48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B8F6-EDC4-48D7-8A34-C5167DAA1076}" type="slidenum">
              <a:rPr lang="pt-BR" smtClean="0"/>
              <a:pPr/>
              <a:t>11</a:t>
            </a:fld>
            <a:endParaRPr lang="pt-BR" dirty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 dirty="0"/>
          </a:p>
        </p:txBody>
      </p:sp>
      <p:sp>
        <p:nvSpPr>
          <p:cNvPr id="13" name="Espaço Reservado para Conteúdo 2"/>
          <p:cNvSpPr txBox="1">
            <a:spLocks/>
          </p:cNvSpPr>
          <p:nvPr/>
        </p:nvSpPr>
        <p:spPr>
          <a:xfrm>
            <a:off x="2357422" y="6143644"/>
            <a:ext cx="4500594" cy="4286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ctr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Emax = 9,96 kV/m	(x,y) = (160,8)</a:t>
            </a:r>
            <a:r>
              <a:rPr kumimoji="0" lang="pt-BR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[+12,4</a:t>
            </a: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%]</a:t>
            </a:r>
          </a:p>
        </p:txBody>
      </p:sp>
      <p:sp>
        <p:nvSpPr>
          <p:cNvPr id="10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214422"/>
            <a:ext cx="8606760" cy="142876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pt-BR" sz="2200" b="1" dirty="0" smtClean="0">
                <a:solidFill>
                  <a:schemeClr val="tx2"/>
                </a:solidFill>
              </a:rPr>
              <a:t>3.4 Espaçamento entre Fases</a:t>
            </a:r>
          </a:p>
          <a:p>
            <a:pPr marL="285750" lvl="0" indent="-285750" algn="just">
              <a:lnSpc>
                <a:spcPct val="150000"/>
              </a:lnSpc>
              <a:defRPr/>
            </a:pPr>
            <a:r>
              <a:rPr lang="pt-BR" sz="2000" b="1" dirty="0" smtClean="0"/>
              <a:t>CASO 7:</a:t>
            </a:r>
          </a:p>
          <a:p>
            <a:pPr marL="685800" lvl="1" algn="just">
              <a:lnSpc>
                <a:spcPct val="150000"/>
              </a:lnSpc>
              <a:defRPr/>
            </a:pPr>
            <a:r>
              <a:rPr lang="pt-BR" sz="2000" dirty="0" smtClean="0"/>
              <a:t>Barras rígidas 1 e 2 espaçamento passou de 4,5m para 6m.</a:t>
            </a:r>
          </a:p>
          <a:p>
            <a:pPr algn="just">
              <a:buNone/>
            </a:pPr>
            <a:endParaRPr lang="pt-BR" sz="2200" b="1" dirty="0" smtClean="0">
              <a:solidFill>
                <a:schemeClr val="tx2"/>
              </a:solidFill>
            </a:endParaRPr>
          </a:p>
        </p:txBody>
      </p:sp>
      <p:pic>
        <p:nvPicPr>
          <p:cNvPr id="55297" name="Picture 1"/>
          <p:cNvPicPr>
            <a:picLocks noChangeAspect="1" noChangeArrowheads="1"/>
          </p:cNvPicPr>
          <p:nvPr/>
        </p:nvPicPr>
        <p:blipFill>
          <a:blip r:embed="rId2" cstate="print"/>
          <a:srcRect l="9811" t="8823" r="10065" b="5882"/>
          <a:stretch>
            <a:fillRect/>
          </a:stretch>
        </p:blipFill>
        <p:spPr bwMode="auto">
          <a:xfrm>
            <a:off x="214313" y="2643182"/>
            <a:ext cx="8690803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B8F6-EDC4-48D7-8A34-C5167DAA1076}" type="slidenum">
              <a:rPr lang="pt-BR" smtClean="0"/>
              <a:pPr/>
              <a:t>12</a:t>
            </a:fld>
            <a:endParaRPr lang="pt-BR" dirty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 dirty="0"/>
          </a:p>
        </p:txBody>
      </p:sp>
      <p:sp>
        <p:nvSpPr>
          <p:cNvPr id="10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214422"/>
            <a:ext cx="8606760" cy="135732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pt-BR" sz="2200" b="1" dirty="0" smtClean="0">
                <a:solidFill>
                  <a:schemeClr val="tx2"/>
                </a:solidFill>
              </a:rPr>
              <a:t>3.5 Conclusão</a:t>
            </a:r>
          </a:p>
          <a:p>
            <a:pPr marL="285750" lvl="0" indent="-285750" algn="just">
              <a:lnSpc>
                <a:spcPct val="150000"/>
              </a:lnSpc>
              <a:defRPr/>
            </a:pPr>
            <a:r>
              <a:rPr lang="pt-BR" sz="2000" dirty="0" smtClean="0"/>
              <a:t>Diferencia percentual entre os casos simulados, para o </a:t>
            </a:r>
            <a:r>
              <a:rPr lang="pt-BR" sz="2000" b="1" dirty="0" smtClean="0"/>
              <a:t>valor máximo </a:t>
            </a:r>
            <a:r>
              <a:rPr lang="pt-BR" sz="2000" dirty="0" smtClean="0"/>
              <a:t>encontrado na subestação:</a:t>
            </a:r>
            <a:endParaRPr lang="pt-BR" sz="2200" b="1" dirty="0" smtClean="0">
              <a:solidFill>
                <a:schemeClr val="tx2"/>
              </a:solidFill>
            </a:endParaRPr>
          </a:p>
        </p:txBody>
      </p:sp>
      <p:graphicFrame>
        <p:nvGraphicFramePr>
          <p:cNvPr id="11" name="Tabela 10"/>
          <p:cNvGraphicFramePr>
            <a:graphicFrameLocks noGrp="1"/>
          </p:cNvGraphicFramePr>
          <p:nvPr/>
        </p:nvGraphicFramePr>
        <p:xfrm>
          <a:off x="1214414" y="2868373"/>
          <a:ext cx="6831524" cy="2632329"/>
        </p:xfrm>
        <a:graphic>
          <a:graphicData uri="http://schemas.openxmlformats.org/drawingml/2006/table">
            <a:tbl>
              <a:tblPr/>
              <a:tblGrid>
                <a:gridCol w="1014349"/>
                <a:gridCol w="1014349"/>
                <a:gridCol w="686118"/>
                <a:gridCol w="686118"/>
                <a:gridCol w="686118"/>
                <a:gridCol w="686118"/>
                <a:gridCol w="686118"/>
                <a:gridCol w="686118"/>
                <a:gridCol w="686118"/>
              </a:tblGrid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t-BR" sz="1600" dirty="0">
                        <a:latin typeface="+mn-lt"/>
                        <a:ea typeface="Times New Roman"/>
                      </a:endParaRPr>
                    </a:p>
                  </a:txBody>
                  <a:tcPr marL="12065" marR="12065" marT="120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CASO BASE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CASO 1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CASO 2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CASO 3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CASO 4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CASO 5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CASO 6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CASO 7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CASO BASE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0,0 %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CASO 1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-25,2 %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0,0 %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CASO 2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13,8 %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52,0 %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0,0 %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CASO 3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-0,8 %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32,6 %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-12,8 %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0,0 %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CASO 4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-0,8 %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32,6 %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-12,8 %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0,0 %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0,0 %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CASO 5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-0,8 %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32,6 %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-12,8 %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0,0 %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0,0 %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0,0 %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CASO 6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-0,7 %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32,7 %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-12,7 %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0,1 %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0,1 %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0,1 %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0,0 %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CASO 7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12,4 %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50,2 %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-1,2 %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13,3 %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13,3 %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13,3 %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13,2 %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0,0 %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2065" marR="12065" marT="120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B8F6-EDC4-48D7-8A34-C5167DAA1076}" type="slidenum">
              <a:rPr lang="pt-BR" smtClean="0"/>
              <a:pPr/>
              <a:t>13</a:t>
            </a:fld>
            <a:endParaRPr lang="pt-BR" dirty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 dirty="0"/>
          </a:p>
        </p:txBody>
      </p:sp>
      <p:sp>
        <p:nvSpPr>
          <p:cNvPr id="10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214422"/>
            <a:ext cx="8606760" cy="100013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pt-BR" sz="2200" b="1" dirty="0" smtClean="0">
                <a:solidFill>
                  <a:schemeClr val="tx2"/>
                </a:solidFill>
              </a:rPr>
              <a:t>3.5 Conclusão</a:t>
            </a:r>
          </a:p>
          <a:p>
            <a:pPr marL="285750" lvl="0" indent="-285750" algn="just">
              <a:lnSpc>
                <a:spcPct val="150000"/>
              </a:lnSpc>
              <a:defRPr/>
            </a:pPr>
            <a:r>
              <a:rPr lang="pt-BR" sz="2000" dirty="0" smtClean="0"/>
              <a:t>Comparação dos pontos críticos da instalação entre os casos simulados:</a:t>
            </a:r>
            <a:endParaRPr lang="pt-BR" sz="2200" b="1" dirty="0" smtClean="0">
              <a:solidFill>
                <a:schemeClr val="tx2"/>
              </a:solidFill>
            </a:endParaRPr>
          </a:p>
        </p:txBody>
      </p:sp>
      <p:graphicFrame>
        <p:nvGraphicFramePr>
          <p:cNvPr id="7" name="Tabela 6"/>
          <p:cNvGraphicFramePr>
            <a:graphicFrameLocks noGrp="1"/>
          </p:cNvGraphicFramePr>
          <p:nvPr/>
        </p:nvGraphicFramePr>
        <p:xfrm>
          <a:off x="142880" y="2285992"/>
          <a:ext cx="8794409" cy="3802540"/>
        </p:xfrm>
        <a:graphic>
          <a:graphicData uri="http://schemas.openxmlformats.org/drawingml/2006/table">
            <a:tbl>
              <a:tblPr/>
              <a:tblGrid>
                <a:gridCol w="983093"/>
                <a:gridCol w="650943"/>
                <a:gridCol w="650943"/>
                <a:gridCol w="650943"/>
                <a:gridCol w="650943"/>
                <a:gridCol w="650943"/>
                <a:gridCol w="650943"/>
                <a:gridCol w="650943"/>
                <a:gridCol w="650943"/>
                <a:gridCol w="650943"/>
                <a:gridCol w="650943"/>
                <a:gridCol w="650943"/>
                <a:gridCol w="650943"/>
              </a:tblGrid>
              <a:tr h="86542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CASO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Interconexão Barra 1 e nível inferior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Entrada LT1, fase externa A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Entrada LT2, fase externa C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Saída para TR1, fase externa A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Saída para TR2, fase externa C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Entrada LT1, descida para nível inferior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57694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(156,8)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(98,48)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(98,8)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(134,48)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(134,8)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(16,46)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8847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kV/m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kV/m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kV/m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kV/m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kV/m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kV/m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34086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CASO BASE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8,81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8,79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8,77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7,77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7,60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8,39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7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CASO 1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6,37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-28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6,63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-25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6,54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-25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5,76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-26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5,57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-27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5,87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-30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7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CASO 3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8,39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-5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8,79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8,79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7,58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7,90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8,39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7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CASO 4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7,49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-15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8,79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8,76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7,79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7,48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8,39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7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CASO 5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8,09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-8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8,80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8,73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7,75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7,66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8,39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7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CASO 6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6,82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-23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8,80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8,69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7,75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7,49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8,39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7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CASO 7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9,96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8,75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8,77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7,82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7,63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8,39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B8F6-EDC4-48D7-8A34-C5167DAA1076}" type="slidenum">
              <a:rPr lang="pt-BR" smtClean="0"/>
              <a:pPr/>
              <a:t>14</a:t>
            </a:fld>
            <a:endParaRPr lang="pt-BR" dirty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 dirty="0"/>
          </a:p>
        </p:txBody>
      </p:sp>
      <p:sp>
        <p:nvSpPr>
          <p:cNvPr id="10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214422"/>
            <a:ext cx="8606760" cy="5143536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None/>
              <a:defRPr/>
            </a:pPr>
            <a:r>
              <a:rPr lang="pt-BR" sz="2400" b="1" dirty="0">
                <a:solidFill>
                  <a:schemeClr val="tx2"/>
                </a:solidFill>
              </a:rPr>
              <a:t>4. Análise de Formas de Mitigação do Nível de Campo Elétrico</a:t>
            </a:r>
          </a:p>
          <a:p>
            <a:pPr marL="285750" lvl="0" indent="-285750" algn="just">
              <a:lnSpc>
                <a:spcPct val="150000"/>
              </a:lnSpc>
              <a:defRPr/>
            </a:pPr>
            <a:r>
              <a:rPr lang="pt-BR" sz="2000" dirty="0" smtClean="0"/>
              <a:t>FORMAS DE MITIGAÇÃO: Aplicadas quando não for possível reduzir os níveis de campo elétrico com modificações no layout ou em subestações em operação.</a:t>
            </a:r>
          </a:p>
          <a:p>
            <a:pPr marL="285750" lvl="0" indent="-285750" algn="just">
              <a:lnSpc>
                <a:spcPct val="150000"/>
              </a:lnSpc>
              <a:defRPr/>
            </a:pPr>
            <a:r>
              <a:rPr lang="pt-BR" sz="2000" dirty="0" smtClean="0"/>
              <a:t>IDENTIFICAÇÃO DAS REGIÕES CRÍTICAS → pontos específicos na instalação, onde o campo elétrico ultrapassou o limite estabelecido.</a:t>
            </a:r>
          </a:p>
          <a:p>
            <a:pPr marL="285750" lvl="0" indent="-285750" algn="just">
              <a:lnSpc>
                <a:spcPct val="150000"/>
              </a:lnSpc>
              <a:defRPr/>
            </a:pPr>
            <a:r>
              <a:rPr lang="pt-BR" sz="2000" dirty="0" smtClean="0"/>
              <a:t>INSTALAÇÃO DE CABOS DE AÇO conectando as bases dos equipamentos.</a:t>
            </a:r>
          </a:p>
          <a:p>
            <a:pPr marL="285750" lvl="0" indent="-285750" algn="just">
              <a:lnSpc>
                <a:spcPct val="150000"/>
              </a:lnSpc>
              <a:defRPr/>
            </a:pPr>
            <a:r>
              <a:rPr lang="pt-BR" sz="2000" dirty="0" smtClean="0"/>
              <a:t>Cabo de Aço 3/8”</a:t>
            </a:r>
          </a:p>
          <a:p>
            <a:pPr marL="285750" lvl="0" indent="-285750" algn="just">
              <a:lnSpc>
                <a:spcPct val="150000"/>
              </a:lnSpc>
              <a:defRPr/>
            </a:pPr>
            <a:r>
              <a:rPr lang="pt-BR" sz="2000" dirty="0" smtClean="0"/>
              <a:t>Altura de 4m.</a:t>
            </a:r>
          </a:p>
          <a:p>
            <a:pPr algn="just">
              <a:buNone/>
            </a:pPr>
            <a:endParaRPr lang="pt-BR" sz="2200" b="1" dirty="0" smtClean="0">
              <a:solidFill>
                <a:schemeClr val="tx2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B8F6-EDC4-48D7-8A34-C5167DAA1076}" type="slidenum">
              <a:rPr lang="pt-BR" smtClean="0"/>
              <a:pPr/>
              <a:t>15</a:t>
            </a:fld>
            <a:endParaRPr lang="pt-BR" dirty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 dirty="0"/>
          </a:p>
        </p:txBody>
      </p:sp>
      <p:sp>
        <p:nvSpPr>
          <p:cNvPr id="10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214422"/>
            <a:ext cx="8606760" cy="714380"/>
          </a:xfrm>
        </p:spPr>
        <p:txBody>
          <a:bodyPr>
            <a:noAutofit/>
          </a:bodyPr>
          <a:lstStyle/>
          <a:p>
            <a:pPr marL="285750" indent="-285750" algn="just">
              <a:spcBef>
                <a:spcPts val="0"/>
              </a:spcBef>
              <a:defRPr/>
            </a:pPr>
            <a:r>
              <a:rPr lang="pt-BR" sz="2000" b="1" dirty="0" smtClean="0"/>
              <a:t>CASO 1</a:t>
            </a:r>
            <a:r>
              <a:rPr lang="pt-BR" sz="2000" dirty="0" smtClean="0"/>
              <a:t>: Bases dos equipamentos da Barra 1, paralelamente a Barra 1 nas fases A, B e C.</a:t>
            </a:r>
          </a:p>
          <a:p>
            <a:pPr algn="just">
              <a:buNone/>
            </a:pPr>
            <a:endParaRPr lang="pt-BR" sz="2000" b="1" dirty="0" smtClean="0">
              <a:solidFill>
                <a:schemeClr val="tx2"/>
              </a:solidFill>
            </a:endParaRPr>
          </a:p>
        </p:txBody>
      </p:sp>
      <p:pic>
        <p:nvPicPr>
          <p:cNvPr id="7" name="Imagem 6" descr="LTMC-PF-M-433-00 - Corte C - Caso Mitigacao 1.wmf"/>
          <p:cNvPicPr>
            <a:picLocks noChangeAspect="1"/>
          </p:cNvPicPr>
          <p:nvPr/>
        </p:nvPicPr>
        <p:blipFill>
          <a:blip r:embed="rId2" cstate="print"/>
          <a:srcRect l="7812" t="4926" r="17187" b="5593"/>
          <a:stretch>
            <a:fillRect/>
          </a:stretch>
        </p:blipFill>
        <p:spPr>
          <a:xfrm>
            <a:off x="1071538" y="2143116"/>
            <a:ext cx="6858048" cy="3429024"/>
          </a:xfrm>
          <a:prstGeom prst="rect">
            <a:avLst/>
          </a:prstGeom>
        </p:spPr>
      </p:pic>
      <p:sp>
        <p:nvSpPr>
          <p:cNvPr id="8" name="Espaço Reservado para Conteúdo 2"/>
          <p:cNvSpPr txBox="1">
            <a:spLocks/>
          </p:cNvSpPr>
          <p:nvPr/>
        </p:nvSpPr>
        <p:spPr>
          <a:xfrm>
            <a:off x="2357422" y="5786454"/>
            <a:ext cx="4500594" cy="4286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ctr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Emax = </a:t>
            </a:r>
            <a:r>
              <a:rPr lang="pt-BR" dirty="0" smtClean="0"/>
              <a:t>8,79</a:t>
            </a: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kV/m	</a:t>
            </a:r>
            <a:r>
              <a:rPr lang="pt-BR" dirty="0" smtClean="0"/>
              <a:t>        </a:t>
            </a: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(x,y) = (98,48)</a:t>
            </a:r>
          </a:p>
        </p:txBody>
      </p:sp>
      <p:cxnSp>
        <p:nvCxnSpPr>
          <p:cNvPr id="11" name="Conector reto 10"/>
          <p:cNvCxnSpPr/>
          <p:nvPr/>
        </p:nvCxnSpPr>
        <p:spPr>
          <a:xfrm rot="10800000">
            <a:off x="3214678" y="4000504"/>
            <a:ext cx="4214842" cy="0"/>
          </a:xfrm>
          <a:prstGeom prst="line">
            <a:avLst/>
          </a:prstGeom>
          <a:ln w="25400">
            <a:solidFill>
              <a:srgbClr val="00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to 11"/>
          <p:cNvCxnSpPr/>
          <p:nvPr/>
        </p:nvCxnSpPr>
        <p:spPr>
          <a:xfrm rot="10800000" flipV="1">
            <a:off x="2405064" y="4000503"/>
            <a:ext cx="809615" cy="111915"/>
          </a:xfrm>
          <a:prstGeom prst="line">
            <a:avLst/>
          </a:prstGeom>
          <a:ln w="25400">
            <a:solidFill>
              <a:srgbClr val="00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B8F6-EDC4-48D7-8A34-C5167DAA1076}" type="slidenum">
              <a:rPr lang="pt-BR" smtClean="0"/>
              <a:pPr/>
              <a:t>16</a:t>
            </a:fld>
            <a:endParaRPr lang="pt-BR" dirty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 dirty="0"/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251520" y="1214422"/>
            <a:ext cx="8606760" cy="22860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indent="-285750" algn="just">
              <a:buFont typeface="Arial" pitchFamily="34" charset="0"/>
              <a:buChar char="•"/>
              <a:defRPr/>
            </a:pPr>
            <a:r>
              <a:rPr lang="pt-BR" sz="2000" b="1" dirty="0" smtClean="0"/>
              <a:t>CASO 2</a:t>
            </a:r>
            <a:r>
              <a:rPr lang="pt-BR" sz="2000" dirty="0" smtClean="0"/>
              <a:t>:</a:t>
            </a:r>
          </a:p>
          <a:p>
            <a:pPr marL="285750" lvl="1" indent="-285750">
              <a:lnSpc>
                <a:spcPct val="150000"/>
              </a:lnSpc>
            </a:pPr>
            <a:r>
              <a:rPr lang="pt-BR" sz="2000" dirty="0" smtClean="0">
                <a:solidFill>
                  <a:srgbClr val="000000"/>
                </a:solidFill>
                <a:ea typeface="Times New Roman"/>
                <a:cs typeface="Times New Roman"/>
              </a:rPr>
              <a:t>1) Fase A entre a seccionadora do </a:t>
            </a:r>
            <a:r>
              <a:rPr lang="pt-BR" sz="2000" dirty="0" err="1" smtClean="0">
                <a:solidFill>
                  <a:srgbClr val="000000"/>
                </a:solidFill>
                <a:ea typeface="Times New Roman"/>
                <a:cs typeface="Times New Roman"/>
              </a:rPr>
              <a:t>bay</a:t>
            </a:r>
            <a:r>
              <a:rPr lang="pt-BR" sz="2000" dirty="0" smtClean="0">
                <a:solidFill>
                  <a:srgbClr val="000000"/>
                </a:solidFill>
                <a:ea typeface="Times New Roman"/>
                <a:cs typeface="Times New Roman"/>
              </a:rPr>
              <a:t> da linha LT1 para a Barra 2 e, seccionadora do vão central =&gt; Fase externa.</a:t>
            </a:r>
            <a:endParaRPr lang="pt-BR" sz="2000" dirty="0" smtClean="0">
              <a:ea typeface="Calibri"/>
              <a:cs typeface="Times New Roman"/>
            </a:endParaRPr>
          </a:p>
          <a:p>
            <a:pPr marL="285750" lvl="1" indent="-285750">
              <a:lnSpc>
                <a:spcPct val="150000"/>
              </a:lnSpc>
            </a:pPr>
            <a:r>
              <a:rPr lang="pt-BR" sz="2000" dirty="0" smtClean="0">
                <a:solidFill>
                  <a:srgbClr val="000000"/>
                </a:solidFill>
                <a:ea typeface="Times New Roman"/>
                <a:cs typeface="Times New Roman"/>
              </a:rPr>
              <a:t>2) Fase C entre a seccionadora do bay da linha LT2 e, seccionadora do vão central =&gt; Fase externa.</a:t>
            </a:r>
            <a:endParaRPr kumimoji="0" lang="pt-BR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Imagem 7" descr="LTMC-PF-M-433-00 - Corte A - CASO MITIGACAO 2.wmf"/>
          <p:cNvPicPr>
            <a:picLocks noChangeAspect="1"/>
          </p:cNvPicPr>
          <p:nvPr/>
        </p:nvPicPr>
        <p:blipFill>
          <a:blip r:embed="rId2" cstate="print"/>
          <a:srcRect l="5468" t="19839" r="4687" b="11185"/>
          <a:stretch>
            <a:fillRect/>
          </a:stretch>
        </p:blipFill>
        <p:spPr>
          <a:xfrm>
            <a:off x="119675" y="3357562"/>
            <a:ext cx="8744295" cy="2813390"/>
          </a:xfrm>
          <a:prstGeom prst="rect">
            <a:avLst/>
          </a:prstGeom>
        </p:spPr>
      </p:pic>
      <p:cxnSp>
        <p:nvCxnSpPr>
          <p:cNvPr id="9" name="Conector reto 8"/>
          <p:cNvCxnSpPr/>
          <p:nvPr/>
        </p:nvCxnSpPr>
        <p:spPr>
          <a:xfrm rot="10800000">
            <a:off x="6200776" y="5186372"/>
            <a:ext cx="790575" cy="2"/>
          </a:xfrm>
          <a:prstGeom prst="line">
            <a:avLst/>
          </a:prstGeom>
          <a:ln w="25400">
            <a:solidFill>
              <a:srgbClr val="00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B8F6-EDC4-48D7-8A34-C5167DAA1076}" type="slidenum">
              <a:rPr lang="pt-BR" smtClean="0"/>
              <a:pPr/>
              <a:t>17</a:t>
            </a:fld>
            <a:endParaRPr lang="pt-BR" dirty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 dirty="0"/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251520" y="1214422"/>
            <a:ext cx="8606760" cy="8572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indent="-285750" algn="just">
              <a:buFont typeface="Arial" pitchFamily="34" charset="0"/>
              <a:buChar char="•"/>
              <a:defRPr/>
            </a:pPr>
            <a:r>
              <a:rPr lang="pt-BR" sz="2000" b="1" dirty="0" smtClean="0"/>
              <a:t>CASO 2</a:t>
            </a:r>
            <a:r>
              <a:rPr lang="pt-BR" sz="2000" dirty="0" smtClean="0"/>
              <a:t>:</a:t>
            </a:r>
          </a:p>
          <a:p>
            <a:pPr marL="285750" lvl="1" indent="-285750" algn="just">
              <a:lnSpc>
                <a:spcPct val="150000"/>
              </a:lnSpc>
              <a:defRPr/>
            </a:pPr>
            <a:r>
              <a:rPr lang="pt-BR" sz="2000" dirty="0" smtClean="0"/>
              <a:t>3) Desde o disjuntor do TR2 até o ponto de subida para a Barra 1 (fases A, B e C).</a:t>
            </a:r>
          </a:p>
        </p:txBody>
      </p:sp>
      <p:pic>
        <p:nvPicPr>
          <p:cNvPr id="9" name="Imagem 8" descr="LTMC-PF-M-433-00 - Corte Acont - CASO MITIGACAO 2.wmf"/>
          <p:cNvPicPr>
            <a:picLocks noChangeAspect="1"/>
          </p:cNvPicPr>
          <p:nvPr/>
        </p:nvPicPr>
        <p:blipFill>
          <a:blip r:embed="rId2" cstate="print"/>
          <a:srcRect l="14286" t="5756" r="15126" b="3576"/>
          <a:stretch>
            <a:fillRect/>
          </a:stretch>
        </p:blipFill>
        <p:spPr>
          <a:xfrm>
            <a:off x="1616376" y="2371488"/>
            <a:ext cx="5813144" cy="3129214"/>
          </a:xfrm>
          <a:prstGeom prst="rect">
            <a:avLst/>
          </a:prstGeom>
        </p:spPr>
      </p:pic>
      <p:sp>
        <p:nvSpPr>
          <p:cNvPr id="10" name="Espaço Reservado para Conteúdo 2"/>
          <p:cNvSpPr txBox="1">
            <a:spLocks/>
          </p:cNvSpPr>
          <p:nvPr/>
        </p:nvSpPr>
        <p:spPr>
          <a:xfrm>
            <a:off x="2357422" y="5786454"/>
            <a:ext cx="4500594" cy="4286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ctr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Emax = </a:t>
            </a:r>
            <a:r>
              <a:rPr lang="pt-BR" dirty="0" smtClean="0"/>
              <a:t>8,39</a:t>
            </a: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kV/m	(x,y) = (16,46)</a:t>
            </a:r>
            <a:r>
              <a:rPr kumimoji="0" lang="pt-BR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[-5,3</a:t>
            </a: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%]</a:t>
            </a:r>
          </a:p>
        </p:txBody>
      </p:sp>
      <p:cxnSp>
        <p:nvCxnSpPr>
          <p:cNvPr id="8" name="Conector reto 7"/>
          <p:cNvCxnSpPr/>
          <p:nvPr/>
        </p:nvCxnSpPr>
        <p:spPr>
          <a:xfrm rot="10800000" flipV="1">
            <a:off x="4112417" y="4531519"/>
            <a:ext cx="1257302" cy="4762"/>
          </a:xfrm>
          <a:prstGeom prst="line">
            <a:avLst/>
          </a:prstGeom>
          <a:ln w="25400">
            <a:solidFill>
              <a:srgbClr val="00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B8F6-EDC4-48D7-8A34-C5167DAA1076}" type="slidenum">
              <a:rPr lang="pt-BR" smtClean="0"/>
              <a:pPr/>
              <a:t>18</a:t>
            </a:fld>
            <a:endParaRPr lang="pt-BR" dirty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 dirty="0"/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251520" y="1214422"/>
            <a:ext cx="8892480" cy="1714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indent="-285750" algn="just">
              <a:buFont typeface="Arial" pitchFamily="34" charset="0"/>
              <a:buChar char="•"/>
              <a:defRPr/>
            </a:pPr>
            <a:r>
              <a:rPr lang="pt-BR" sz="2000" b="1" dirty="0" smtClean="0"/>
              <a:t>CASO 3</a:t>
            </a:r>
            <a:r>
              <a:rPr lang="pt-BR" sz="2000" dirty="0" smtClean="0"/>
              <a:t>:</a:t>
            </a:r>
          </a:p>
          <a:p>
            <a:pPr fontAlgn="ctr">
              <a:lnSpc>
                <a:spcPct val="150000"/>
              </a:lnSpc>
            </a:pPr>
            <a:r>
              <a:rPr lang="pt-BR" sz="2000" dirty="0" smtClean="0"/>
              <a:t>Itens 1)  a 3) do CASO 2.</a:t>
            </a:r>
          </a:p>
          <a:p>
            <a:pPr fontAlgn="ctr">
              <a:lnSpc>
                <a:spcPct val="150000"/>
              </a:lnSpc>
            </a:pPr>
            <a:r>
              <a:rPr lang="pt-BR" sz="2000" dirty="0" smtClean="0"/>
              <a:t>4) Base dos 3 isoladores de pedestal da fase A da linha LT1, de x = 13 m até x = 27 m.</a:t>
            </a:r>
          </a:p>
        </p:txBody>
      </p:sp>
      <p:pic>
        <p:nvPicPr>
          <p:cNvPr id="8" name="Imagem 7" descr="LTMC-PF-M-433-00 - Corte A - CASO MITIGACAO 3.wmf"/>
          <p:cNvPicPr>
            <a:picLocks noChangeAspect="1"/>
          </p:cNvPicPr>
          <p:nvPr/>
        </p:nvPicPr>
        <p:blipFill>
          <a:blip r:embed="rId2" cstate="print"/>
          <a:srcRect l="7031" t="16111" r="3125" b="14914"/>
          <a:stretch>
            <a:fillRect/>
          </a:stretch>
        </p:blipFill>
        <p:spPr>
          <a:xfrm>
            <a:off x="214282" y="2928934"/>
            <a:ext cx="8744198" cy="2813349"/>
          </a:xfrm>
          <a:prstGeom prst="rect">
            <a:avLst/>
          </a:prstGeom>
        </p:spPr>
      </p:pic>
      <p:sp>
        <p:nvSpPr>
          <p:cNvPr id="9" name="Espaço Reservado para Conteúdo 2"/>
          <p:cNvSpPr txBox="1">
            <a:spLocks/>
          </p:cNvSpPr>
          <p:nvPr/>
        </p:nvSpPr>
        <p:spPr>
          <a:xfrm>
            <a:off x="2357422" y="5929330"/>
            <a:ext cx="4500594" cy="4286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ctr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Emax = </a:t>
            </a:r>
            <a:r>
              <a:rPr lang="pt-BR" dirty="0" smtClean="0"/>
              <a:t>8,16</a:t>
            </a: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kV/m	(x,y) = (156,8)</a:t>
            </a:r>
            <a:r>
              <a:rPr kumimoji="0" lang="pt-BR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[-7,9</a:t>
            </a: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%]</a:t>
            </a:r>
          </a:p>
        </p:txBody>
      </p:sp>
      <p:cxnSp>
        <p:nvCxnSpPr>
          <p:cNvPr id="10" name="Conector reto 9"/>
          <p:cNvCxnSpPr/>
          <p:nvPr/>
        </p:nvCxnSpPr>
        <p:spPr>
          <a:xfrm rot="10800000">
            <a:off x="6286512" y="4714884"/>
            <a:ext cx="790575" cy="2"/>
          </a:xfrm>
          <a:prstGeom prst="line">
            <a:avLst/>
          </a:prstGeom>
          <a:ln w="25400">
            <a:solidFill>
              <a:srgbClr val="00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to 10"/>
          <p:cNvCxnSpPr/>
          <p:nvPr/>
        </p:nvCxnSpPr>
        <p:spPr>
          <a:xfrm rot="10800000" flipV="1">
            <a:off x="1233466" y="4714875"/>
            <a:ext cx="892991" cy="2390"/>
          </a:xfrm>
          <a:prstGeom prst="line">
            <a:avLst/>
          </a:prstGeom>
          <a:ln w="25400">
            <a:solidFill>
              <a:srgbClr val="00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B8F6-EDC4-48D7-8A34-C5167DAA1076}" type="slidenum">
              <a:rPr lang="pt-BR" smtClean="0"/>
              <a:pPr/>
              <a:t>19</a:t>
            </a:fld>
            <a:endParaRPr lang="pt-BR" dirty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 dirty="0"/>
          </a:p>
        </p:txBody>
      </p:sp>
      <p:sp>
        <p:nvSpPr>
          <p:cNvPr id="10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214422"/>
            <a:ext cx="8606760" cy="642942"/>
          </a:xfrm>
        </p:spPr>
        <p:txBody>
          <a:bodyPr>
            <a:noAutofit/>
          </a:bodyPr>
          <a:lstStyle/>
          <a:p>
            <a:pPr marL="285750" lvl="0" indent="-285750" algn="just">
              <a:defRPr/>
            </a:pPr>
            <a:r>
              <a:rPr lang="pt-BR" sz="2000" dirty="0" smtClean="0"/>
              <a:t>Diferença percentual entre os casos simulados, para o </a:t>
            </a:r>
            <a:r>
              <a:rPr lang="pt-BR" sz="2000" b="1" dirty="0" smtClean="0"/>
              <a:t>valor máximo </a:t>
            </a:r>
            <a:r>
              <a:rPr lang="pt-BR" sz="2000" dirty="0" smtClean="0"/>
              <a:t>encontrado na subestação:</a:t>
            </a:r>
            <a:endParaRPr lang="pt-BR" sz="2200" b="1" dirty="0" smtClean="0">
              <a:solidFill>
                <a:schemeClr val="tx2"/>
              </a:solidFill>
            </a:endParaRPr>
          </a:p>
        </p:txBody>
      </p:sp>
      <p:graphicFrame>
        <p:nvGraphicFramePr>
          <p:cNvPr id="7" name="Tabela 6"/>
          <p:cNvGraphicFramePr>
            <a:graphicFrameLocks noGrp="1"/>
          </p:cNvGraphicFramePr>
          <p:nvPr/>
        </p:nvGraphicFramePr>
        <p:xfrm>
          <a:off x="1285851" y="1928802"/>
          <a:ext cx="6182746" cy="1528953"/>
        </p:xfrm>
        <a:graphic>
          <a:graphicData uri="http://schemas.openxmlformats.org/drawingml/2006/table">
            <a:tbl>
              <a:tblPr/>
              <a:tblGrid>
                <a:gridCol w="1280477"/>
                <a:gridCol w="1060838"/>
                <a:gridCol w="1280477"/>
                <a:gridCol w="1280477"/>
                <a:gridCol w="1280477"/>
              </a:tblGrid>
              <a:tr h="2552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pt-BR" sz="1600" dirty="0">
                        <a:latin typeface="+mn-lt"/>
                        <a:ea typeface="Times New Roman"/>
                      </a:endParaRPr>
                    </a:p>
                  </a:txBody>
                  <a:tcPr marL="10795" marR="10795" marT="1079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CASO BASE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MITIGAÇÃO 1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MITIGAÇÃO 2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MITIGAÇÃO 3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CASO BASE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0,0 %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pt-BR" sz="1600" dirty="0">
                        <a:latin typeface="+mn-lt"/>
                        <a:ea typeface="Times New Roman"/>
                      </a:endParaRPr>
                    </a:p>
                  </a:txBody>
                  <a:tcPr marL="10795" marR="10795" marT="107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MITIGAÇÃO 1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-0,8 %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0,0 %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MITIGAÇÃO 2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-5,3 %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-4,6 %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0,0 %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6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t-BR" sz="16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MITIGAÇÃO 3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-7,9 %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-7,2 %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-2,7 %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0,0 %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Espaço Reservado para Conteúdo 2"/>
          <p:cNvSpPr txBox="1">
            <a:spLocks/>
          </p:cNvSpPr>
          <p:nvPr/>
        </p:nvSpPr>
        <p:spPr>
          <a:xfrm>
            <a:off x="251520" y="3429000"/>
            <a:ext cx="8606760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indent="-28575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pt-BR" sz="2000" dirty="0" smtClean="0"/>
              <a:t>Comparação dos pontos críticos da instalação entre os casos simulados:</a:t>
            </a:r>
            <a:endParaRPr lang="pt-BR" sz="2200" b="1" dirty="0" smtClean="0">
              <a:solidFill>
                <a:schemeClr val="tx2"/>
              </a:solidFill>
            </a:endParaRPr>
          </a:p>
        </p:txBody>
      </p:sp>
      <p:graphicFrame>
        <p:nvGraphicFramePr>
          <p:cNvPr id="9" name="Tabela 8"/>
          <p:cNvGraphicFramePr>
            <a:graphicFrameLocks noGrp="1"/>
          </p:cNvGraphicFramePr>
          <p:nvPr/>
        </p:nvGraphicFramePr>
        <p:xfrm>
          <a:off x="500036" y="3929066"/>
          <a:ext cx="8215365" cy="2477377"/>
        </p:xfrm>
        <a:graphic>
          <a:graphicData uri="http://schemas.openxmlformats.org/drawingml/2006/table">
            <a:tbl>
              <a:tblPr/>
              <a:tblGrid>
                <a:gridCol w="1056861"/>
                <a:gridCol w="596542"/>
                <a:gridCol w="596542"/>
                <a:gridCol w="596542"/>
                <a:gridCol w="596542"/>
                <a:gridCol w="596542"/>
                <a:gridCol w="596542"/>
                <a:gridCol w="596542"/>
                <a:gridCol w="596542"/>
                <a:gridCol w="596542"/>
                <a:gridCol w="596542"/>
                <a:gridCol w="596542"/>
                <a:gridCol w="596542"/>
              </a:tblGrid>
              <a:tr h="71489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CASO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Interconexão Barra 1 e nível inferior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Entrada LT1, fase externa A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Entrada LT2, fase externa C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Saída para TR1, fase externa A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Saída para TR2, fase externa C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Entrada LT1, descida para nível inferior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47659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(156,8)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(98,48)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(98,8)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(134,48)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(134,8)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(16,46)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3829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kV/m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kV/m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kV/m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kV/m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kV/m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kV/m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2382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CASO BASE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8,81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8,79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8,77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7,77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7,60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8,39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2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CASO 1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8,57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-3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8,79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8,77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7,77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7,60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8,39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2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CASO 2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8,16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-7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8,14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-7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8,11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-8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7,77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7,59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8,39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2382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CASO 3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8,16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-7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8,14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-7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8,11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-8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7,77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7,59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6,74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-20</a:t>
                      </a:r>
                    </a:p>
                  </a:txBody>
                  <a:tcPr marL="8343" marR="8343" marT="83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214422"/>
            <a:ext cx="8606760" cy="54292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pt-BR" sz="2200" b="1" dirty="0" smtClean="0">
                <a:solidFill>
                  <a:schemeClr val="tx2"/>
                </a:solidFill>
              </a:rPr>
              <a:t>1. Introdução</a:t>
            </a:r>
          </a:p>
          <a:p>
            <a:pPr marL="285750" indent="-285750" algn="just">
              <a:lnSpc>
                <a:spcPct val="150000"/>
              </a:lnSpc>
            </a:pPr>
            <a:r>
              <a:rPr lang="pt-BR" sz="2000" dirty="0" smtClean="0"/>
              <a:t>Resolução Normativa ANEEL n° 398 de março de 2010.</a:t>
            </a:r>
          </a:p>
          <a:p>
            <a:pPr marL="285750" indent="-285750" algn="just">
              <a:lnSpc>
                <a:spcPct val="150000"/>
              </a:lnSpc>
            </a:pPr>
            <a:r>
              <a:rPr lang="pt-BR" sz="2000" dirty="0" smtClean="0"/>
              <a:t>Objetivo: </a:t>
            </a:r>
          </a:p>
          <a:p>
            <a:pPr marL="685800" lvl="1" algn="just">
              <a:lnSpc>
                <a:spcPct val="150000"/>
              </a:lnSpc>
            </a:pPr>
            <a:r>
              <a:rPr lang="pt-BR" sz="2000" dirty="0" smtClean="0"/>
              <a:t>Analisar o projeto eletromecânico de subestações de energia elétrica isoladas a ar sob o ponto de vista dos níveis de campos elétricos e magnéticos.</a:t>
            </a:r>
          </a:p>
          <a:p>
            <a:pPr marL="685800" lvl="1" algn="just">
              <a:lnSpc>
                <a:spcPct val="150000"/>
              </a:lnSpc>
            </a:pPr>
            <a:r>
              <a:rPr lang="pt-BR" sz="2000" dirty="0" smtClean="0"/>
              <a:t>Analisar os fatores que influenciam nos níveis de campos elétricos e magnéticos, levantando os pontos críticos da instalação.</a:t>
            </a:r>
          </a:p>
          <a:p>
            <a:pPr marL="685800" lvl="1" algn="just">
              <a:lnSpc>
                <a:spcPct val="150000"/>
              </a:lnSpc>
            </a:pPr>
            <a:r>
              <a:rPr lang="pt-BR" sz="2000" dirty="0" smtClean="0"/>
              <a:t>Propor medidas de mitigação.</a:t>
            </a:r>
          </a:p>
          <a:p>
            <a:pPr marL="285750" indent="-285750" algn="just">
              <a:lnSpc>
                <a:spcPct val="150000"/>
              </a:lnSpc>
            </a:pPr>
            <a:r>
              <a:rPr lang="pt-BR" sz="2000" dirty="0" smtClean="0"/>
              <a:t>SOFTWARE =&gt; CEMIEE (Cálculo dos Campos Elétricos e Magnéticos em Instalações de Energia Elétrica).</a:t>
            </a:r>
          </a:p>
          <a:p>
            <a:pPr marL="285750" indent="-285750" algn="just">
              <a:lnSpc>
                <a:spcPct val="150000"/>
              </a:lnSpc>
            </a:pPr>
            <a:endParaRPr lang="pt-BR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B8F6-EDC4-48D7-8A34-C5167DAA1076}" type="slidenum">
              <a:rPr lang="pt-BR" smtClean="0"/>
              <a:pPr/>
              <a:t>20</a:t>
            </a:fld>
            <a:endParaRPr lang="pt-BR" dirty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 dirty="0"/>
          </a:p>
        </p:txBody>
      </p:sp>
      <p:sp>
        <p:nvSpPr>
          <p:cNvPr id="10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214422"/>
            <a:ext cx="8606760" cy="528641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  <a:defRPr/>
            </a:pPr>
            <a:r>
              <a:rPr lang="pt-BR" sz="2400" b="1" dirty="0" smtClean="0">
                <a:solidFill>
                  <a:schemeClr val="tx2"/>
                </a:solidFill>
              </a:rPr>
              <a:t>5. </a:t>
            </a:r>
            <a:r>
              <a:rPr lang="pt-BR" sz="2400" b="1" dirty="0">
                <a:solidFill>
                  <a:schemeClr val="tx2"/>
                </a:solidFill>
              </a:rPr>
              <a:t>Conclusão</a:t>
            </a:r>
          </a:p>
          <a:p>
            <a:pPr marL="285750" lvl="0" indent="-285750"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pt-BR" sz="2000" dirty="0" smtClean="0"/>
              <a:t>Importância da análise dos níveis de CEM na fase de projeto da subestação.</a:t>
            </a:r>
            <a:endParaRPr lang="pt-BR" sz="2200" b="1" dirty="0" smtClean="0">
              <a:solidFill>
                <a:schemeClr val="tx2"/>
              </a:solidFill>
            </a:endParaRP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pt-BR" sz="2000" dirty="0" smtClean="0"/>
              <a:t>Todos os fatores analisados geram mudanças na distribuição dos níveis de CE.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pt-BR" sz="2000" dirty="0" smtClean="0"/>
              <a:t>Fatores analisados podem ser aplicados separadamente ou simultaneamente.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pt-BR" sz="2000" dirty="0" smtClean="0"/>
              <a:t>A altura de barramentos e equipamentos é a grandeza com maior eficácia na redução dos níveis de campo elétrico =&gt; controlando os níveis de CE em toda a área da subestação.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pt-BR" sz="2000" dirty="0" smtClean="0"/>
              <a:t>Utilização de cabos de aço apresenta resultados significativos na redução dos níveis de campo elétrico =&gt; controlando os níveis de CE.</a:t>
            </a:r>
          </a:p>
          <a:p>
            <a:pPr marL="285750" indent="-285750" algn="just">
              <a:lnSpc>
                <a:spcPct val="150000"/>
              </a:lnSpc>
              <a:defRPr/>
            </a:pPr>
            <a:endParaRPr lang="pt-BR" sz="2000" dirty="0" smtClean="0"/>
          </a:p>
          <a:p>
            <a:pPr marL="285750" indent="-285750" algn="just">
              <a:lnSpc>
                <a:spcPct val="150000"/>
              </a:lnSpc>
              <a:defRPr/>
            </a:pPr>
            <a:endParaRPr lang="pt-BR" sz="2000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768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B8F6-EDC4-48D7-8A34-C5167DAA1076}" type="slidenum">
              <a:rPr lang="pt-BR" smtClean="0"/>
              <a:pPr/>
              <a:t>21</a:t>
            </a:fld>
            <a:endParaRPr lang="pt-BR" dirty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 dirty="0"/>
          </a:p>
        </p:txBody>
      </p:sp>
      <p:sp>
        <p:nvSpPr>
          <p:cNvPr id="10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214422"/>
            <a:ext cx="8606760" cy="528641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  <a:defRPr/>
            </a:pPr>
            <a:r>
              <a:rPr lang="pt-BR" sz="2400" b="1" dirty="0" smtClean="0">
                <a:solidFill>
                  <a:schemeClr val="tx2"/>
                </a:solidFill>
              </a:rPr>
              <a:t>5. </a:t>
            </a:r>
            <a:r>
              <a:rPr lang="pt-BR" sz="2400" b="1" dirty="0">
                <a:solidFill>
                  <a:schemeClr val="tx2"/>
                </a:solidFill>
              </a:rPr>
              <a:t>Conclusão</a:t>
            </a:r>
          </a:p>
          <a:p>
            <a:pPr marL="285750" lvl="0" indent="-285750"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pt-BR" sz="2000" dirty="0" smtClean="0"/>
              <a:t>Subestações de maiores dimensões de pátio e nível de tensão e/ou arranjos complexos e específicos:</a:t>
            </a:r>
          </a:p>
          <a:p>
            <a:pPr marL="685800" lvl="1"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pt-BR" sz="2000" dirty="0" smtClean="0"/>
              <a:t>Alternativas analisadas, aplicadas separadamente ou simultaneamente, podem não ser suficientes no controle dos níveis de campo elétrico.</a:t>
            </a:r>
          </a:p>
          <a:p>
            <a:pPr marL="685800" lvl="1"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pt-BR" sz="2000" dirty="0" smtClean="0"/>
              <a:t>Novas alternativas de mitigação.</a:t>
            </a:r>
          </a:p>
          <a:p>
            <a:pPr marL="285750" indent="-285750" algn="just">
              <a:lnSpc>
                <a:spcPct val="150000"/>
              </a:lnSpc>
              <a:defRPr/>
            </a:pPr>
            <a:r>
              <a:rPr lang="pt-BR" sz="2000" dirty="0" smtClean="0"/>
              <a:t>Cada instalação necessita de analise específica.</a:t>
            </a:r>
          </a:p>
          <a:p>
            <a:pPr marL="285750" indent="-285750" algn="just">
              <a:lnSpc>
                <a:spcPct val="150000"/>
              </a:lnSpc>
              <a:defRPr/>
            </a:pPr>
            <a:r>
              <a:rPr lang="pt-BR" sz="2000" dirty="0" smtClean="0"/>
              <a:t>FUTURO: Estabelecimento de diretrizes para o projeto, analise econômica das alternativas e elaboração de procedimentos de manutenção.</a:t>
            </a:r>
          </a:p>
          <a:p>
            <a:pPr marL="285750" indent="-285750" algn="just">
              <a:lnSpc>
                <a:spcPct val="150000"/>
              </a:lnSpc>
              <a:defRPr/>
            </a:pPr>
            <a:endParaRPr lang="pt-BR" sz="2000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4952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B8F6-EDC4-48D7-8A34-C5167DAA1076}" type="slidenum">
              <a:rPr lang="pt-BR" smtClean="0"/>
              <a:pPr/>
              <a:t>22</a:t>
            </a:fld>
            <a:endParaRPr lang="pt-BR" dirty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 dirty="0"/>
          </a:p>
        </p:txBody>
      </p:sp>
      <p:sp>
        <p:nvSpPr>
          <p:cNvPr id="10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214422"/>
            <a:ext cx="8606760" cy="5286412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  <a:buNone/>
              <a:defRPr/>
            </a:pPr>
            <a:endParaRPr lang="pt-BR" sz="4000" b="1" dirty="0" smtClean="0">
              <a:solidFill>
                <a:schemeClr val="tx2"/>
              </a:solidFill>
            </a:endParaRPr>
          </a:p>
          <a:p>
            <a:pPr algn="ctr">
              <a:lnSpc>
                <a:spcPct val="150000"/>
              </a:lnSpc>
              <a:buNone/>
              <a:defRPr/>
            </a:pPr>
            <a:r>
              <a:rPr lang="pt-BR" sz="4500" b="1" dirty="0" smtClean="0">
                <a:solidFill>
                  <a:schemeClr val="tx2"/>
                </a:solidFill>
              </a:rPr>
              <a:t>Obrigada!</a:t>
            </a:r>
          </a:p>
          <a:p>
            <a:pPr>
              <a:lnSpc>
                <a:spcPct val="150000"/>
              </a:lnSpc>
              <a:buNone/>
              <a:defRPr/>
            </a:pPr>
            <a:endParaRPr lang="pt-BR" sz="2400" b="1" dirty="0" smtClean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  <a:buNone/>
              <a:defRPr/>
            </a:pPr>
            <a:endParaRPr lang="pt-BR" sz="2400" b="1" dirty="0">
              <a:solidFill>
                <a:schemeClr val="tx2"/>
              </a:solidFill>
            </a:endParaRPr>
          </a:p>
          <a:p>
            <a:pPr algn="r">
              <a:lnSpc>
                <a:spcPct val="150000"/>
              </a:lnSpc>
              <a:buNone/>
              <a:defRPr/>
            </a:pPr>
            <a:endParaRPr lang="pt-BR" sz="2400" b="1" dirty="0" smtClean="0">
              <a:solidFill>
                <a:schemeClr val="tx2"/>
              </a:solidFill>
            </a:endParaRPr>
          </a:p>
          <a:p>
            <a:pPr algn="r">
              <a:buNone/>
              <a:defRPr/>
            </a:pPr>
            <a:r>
              <a:rPr lang="pt-BR" sz="2200" b="1" dirty="0" smtClean="0">
                <a:solidFill>
                  <a:schemeClr val="tx2"/>
                </a:solidFill>
              </a:rPr>
              <a:t>Livia Maria Alburguetti</a:t>
            </a:r>
          </a:p>
          <a:p>
            <a:pPr algn="r">
              <a:buNone/>
              <a:defRPr/>
            </a:pPr>
            <a:r>
              <a:rPr lang="pt-BR" sz="2200" b="1" dirty="0" smtClean="0">
                <a:solidFill>
                  <a:schemeClr val="tx2"/>
                </a:solidFill>
              </a:rPr>
              <a:t>ABB - PSGS</a:t>
            </a:r>
          </a:p>
          <a:p>
            <a:pPr algn="r">
              <a:buNone/>
              <a:defRPr/>
            </a:pPr>
            <a:r>
              <a:rPr lang="pt-BR" sz="2200" b="1" dirty="0" smtClean="0">
                <a:solidFill>
                  <a:schemeClr val="tx2"/>
                </a:solidFill>
                <a:hlinkClick r:id="rId3"/>
              </a:rPr>
              <a:t>livia.alburguetti@br.abb.com</a:t>
            </a:r>
            <a:endParaRPr lang="pt-BR" sz="2200" b="1" dirty="0" smtClean="0">
              <a:solidFill>
                <a:schemeClr val="tx2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B8F6-EDC4-48D7-8A34-C5167DAA1076}" type="slidenum">
              <a:rPr lang="pt-BR" smtClean="0"/>
              <a:pPr/>
              <a:t>3</a:t>
            </a:fld>
            <a:endParaRPr lang="pt-BR" dirty="0"/>
          </a:p>
        </p:txBody>
      </p:sp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214422"/>
            <a:ext cx="8606760" cy="542928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pt-BR" sz="2200" b="1" dirty="0" smtClean="0">
                <a:solidFill>
                  <a:schemeClr val="tx2"/>
                </a:solidFill>
              </a:rPr>
              <a:t>2. Estudo de Caso</a:t>
            </a:r>
          </a:p>
          <a:p>
            <a:pPr marL="285750" indent="-285750" algn="just">
              <a:lnSpc>
                <a:spcPct val="150000"/>
              </a:lnSpc>
            </a:pPr>
            <a:r>
              <a:rPr lang="pt-BR" sz="2000" dirty="0" smtClean="0"/>
              <a:t>Subestação analisada (Barra dupla com um disjuntor e meio e Tensão nominal de 440 kV).</a:t>
            </a:r>
          </a:p>
          <a:p>
            <a:pPr marL="285750" indent="-285750" algn="just">
              <a:lnSpc>
                <a:spcPct val="150000"/>
              </a:lnSpc>
            </a:pPr>
            <a:r>
              <a:rPr lang="pt-BR" sz="2000" dirty="0" smtClean="0"/>
              <a:t>Critérios para simulação:</a:t>
            </a:r>
          </a:p>
          <a:p>
            <a:pPr marL="685800" lvl="1" algn="just">
              <a:lnSpc>
                <a:spcPct val="150000"/>
              </a:lnSpc>
            </a:pPr>
            <a:r>
              <a:rPr lang="pt-BR" sz="2000" dirty="0" smtClean="0"/>
              <a:t>Representação dos condutores de potencial conhecidos:</a:t>
            </a:r>
          </a:p>
          <a:p>
            <a:pPr marL="1085850" lvl="2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t-BR" sz="2000" dirty="0" smtClean="0"/>
              <a:t>Fase: condutores flexíveis e rígidos;</a:t>
            </a:r>
          </a:p>
          <a:p>
            <a:pPr marL="1085850" lvl="2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pt-BR" sz="2000" dirty="0" smtClean="0"/>
              <a:t>Elementos metálicos aterrados: estruturas de barramentos e equipamentos e pórticos e cabos pára-raios.</a:t>
            </a:r>
          </a:p>
          <a:p>
            <a:pPr marL="685800" lvl="1" algn="just">
              <a:lnSpc>
                <a:spcPct val="150000"/>
              </a:lnSpc>
            </a:pPr>
            <a:r>
              <a:rPr lang="pt-BR" sz="2000" dirty="0" smtClean="0"/>
              <a:t> Altura do ponto de cálculo de 1,5 m.</a:t>
            </a:r>
          </a:p>
          <a:p>
            <a:pPr marL="685800" lvl="1" algn="just">
              <a:lnSpc>
                <a:spcPct val="150000"/>
              </a:lnSpc>
            </a:pPr>
            <a:r>
              <a:rPr lang="pt-BR" sz="2000" dirty="0" smtClean="0"/>
              <a:t>CAMPO MAGNÉTICO: Capacidade operativa de curta duração das </a:t>
            </a:r>
            <a:r>
              <a:rPr lang="pt-BR" sz="2000" dirty="0" err="1" smtClean="0"/>
              <a:t>LTs</a:t>
            </a:r>
            <a:r>
              <a:rPr lang="pt-BR" sz="2000" dirty="0" smtClean="0"/>
              <a:t> 1900A e potência dos transformadores 200 MVA.</a:t>
            </a:r>
          </a:p>
          <a:p>
            <a:pPr marL="685800" lvl="1" algn="just">
              <a:lnSpc>
                <a:spcPct val="150000"/>
              </a:lnSpc>
            </a:pPr>
            <a:endParaRPr lang="pt-BR" sz="2000" dirty="0" smtClean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B8F6-EDC4-48D7-8A34-C5167DAA1076}" type="slidenum">
              <a:rPr lang="pt-BR" smtClean="0"/>
              <a:pPr/>
              <a:t>4</a:t>
            </a:fld>
            <a:endParaRPr lang="pt-BR" dirty="0"/>
          </a:p>
        </p:txBody>
      </p:sp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214422"/>
            <a:ext cx="8606760" cy="642942"/>
          </a:xfrm>
        </p:spPr>
        <p:txBody>
          <a:bodyPr>
            <a:noAutofit/>
          </a:bodyPr>
          <a:lstStyle/>
          <a:p>
            <a:pPr marL="285750" indent="-285750" algn="just">
              <a:lnSpc>
                <a:spcPct val="150000"/>
              </a:lnSpc>
            </a:pPr>
            <a:r>
              <a:rPr lang="pt-BR" sz="2000" dirty="0" smtClean="0"/>
              <a:t>Corte principal (Corte A-A):</a:t>
            </a:r>
          </a:p>
          <a:p>
            <a:pPr marL="685800" lvl="1" algn="just">
              <a:lnSpc>
                <a:spcPct val="150000"/>
              </a:lnSpc>
            </a:pPr>
            <a:endParaRPr lang="pt-BR" sz="2000" dirty="0" smtClean="0"/>
          </a:p>
        </p:txBody>
      </p:sp>
      <p:pic>
        <p:nvPicPr>
          <p:cNvPr id="5" name="Imagem 4" descr="LTMC-PF-M-433-00 - Corte A.wmf"/>
          <p:cNvPicPr>
            <a:picLocks noChangeAspect="1"/>
          </p:cNvPicPr>
          <p:nvPr/>
        </p:nvPicPr>
        <p:blipFill>
          <a:blip r:embed="rId2" cstate="print"/>
          <a:srcRect l="2343" t="11142" r="7812" b="13188"/>
          <a:stretch>
            <a:fillRect/>
          </a:stretch>
        </p:blipFill>
        <p:spPr>
          <a:xfrm>
            <a:off x="592401" y="1571612"/>
            <a:ext cx="8123003" cy="2613464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m 6" descr="LTMC-PF-M-433-00 - Corte Acont.wmf"/>
          <p:cNvPicPr>
            <a:picLocks noChangeAspect="1"/>
          </p:cNvPicPr>
          <p:nvPr/>
        </p:nvPicPr>
        <p:blipFill>
          <a:blip r:embed="rId4" cstate="print"/>
          <a:srcRect l="17969" t="9097" r="25000" b="11142"/>
          <a:stretch>
            <a:fillRect/>
          </a:stretch>
        </p:blipFill>
        <p:spPr>
          <a:xfrm>
            <a:off x="2058959" y="4103266"/>
            <a:ext cx="5156247" cy="27547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214422"/>
            <a:ext cx="8606760" cy="42862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pt-BR" sz="2200" b="1" dirty="0" smtClean="0">
                <a:solidFill>
                  <a:schemeClr val="tx2"/>
                </a:solidFill>
              </a:rPr>
              <a:t>2.1 Campo Elétrico</a:t>
            </a:r>
          </a:p>
          <a:p>
            <a:pPr marL="285750" indent="-285750" algn="just">
              <a:lnSpc>
                <a:spcPct val="150000"/>
              </a:lnSpc>
            </a:pPr>
            <a:endParaRPr lang="pt-BR" sz="2000" dirty="0" smtClean="0"/>
          </a:p>
          <a:p>
            <a:pPr marL="285750" indent="-285750" algn="just">
              <a:lnSpc>
                <a:spcPct val="150000"/>
              </a:lnSpc>
            </a:pPr>
            <a:endParaRPr lang="pt-BR" sz="200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B8F6-EDC4-48D7-8A34-C5167DAA1076}" type="slidenum">
              <a:rPr lang="pt-BR" smtClean="0"/>
              <a:pPr/>
              <a:t>5</a:t>
            </a:fld>
            <a:endParaRPr lang="pt-BR" dirty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 dirty="0"/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2" cstate="print"/>
          <a:srcRect l="9811" t="3667" r="10065" b="4660"/>
          <a:stretch>
            <a:fillRect/>
          </a:stretch>
        </p:blipFill>
        <p:spPr bwMode="auto">
          <a:xfrm>
            <a:off x="-32" y="1643050"/>
            <a:ext cx="9101198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Espaço Reservado para Conteúdo 2"/>
          <p:cNvSpPr txBox="1">
            <a:spLocks/>
          </p:cNvSpPr>
          <p:nvPr/>
        </p:nvSpPr>
        <p:spPr>
          <a:xfrm>
            <a:off x="251520" y="5715016"/>
            <a:ext cx="4320480" cy="1143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just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b="1" dirty="0" smtClean="0"/>
              <a:t>Pontos críticos na SE:</a:t>
            </a:r>
          </a:p>
          <a:p>
            <a:pPr marL="285750" marR="0" lvl="0" indent="-285750" algn="just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pt-BR" dirty="0" smtClean="0"/>
              <a:t>E = 8,79 kV/m	(x,y) = (98,48)</a:t>
            </a:r>
          </a:p>
          <a:p>
            <a:pPr marL="285750" indent="-28575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dirty="0" smtClean="0"/>
              <a:t>E = 8,77 kV/m	(x,y) = (98,8)</a:t>
            </a:r>
            <a:endParaRPr kumimoji="0" lang="pt-BR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Conteúdo 2"/>
          <p:cNvSpPr txBox="1">
            <a:spLocks/>
          </p:cNvSpPr>
          <p:nvPr/>
        </p:nvSpPr>
        <p:spPr>
          <a:xfrm>
            <a:off x="4609238" y="6072206"/>
            <a:ext cx="4320480" cy="785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just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pt-BR" dirty="0" smtClean="0"/>
              <a:t>E = 7,77 kV/m	(x,y) = (134,48)</a:t>
            </a:r>
          </a:p>
          <a:p>
            <a:pPr marL="285750" indent="-28575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dirty="0" smtClean="0"/>
              <a:t>E = 7,60 kV/m	(x,y) = (134,8)</a:t>
            </a:r>
            <a:endParaRPr kumimoji="0" lang="pt-BR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Espaço Reservado para Conteúdo 2"/>
          <p:cNvSpPr txBox="1">
            <a:spLocks/>
          </p:cNvSpPr>
          <p:nvPr/>
        </p:nvSpPr>
        <p:spPr>
          <a:xfrm>
            <a:off x="2857488" y="5214950"/>
            <a:ext cx="3429024" cy="4286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ctr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Emax = 8,81 kV/m	(x,y) = (156,8)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214422"/>
            <a:ext cx="8606760" cy="42862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pt-BR" sz="2200" b="1" dirty="0" smtClean="0">
                <a:solidFill>
                  <a:schemeClr val="tx2"/>
                </a:solidFill>
              </a:rPr>
              <a:t>2.2 Campo Magnético</a:t>
            </a:r>
          </a:p>
          <a:p>
            <a:pPr marL="285750" indent="-285750" algn="just">
              <a:lnSpc>
                <a:spcPct val="150000"/>
              </a:lnSpc>
            </a:pPr>
            <a:endParaRPr lang="pt-BR" sz="2000" dirty="0" smtClean="0"/>
          </a:p>
          <a:p>
            <a:pPr marL="285750" indent="-285750" algn="just">
              <a:lnSpc>
                <a:spcPct val="150000"/>
              </a:lnSpc>
            </a:pPr>
            <a:endParaRPr lang="pt-BR" sz="200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B8F6-EDC4-48D7-8A34-C5167DAA1076}" type="slidenum">
              <a:rPr lang="pt-BR" smtClean="0"/>
              <a:pPr/>
              <a:t>6</a:t>
            </a:fld>
            <a:endParaRPr lang="pt-BR" dirty="0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print"/>
          <a:srcRect l="9416" t="2972" r="9712" b="4643"/>
          <a:stretch>
            <a:fillRect/>
          </a:stretch>
        </p:blipFill>
        <p:spPr bwMode="auto">
          <a:xfrm>
            <a:off x="0" y="1643050"/>
            <a:ext cx="914400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Espaço Reservado para Conteúdo 2"/>
          <p:cNvSpPr txBox="1">
            <a:spLocks/>
          </p:cNvSpPr>
          <p:nvPr/>
        </p:nvSpPr>
        <p:spPr>
          <a:xfrm>
            <a:off x="2857488" y="5214950"/>
            <a:ext cx="3429024" cy="4286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ctr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Bmax = 67 µT	(x,y) = (31,39)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214422"/>
            <a:ext cx="8606760" cy="135732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pt-BR" sz="2400" b="1" dirty="0" smtClean="0">
                <a:solidFill>
                  <a:schemeClr val="tx2"/>
                </a:solidFill>
              </a:rPr>
              <a:t>3. Fatores que Influenciam a Intensidade de Campo Elétrico</a:t>
            </a:r>
            <a:endParaRPr lang="pt-BR" sz="2200" b="1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pt-BR" sz="2200" b="1" dirty="0" smtClean="0">
                <a:solidFill>
                  <a:schemeClr val="tx2"/>
                </a:solidFill>
              </a:rPr>
              <a:t>3.1 Altura dos Equipamentos e Barramentos</a:t>
            </a:r>
          </a:p>
          <a:p>
            <a:pPr marL="285750" indent="-285750" algn="just">
              <a:lnSpc>
                <a:spcPct val="150000"/>
              </a:lnSpc>
            </a:pPr>
            <a:r>
              <a:rPr lang="pt-BR" sz="2000" b="1" dirty="0" smtClean="0"/>
              <a:t>CASO 1:</a:t>
            </a:r>
          </a:p>
          <a:p>
            <a:pPr>
              <a:buNone/>
            </a:pPr>
            <a:endParaRPr lang="pt-BR" sz="2200" b="1" dirty="0" smtClean="0">
              <a:solidFill>
                <a:schemeClr val="tx2"/>
              </a:solidFill>
            </a:endParaRPr>
          </a:p>
          <a:p>
            <a:pPr marL="285750" indent="-285750" algn="just">
              <a:lnSpc>
                <a:spcPct val="150000"/>
              </a:lnSpc>
            </a:pPr>
            <a:r>
              <a:rPr lang="pt-BR" sz="2000" b="1" dirty="0" smtClean="0"/>
              <a:t>CASO 1: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B8F6-EDC4-48D7-8A34-C5167DAA1076}" type="slidenum">
              <a:rPr lang="pt-BR" smtClean="0"/>
              <a:pPr/>
              <a:t>7</a:t>
            </a:fld>
            <a:endParaRPr lang="pt-BR" dirty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 l="9804" t="3919" r="9586" b="3919"/>
          <a:stretch>
            <a:fillRect/>
          </a:stretch>
        </p:blipFill>
        <p:spPr bwMode="auto">
          <a:xfrm>
            <a:off x="71406" y="2643182"/>
            <a:ext cx="8929750" cy="349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Espaço Reservado para Conteúdo 2"/>
          <p:cNvSpPr txBox="1">
            <a:spLocks/>
          </p:cNvSpPr>
          <p:nvPr/>
        </p:nvSpPr>
        <p:spPr>
          <a:xfrm>
            <a:off x="2357422" y="6215082"/>
            <a:ext cx="4500594" cy="4286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ctr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Emax = 6,63 kV/m	(x,y) = (98,48)</a:t>
            </a:r>
            <a:r>
              <a:rPr kumimoji="0" lang="pt-BR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[</a:t>
            </a: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-25,2%]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214422"/>
            <a:ext cx="8606760" cy="10001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pt-BR" sz="2200" b="1" dirty="0" smtClean="0">
                <a:solidFill>
                  <a:schemeClr val="tx2"/>
                </a:solidFill>
              </a:rPr>
              <a:t>3.2 Sequência de Fases de Circuitos Adjacentes</a:t>
            </a:r>
          </a:p>
          <a:p>
            <a:pPr marL="285750" indent="-285750" algn="just">
              <a:lnSpc>
                <a:spcPct val="150000"/>
              </a:lnSpc>
            </a:pPr>
            <a:r>
              <a:rPr lang="pt-BR" sz="2000" b="1" dirty="0" smtClean="0"/>
              <a:t>CASO 2:</a:t>
            </a:r>
          </a:p>
          <a:p>
            <a:pPr>
              <a:buNone/>
            </a:pPr>
            <a:endParaRPr lang="pt-BR" sz="2200" b="1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pt-BR" sz="2200" b="1" dirty="0" smtClean="0">
              <a:solidFill>
                <a:schemeClr val="tx2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B8F6-EDC4-48D7-8A34-C5167DAA1076}" type="slidenum">
              <a:rPr lang="pt-BR" smtClean="0"/>
              <a:pPr/>
              <a:t>8</a:t>
            </a:fld>
            <a:endParaRPr lang="pt-BR" dirty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 dirty="0"/>
          </a:p>
        </p:txBody>
      </p:sp>
      <p:sp>
        <p:nvSpPr>
          <p:cNvPr id="13" name="Espaço Reservado para Conteúdo 2"/>
          <p:cNvSpPr txBox="1">
            <a:spLocks/>
          </p:cNvSpPr>
          <p:nvPr/>
        </p:nvSpPr>
        <p:spPr>
          <a:xfrm>
            <a:off x="2357422" y="5857892"/>
            <a:ext cx="4500594" cy="4286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ctr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Emax = 10,08 kV/m	(x,y) = (98,28)</a:t>
            </a:r>
            <a:r>
              <a:rPr kumimoji="0" lang="pt-BR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[+14,4</a:t>
            </a: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%]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 l="9770" t="6638" r="9770" b="6638"/>
          <a:stretch>
            <a:fillRect/>
          </a:stretch>
        </p:blipFill>
        <p:spPr bwMode="auto">
          <a:xfrm>
            <a:off x="-32" y="2285992"/>
            <a:ext cx="9144032" cy="3526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214422"/>
            <a:ext cx="8606760" cy="121444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pt-BR" sz="2200" b="1" dirty="0" smtClean="0">
                <a:solidFill>
                  <a:schemeClr val="tx2"/>
                </a:solidFill>
              </a:rPr>
              <a:t>3.3 Forma de Interligação do Barramento Principal (Nível Intermediário) com o Nível Inferior e Superior</a:t>
            </a:r>
          </a:p>
          <a:p>
            <a:pPr marL="285750" lvl="0" indent="-285750" algn="just">
              <a:lnSpc>
                <a:spcPct val="150000"/>
              </a:lnSpc>
              <a:defRPr/>
            </a:pPr>
            <a:r>
              <a:rPr lang="pt-BR" sz="2000" dirty="0" smtClean="0"/>
              <a:t> Interior da subestação – Efeito da sequência de fases:</a:t>
            </a:r>
          </a:p>
          <a:p>
            <a:pPr algn="just">
              <a:buNone/>
            </a:pPr>
            <a:endParaRPr lang="pt-BR" sz="2200" b="1" dirty="0" smtClean="0">
              <a:solidFill>
                <a:schemeClr val="tx2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B8F6-EDC4-48D7-8A34-C5167DAA1076}" type="slidenum">
              <a:rPr lang="pt-BR" smtClean="0"/>
              <a:pPr/>
              <a:t>9</a:t>
            </a:fld>
            <a:endParaRPr lang="pt-BR" dirty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 dirty="0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 dirty="0"/>
          </a:p>
        </p:txBody>
      </p:sp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0395" y="4737099"/>
            <a:ext cx="5699125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Espaço Reservado para Conteúdo 2"/>
          <p:cNvSpPr txBox="1">
            <a:spLocks/>
          </p:cNvSpPr>
          <p:nvPr/>
        </p:nvSpPr>
        <p:spPr>
          <a:xfrm>
            <a:off x="251520" y="4286256"/>
            <a:ext cx="8606760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85750" algn="just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pt-BR" sz="2000" dirty="0" smtClean="0"/>
              <a:t>Periferia</a:t>
            </a:r>
            <a:r>
              <a:rPr kumimoji="0" lang="pt-B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da subestação – Efeito do prolongamento do barramento principal: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2428868"/>
            <a:ext cx="54864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810</TotalTime>
  <Words>1438</Words>
  <Application>Microsoft Office PowerPoint</Application>
  <PresentationFormat>On-screen Show (4:3)</PresentationFormat>
  <Paragraphs>440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Tema do Office</vt:lpstr>
      <vt:lpstr>Influência dos Campos Elétricos e Magnéticos no Projeto Eletromecânico de Subestações de Energia Elétrica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CHESF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JOCILIO TAVARES DE OLIVEIRA</dc:creator>
  <cp:lastModifiedBy>Administrator</cp:lastModifiedBy>
  <cp:revision>84</cp:revision>
  <cp:lastPrinted>2013-03-20T14:48:23Z</cp:lastPrinted>
  <dcterms:created xsi:type="dcterms:W3CDTF">2013-03-20T14:44:51Z</dcterms:created>
  <dcterms:modified xsi:type="dcterms:W3CDTF">2013-10-14T11:35:40Z</dcterms:modified>
</cp:coreProperties>
</file>