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9"/>
  </p:notesMasterIdLst>
  <p:sldIdLst>
    <p:sldId id="256" r:id="rId2"/>
    <p:sldId id="282" r:id="rId3"/>
    <p:sldId id="284" r:id="rId4"/>
    <p:sldId id="287" r:id="rId5"/>
    <p:sldId id="289" r:id="rId6"/>
    <p:sldId id="278" r:id="rId7"/>
    <p:sldId id="275" r:id="rId8"/>
    <p:sldId id="276" r:id="rId9"/>
    <p:sldId id="277" r:id="rId10"/>
    <p:sldId id="279" r:id="rId11"/>
    <p:sldId id="291" r:id="rId12"/>
    <p:sldId id="292" r:id="rId13"/>
    <p:sldId id="270" r:id="rId14"/>
    <p:sldId id="271" r:id="rId15"/>
    <p:sldId id="272" r:id="rId16"/>
    <p:sldId id="273" r:id="rId17"/>
    <p:sldId id="290" r:id="rId18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3146" autoAdjust="0"/>
  </p:normalViewPr>
  <p:slideViewPr>
    <p:cSldViewPr showGuides="1">
      <p:cViewPr>
        <p:scale>
          <a:sx n="77" d="100"/>
          <a:sy n="77" d="100"/>
        </p:scale>
        <p:origin x="-1092" y="19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96A0448-61E6-4BA4-95E4-EDD2405F2A66}" type="datetimeFigureOut">
              <a:rPr lang="pt-BR" smtClean="0"/>
              <a:t>14/10/2013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1F96243-A815-4369-8E25-15B774DB528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5005109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8DEF788-560B-431F-B058-7947BF6CA294}" type="slidenum">
              <a:rPr lang="pt-BR" smtClean="0">
                <a:solidFill>
                  <a:prstClr val="black"/>
                </a:solidFill>
              </a:rPr>
              <a:pPr>
                <a:defRPr/>
              </a:pPr>
              <a:t>13</a:t>
            </a:fld>
            <a:endParaRPr lang="pt-BR" smtClean="0">
              <a:solidFill>
                <a:prstClr val="black"/>
              </a:solidFill>
            </a:endParaRPr>
          </a:p>
        </p:txBody>
      </p:sp>
      <p:sp>
        <p:nvSpPr>
          <p:cNvPr id="552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1413" y="687388"/>
            <a:ext cx="4567237" cy="3427412"/>
          </a:xfrm>
          <a:ln/>
        </p:spPr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t-BR" smtClean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endParaRPr lang="pt-BR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8DEF788-560B-431F-B058-7947BF6CA294}" type="slidenum">
              <a:rPr lang="pt-BR" smtClean="0">
                <a:solidFill>
                  <a:prstClr val="black"/>
                </a:solidFill>
              </a:rPr>
              <a:pPr>
                <a:defRPr/>
              </a:pPr>
              <a:t>14</a:t>
            </a:fld>
            <a:endParaRPr lang="pt-BR" smtClean="0">
              <a:solidFill>
                <a:prstClr val="black"/>
              </a:solidFill>
            </a:endParaRPr>
          </a:p>
        </p:txBody>
      </p:sp>
      <p:sp>
        <p:nvSpPr>
          <p:cNvPr id="552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1413" y="687388"/>
            <a:ext cx="4567237" cy="3427412"/>
          </a:xfrm>
          <a:ln/>
        </p:spPr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t-BR" smtClean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endParaRPr lang="pt-BR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8DEF788-560B-431F-B058-7947BF6CA294}" type="slidenum">
              <a:rPr lang="pt-BR" smtClean="0">
                <a:solidFill>
                  <a:prstClr val="black"/>
                </a:solidFill>
              </a:rPr>
              <a:pPr>
                <a:defRPr/>
              </a:pPr>
              <a:t>15</a:t>
            </a:fld>
            <a:endParaRPr lang="pt-BR" smtClean="0">
              <a:solidFill>
                <a:prstClr val="black"/>
              </a:solidFill>
            </a:endParaRPr>
          </a:p>
        </p:txBody>
      </p:sp>
      <p:sp>
        <p:nvSpPr>
          <p:cNvPr id="552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1413" y="687388"/>
            <a:ext cx="4567237" cy="3427412"/>
          </a:xfrm>
          <a:ln/>
        </p:spPr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t-BR" smtClean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endParaRPr lang="pt-BR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8DEF788-560B-431F-B058-7947BF6CA294}" type="slidenum">
              <a:rPr lang="pt-BR" smtClean="0">
                <a:solidFill>
                  <a:prstClr val="black"/>
                </a:solidFill>
              </a:rPr>
              <a:pPr>
                <a:defRPr/>
              </a:pPr>
              <a:t>16</a:t>
            </a:fld>
            <a:endParaRPr lang="pt-BR" smtClean="0">
              <a:solidFill>
                <a:prstClr val="black"/>
              </a:solidFill>
            </a:endParaRPr>
          </a:p>
        </p:txBody>
      </p:sp>
      <p:sp>
        <p:nvSpPr>
          <p:cNvPr id="552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1413" y="687388"/>
            <a:ext cx="4567237" cy="3427412"/>
          </a:xfrm>
          <a:ln/>
        </p:spPr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t-BR" smtClean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endParaRPr lang="pt-BR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62FD62-6F2E-4265-A4A6-8F4614B99CDF}" type="datetime1">
              <a:rPr lang="pt-BR" smtClean="0"/>
              <a:t>14/10/2013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CA9150-1CFA-4DA1-92CF-404032966A6D}" type="slidenum">
              <a:rPr lang="pt-BR" smtClean="0"/>
              <a:t>‹nº›</a:t>
            </a:fld>
            <a:endParaRPr lang="pt-BR"/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6988"/>
            <a:ext cx="9144000" cy="11334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6405813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9A918-77C1-4656-8BE4-B6D2F3864C3E}" type="datetime1">
              <a:rPr lang="pt-BR" smtClean="0"/>
              <a:t>14/10/2013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CA9150-1CFA-4DA1-92CF-404032966A6D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9554865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4ED395-4B28-4B7D-B107-916163F1B1B4}" type="datetime1">
              <a:rPr lang="pt-BR" smtClean="0"/>
              <a:t>14/10/2013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CA9150-1CFA-4DA1-92CF-404032966A6D}" type="slidenum">
              <a:rPr lang="pt-BR" smtClean="0"/>
              <a:t>‹nº›</a:t>
            </a:fld>
            <a:endParaRPr lang="pt-BR"/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-26988"/>
            <a:ext cx="9144000" cy="11334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1843182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5" r:id="rId2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ons.org.br/biblioteca_virtual/livro_diretrizestransmissao.aspx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3"/>
          <p:cNvSpPr txBox="1">
            <a:spLocks noChangeArrowheads="1"/>
          </p:cNvSpPr>
          <p:nvPr/>
        </p:nvSpPr>
        <p:spPr bwMode="auto">
          <a:xfrm>
            <a:off x="1259632" y="5229200"/>
            <a:ext cx="6624736" cy="584775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kumimoji="1" lang="pt-BR" sz="3200" b="1" i="1" dirty="0">
                <a:ln w="1905">
                  <a:solidFill>
                    <a:srgbClr val="002060"/>
                  </a:solidFill>
                </a:ln>
                <a:gradFill>
                  <a:gsLst>
                    <a:gs pos="0">
                      <a:srgbClr val="2D5C8A">
                        <a:shade val="20000"/>
                        <a:satMod val="200000"/>
                      </a:srgbClr>
                    </a:gs>
                    <a:gs pos="78000">
                      <a:srgbClr val="2D5C8A">
                        <a:tint val="90000"/>
                        <a:shade val="89000"/>
                        <a:satMod val="220000"/>
                      </a:srgbClr>
                    </a:gs>
                    <a:gs pos="100000">
                      <a:srgbClr val="2D5C8A">
                        <a:tint val="12000"/>
                        <a:satMod val="255000"/>
                      </a:srgb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alibri" pitchFamily="34" charset="0"/>
                <a:cs typeface="Arial" charset="0"/>
              </a:rPr>
              <a:t>Brasília, </a:t>
            </a:r>
            <a:r>
              <a:rPr kumimoji="1" lang="pt-BR" sz="3200" b="1" i="1" dirty="0" smtClean="0">
                <a:ln w="1905">
                  <a:solidFill>
                    <a:srgbClr val="002060"/>
                  </a:solidFill>
                </a:ln>
                <a:gradFill>
                  <a:gsLst>
                    <a:gs pos="0">
                      <a:srgbClr val="2D5C8A">
                        <a:shade val="20000"/>
                        <a:satMod val="200000"/>
                      </a:srgbClr>
                    </a:gs>
                    <a:gs pos="78000">
                      <a:srgbClr val="2D5C8A">
                        <a:tint val="90000"/>
                        <a:shade val="89000"/>
                        <a:satMod val="220000"/>
                      </a:srgbClr>
                    </a:gs>
                    <a:gs pos="100000">
                      <a:srgbClr val="2D5C8A">
                        <a:tint val="12000"/>
                        <a:satMod val="255000"/>
                      </a:srgb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alibri" pitchFamily="34" charset="0"/>
                <a:cs typeface="Arial" charset="0"/>
              </a:rPr>
              <a:t>15 </a:t>
            </a:r>
            <a:r>
              <a:rPr kumimoji="1" lang="pt-BR" sz="3200" b="1" i="1" dirty="0">
                <a:ln w="1905">
                  <a:solidFill>
                    <a:srgbClr val="002060"/>
                  </a:solidFill>
                </a:ln>
                <a:gradFill>
                  <a:gsLst>
                    <a:gs pos="0">
                      <a:srgbClr val="2D5C8A">
                        <a:shade val="20000"/>
                        <a:satMod val="200000"/>
                      </a:srgbClr>
                    </a:gs>
                    <a:gs pos="78000">
                      <a:srgbClr val="2D5C8A">
                        <a:tint val="90000"/>
                        <a:shade val="89000"/>
                        <a:satMod val="220000"/>
                      </a:srgbClr>
                    </a:gs>
                    <a:gs pos="100000">
                      <a:srgbClr val="2D5C8A">
                        <a:tint val="12000"/>
                        <a:satMod val="255000"/>
                      </a:srgb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alibri" pitchFamily="34" charset="0"/>
                <a:cs typeface="Arial" charset="0"/>
              </a:rPr>
              <a:t>de outubro de 2013 </a:t>
            </a:r>
            <a:endParaRPr kumimoji="1" lang="pt-BR" sz="3200" b="1" i="1" spc="50" dirty="0">
              <a:ln w="1905">
                <a:solidFill>
                  <a:srgbClr val="002060"/>
                </a:solidFill>
              </a:ln>
              <a:gradFill>
                <a:gsLst>
                  <a:gs pos="25000">
                    <a:srgbClr val="336699">
                      <a:satMod val="155000"/>
                    </a:srgbClr>
                  </a:gs>
                  <a:gs pos="100000">
                    <a:srgbClr val="336699">
                      <a:shade val="45000"/>
                      <a:satMod val="165000"/>
                    </a:srgb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alibri" pitchFamily="34" charset="0"/>
              <a:cs typeface="Arial" charset="0"/>
            </a:endParaRPr>
          </a:p>
        </p:txBody>
      </p:sp>
      <p:sp>
        <p:nvSpPr>
          <p:cNvPr id="5" name="Retângulo 4"/>
          <p:cNvSpPr/>
          <p:nvPr/>
        </p:nvSpPr>
        <p:spPr>
          <a:xfrm>
            <a:off x="559138" y="1844824"/>
            <a:ext cx="8066274" cy="2308324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1" lang="pt-BR" sz="3600" b="1" i="1" dirty="0">
                <a:ln w="1905">
                  <a:solidFill>
                    <a:srgbClr val="002060"/>
                  </a:solidFill>
                </a:ln>
                <a:gradFill>
                  <a:gsLst>
                    <a:gs pos="0">
                      <a:srgbClr val="2D5C8A">
                        <a:shade val="20000"/>
                        <a:satMod val="200000"/>
                      </a:srgbClr>
                    </a:gs>
                    <a:gs pos="78000">
                      <a:srgbClr val="2D5C8A">
                        <a:tint val="90000"/>
                        <a:shade val="89000"/>
                        <a:satMod val="220000"/>
                      </a:srgbClr>
                    </a:gs>
                    <a:gs pos="100000">
                      <a:srgbClr val="2D5C8A">
                        <a:tint val="12000"/>
                        <a:satMod val="255000"/>
                      </a:srgb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alibri" pitchFamily="34" charset="0"/>
                <a:cs typeface="Arial" charset="0"/>
              </a:rPr>
              <a:t>DIRETRIZES</a:t>
            </a:r>
            <a:r>
              <a:rPr lang="pt-BR" sz="3600" i="1" dirty="0"/>
              <a:t> </a:t>
            </a:r>
            <a:r>
              <a:rPr kumimoji="1" lang="pt-BR" sz="3600" b="1" i="1" dirty="0">
                <a:ln w="1905">
                  <a:solidFill>
                    <a:srgbClr val="002060"/>
                  </a:solidFill>
                </a:ln>
                <a:gradFill>
                  <a:gsLst>
                    <a:gs pos="0">
                      <a:srgbClr val="2D5C8A">
                        <a:shade val="20000"/>
                        <a:satMod val="200000"/>
                      </a:srgbClr>
                    </a:gs>
                    <a:gs pos="78000">
                      <a:srgbClr val="2D5C8A">
                        <a:tint val="90000"/>
                        <a:shade val="89000"/>
                        <a:satMod val="220000"/>
                      </a:srgbClr>
                    </a:gs>
                    <a:gs pos="100000">
                      <a:srgbClr val="2D5C8A">
                        <a:tint val="12000"/>
                        <a:satMod val="255000"/>
                      </a:srgb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alibri" pitchFamily="34" charset="0"/>
                <a:cs typeface="Arial" charset="0"/>
              </a:rPr>
              <a:t>PARA A ELABORAÇÃO DE PROJETOS BÁSICOS COMO FORMA DE OTIMIZAÇÃO DA IMPLANTAÇÃO DE NOVAS INSTALAÇÕES DE TRANSMISSÃO</a:t>
            </a:r>
          </a:p>
        </p:txBody>
      </p:sp>
    </p:spTree>
    <p:extLst>
      <p:ext uri="{BB962C8B-B14F-4D97-AF65-F5344CB8AC3E}">
        <p14:creationId xmlns:p14="http://schemas.microsoft.com/office/powerpoint/2010/main" val="3089548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Número de Slid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CA9150-1CFA-4DA1-92CF-404032966A6D}" type="slidenum">
              <a:rPr lang="pt-BR" smtClean="0"/>
              <a:t>10</a:t>
            </a:fld>
            <a:endParaRPr lang="pt-BR"/>
          </a:p>
        </p:txBody>
      </p:sp>
      <p:sp>
        <p:nvSpPr>
          <p:cNvPr id="3" name="Título 1"/>
          <p:cNvSpPr txBox="1">
            <a:spLocks/>
          </p:cNvSpPr>
          <p:nvPr/>
        </p:nvSpPr>
        <p:spPr>
          <a:xfrm>
            <a:off x="107504" y="1138833"/>
            <a:ext cx="8856984" cy="633983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 Black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 Black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 Black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 Black" pitchFamily="34" charset="0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 Black" pitchFamily="34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 Black" pitchFamily="34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 Black" pitchFamily="34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 Black" pitchFamily="34" charset="0"/>
              </a:defRPr>
            </a:lvl9pPr>
          </a:lstStyle>
          <a:p>
            <a:pPr>
              <a:defRPr/>
            </a:pPr>
            <a:r>
              <a:rPr lang="pt-BR" sz="2800" b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Fatores de </a:t>
            </a:r>
            <a:r>
              <a:rPr lang="pt-BR" sz="2800" b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Sucesso para Aprovação de Projetos Básicos:</a:t>
            </a:r>
            <a:endParaRPr lang="pt-BR" sz="2800" b="1" dirty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  <a:p>
            <a:pPr>
              <a:defRPr/>
            </a:pPr>
            <a:endParaRPr lang="pt-BR" sz="2800" b="1" dirty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4" name="Retângulo 3"/>
          <p:cNvSpPr/>
          <p:nvPr/>
        </p:nvSpPr>
        <p:spPr>
          <a:xfrm>
            <a:off x="107504" y="1628800"/>
            <a:ext cx="8856984" cy="5114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fontAlgn="base">
              <a:spcBef>
                <a:spcPts val="200"/>
              </a:spcBef>
              <a:spcAft>
                <a:spcPct val="0"/>
              </a:spcAft>
              <a:defRPr/>
            </a:pPr>
            <a:r>
              <a:rPr kumimoji="1" lang="en-US" sz="2200" b="1" dirty="0" smtClean="0">
                <a:solidFill>
                  <a:srgbClr val="FF0000"/>
                </a:solidFill>
                <a:latin typeface="Calibri" pitchFamily="34" charset="0"/>
                <a:cs typeface="Arial" charset="0"/>
              </a:rPr>
              <a:t>TRANSMISSORA</a:t>
            </a:r>
            <a:endParaRPr kumimoji="1" lang="pt-BR" sz="2200" b="1" dirty="0" smtClean="0">
              <a:solidFill>
                <a:srgbClr val="FF0000"/>
              </a:solidFill>
              <a:latin typeface="Calibri" pitchFamily="34" charset="0"/>
              <a:cs typeface="Arial" charset="0"/>
            </a:endParaRPr>
          </a:p>
          <a:p>
            <a:pPr marL="342900" lvl="1" indent="-342900" fontAlgn="base">
              <a:spcBef>
                <a:spcPts val="200"/>
              </a:spcBef>
              <a:spcAft>
                <a:spcPct val="0"/>
              </a:spcAft>
              <a:buFont typeface="Wingdings" pitchFamily="2" charset="2"/>
              <a:buChar char="ü"/>
              <a:defRPr/>
            </a:pPr>
            <a:r>
              <a:rPr kumimoji="1" lang="en-US" sz="2200" b="1" dirty="0" err="1" smtClean="0">
                <a:solidFill>
                  <a:srgbClr val="003366"/>
                </a:solidFill>
                <a:latin typeface="Calibri" pitchFamily="34" charset="0"/>
                <a:cs typeface="Arial" charset="0"/>
              </a:rPr>
              <a:t>Conhecimento</a:t>
            </a:r>
            <a:r>
              <a:rPr kumimoji="1" lang="en-US" sz="2200" b="1" dirty="0" smtClean="0">
                <a:solidFill>
                  <a:srgbClr val="003366"/>
                </a:solidFill>
                <a:latin typeface="Calibri" pitchFamily="34" charset="0"/>
                <a:cs typeface="Arial" charset="0"/>
              </a:rPr>
              <a:t> </a:t>
            </a:r>
            <a:r>
              <a:rPr kumimoji="1" lang="en-US" sz="2200" b="1" dirty="0" err="1" smtClean="0">
                <a:solidFill>
                  <a:srgbClr val="003366"/>
                </a:solidFill>
                <a:latin typeface="Calibri" pitchFamily="34" charset="0"/>
                <a:cs typeface="Arial" charset="0"/>
              </a:rPr>
              <a:t>multidisciplinar</a:t>
            </a:r>
            <a:r>
              <a:rPr kumimoji="1" lang="en-US" sz="2200" b="1" dirty="0" smtClean="0">
                <a:solidFill>
                  <a:srgbClr val="003366"/>
                </a:solidFill>
                <a:latin typeface="Calibri" pitchFamily="34" charset="0"/>
                <a:cs typeface="Arial" charset="0"/>
              </a:rPr>
              <a:t>  (LTs, </a:t>
            </a:r>
            <a:r>
              <a:rPr kumimoji="1" lang="en-US" sz="2200" b="1" dirty="0" err="1" smtClean="0">
                <a:solidFill>
                  <a:srgbClr val="003366"/>
                </a:solidFill>
                <a:latin typeface="Calibri" pitchFamily="34" charset="0"/>
                <a:cs typeface="Arial" charset="0"/>
              </a:rPr>
              <a:t>estudos</a:t>
            </a:r>
            <a:r>
              <a:rPr kumimoji="1" lang="en-US" sz="2200" b="1" dirty="0" smtClean="0">
                <a:solidFill>
                  <a:srgbClr val="003366"/>
                </a:solidFill>
                <a:latin typeface="Calibri" pitchFamily="34" charset="0"/>
                <a:cs typeface="Arial" charset="0"/>
              </a:rPr>
              <a:t>, </a:t>
            </a:r>
            <a:r>
              <a:rPr kumimoji="1" lang="en-US" sz="2200" b="1" dirty="0" err="1" smtClean="0">
                <a:solidFill>
                  <a:srgbClr val="003366"/>
                </a:solidFill>
                <a:latin typeface="Calibri" pitchFamily="34" charset="0"/>
                <a:cs typeface="Arial" charset="0"/>
              </a:rPr>
              <a:t>especificação</a:t>
            </a:r>
            <a:r>
              <a:rPr kumimoji="1" lang="en-US" sz="2200" b="1" dirty="0" smtClean="0">
                <a:solidFill>
                  <a:srgbClr val="003366"/>
                </a:solidFill>
                <a:latin typeface="Calibri" pitchFamily="34" charset="0"/>
                <a:cs typeface="Arial" charset="0"/>
              </a:rPr>
              <a:t> equip.)</a:t>
            </a:r>
            <a:endParaRPr kumimoji="1" lang="pt-BR" sz="2200" b="1" dirty="0" smtClean="0">
              <a:solidFill>
                <a:srgbClr val="003366"/>
              </a:solidFill>
              <a:latin typeface="Calibri" pitchFamily="34" charset="0"/>
              <a:cs typeface="Arial" charset="0"/>
            </a:endParaRPr>
          </a:p>
          <a:p>
            <a:pPr marL="342900" lvl="1" indent="-342900" fontAlgn="base">
              <a:spcBef>
                <a:spcPts val="200"/>
              </a:spcBef>
              <a:spcAft>
                <a:spcPct val="0"/>
              </a:spcAft>
              <a:buFont typeface="Wingdings" pitchFamily="2" charset="2"/>
              <a:buChar char="ü"/>
              <a:defRPr/>
            </a:pPr>
            <a:r>
              <a:rPr kumimoji="1" lang="pt-BR" sz="2200" b="1" dirty="0" smtClean="0">
                <a:solidFill>
                  <a:srgbClr val="003366"/>
                </a:solidFill>
                <a:latin typeface="Calibri" pitchFamily="34" charset="0"/>
                <a:cs typeface="Arial" charset="0"/>
              </a:rPr>
              <a:t>Coordenação técnica:</a:t>
            </a:r>
            <a:r>
              <a:rPr kumimoji="1" lang="pt-BR" sz="2200" b="1" dirty="0">
                <a:solidFill>
                  <a:srgbClr val="003366"/>
                </a:solidFill>
                <a:latin typeface="Calibri" pitchFamily="34" charset="0"/>
                <a:cs typeface="Arial" charset="0"/>
              </a:rPr>
              <a:t> </a:t>
            </a:r>
            <a:r>
              <a:rPr kumimoji="1" lang="pt-BR" sz="2200" b="1" dirty="0" smtClean="0">
                <a:solidFill>
                  <a:srgbClr val="003366"/>
                </a:solidFill>
                <a:latin typeface="Calibri" pitchFamily="34" charset="0"/>
                <a:cs typeface="Arial" charset="0"/>
              </a:rPr>
              <a:t> </a:t>
            </a:r>
            <a:r>
              <a:rPr kumimoji="1" lang="en-US" sz="2200" b="1" dirty="0" err="1" smtClean="0">
                <a:solidFill>
                  <a:srgbClr val="003366"/>
                </a:solidFill>
                <a:latin typeface="Calibri" pitchFamily="34" charset="0"/>
                <a:cs typeface="Arial" charset="0"/>
              </a:rPr>
              <a:t>Estudos</a:t>
            </a:r>
            <a:r>
              <a:rPr kumimoji="1" lang="en-US" sz="2200" b="1" dirty="0" smtClean="0">
                <a:solidFill>
                  <a:srgbClr val="003366"/>
                </a:solidFill>
                <a:latin typeface="Calibri" pitchFamily="34" charset="0"/>
                <a:cs typeface="Arial" charset="0"/>
              </a:rPr>
              <a:t> / </a:t>
            </a:r>
            <a:r>
              <a:rPr kumimoji="1" lang="en-US" sz="2200" b="1" dirty="0" err="1" smtClean="0">
                <a:solidFill>
                  <a:srgbClr val="003366"/>
                </a:solidFill>
                <a:latin typeface="Calibri" pitchFamily="34" charset="0"/>
                <a:cs typeface="Arial" charset="0"/>
              </a:rPr>
              <a:t>Especificação</a:t>
            </a:r>
            <a:r>
              <a:rPr kumimoji="1" lang="en-US" sz="2200" b="1" dirty="0" smtClean="0">
                <a:solidFill>
                  <a:srgbClr val="003366"/>
                </a:solidFill>
                <a:latin typeface="Calibri" pitchFamily="34" charset="0"/>
                <a:cs typeface="Arial" charset="0"/>
              </a:rPr>
              <a:t> / </a:t>
            </a:r>
            <a:r>
              <a:rPr kumimoji="1" lang="en-US" sz="2200" b="1" dirty="0" err="1" smtClean="0">
                <a:solidFill>
                  <a:srgbClr val="003366"/>
                </a:solidFill>
                <a:latin typeface="Calibri" pitchFamily="34" charset="0"/>
                <a:cs typeface="Arial" charset="0"/>
              </a:rPr>
              <a:t>Aquisição</a:t>
            </a:r>
            <a:endParaRPr kumimoji="1" lang="pt-BR" sz="2200" b="1" dirty="0" smtClean="0">
              <a:solidFill>
                <a:srgbClr val="003366"/>
              </a:solidFill>
              <a:latin typeface="Calibri" pitchFamily="34" charset="0"/>
              <a:cs typeface="Arial" charset="0"/>
            </a:endParaRPr>
          </a:p>
          <a:p>
            <a:pPr marL="342900" lvl="1" indent="-342900" fontAlgn="base">
              <a:spcBef>
                <a:spcPts val="200"/>
              </a:spcBef>
              <a:spcAft>
                <a:spcPct val="0"/>
              </a:spcAft>
              <a:buFont typeface="Wingdings" pitchFamily="2" charset="2"/>
              <a:buChar char="ü"/>
              <a:defRPr/>
            </a:pPr>
            <a:r>
              <a:rPr kumimoji="1" lang="pt-BR" sz="2200" b="1" dirty="0" smtClean="0">
                <a:solidFill>
                  <a:srgbClr val="003366"/>
                </a:solidFill>
                <a:latin typeface="Calibri" pitchFamily="34" charset="0"/>
                <a:cs typeface="Arial" charset="0"/>
              </a:rPr>
              <a:t>Especificações técnicas de aquisição mais detalhadas</a:t>
            </a:r>
            <a:endParaRPr kumimoji="1" lang="pt-BR" sz="2200" b="1" dirty="0">
              <a:solidFill>
                <a:srgbClr val="003366"/>
              </a:solidFill>
              <a:latin typeface="Calibri" pitchFamily="34" charset="0"/>
              <a:cs typeface="Arial" charset="0"/>
            </a:endParaRPr>
          </a:p>
          <a:p>
            <a:pPr marL="342900" lvl="1" indent="-342900" fontAlgn="base">
              <a:spcBef>
                <a:spcPts val="200"/>
              </a:spcBef>
              <a:spcAft>
                <a:spcPct val="0"/>
              </a:spcAft>
              <a:buFont typeface="Wingdings" pitchFamily="2" charset="2"/>
              <a:buChar char="ü"/>
              <a:defRPr/>
            </a:pPr>
            <a:r>
              <a:rPr kumimoji="1" lang="pt-BR" sz="2200" b="1" dirty="0" smtClean="0">
                <a:solidFill>
                  <a:srgbClr val="003366"/>
                </a:solidFill>
                <a:latin typeface="Calibri" pitchFamily="34" charset="0"/>
                <a:cs typeface="Arial" charset="0"/>
              </a:rPr>
              <a:t>Padronização  da forma de apresentação dos relatórios do projeto:  </a:t>
            </a:r>
          </a:p>
          <a:p>
            <a:pPr marL="800100" lvl="2" indent="-342900" fontAlgn="base">
              <a:spcBef>
                <a:spcPts val="200"/>
              </a:spcBef>
              <a:spcAft>
                <a:spcPct val="0"/>
              </a:spcAft>
              <a:buFont typeface="Wingdings" pitchFamily="2" charset="2"/>
              <a:buChar char="ü"/>
              <a:defRPr/>
            </a:pPr>
            <a:r>
              <a:rPr kumimoji="1" lang="pt-BR" sz="2200" b="1" dirty="0" smtClean="0">
                <a:solidFill>
                  <a:srgbClr val="003366"/>
                </a:solidFill>
                <a:latin typeface="Calibri" pitchFamily="34" charset="0"/>
                <a:cs typeface="Arial" charset="0"/>
              </a:rPr>
              <a:t>dados e metodologias </a:t>
            </a:r>
          </a:p>
          <a:p>
            <a:pPr marL="800100" lvl="2" indent="-342900" fontAlgn="base">
              <a:spcBef>
                <a:spcPts val="200"/>
              </a:spcBef>
              <a:spcAft>
                <a:spcPct val="0"/>
              </a:spcAft>
              <a:buFont typeface="Wingdings" pitchFamily="2" charset="2"/>
              <a:buChar char="ü"/>
              <a:defRPr/>
            </a:pPr>
            <a:r>
              <a:rPr kumimoji="1" lang="en-US" sz="2200" b="1" dirty="0" err="1" smtClean="0">
                <a:solidFill>
                  <a:srgbClr val="003366"/>
                </a:solidFill>
                <a:latin typeface="Calibri" pitchFamily="34" charset="0"/>
                <a:cs typeface="Arial" charset="0"/>
              </a:rPr>
              <a:t>resultados</a:t>
            </a:r>
            <a:r>
              <a:rPr kumimoji="1" lang="en-US" sz="2200" b="1" dirty="0" smtClean="0">
                <a:solidFill>
                  <a:srgbClr val="003366"/>
                </a:solidFill>
                <a:latin typeface="Calibri" pitchFamily="34" charset="0"/>
                <a:cs typeface="Arial" charset="0"/>
              </a:rPr>
              <a:t> </a:t>
            </a:r>
            <a:r>
              <a:rPr kumimoji="1" lang="en-US" sz="2200" b="1" dirty="0" err="1" smtClean="0">
                <a:solidFill>
                  <a:srgbClr val="003366"/>
                </a:solidFill>
                <a:latin typeface="Calibri" pitchFamily="34" charset="0"/>
                <a:cs typeface="Arial" charset="0"/>
              </a:rPr>
              <a:t>concisos</a:t>
            </a:r>
            <a:endParaRPr kumimoji="1" lang="en-US" sz="2200" b="1" dirty="0" smtClean="0">
              <a:solidFill>
                <a:srgbClr val="003366"/>
              </a:solidFill>
              <a:latin typeface="Calibri" pitchFamily="34" charset="0"/>
              <a:cs typeface="Arial" charset="0"/>
            </a:endParaRPr>
          </a:p>
          <a:p>
            <a:pPr marL="800100" lvl="2" indent="-342900" fontAlgn="base">
              <a:spcBef>
                <a:spcPts val="200"/>
              </a:spcBef>
              <a:spcAft>
                <a:spcPct val="0"/>
              </a:spcAft>
              <a:buFont typeface="Wingdings" pitchFamily="2" charset="2"/>
              <a:buChar char="ü"/>
              <a:defRPr/>
            </a:pPr>
            <a:r>
              <a:rPr kumimoji="1" lang="en-US" sz="2200" b="1" dirty="0" err="1">
                <a:solidFill>
                  <a:srgbClr val="003366"/>
                </a:solidFill>
                <a:latin typeface="Calibri" pitchFamily="34" charset="0"/>
                <a:cs typeface="Arial" charset="0"/>
              </a:rPr>
              <a:t>r</a:t>
            </a:r>
            <a:r>
              <a:rPr kumimoji="1" lang="en-US" sz="2200" b="1" dirty="0" err="1" smtClean="0">
                <a:solidFill>
                  <a:srgbClr val="003366"/>
                </a:solidFill>
                <a:latin typeface="Calibri" pitchFamily="34" charset="0"/>
                <a:cs typeface="Arial" charset="0"/>
              </a:rPr>
              <a:t>ecomendações</a:t>
            </a:r>
            <a:r>
              <a:rPr kumimoji="1" lang="en-US" sz="2200" b="1" dirty="0" smtClean="0">
                <a:solidFill>
                  <a:srgbClr val="003366"/>
                </a:solidFill>
                <a:latin typeface="Calibri" pitchFamily="34" charset="0"/>
                <a:cs typeface="Arial" charset="0"/>
              </a:rPr>
              <a:t> </a:t>
            </a:r>
            <a:r>
              <a:rPr kumimoji="1" lang="en-US" sz="2200" b="1" dirty="0" err="1" smtClean="0">
                <a:solidFill>
                  <a:srgbClr val="003366"/>
                </a:solidFill>
                <a:latin typeface="Calibri" pitchFamily="34" charset="0"/>
                <a:cs typeface="Arial" charset="0"/>
              </a:rPr>
              <a:t>específicas</a:t>
            </a:r>
            <a:r>
              <a:rPr kumimoji="1" lang="en-US" sz="2200" b="1" dirty="0" smtClean="0">
                <a:solidFill>
                  <a:srgbClr val="003366"/>
                </a:solidFill>
                <a:latin typeface="Calibri" pitchFamily="34" charset="0"/>
                <a:cs typeface="Arial" charset="0"/>
              </a:rPr>
              <a:t> </a:t>
            </a:r>
            <a:endParaRPr kumimoji="1" lang="pt-BR" sz="2200" b="1" dirty="0" smtClean="0">
              <a:solidFill>
                <a:srgbClr val="003366"/>
              </a:solidFill>
              <a:latin typeface="Calibri" pitchFamily="34" charset="0"/>
              <a:cs typeface="Arial" charset="0"/>
            </a:endParaRPr>
          </a:p>
          <a:p>
            <a:pPr marL="0" lvl="1" fontAlgn="base">
              <a:spcBef>
                <a:spcPts val="200"/>
              </a:spcBef>
              <a:spcAft>
                <a:spcPct val="0"/>
              </a:spcAft>
              <a:defRPr/>
            </a:pPr>
            <a:r>
              <a:rPr kumimoji="1" lang="en-US" sz="2200" b="1" dirty="0" smtClean="0">
                <a:solidFill>
                  <a:srgbClr val="FF0000"/>
                </a:solidFill>
                <a:latin typeface="Calibri" pitchFamily="34" charset="0"/>
                <a:cs typeface="Arial" charset="0"/>
              </a:rPr>
              <a:t>ONS</a:t>
            </a:r>
            <a:endParaRPr kumimoji="1" lang="pt-BR" sz="2200" b="1" dirty="0">
              <a:solidFill>
                <a:srgbClr val="FF0000"/>
              </a:solidFill>
              <a:latin typeface="Calibri" pitchFamily="34" charset="0"/>
              <a:cs typeface="Arial" charset="0"/>
            </a:endParaRPr>
          </a:p>
          <a:p>
            <a:pPr marL="342900" lvl="1" indent="-342900" fontAlgn="base">
              <a:spcBef>
                <a:spcPts val="200"/>
              </a:spcBef>
              <a:spcAft>
                <a:spcPct val="0"/>
              </a:spcAft>
              <a:buFont typeface="Wingdings" pitchFamily="2" charset="2"/>
              <a:buChar char="ü"/>
              <a:defRPr/>
            </a:pPr>
            <a:r>
              <a:rPr kumimoji="1" lang="en-US" sz="2200" b="1" dirty="0" err="1" smtClean="0">
                <a:solidFill>
                  <a:srgbClr val="003366"/>
                </a:solidFill>
                <a:latin typeface="Calibri" pitchFamily="34" charset="0"/>
                <a:cs typeface="Arial" charset="0"/>
              </a:rPr>
              <a:t>Propor</a:t>
            </a:r>
            <a:r>
              <a:rPr kumimoji="1" lang="en-US" sz="2200" b="1" dirty="0" smtClean="0">
                <a:solidFill>
                  <a:srgbClr val="003366"/>
                </a:solidFill>
                <a:latin typeface="Calibri" pitchFamily="34" charset="0"/>
                <a:cs typeface="Arial" charset="0"/>
              </a:rPr>
              <a:t> </a:t>
            </a:r>
            <a:r>
              <a:rPr kumimoji="1" lang="en-US" sz="2200" b="1" dirty="0" err="1" smtClean="0">
                <a:solidFill>
                  <a:srgbClr val="003366"/>
                </a:solidFill>
                <a:latin typeface="Calibri" pitchFamily="34" charset="0"/>
                <a:cs typeface="Arial" charset="0"/>
              </a:rPr>
              <a:t>requisitos</a:t>
            </a:r>
            <a:r>
              <a:rPr kumimoji="1" lang="en-US" sz="2200" b="1" dirty="0">
                <a:solidFill>
                  <a:srgbClr val="003366"/>
                </a:solidFill>
                <a:latin typeface="Calibri" pitchFamily="34" charset="0"/>
                <a:cs typeface="Arial" charset="0"/>
              </a:rPr>
              <a:t> </a:t>
            </a:r>
            <a:r>
              <a:rPr kumimoji="1" lang="en-US" sz="2200" b="1" dirty="0" err="1">
                <a:solidFill>
                  <a:srgbClr val="003366"/>
                </a:solidFill>
                <a:latin typeface="Calibri" pitchFamily="34" charset="0"/>
                <a:cs typeface="Arial" charset="0"/>
              </a:rPr>
              <a:t>mais</a:t>
            </a:r>
            <a:r>
              <a:rPr kumimoji="1" lang="en-US" sz="2200" b="1" dirty="0">
                <a:solidFill>
                  <a:srgbClr val="003366"/>
                </a:solidFill>
                <a:latin typeface="Calibri" pitchFamily="34" charset="0"/>
                <a:cs typeface="Arial" charset="0"/>
              </a:rPr>
              <a:t> </a:t>
            </a:r>
            <a:r>
              <a:rPr kumimoji="1" lang="en-US" sz="2200" b="1" dirty="0" err="1">
                <a:solidFill>
                  <a:srgbClr val="003366"/>
                </a:solidFill>
                <a:latin typeface="Calibri" pitchFamily="34" charset="0"/>
                <a:cs typeface="Arial" charset="0"/>
              </a:rPr>
              <a:t>claros</a:t>
            </a:r>
            <a:r>
              <a:rPr kumimoji="1" lang="en-US" sz="2200" b="1" dirty="0">
                <a:solidFill>
                  <a:srgbClr val="003366"/>
                </a:solidFill>
                <a:latin typeface="Calibri" pitchFamily="34" charset="0"/>
                <a:cs typeface="Arial" charset="0"/>
              </a:rPr>
              <a:t> para </a:t>
            </a:r>
            <a:r>
              <a:rPr kumimoji="1" lang="en-US" sz="2200" b="1" dirty="0" err="1" smtClean="0">
                <a:solidFill>
                  <a:srgbClr val="003366"/>
                </a:solidFill>
                <a:latin typeface="Calibri" pitchFamily="34" charset="0"/>
                <a:cs typeface="Arial" charset="0"/>
              </a:rPr>
              <a:t>os</a:t>
            </a:r>
            <a:r>
              <a:rPr kumimoji="1" lang="en-US" sz="2200" b="1" dirty="0" smtClean="0">
                <a:solidFill>
                  <a:srgbClr val="003366"/>
                </a:solidFill>
                <a:latin typeface="Calibri" pitchFamily="34" charset="0"/>
                <a:cs typeface="Arial" charset="0"/>
              </a:rPr>
              <a:t> </a:t>
            </a:r>
            <a:r>
              <a:rPr kumimoji="1" lang="en-US" sz="2200" b="1" dirty="0" err="1">
                <a:solidFill>
                  <a:srgbClr val="003366"/>
                </a:solidFill>
                <a:latin typeface="Calibri" pitchFamily="34" charset="0"/>
                <a:cs typeface="Arial" charset="0"/>
              </a:rPr>
              <a:t>Anexos</a:t>
            </a:r>
            <a:r>
              <a:rPr kumimoji="1" lang="en-US" sz="2200" b="1" dirty="0">
                <a:solidFill>
                  <a:srgbClr val="003366"/>
                </a:solidFill>
                <a:latin typeface="Calibri" pitchFamily="34" charset="0"/>
                <a:cs typeface="Arial" charset="0"/>
              </a:rPr>
              <a:t> </a:t>
            </a:r>
            <a:r>
              <a:rPr kumimoji="1" lang="en-US" sz="2200" b="1" dirty="0" err="1" smtClean="0">
                <a:solidFill>
                  <a:srgbClr val="003366"/>
                </a:solidFill>
                <a:latin typeface="Calibri" pitchFamily="34" charset="0"/>
                <a:cs typeface="Arial" charset="0"/>
              </a:rPr>
              <a:t>Técnicos</a:t>
            </a:r>
            <a:endParaRPr kumimoji="1" lang="pt-BR" sz="2200" b="1" dirty="0">
              <a:solidFill>
                <a:srgbClr val="003366"/>
              </a:solidFill>
              <a:latin typeface="Calibri" pitchFamily="34" charset="0"/>
              <a:cs typeface="Arial" charset="0"/>
            </a:endParaRPr>
          </a:p>
          <a:p>
            <a:pPr marL="342900" lvl="1" indent="-342900" fontAlgn="base">
              <a:spcBef>
                <a:spcPts val="200"/>
              </a:spcBef>
              <a:spcAft>
                <a:spcPct val="0"/>
              </a:spcAft>
              <a:buFont typeface="Wingdings" pitchFamily="2" charset="2"/>
              <a:buChar char="ü"/>
              <a:defRPr/>
            </a:pPr>
            <a:r>
              <a:rPr kumimoji="1" lang="pt-BR" sz="2200" b="1" dirty="0" smtClean="0">
                <a:solidFill>
                  <a:srgbClr val="003366"/>
                </a:solidFill>
                <a:latin typeface="Calibri" pitchFamily="34" charset="0"/>
                <a:cs typeface="Arial" charset="0"/>
              </a:rPr>
              <a:t>Disseminar o conhecimento técnico relativo ao desenvolvimento de Projetos Básicos , bem como de uma possível padronização dos </a:t>
            </a:r>
            <a:r>
              <a:rPr kumimoji="1" lang="pt-BR" sz="2200" b="1" dirty="0" smtClean="0">
                <a:solidFill>
                  <a:srgbClr val="003366"/>
                </a:solidFill>
                <a:latin typeface="Calibri" pitchFamily="34" charset="0"/>
                <a:cs typeface="Arial" charset="0"/>
              </a:rPr>
              <a:t>relatórios</a:t>
            </a:r>
            <a:endParaRPr kumimoji="1" lang="pt-BR" sz="2200" b="1" dirty="0" smtClean="0">
              <a:solidFill>
                <a:srgbClr val="003366"/>
              </a:solidFill>
              <a:latin typeface="Calibri" pitchFamily="34" charset="0"/>
              <a:cs typeface="Arial" charset="0"/>
            </a:endParaRPr>
          </a:p>
          <a:p>
            <a:pPr marL="342900" lvl="1" indent="-342900" fontAlgn="base">
              <a:spcBef>
                <a:spcPts val="200"/>
              </a:spcBef>
              <a:spcAft>
                <a:spcPct val="0"/>
              </a:spcAft>
              <a:buFont typeface="Wingdings" pitchFamily="2" charset="2"/>
              <a:buChar char="ü"/>
              <a:defRPr/>
            </a:pPr>
            <a:r>
              <a:rPr kumimoji="1" lang="en-US" sz="2200" b="1" dirty="0" err="1" smtClean="0">
                <a:solidFill>
                  <a:srgbClr val="003366"/>
                </a:solidFill>
                <a:latin typeface="Calibri" pitchFamily="34" charset="0"/>
                <a:cs typeface="Arial" charset="0"/>
              </a:rPr>
              <a:t>Maior</a:t>
            </a:r>
            <a:r>
              <a:rPr kumimoji="1" lang="en-US" sz="2200" b="1" dirty="0" smtClean="0">
                <a:solidFill>
                  <a:srgbClr val="003366"/>
                </a:solidFill>
                <a:latin typeface="Calibri" pitchFamily="34" charset="0"/>
                <a:cs typeface="Arial" charset="0"/>
              </a:rPr>
              <a:t> </a:t>
            </a:r>
            <a:r>
              <a:rPr kumimoji="1" lang="en-US" sz="2200" b="1" dirty="0" err="1" smtClean="0">
                <a:solidFill>
                  <a:srgbClr val="003366"/>
                </a:solidFill>
                <a:latin typeface="Calibri" pitchFamily="34" charset="0"/>
                <a:cs typeface="Arial" charset="0"/>
              </a:rPr>
              <a:t>interação</a:t>
            </a:r>
            <a:r>
              <a:rPr kumimoji="1" lang="en-US" sz="2200" b="1" dirty="0" smtClean="0">
                <a:solidFill>
                  <a:srgbClr val="003366"/>
                </a:solidFill>
                <a:latin typeface="Calibri" pitchFamily="34" charset="0"/>
                <a:cs typeface="Arial" charset="0"/>
              </a:rPr>
              <a:t> com as </a:t>
            </a:r>
            <a:r>
              <a:rPr kumimoji="1" lang="en-US" sz="2200" b="1" dirty="0" err="1" smtClean="0">
                <a:solidFill>
                  <a:srgbClr val="003366"/>
                </a:solidFill>
                <a:latin typeface="Calibri" pitchFamily="34" charset="0"/>
                <a:cs typeface="Arial" charset="0"/>
              </a:rPr>
              <a:t>Transmissoras</a:t>
            </a:r>
            <a:r>
              <a:rPr kumimoji="1" lang="en-US" sz="2200" b="1" dirty="0" smtClean="0">
                <a:solidFill>
                  <a:srgbClr val="003366"/>
                </a:solidFill>
                <a:latin typeface="Calibri" pitchFamily="34" charset="0"/>
                <a:cs typeface="Arial" charset="0"/>
              </a:rPr>
              <a:t> </a:t>
            </a:r>
            <a:r>
              <a:rPr kumimoji="1" lang="en-US" sz="2200" b="1" dirty="0" err="1" smtClean="0">
                <a:solidFill>
                  <a:srgbClr val="003366"/>
                </a:solidFill>
                <a:latin typeface="Calibri" pitchFamily="34" charset="0"/>
                <a:cs typeface="Arial" charset="0"/>
              </a:rPr>
              <a:t>durante</a:t>
            </a:r>
            <a:r>
              <a:rPr kumimoji="1" lang="en-US" sz="2200" b="1" dirty="0" smtClean="0">
                <a:solidFill>
                  <a:srgbClr val="003366"/>
                </a:solidFill>
                <a:latin typeface="Calibri" pitchFamily="34" charset="0"/>
                <a:cs typeface="Arial" charset="0"/>
              </a:rPr>
              <a:t> o </a:t>
            </a:r>
            <a:r>
              <a:rPr kumimoji="1" lang="en-US" sz="2200" b="1" dirty="0" err="1" smtClean="0">
                <a:solidFill>
                  <a:srgbClr val="003366"/>
                </a:solidFill>
                <a:latin typeface="Calibri" pitchFamily="34" charset="0"/>
                <a:cs typeface="Arial" charset="0"/>
              </a:rPr>
              <a:t>processo</a:t>
            </a:r>
            <a:r>
              <a:rPr kumimoji="1" lang="en-US" sz="2200" b="1" dirty="0" smtClean="0">
                <a:solidFill>
                  <a:srgbClr val="003366"/>
                </a:solidFill>
                <a:latin typeface="Calibri" pitchFamily="34" charset="0"/>
                <a:cs typeface="Arial" charset="0"/>
              </a:rPr>
              <a:t> de </a:t>
            </a:r>
            <a:r>
              <a:rPr kumimoji="1" lang="en-US" sz="2200" b="1" dirty="0" err="1" smtClean="0">
                <a:solidFill>
                  <a:srgbClr val="003366"/>
                </a:solidFill>
                <a:latin typeface="Calibri" pitchFamily="34" charset="0"/>
                <a:cs typeface="Arial" charset="0"/>
              </a:rPr>
              <a:t>avaliação</a:t>
            </a:r>
            <a:endParaRPr kumimoji="1" lang="pt-BR" sz="2200" b="1" dirty="0" smtClean="0">
              <a:solidFill>
                <a:srgbClr val="003366"/>
              </a:solidFill>
              <a:latin typeface="Calibri" pitchFamily="34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02202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Número de Slid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CA9150-1CFA-4DA1-92CF-404032966A6D}" type="slidenum">
              <a:rPr lang="pt-BR" smtClean="0"/>
              <a:t>11</a:t>
            </a:fld>
            <a:endParaRPr lang="pt-BR"/>
          </a:p>
        </p:txBody>
      </p:sp>
      <p:sp>
        <p:nvSpPr>
          <p:cNvPr id="3" name="Título 1"/>
          <p:cNvSpPr txBox="1">
            <a:spLocks/>
          </p:cNvSpPr>
          <p:nvPr/>
        </p:nvSpPr>
        <p:spPr>
          <a:xfrm>
            <a:off x="107504" y="1138833"/>
            <a:ext cx="9036496" cy="633983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 Black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 Black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 Black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 Black" pitchFamily="34" charset="0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 Black" pitchFamily="34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 Black" pitchFamily="34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 Black" pitchFamily="34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 Black" pitchFamily="34" charset="0"/>
              </a:defRPr>
            </a:lvl9pPr>
          </a:lstStyle>
          <a:p>
            <a:pPr>
              <a:defRPr/>
            </a:pPr>
            <a:r>
              <a:rPr lang="pt-BR" sz="2800" b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Contribuição do ONS para aprimoramento destes processo:</a:t>
            </a:r>
            <a:endParaRPr lang="pt-BR" sz="2800" b="1" dirty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4" name="Retângulo 3"/>
          <p:cNvSpPr/>
          <p:nvPr/>
        </p:nvSpPr>
        <p:spPr>
          <a:xfrm>
            <a:off x="107504" y="1628800"/>
            <a:ext cx="8856984" cy="40831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1" indent="-342900" fontAlgn="base">
              <a:spcBef>
                <a:spcPts val="2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/>
            </a:pPr>
            <a:r>
              <a:rPr kumimoji="1" lang="pt-BR" sz="2200" b="1" dirty="0" smtClean="0">
                <a:solidFill>
                  <a:srgbClr val="003366"/>
                </a:solidFill>
                <a:latin typeface="Calibri" pitchFamily="34" charset="0"/>
                <a:cs typeface="Arial" charset="0"/>
              </a:rPr>
              <a:t>Publicação do docu</a:t>
            </a:r>
            <a:r>
              <a:rPr kumimoji="1" lang="pt-BR" sz="2200" b="1" dirty="0" smtClean="0">
                <a:solidFill>
                  <a:srgbClr val="003366"/>
                </a:solidFill>
                <a:latin typeface="Calibri" pitchFamily="34" charset="0"/>
                <a:cs typeface="Arial" charset="0"/>
              </a:rPr>
              <a:t>mento:</a:t>
            </a:r>
          </a:p>
          <a:p>
            <a:pPr marL="457200" lvl="2" algn="ctr" fontAlgn="base">
              <a:spcBef>
                <a:spcPts val="200"/>
              </a:spcBef>
              <a:spcAft>
                <a:spcPct val="0"/>
              </a:spcAft>
              <a:defRPr/>
            </a:pPr>
            <a:r>
              <a:rPr kumimoji="1" lang="pt-BR" sz="2200" b="1" i="1" dirty="0" smtClean="0">
                <a:solidFill>
                  <a:srgbClr val="C00000"/>
                </a:solidFill>
                <a:latin typeface="Calibri" pitchFamily="34" charset="0"/>
                <a:cs typeface="Arial" charset="0"/>
              </a:rPr>
              <a:t>Diretrizes para Elaboração de Projetos Básicos para Empreendimentos de Transmissão </a:t>
            </a:r>
          </a:p>
          <a:p>
            <a:pPr marL="457200" lvl="2" algn="ctr" fontAlgn="base">
              <a:spcBef>
                <a:spcPts val="200"/>
              </a:spcBef>
              <a:spcAft>
                <a:spcPct val="0"/>
              </a:spcAft>
              <a:defRPr/>
            </a:pPr>
            <a:endParaRPr kumimoji="1" lang="pt-BR" sz="2200" i="1" dirty="0">
              <a:solidFill>
                <a:srgbClr val="C00000"/>
              </a:solidFill>
              <a:latin typeface="Calibri" pitchFamily="34" charset="0"/>
              <a:cs typeface="Arial" charset="0"/>
            </a:endParaRPr>
          </a:p>
          <a:p>
            <a:pPr marL="342900" lvl="1" indent="-342900" fontAlgn="base">
              <a:spcBef>
                <a:spcPts val="2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/>
            </a:pPr>
            <a:r>
              <a:rPr kumimoji="1" lang="pt-BR" sz="2200" b="1" dirty="0" smtClean="0">
                <a:solidFill>
                  <a:srgbClr val="003366"/>
                </a:solidFill>
                <a:latin typeface="Calibri" pitchFamily="34" charset="0"/>
                <a:cs typeface="Arial" charset="0"/>
              </a:rPr>
              <a:t>Documento disponível em duas versões:</a:t>
            </a:r>
          </a:p>
          <a:p>
            <a:pPr marL="800100" lvl="2" indent="-342900" fontAlgn="base">
              <a:spcBef>
                <a:spcPts val="200"/>
              </a:spcBef>
              <a:spcAft>
                <a:spcPct val="0"/>
              </a:spcAft>
              <a:buFont typeface="Wingdings" panose="05000000000000000000" pitchFamily="2" charset="2"/>
              <a:buChar char="ü"/>
              <a:defRPr/>
            </a:pPr>
            <a:r>
              <a:rPr kumimoji="1" lang="pt-BR" sz="2200" b="1" dirty="0" smtClean="0">
                <a:solidFill>
                  <a:srgbClr val="003366"/>
                </a:solidFill>
                <a:latin typeface="Calibri" pitchFamily="34" charset="0"/>
                <a:cs typeface="Arial" charset="0"/>
              </a:rPr>
              <a:t>Versão completa </a:t>
            </a:r>
          </a:p>
          <a:p>
            <a:pPr marL="800100" lvl="2" indent="-342900" fontAlgn="base">
              <a:spcBef>
                <a:spcPts val="200"/>
              </a:spcBef>
              <a:spcAft>
                <a:spcPct val="0"/>
              </a:spcAft>
              <a:buFont typeface="Wingdings" panose="05000000000000000000" pitchFamily="2" charset="2"/>
              <a:buChar char="ü"/>
              <a:defRPr/>
            </a:pPr>
            <a:r>
              <a:rPr kumimoji="1" lang="pt-BR" sz="2200" b="1" dirty="0" smtClean="0">
                <a:solidFill>
                  <a:srgbClr val="003366"/>
                </a:solidFill>
                <a:latin typeface="Calibri" pitchFamily="34" charset="0"/>
                <a:cs typeface="Arial" charset="0"/>
              </a:rPr>
              <a:t>Sumário referenciado</a:t>
            </a:r>
          </a:p>
          <a:p>
            <a:pPr marL="800100" lvl="2" indent="-342900" fontAlgn="base">
              <a:spcBef>
                <a:spcPts val="200"/>
              </a:spcBef>
              <a:spcAft>
                <a:spcPct val="0"/>
              </a:spcAft>
              <a:buFont typeface="Wingdings" panose="05000000000000000000" pitchFamily="2" charset="2"/>
              <a:buChar char="ü"/>
              <a:defRPr/>
            </a:pPr>
            <a:endParaRPr kumimoji="1" lang="pt-BR" sz="2200" b="1" dirty="0" smtClean="0">
              <a:solidFill>
                <a:srgbClr val="003366"/>
              </a:solidFill>
              <a:latin typeface="Calibri" pitchFamily="34" charset="0"/>
              <a:cs typeface="Arial" charset="0"/>
            </a:endParaRPr>
          </a:p>
          <a:p>
            <a:pPr marL="342900" lvl="1" indent="-342900" fontAlgn="base">
              <a:spcBef>
                <a:spcPts val="2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/>
            </a:pPr>
            <a:r>
              <a:rPr kumimoji="1" lang="pt-BR" sz="2200" b="1" dirty="0" smtClean="0">
                <a:solidFill>
                  <a:srgbClr val="003366"/>
                </a:solidFill>
                <a:latin typeface="Calibri" pitchFamily="34" charset="0"/>
                <a:cs typeface="Arial" charset="0"/>
              </a:rPr>
              <a:t>Documentos disponíveis no site do ONS em:</a:t>
            </a:r>
          </a:p>
          <a:p>
            <a:pPr marL="457200" lvl="2" fontAlgn="base">
              <a:spcBef>
                <a:spcPts val="200"/>
              </a:spcBef>
              <a:spcAft>
                <a:spcPct val="0"/>
              </a:spcAft>
              <a:defRPr/>
            </a:pPr>
            <a:r>
              <a:rPr lang="pt-BR" sz="2400" dirty="0">
                <a:hlinkClick r:id="rId2"/>
              </a:rPr>
              <a:t>http://www.ons.org.br/biblioteca_virtual/livro_diretrizestransmissao.aspx</a:t>
            </a:r>
            <a:endParaRPr kumimoji="1" lang="pt-BR" sz="2200" b="1" dirty="0">
              <a:solidFill>
                <a:srgbClr val="003366"/>
              </a:solidFill>
              <a:latin typeface="Calibri" pitchFamily="34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33628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Número de Slid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CA9150-1CFA-4DA1-92CF-404032966A6D}" type="slidenum">
              <a:rPr lang="pt-BR" smtClean="0"/>
              <a:t>12</a:t>
            </a:fld>
            <a:endParaRPr lang="pt-BR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1268760"/>
            <a:ext cx="4259822" cy="50405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3" y="1268760"/>
            <a:ext cx="4005919" cy="50405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CaixaDeTexto 5"/>
          <p:cNvSpPr txBox="1"/>
          <p:nvPr/>
        </p:nvSpPr>
        <p:spPr>
          <a:xfrm>
            <a:off x="1403648" y="6381328"/>
            <a:ext cx="14093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>
                <a:latin typeface="Arial Rounded MT Bold" panose="020F0704030504030204" pitchFamily="34" charset="0"/>
              </a:rPr>
              <a:t>3</a:t>
            </a:r>
            <a:r>
              <a:rPr lang="pt-BR" dirty="0" smtClean="0">
                <a:latin typeface="Arial Rounded MT Bold" panose="020F0704030504030204" pitchFamily="34" charset="0"/>
              </a:rPr>
              <a:t>6 páginas</a:t>
            </a:r>
            <a:endParaRPr lang="pt-BR" dirty="0">
              <a:latin typeface="Arial Rounded MT Bold" panose="020F0704030504030204" pitchFamily="34" charset="0"/>
            </a:endParaRPr>
          </a:p>
        </p:txBody>
      </p:sp>
      <p:sp>
        <p:nvSpPr>
          <p:cNvPr id="9" name="CaixaDeTexto 8"/>
          <p:cNvSpPr txBox="1"/>
          <p:nvPr/>
        </p:nvSpPr>
        <p:spPr>
          <a:xfrm>
            <a:off x="5726262" y="6381328"/>
            <a:ext cx="15472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>
                <a:latin typeface="Arial Rounded MT Bold" panose="020F0704030504030204" pitchFamily="34" charset="0"/>
              </a:rPr>
              <a:t>230 páginas</a:t>
            </a:r>
            <a:endParaRPr lang="pt-BR" dirty="0">
              <a:latin typeface="Arial Rounded MT Bold" panose="020F07040305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55952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tângulo 5"/>
          <p:cNvSpPr/>
          <p:nvPr/>
        </p:nvSpPr>
        <p:spPr>
          <a:xfrm>
            <a:off x="1667257" y="3356992"/>
            <a:ext cx="5532284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kumimoji="1" lang="pt-BR" sz="5400" b="1" dirty="0">
                <a:ln w="50800"/>
                <a:solidFill>
                  <a:srgbClr val="003366">
                    <a:shade val="50000"/>
                  </a:srgbClr>
                </a:solidFill>
                <a:latin typeface="Times New Roman" pitchFamily="18" charset="0"/>
                <a:cs typeface="Arial" charset="0"/>
              </a:rPr>
              <a:t>Respostas ao REP</a:t>
            </a:r>
          </a:p>
        </p:txBody>
      </p:sp>
      <p:sp>
        <p:nvSpPr>
          <p:cNvPr id="2" name="Espaço Reservado para Número de Slid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CA9150-1CFA-4DA1-92CF-404032966A6D}" type="slidenum">
              <a:rPr lang="pt-BR" smtClean="0"/>
              <a:t>13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75604643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ângulo 1"/>
          <p:cNvSpPr/>
          <p:nvPr/>
        </p:nvSpPr>
        <p:spPr>
          <a:xfrm>
            <a:off x="179512" y="1196752"/>
            <a:ext cx="8856984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base">
              <a:spcBef>
                <a:spcPct val="0"/>
              </a:spcBef>
              <a:spcAft>
                <a:spcPct val="0"/>
              </a:spcAft>
            </a:pPr>
            <a:r>
              <a:rPr kumimoji="1" lang="pt-BR" sz="2000" b="1" dirty="0" smtClean="0">
                <a:solidFill>
                  <a:srgbClr val="000000"/>
                </a:solidFill>
                <a:latin typeface="Calibri" pitchFamily="34" charset="0"/>
                <a:cs typeface="Arial" charset="0"/>
              </a:rPr>
              <a:t>Pergunta 1: </a:t>
            </a:r>
            <a:r>
              <a:rPr lang="pt-BR" sz="2000" dirty="0"/>
              <a:t>Foi informado no item Diagnóstico que os números apresentados se referem a análises de projeto básico realizadas pelo ONS nos últimos 10 anos. Os autores teriam uma sensibilidade para estes resultados para os dias atuais.</a:t>
            </a:r>
            <a:endParaRPr kumimoji="1" lang="pt-BR" sz="2000" b="1" dirty="0">
              <a:solidFill>
                <a:srgbClr val="000000"/>
              </a:solidFill>
              <a:latin typeface="Calibri" pitchFamily="34" charset="0"/>
              <a:cs typeface="Arial" charset="0"/>
            </a:endParaRPr>
          </a:p>
          <a:p>
            <a:pPr algn="just" fontAlgn="base">
              <a:spcBef>
                <a:spcPct val="0"/>
              </a:spcBef>
              <a:spcAft>
                <a:spcPct val="0"/>
              </a:spcAft>
            </a:pPr>
            <a:r>
              <a:rPr kumimoji="1" lang="pt-BR" sz="2000" b="1" dirty="0">
                <a:solidFill>
                  <a:srgbClr val="000000"/>
                </a:solidFill>
                <a:latin typeface="Calibri" pitchFamily="34" charset="0"/>
                <a:cs typeface="Arial" charset="0"/>
              </a:rPr>
              <a:t> </a:t>
            </a:r>
          </a:p>
          <a:p>
            <a:pPr algn="just" fontAlgn="base">
              <a:spcBef>
                <a:spcPct val="0"/>
              </a:spcBef>
              <a:spcAft>
                <a:spcPct val="0"/>
              </a:spcAft>
            </a:pPr>
            <a:r>
              <a:rPr kumimoji="1" lang="pt-BR" sz="2000" b="1" dirty="0" smtClean="0">
                <a:solidFill>
                  <a:srgbClr val="FF0000"/>
                </a:solidFill>
                <a:latin typeface="Calibri" pitchFamily="34" charset="0"/>
                <a:cs typeface="Arial" charset="0"/>
              </a:rPr>
              <a:t>Resposta:</a:t>
            </a:r>
            <a:endParaRPr kumimoji="1" lang="pt-BR" sz="2000" b="1" dirty="0">
              <a:solidFill>
                <a:srgbClr val="FF0000"/>
              </a:solidFill>
              <a:latin typeface="Calibri" pitchFamily="34" charset="0"/>
              <a:cs typeface="Arial" charset="0"/>
            </a:endParaRPr>
          </a:p>
          <a:p>
            <a:pPr algn="just" fontAlgn="base">
              <a:spcBef>
                <a:spcPct val="0"/>
              </a:spcBef>
              <a:spcAft>
                <a:spcPct val="0"/>
              </a:spcAft>
            </a:pPr>
            <a:r>
              <a:rPr kumimoji="1" lang="pt-BR" sz="2000" dirty="0">
                <a:solidFill>
                  <a:srgbClr val="000000"/>
                </a:solidFill>
                <a:latin typeface="Calibri" pitchFamily="34" charset="0"/>
                <a:cs typeface="Arial" charset="0"/>
              </a:rPr>
              <a:t>Nota-se claramente que de forma geral houve melhora nos processos e tem-se apresentado estudos mais bem estruturados, com maior cuidado na modelagem dos fenômenos, na apresentação dos dados e dos resultados. Permanecem ainda dificuldades na integração da especificação dos equipamentos com os resultados dos estudos propriamente ditos. A integração dessas equipes é fundamental para um bom resultado.</a:t>
            </a:r>
          </a:p>
        </p:txBody>
      </p:sp>
      <p:sp>
        <p:nvSpPr>
          <p:cNvPr id="3" name="Espaço Reservado para Número de Slid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CA9150-1CFA-4DA1-92CF-404032966A6D}" type="slidenum">
              <a:rPr lang="pt-BR" smtClean="0"/>
              <a:t>14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1109170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ângulo 1"/>
          <p:cNvSpPr/>
          <p:nvPr/>
        </p:nvSpPr>
        <p:spPr>
          <a:xfrm>
            <a:off x="179512" y="1124744"/>
            <a:ext cx="8856984" cy="57246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base">
              <a:spcBef>
                <a:spcPct val="0"/>
              </a:spcBef>
              <a:spcAft>
                <a:spcPct val="0"/>
              </a:spcAft>
            </a:pPr>
            <a:r>
              <a:rPr kumimoji="1" lang="pt-BR" b="1" dirty="0" smtClean="0">
                <a:solidFill>
                  <a:srgbClr val="000000"/>
                </a:solidFill>
                <a:latin typeface="Calibri" pitchFamily="34" charset="0"/>
                <a:cs typeface="Arial" charset="0"/>
              </a:rPr>
              <a:t>Pergunta 2: </a:t>
            </a:r>
            <a:r>
              <a:rPr lang="pt-BR" dirty="0" smtClean="0"/>
              <a:t>Pelos </a:t>
            </a:r>
            <a:r>
              <a:rPr lang="pt-BR" dirty="0"/>
              <a:t>números apresentados verificou-se valores elevados para \"Não apresentados\". Quais são as medidas da Aneel e ONS para estes casos?</a:t>
            </a:r>
            <a:r>
              <a:rPr kumimoji="1" lang="pt-BR" b="1" dirty="0">
                <a:solidFill>
                  <a:srgbClr val="000000"/>
                </a:solidFill>
                <a:latin typeface="Calibri" pitchFamily="34" charset="0"/>
                <a:cs typeface="Arial" charset="0"/>
              </a:rPr>
              <a:t> </a:t>
            </a:r>
          </a:p>
          <a:p>
            <a:pPr algn="just" fontAlgn="base">
              <a:spcBef>
                <a:spcPct val="0"/>
              </a:spcBef>
              <a:spcAft>
                <a:spcPct val="0"/>
              </a:spcAft>
            </a:pPr>
            <a:endParaRPr kumimoji="1" lang="pt-BR" sz="1500" b="1" dirty="0" smtClean="0">
              <a:solidFill>
                <a:srgbClr val="000000"/>
              </a:solidFill>
              <a:latin typeface="Calibri" pitchFamily="34" charset="0"/>
              <a:cs typeface="Arial" charset="0"/>
            </a:endParaRPr>
          </a:p>
          <a:p>
            <a:pPr algn="just" fontAlgn="base">
              <a:spcBef>
                <a:spcPct val="0"/>
              </a:spcBef>
              <a:spcAft>
                <a:spcPct val="0"/>
              </a:spcAft>
            </a:pPr>
            <a:r>
              <a:rPr kumimoji="1" lang="pt-BR" b="1" dirty="0" smtClean="0">
                <a:solidFill>
                  <a:srgbClr val="FF0000"/>
                </a:solidFill>
                <a:latin typeface="Calibri" pitchFamily="34" charset="0"/>
                <a:cs typeface="Arial" charset="0"/>
              </a:rPr>
              <a:t>Resposta:</a:t>
            </a:r>
            <a:endParaRPr kumimoji="1" lang="pt-BR" b="1" dirty="0">
              <a:solidFill>
                <a:srgbClr val="FF0000"/>
              </a:solidFill>
              <a:latin typeface="Calibri" pitchFamily="34" charset="0"/>
              <a:cs typeface="Arial" charset="0"/>
            </a:endParaRPr>
          </a:p>
          <a:p>
            <a:pPr algn="just" fontAlgn="base">
              <a:spcBef>
                <a:spcPct val="0"/>
              </a:spcBef>
              <a:spcAft>
                <a:spcPct val="0"/>
              </a:spcAft>
            </a:pPr>
            <a:r>
              <a:rPr kumimoji="1" lang="pt-BR" sz="2000" dirty="0">
                <a:solidFill>
                  <a:srgbClr val="000000"/>
                </a:solidFill>
                <a:latin typeface="Calibri" pitchFamily="34" charset="0"/>
                <a:cs typeface="Arial" charset="0"/>
              </a:rPr>
              <a:t>Dependendo da magnitude desta "não apresentação", o ONS devolve o projeto sem a análise correspondente, indicando </a:t>
            </a:r>
            <a:r>
              <a:rPr kumimoji="1" lang="pt-BR" sz="2000" dirty="0" smtClean="0">
                <a:solidFill>
                  <a:srgbClr val="000000"/>
                </a:solidFill>
                <a:latin typeface="Calibri" pitchFamily="34" charset="0"/>
                <a:cs typeface="Arial" charset="0"/>
              </a:rPr>
              <a:t>que </a:t>
            </a:r>
            <a:r>
              <a:rPr kumimoji="1" lang="pt-BR" sz="2000" dirty="0">
                <a:solidFill>
                  <a:srgbClr val="000000"/>
                </a:solidFill>
                <a:latin typeface="Calibri" pitchFamily="34" charset="0"/>
                <a:cs typeface="Arial" charset="0"/>
              </a:rPr>
              <a:t>não foi possível realizar a análise por falta de informações suficientes.</a:t>
            </a:r>
          </a:p>
          <a:p>
            <a:pPr algn="just" fontAlgn="base">
              <a:spcBef>
                <a:spcPct val="0"/>
              </a:spcBef>
              <a:spcAft>
                <a:spcPct val="0"/>
              </a:spcAft>
            </a:pPr>
            <a:r>
              <a:rPr kumimoji="1" lang="pt-BR" sz="2000" dirty="0">
                <a:solidFill>
                  <a:srgbClr val="000000"/>
                </a:solidFill>
                <a:latin typeface="Calibri" pitchFamily="34" charset="0"/>
                <a:cs typeface="Arial" charset="0"/>
              </a:rPr>
              <a:t>Entretanto, diversas ações tem sido tomadas no sentido de reverter este tipo de número. Em primeiro lugar acordou-se com a ANEEL a possibilidade de que o ONS possa fazer contato diretamente com as Transmissoras envolvidas ao longo do Projeto Básico. Essa medida possibilita esclarecer, de forma mais eficiente, dúvidas das Transmissoras, inclusive por iniciativa das mesmas. </a:t>
            </a:r>
          </a:p>
          <a:p>
            <a:pPr algn="just" fontAlgn="base">
              <a:spcBef>
                <a:spcPct val="0"/>
              </a:spcBef>
              <a:spcAft>
                <a:spcPct val="0"/>
              </a:spcAft>
            </a:pPr>
            <a:r>
              <a:rPr kumimoji="1" lang="pt-BR" sz="2000" dirty="0">
                <a:solidFill>
                  <a:srgbClr val="000000"/>
                </a:solidFill>
                <a:latin typeface="Calibri" pitchFamily="34" charset="0"/>
                <a:cs typeface="Arial" charset="0"/>
              </a:rPr>
              <a:t>Por outro lado, o ONS disponibilizou, em seu site, o documento denominado "Diretrizes para a Elaboração de Projetos Básicos para Empreendimentos de Transmissão: Estudos Elétricos, Especificação das Instalações, de Equipamentos e Linhas de Transmissão" no sentido de tornar as demandas do Anexo Técnico, mais claras.</a:t>
            </a:r>
          </a:p>
          <a:p>
            <a:pPr algn="just" fontAlgn="base">
              <a:spcBef>
                <a:spcPct val="0"/>
              </a:spcBef>
              <a:spcAft>
                <a:spcPct val="0"/>
              </a:spcAft>
            </a:pPr>
            <a:r>
              <a:rPr kumimoji="1" lang="pt-BR" sz="2000" dirty="0">
                <a:solidFill>
                  <a:srgbClr val="000000"/>
                </a:solidFill>
                <a:latin typeface="Calibri" pitchFamily="34" charset="0"/>
                <a:cs typeface="Arial" charset="0"/>
              </a:rPr>
              <a:t>Por fim, tem-se também trabalhado no texto dos Anexos Técnicos, de forma a torna-lo mais claro.</a:t>
            </a:r>
          </a:p>
        </p:txBody>
      </p:sp>
      <p:sp>
        <p:nvSpPr>
          <p:cNvPr id="3" name="Espaço Reservado para Número de Slid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CA9150-1CFA-4DA1-92CF-404032966A6D}" type="slidenum">
              <a:rPr lang="pt-BR" smtClean="0"/>
              <a:t>15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66543474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3" name="Rectangle 2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12700" cap="sq">
            <a:solidFill>
              <a:srgbClr val="E5EB0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kumimoji="1" lang="pt-BR" b="1">
              <a:solidFill>
                <a:srgbClr val="CBCBCB"/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2" name="Retângulo 1"/>
          <p:cNvSpPr/>
          <p:nvPr/>
        </p:nvSpPr>
        <p:spPr>
          <a:xfrm>
            <a:off x="179512" y="1052736"/>
            <a:ext cx="8856984" cy="63017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base">
              <a:spcBef>
                <a:spcPct val="0"/>
              </a:spcBef>
              <a:spcAft>
                <a:spcPct val="0"/>
              </a:spcAft>
            </a:pPr>
            <a:r>
              <a:rPr kumimoji="1" lang="pt-BR" b="1" dirty="0" smtClean="0">
                <a:solidFill>
                  <a:srgbClr val="000000"/>
                </a:solidFill>
                <a:latin typeface="Calibri" pitchFamily="34" charset="0"/>
                <a:cs typeface="Arial" charset="0"/>
              </a:rPr>
              <a:t>Pergunta 3: </a:t>
            </a:r>
            <a:r>
              <a:rPr lang="pt-BR" dirty="0"/>
              <a:t>Os resultados para as especificações de compensadores estáticos e compensação série com 100% de inadequação ou incompleta não denotaria uma incoerência na solicitação destas </a:t>
            </a:r>
            <a:r>
              <a:rPr lang="pt-BR" dirty="0" smtClean="0"/>
              <a:t>especificações </a:t>
            </a:r>
            <a:r>
              <a:rPr lang="pt-BR" dirty="0"/>
              <a:t>nos prazos exigidos para o projeto básico?</a:t>
            </a:r>
            <a:endParaRPr kumimoji="1" lang="pt-BR" b="1" dirty="0">
              <a:solidFill>
                <a:srgbClr val="000000"/>
              </a:solidFill>
              <a:latin typeface="Calibri" pitchFamily="34" charset="0"/>
              <a:cs typeface="Arial" charset="0"/>
            </a:endParaRPr>
          </a:p>
          <a:p>
            <a:pPr algn="just" fontAlgn="base">
              <a:spcBef>
                <a:spcPct val="0"/>
              </a:spcBef>
              <a:spcAft>
                <a:spcPct val="0"/>
              </a:spcAft>
            </a:pPr>
            <a:r>
              <a:rPr kumimoji="1" lang="pt-BR" sz="1000" b="1" dirty="0">
                <a:solidFill>
                  <a:srgbClr val="000000"/>
                </a:solidFill>
                <a:latin typeface="Calibri" pitchFamily="34" charset="0"/>
                <a:cs typeface="Arial" charset="0"/>
              </a:rPr>
              <a:t> </a:t>
            </a:r>
            <a:r>
              <a:rPr kumimoji="1" lang="pt-BR" b="1" dirty="0" smtClean="0">
                <a:solidFill>
                  <a:srgbClr val="FF0000"/>
                </a:solidFill>
                <a:latin typeface="Calibri" pitchFamily="34" charset="0"/>
                <a:cs typeface="Arial" charset="0"/>
              </a:rPr>
              <a:t>Resposta</a:t>
            </a:r>
            <a:r>
              <a:rPr kumimoji="1" lang="pt-BR" b="1" dirty="0">
                <a:solidFill>
                  <a:srgbClr val="FF0000"/>
                </a:solidFill>
                <a:latin typeface="Calibri" pitchFamily="34" charset="0"/>
                <a:cs typeface="Arial" charset="0"/>
              </a:rPr>
              <a:t>:</a:t>
            </a:r>
          </a:p>
          <a:p>
            <a:pPr algn="just" fontAlgn="base">
              <a:spcBef>
                <a:spcPct val="0"/>
              </a:spcBef>
              <a:spcAft>
                <a:spcPct val="0"/>
              </a:spcAft>
            </a:pPr>
            <a:r>
              <a:rPr kumimoji="1" lang="pt-BR" dirty="0">
                <a:solidFill>
                  <a:srgbClr val="000000"/>
                </a:solidFill>
                <a:latin typeface="Calibri" pitchFamily="34" charset="0"/>
                <a:cs typeface="Arial" charset="0"/>
              </a:rPr>
              <a:t>A compensação série deve ser dimensionada para que não ocorra by-pass do banco para faltas externas a linha onde está localizado. Tal fato implica na </a:t>
            </a:r>
            <a:r>
              <a:rPr kumimoji="1" lang="pt-BR" b="1" i="1" dirty="0">
                <a:solidFill>
                  <a:schemeClr val="tx2">
                    <a:lumMod val="60000"/>
                    <a:lumOff val="40000"/>
                  </a:schemeClr>
                </a:solidFill>
                <a:latin typeface="Calibri" pitchFamily="34" charset="0"/>
                <a:cs typeface="Arial" charset="0"/>
              </a:rPr>
              <a:t>necessidade de dimensionar adequadamente </a:t>
            </a:r>
            <a:r>
              <a:rPr kumimoji="1" lang="pt-BR" b="1" i="1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Calibri" pitchFamily="34" charset="0"/>
                <a:cs typeface="Arial" charset="0"/>
              </a:rPr>
              <a:t>varistores</a:t>
            </a:r>
            <a:r>
              <a:rPr kumimoji="1" lang="pt-BR" b="1" i="1" dirty="0">
                <a:solidFill>
                  <a:schemeClr val="tx2">
                    <a:lumMod val="60000"/>
                    <a:lumOff val="40000"/>
                  </a:schemeClr>
                </a:solidFill>
                <a:latin typeface="Calibri" pitchFamily="34" charset="0"/>
                <a:cs typeface="Arial" charset="0"/>
              </a:rPr>
              <a:t> (</a:t>
            </a:r>
            <a:r>
              <a:rPr kumimoji="1" lang="pt-BR" b="1" i="1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Calibri" pitchFamily="34" charset="0"/>
                <a:cs typeface="Arial" charset="0"/>
              </a:rPr>
              <a:t>MOVs</a:t>
            </a:r>
            <a:r>
              <a:rPr kumimoji="1" lang="pt-BR" b="1" i="1" dirty="0">
                <a:solidFill>
                  <a:schemeClr val="tx2">
                    <a:lumMod val="60000"/>
                    <a:lumOff val="40000"/>
                  </a:schemeClr>
                </a:solidFill>
                <a:latin typeface="Calibri" pitchFamily="34" charset="0"/>
                <a:cs typeface="Arial" charset="0"/>
              </a:rPr>
              <a:t>)</a:t>
            </a:r>
            <a:r>
              <a:rPr kumimoji="1" lang="pt-BR" dirty="0">
                <a:solidFill>
                  <a:srgbClr val="000000"/>
                </a:solidFill>
                <a:latin typeface="Calibri" pitchFamily="34" charset="0"/>
                <a:cs typeface="Arial" charset="0"/>
              </a:rPr>
              <a:t> em paralelo com o capacitor série. </a:t>
            </a:r>
            <a:endParaRPr kumimoji="1" lang="pt-BR" dirty="0" smtClean="0">
              <a:solidFill>
                <a:srgbClr val="000000"/>
              </a:solidFill>
              <a:latin typeface="Calibri" pitchFamily="34" charset="0"/>
              <a:cs typeface="Arial" charset="0"/>
            </a:endParaRPr>
          </a:p>
          <a:p>
            <a:pPr algn="just" fontAlgn="base">
              <a:spcBef>
                <a:spcPct val="0"/>
              </a:spcBef>
              <a:spcAft>
                <a:spcPct val="0"/>
              </a:spcAft>
            </a:pPr>
            <a:r>
              <a:rPr kumimoji="1" lang="pt-BR" dirty="0" smtClean="0">
                <a:latin typeface="Calibri" pitchFamily="34" charset="0"/>
                <a:cs typeface="Arial" charset="0"/>
              </a:rPr>
              <a:t>Este </a:t>
            </a:r>
            <a:r>
              <a:rPr kumimoji="1" lang="pt-BR" dirty="0">
                <a:latin typeface="Calibri" pitchFamily="34" charset="0"/>
                <a:cs typeface="Arial" charset="0"/>
              </a:rPr>
              <a:t>dimensionamento</a:t>
            </a:r>
            <a:r>
              <a:rPr kumimoji="1" lang="pt-BR" dirty="0">
                <a:solidFill>
                  <a:srgbClr val="000000"/>
                </a:solidFill>
                <a:latin typeface="Calibri" pitchFamily="34" charset="0"/>
                <a:cs typeface="Arial" charset="0"/>
              </a:rPr>
              <a:t> passa por estudos de aplicação de faltas ao longo da rede, em programas de transitórios eletromagnéticos. </a:t>
            </a:r>
            <a:r>
              <a:rPr kumimoji="1" lang="pt-BR" b="1" i="1" dirty="0">
                <a:solidFill>
                  <a:schemeClr val="tx2">
                    <a:lumMod val="60000"/>
                    <a:lumOff val="40000"/>
                  </a:schemeClr>
                </a:solidFill>
                <a:latin typeface="Calibri" pitchFamily="34" charset="0"/>
                <a:cs typeface="Arial" charset="0"/>
              </a:rPr>
              <a:t>Este tipo de estudo, que estabelece o montante de energia a ser dissipada nos </a:t>
            </a:r>
            <a:r>
              <a:rPr kumimoji="1" lang="pt-BR" b="1" i="1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Calibri" pitchFamily="34" charset="0"/>
                <a:cs typeface="Arial" charset="0"/>
              </a:rPr>
              <a:t>varistores</a:t>
            </a:r>
            <a:r>
              <a:rPr kumimoji="1" lang="pt-BR" b="1" i="1" dirty="0">
                <a:solidFill>
                  <a:schemeClr val="tx2">
                    <a:lumMod val="60000"/>
                    <a:lumOff val="40000"/>
                  </a:schemeClr>
                </a:solidFill>
                <a:latin typeface="Calibri" pitchFamily="34" charset="0"/>
                <a:cs typeface="Arial" charset="0"/>
              </a:rPr>
              <a:t>, é relativamente simples </a:t>
            </a:r>
            <a:r>
              <a:rPr kumimoji="1" lang="pt-BR" i="1" dirty="0">
                <a:solidFill>
                  <a:srgbClr val="000000"/>
                </a:solidFill>
                <a:latin typeface="Calibri" pitchFamily="34" charset="0"/>
                <a:cs typeface="Arial" charset="0"/>
              </a:rPr>
              <a:t>e pode ser realizado pela própria Transmissora para estabelecer uma especificação de compra </a:t>
            </a:r>
            <a:r>
              <a:rPr kumimoji="1" lang="pt-BR" i="1" dirty="0" smtClean="0">
                <a:solidFill>
                  <a:srgbClr val="000000"/>
                </a:solidFill>
                <a:latin typeface="Calibri" pitchFamily="34" charset="0"/>
                <a:cs typeface="Arial" charset="0"/>
              </a:rPr>
              <a:t>tecnicamente </a:t>
            </a:r>
            <a:r>
              <a:rPr kumimoji="1" lang="pt-BR" i="1" dirty="0">
                <a:solidFill>
                  <a:srgbClr val="000000"/>
                </a:solidFill>
                <a:latin typeface="Calibri" pitchFamily="34" charset="0"/>
                <a:cs typeface="Arial" charset="0"/>
              </a:rPr>
              <a:t>adequada, no tempo devido e que resulte em ganho econômico, uma vez que o montante de energia a ser dissipada nos </a:t>
            </a:r>
            <a:r>
              <a:rPr kumimoji="1" lang="pt-BR" i="1" dirty="0" err="1">
                <a:solidFill>
                  <a:srgbClr val="000000"/>
                </a:solidFill>
                <a:latin typeface="Calibri" pitchFamily="34" charset="0"/>
                <a:cs typeface="Arial" charset="0"/>
              </a:rPr>
              <a:t>MOVs</a:t>
            </a:r>
            <a:r>
              <a:rPr kumimoji="1" lang="pt-BR" i="1" dirty="0">
                <a:solidFill>
                  <a:srgbClr val="000000"/>
                </a:solidFill>
                <a:latin typeface="Calibri" pitchFamily="34" charset="0"/>
                <a:cs typeface="Arial" charset="0"/>
              </a:rPr>
              <a:t> impacta severamente no custo de aquisição</a:t>
            </a:r>
            <a:r>
              <a:rPr kumimoji="1" lang="pt-BR" dirty="0">
                <a:solidFill>
                  <a:srgbClr val="000000"/>
                </a:solidFill>
                <a:latin typeface="Calibri" pitchFamily="34" charset="0"/>
                <a:cs typeface="Arial" charset="0"/>
              </a:rPr>
              <a:t>.  </a:t>
            </a:r>
            <a:endParaRPr kumimoji="1" lang="pt-BR" dirty="0" smtClean="0">
              <a:solidFill>
                <a:srgbClr val="000000"/>
              </a:solidFill>
              <a:latin typeface="Calibri" pitchFamily="34" charset="0"/>
              <a:cs typeface="Arial" charset="0"/>
            </a:endParaRPr>
          </a:p>
          <a:p>
            <a:pPr algn="just" fontAlgn="base">
              <a:spcBef>
                <a:spcPct val="0"/>
              </a:spcBef>
              <a:spcAft>
                <a:spcPct val="0"/>
              </a:spcAft>
            </a:pPr>
            <a:r>
              <a:rPr kumimoji="1" lang="pt-BR" dirty="0" smtClean="0">
                <a:solidFill>
                  <a:srgbClr val="000000"/>
                </a:solidFill>
                <a:latin typeface="Calibri" pitchFamily="34" charset="0"/>
                <a:cs typeface="Arial" charset="0"/>
              </a:rPr>
              <a:t>Após </a:t>
            </a:r>
            <a:r>
              <a:rPr kumimoji="1" lang="pt-BR" dirty="0">
                <a:solidFill>
                  <a:srgbClr val="000000"/>
                </a:solidFill>
                <a:latin typeface="Calibri" pitchFamily="34" charset="0"/>
                <a:cs typeface="Arial" charset="0"/>
              </a:rPr>
              <a:t>a encomenda ao fabricante, fica </a:t>
            </a:r>
            <a:r>
              <a:rPr kumimoji="1" lang="pt-BR" dirty="0" smtClean="0">
                <a:solidFill>
                  <a:srgbClr val="000000"/>
                </a:solidFill>
                <a:latin typeface="Calibri" pitchFamily="34" charset="0"/>
                <a:cs typeface="Arial" charset="0"/>
              </a:rPr>
              <a:t>difícil de resolver</a:t>
            </a:r>
            <a:r>
              <a:rPr kumimoji="1" lang="pt-BR" dirty="0">
                <a:solidFill>
                  <a:srgbClr val="000000"/>
                </a:solidFill>
                <a:latin typeface="Calibri" pitchFamily="34" charset="0"/>
                <a:cs typeface="Arial" charset="0"/>
              </a:rPr>
              <a:t>, sem uma substituição posterior, uma inadequação aos requisitos do Anexo Técnico. </a:t>
            </a:r>
          </a:p>
          <a:p>
            <a:pPr algn="just" fontAlgn="base">
              <a:spcBef>
                <a:spcPct val="0"/>
              </a:spcBef>
              <a:spcAft>
                <a:spcPct val="0"/>
              </a:spcAft>
            </a:pPr>
            <a:r>
              <a:rPr kumimoji="1" lang="pt-BR" b="1" i="1" dirty="0">
                <a:solidFill>
                  <a:schemeClr val="tx2">
                    <a:lumMod val="60000"/>
                    <a:lumOff val="40000"/>
                  </a:schemeClr>
                </a:solidFill>
                <a:latin typeface="Calibri" pitchFamily="34" charset="0"/>
                <a:cs typeface="Arial" charset="0"/>
              </a:rPr>
              <a:t>No que diz respeito ao CER, a demonstração do desempenho adequado dos filtros, da capacidade do CER (</a:t>
            </a:r>
            <a:r>
              <a:rPr kumimoji="1" lang="pt-BR" b="1" i="1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Calibri" pitchFamily="34" charset="0"/>
                <a:cs typeface="Arial" charset="0"/>
              </a:rPr>
              <a:t>MVAr</a:t>
            </a:r>
            <a:r>
              <a:rPr kumimoji="1" lang="pt-BR" b="1" i="1" dirty="0">
                <a:solidFill>
                  <a:schemeClr val="tx2">
                    <a:lumMod val="60000"/>
                    <a:lumOff val="40000"/>
                  </a:schemeClr>
                </a:solidFill>
                <a:latin typeface="Calibri" pitchFamily="34" charset="0"/>
                <a:cs typeface="Arial" charset="0"/>
              </a:rPr>
              <a:t>) e do atendimento aos requisitos de perdas (calculadas) deve ser feita logo no início do projeto</a:t>
            </a:r>
            <a:r>
              <a:rPr kumimoji="1" lang="pt-BR" dirty="0">
                <a:solidFill>
                  <a:srgbClr val="000000"/>
                </a:solidFill>
                <a:latin typeface="Calibri" pitchFamily="34" charset="0"/>
                <a:cs typeface="Arial" charset="0"/>
              </a:rPr>
              <a:t>. </a:t>
            </a:r>
          </a:p>
          <a:p>
            <a:pPr algn="just" fontAlgn="base">
              <a:spcBef>
                <a:spcPct val="0"/>
              </a:spcBef>
              <a:spcAft>
                <a:spcPct val="0"/>
              </a:spcAft>
            </a:pPr>
            <a:r>
              <a:rPr kumimoji="1" lang="pt-BR" dirty="0">
                <a:solidFill>
                  <a:srgbClr val="000000"/>
                </a:solidFill>
                <a:latin typeface="Calibri" pitchFamily="34" charset="0"/>
                <a:cs typeface="Arial" charset="0"/>
              </a:rPr>
              <a:t>Nesses dois itens há necessidade de conscientização, pela Transmissora, de que a negociação técnica para a aquisição deste tipo de equipamento (CER ou BCS) é necessária e deve ser realizada o mais rapidamente possível após ter sido ganho o leilão. </a:t>
            </a:r>
          </a:p>
          <a:p>
            <a:pPr algn="just" fontAlgn="base">
              <a:spcBef>
                <a:spcPct val="0"/>
              </a:spcBef>
              <a:spcAft>
                <a:spcPct val="0"/>
              </a:spcAft>
            </a:pPr>
            <a:r>
              <a:rPr kumimoji="1" lang="pt-BR" dirty="0">
                <a:solidFill>
                  <a:srgbClr val="000000"/>
                </a:solidFill>
                <a:latin typeface="Calibri" pitchFamily="34" charset="0"/>
                <a:cs typeface="Arial" charset="0"/>
              </a:rPr>
              <a:t>  </a:t>
            </a:r>
          </a:p>
        </p:txBody>
      </p:sp>
      <p:sp>
        <p:nvSpPr>
          <p:cNvPr id="3" name="Espaço Reservado para Número de Slid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CA9150-1CFA-4DA1-92CF-404032966A6D}" type="slidenum">
              <a:rPr lang="pt-BR" smtClean="0"/>
              <a:t>16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70238998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Número de Slid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CA9150-1CFA-4DA1-92CF-404032966A6D}" type="slidenum">
              <a:rPr lang="pt-BR" smtClean="0"/>
              <a:t>17</a:t>
            </a:fld>
            <a:endParaRPr lang="pt-BR"/>
          </a:p>
        </p:txBody>
      </p:sp>
      <p:sp>
        <p:nvSpPr>
          <p:cNvPr id="3" name="CaixaDeTexto 2"/>
          <p:cNvSpPr txBox="1"/>
          <p:nvPr/>
        </p:nvSpPr>
        <p:spPr>
          <a:xfrm>
            <a:off x="1043608" y="2996952"/>
            <a:ext cx="648072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/>
              <a:t>OBRIGADO !!!!</a:t>
            </a:r>
          </a:p>
          <a:p>
            <a:pPr algn="ctr"/>
            <a:endParaRPr lang="en-US" sz="3200" b="1" dirty="0"/>
          </a:p>
          <a:p>
            <a:pPr algn="ctr"/>
            <a:r>
              <a:rPr lang="en-US" sz="3200" b="1" dirty="0" smtClean="0"/>
              <a:t>Email </a:t>
            </a:r>
            <a:r>
              <a:rPr lang="en-US" sz="3200" b="1" dirty="0" err="1" smtClean="0"/>
              <a:t>para</a:t>
            </a:r>
            <a:r>
              <a:rPr lang="en-US" sz="3200" b="1" dirty="0" smtClean="0"/>
              <a:t> </a:t>
            </a:r>
            <a:r>
              <a:rPr lang="en-US" sz="3200" b="1" dirty="0" err="1" smtClean="0"/>
              <a:t>contato</a:t>
            </a:r>
            <a:r>
              <a:rPr lang="en-US" sz="3200" b="1" dirty="0" smtClean="0"/>
              <a:t>: antonio.carlos@ons.org.br</a:t>
            </a:r>
            <a:endParaRPr lang="pt-BR" sz="3200" b="1" dirty="0"/>
          </a:p>
        </p:txBody>
      </p:sp>
    </p:spTree>
    <p:extLst>
      <p:ext uri="{BB962C8B-B14F-4D97-AF65-F5344CB8AC3E}">
        <p14:creationId xmlns:p14="http://schemas.microsoft.com/office/powerpoint/2010/main" val="27350225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Número de Slid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CA9150-1CFA-4DA1-92CF-404032966A6D}" type="slidenum">
              <a:rPr lang="pt-BR" smtClean="0"/>
              <a:t>2</a:t>
            </a:fld>
            <a:endParaRPr lang="pt-BR"/>
          </a:p>
        </p:txBody>
      </p:sp>
      <p:sp>
        <p:nvSpPr>
          <p:cNvPr id="3" name="Retângulo 2"/>
          <p:cNvSpPr/>
          <p:nvPr/>
        </p:nvSpPr>
        <p:spPr>
          <a:xfrm>
            <a:off x="179512" y="1196752"/>
            <a:ext cx="885698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kumimoji="1" lang="pt-BR" sz="3200" b="1" dirty="0" smtClean="0">
                <a:solidFill>
                  <a:srgbClr val="000000"/>
                </a:solidFill>
                <a:latin typeface="Calibri" pitchFamily="34" charset="0"/>
                <a:cs typeface="Arial" charset="0"/>
              </a:rPr>
              <a:t>Autores (ONS)</a:t>
            </a:r>
            <a:endParaRPr kumimoji="1" lang="pt-BR" sz="3200" b="1" dirty="0">
              <a:solidFill>
                <a:srgbClr val="000000"/>
              </a:solidFill>
              <a:latin typeface="Calibri" pitchFamily="34" charset="0"/>
              <a:cs typeface="Arial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kumimoji="1" lang="pt-BR" sz="2000" b="1" dirty="0">
                <a:solidFill>
                  <a:srgbClr val="000000"/>
                </a:solidFill>
                <a:latin typeface="Calibri" pitchFamily="34" charset="0"/>
                <a:cs typeface="Arial" charset="0"/>
              </a:rPr>
              <a:t> </a:t>
            </a:r>
            <a:endParaRPr kumimoji="1" lang="pt-BR" sz="2000" b="1" dirty="0" smtClean="0">
              <a:solidFill>
                <a:srgbClr val="000000"/>
              </a:solidFill>
              <a:latin typeface="Calibri" pitchFamily="34" charset="0"/>
              <a:cs typeface="Arial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kumimoji="1" lang="pt-BR" sz="2000" b="1" dirty="0" smtClean="0">
              <a:solidFill>
                <a:srgbClr val="000000"/>
              </a:solidFill>
              <a:latin typeface="Calibri" pitchFamily="34" charset="0"/>
              <a:cs typeface="Arial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628800"/>
            <a:ext cx="771525" cy="962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 descr="arakaki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076" y="4509120"/>
            <a:ext cx="763588" cy="954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Imagem 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2068" y="3573016"/>
            <a:ext cx="763588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t-BR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2708920"/>
            <a:ext cx="741363" cy="76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sobral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076" y="5589240"/>
            <a:ext cx="763588" cy="954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CaixaDeTexto 5"/>
          <p:cNvSpPr txBox="1"/>
          <p:nvPr/>
        </p:nvSpPr>
        <p:spPr>
          <a:xfrm>
            <a:off x="1691680" y="1890911"/>
            <a:ext cx="6624736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2400"/>
              </a:spcAft>
            </a:pPr>
            <a:r>
              <a:rPr lang="en-US" sz="4000" dirty="0" err="1" smtClean="0"/>
              <a:t>Hélio</a:t>
            </a:r>
            <a:r>
              <a:rPr lang="en-US" sz="4000" dirty="0" smtClean="0"/>
              <a:t> Pessoa de Oliveira </a:t>
            </a:r>
            <a:r>
              <a:rPr lang="en-US" sz="4000" dirty="0" err="1" smtClean="0"/>
              <a:t>Júnior</a:t>
            </a:r>
            <a:endParaRPr lang="en-US" sz="4000" dirty="0" smtClean="0"/>
          </a:p>
          <a:p>
            <a:pPr>
              <a:spcAft>
                <a:spcPts val="2400"/>
              </a:spcAft>
            </a:pPr>
            <a:r>
              <a:rPr lang="en-US" sz="4000" dirty="0" smtClean="0"/>
              <a:t>Carlos </a:t>
            </a:r>
            <a:r>
              <a:rPr lang="en-US" sz="4000" dirty="0" err="1" smtClean="0"/>
              <a:t>Campinho</a:t>
            </a:r>
            <a:endParaRPr lang="en-US" sz="4000" dirty="0" smtClean="0"/>
          </a:p>
          <a:p>
            <a:pPr>
              <a:spcAft>
                <a:spcPts val="2400"/>
              </a:spcAft>
            </a:pPr>
            <a:r>
              <a:rPr lang="en-US" sz="4000" dirty="0" smtClean="0"/>
              <a:t>Antonio Carlos C. </a:t>
            </a:r>
            <a:r>
              <a:rPr lang="en-US" sz="4000" dirty="0" err="1"/>
              <a:t>C</a:t>
            </a:r>
            <a:r>
              <a:rPr lang="en-US" sz="4000" dirty="0" err="1" smtClean="0"/>
              <a:t>arvalho</a:t>
            </a:r>
            <a:endParaRPr lang="en-US" sz="4000" dirty="0" smtClean="0"/>
          </a:p>
          <a:p>
            <a:pPr>
              <a:spcAft>
                <a:spcPts val="2400"/>
              </a:spcAft>
            </a:pPr>
            <a:r>
              <a:rPr lang="en-US" sz="4000" dirty="0" err="1" smtClean="0"/>
              <a:t>Humberto</a:t>
            </a:r>
            <a:r>
              <a:rPr lang="en-US" sz="4000" dirty="0" smtClean="0"/>
              <a:t> </a:t>
            </a:r>
            <a:r>
              <a:rPr lang="en-US" sz="4000" dirty="0" err="1" smtClean="0"/>
              <a:t>Arakaki</a:t>
            </a:r>
            <a:endParaRPr lang="en-US" sz="4000" dirty="0" smtClean="0"/>
          </a:p>
          <a:p>
            <a:pPr>
              <a:spcAft>
                <a:spcPts val="2400"/>
              </a:spcAft>
            </a:pPr>
            <a:r>
              <a:rPr lang="en-US" sz="4000" dirty="0" smtClean="0"/>
              <a:t>Sergio </a:t>
            </a:r>
            <a:r>
              <a:rPr lang="en-US" sz="4000" dirty="0" err="1" smtClean="0"/>
              <a:t>Sobral</a:t>
            </a:r>
            <a:endParaRPr lang="pt-BR" sz="4000" dirty="0"/>
          </a:p>
        </p:txBody>
      </p:sp>
    </p:spTree>
    <p:extLst>
      <p:ext uri="{BB962C8B-B14F-4D97-AF65-F5344CB8AC3E}">
        <p14:creationId xmlns:p14="http://schemas.microsoft.com/office/powerpoint/2010/main" val="3475155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Número de Slid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CA9150-1CFA-4DA1-92CF-404032966A6D}" type="slidenum">
              <a:rPr lang="pt-BR" smtClean="0"/>
              <a:t>3</a:t>
            </a:fld>
            <a:endParaRPr lang="pt-BR" dirty="0"/>
          </a:p>
        </p:txBody>
      </p:sp>
      <p:sp>
        <p:nvSpPr>
          <p:cNvPr id="3" name="Retângulo 2"/>
          <p:cNvSpPr/>
          <p:nvPr/>
        </p:nvSpPr>
        <p:spPr>
          <a:xfrm>
            <a:off x="467543" y="2132856"/>
            <a:ext cx="8064897" cy="353943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70C0"/>
            </a:solidFill>
          </a:ln>
        </p:spPr>
        <p:txBody>
          <a:bodyPr wrap="square">
            <a:spAutoFit/>
          </a:bodyPr>
          <a:lstStyle/>
          <a:p>
            <a:pPr marL="457200" indent="-457200" algn="just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Ø"/>
            </a:pPr>
            <a:r>
              <a:rPr kumimoji="1" lang="pt-BR" sz="2800" dirty="0" smtClean="0">
                <a:solidFill>
                  <a:srgbClr val="000000"/>
                </a:solidFill>
                <a:latin typeface="Calibri" pitchFamily="34" charset="0"/>
                <a:cs typeface="Arial" charset="0"/>
              </a:rPr>
              <a:t>Deve identificar através de estudos elétricos as solicitações as quais estarão sujeitas as novas instalações, advindas da interação entre estas e a rede existente</a:t>
            </a:r>
            <a:r>
              <a:rPr kumimoji="1" lang="pt-BR" sz="2800" dirty="0" smtClean="0">
                <a:solidFill>
                  <a:srgbClr val="000000"/>
                </a:solidFill>
                <a:latin typeface="Calibri" pitchFamily="34" charset="0"/>
                <a:cs typeface="Arial" charset="0"/>
              </a:rPr>
              <a:t>;</a:t>
            </a:r>
          </a:p>
          <a:p>
            <a:pPr marL="457200" indent="-457200" algn="just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Ø"/>
            </a:pPr>
            <a:endParaRPr kumimoji="1" lang="pt-BR" sz="2800" dirty="0" smtClean="0">
              <a:solidFill>
                <a:srgbClr val="000000"/>
              </a:solidFill>
              <a:latin typeface="Calibri" pitchFamily="34" charset="0"/>
              <a:cs typeface="Arial" charset="0"/>
            </a:endParaRPr>
          </a:p>
          <a:p>
            <a:pPr marL="457200" indent="-457200" algn="just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Ø"/>
            </a:pPr>
            <a:r>
              <a:rPr kumimoji="1" lang="pt-BR" sz="2800" dirty="0" smtClean="0">
                <a:solidFill>
                  <a:srgbClr val="000000"/>
                </a:solidFill>
                <a:latin typeface="Calibri" pitchFamily="34" charset="0"/>
                <a:cs typeface="Arial" charset="0"/>
              </a:rPr>
              <a:t>As solicitações identificadas nos estudos devem servir de base para </a:t>
            </a:r>
            <a:r>
              <a:rPr kumimoji="1" lang="pt-BR" sz="2800" dirty="0" smtClean="0">
                <a:solidFill>
                  <a:srgbClr val="000000"/>
                </a:solidFill>
                <a:latin typeface="Calibri" pitchFamily="34" charset="0"/>
                <a:cs typeface="Arial" charset="0"/>
              </a:rPr>
              <a:t>a adequada especificação de equipamentos para as novas instalações.</a:t>
            </a:r>
            <a:endParaRPr kumimoji="1" lang="pt-BR" sz="2800" dirty="0">
              <a:solidFill>
                <a:srgbClr val="000000"/>
              </a:solidFill>
              <a:latin typeface="Calibri" pitchFamily="34" charset="0"/>
              <a:cs typeface="Arial" charset="0"/>
            </a:endParaRPr>
          </a:p>
        </p:txBody>
      </p:sp>
      <p:sp>
        <p:nvSpPr>
          <p:cNvPr id="4" name="CaixaDeTexto 3"/>
          <p:cNvSpPr txBox="1"/>
          <p:nvPr/>
        </p:nvSpPr>
        <p:spPr>
          <a:xfrm>
            <a:off x="467543" y="1340768"/>
            <a:ext cx="288032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u="sng" dirty="0" smtClean="0"/>
              <a:t>PROJETO  BÁSICO</a:t>
            </a:r>
            <a:endParaRPr lang="pt-BR" sz="2800" b="1" u="sng" dirty="0"/>
          </a:p>
        </p:txBody>
      </p:sp>
    </p:spTree>
    <p:extLst>
      <p:ext uri="{BB962C8B-B14F-4D97-AF65-F5344CB8AC3E}">
        <p14:creationId xmlns:p14="http://schemas.microsoft.com/office/powerpoint/2010/main" val="2623104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Número de Slid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CA9150-1CFA-4DA1-92CF-404032966A6D}" type="slidenum">
              <a:rPr lang="pt-BR" smtClean="0"/>
              <a:t>4</a:t>
            </a:fld>
            <a:endParaRPr lang="pt-BR"/>
          </a:p>
        </p:txBody>
      </p:sp>
      <p:sp>
        <p:nvSpPr>
          <p:cNvPr id="3" name="Retângulo 2"/>
          <p:cNvSpPr/>
          <p:nvPr/>
        </p:nvSpPr>
        <p:spPr>
          <a:xfrm>
            <a:off x="467543" y="2132856"/>
            <a:ext cx="8208913" cy="353943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70C0"/>
            </a:solidFill>
          </a:ln>
        </p:spPr>
        <p:txBody>
          <a:bodyPr wrap="square">
            <a:spAutoFit/>
          </a:bodyPr>
          <a:lstStyle/>
          <a:p>
            <a:pPr marL="457200" indent="-457200" algn="just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Ø"/>
            </a:pPr>
            <a:r>
              <a:rPr kumimoji="1" lang="pt-BR" sz="2800" dirty="0" smtClean="0">
                <a:solidFill>
                  <a:srgbClr val="000000"/>
                </a:solidFill>
                <a:latin typeface="Calibri" pitchFamily="34" charset="0"/>
                <a:cs typeface="Arial" charset="0"/>
              </a:rPr>
              <a:t>Como assegurar os padrões de qualidade e de confiabilidade das novas instalações da rede básica sem impactar nos prazos de implantação do empreendimento?</a:t>
            </a:r>
          </a:p>
          <a:p>
            <a:pPr marL="457200" indent="-457200" algn="just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Ø"/>
            </a:pPr>
            <a:endParaRPr kumimoji="1" lang="pt-BR" sz="2800" dirty="0">
              <a:solidFill>
                <a:srgbClr val="000000"/>
              </a:solidFill>
              <a:latin typeface="Calibri" pitchFamily="34" charset="0"/>
              <a:cs typeface="Arial" charset="0"/>
            </a:endParaRPr>
          </a:p>
          <a:p>
            <a:pPr marL="457200" indent="-457200" algn="just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Ø"/>
            </a:pPr>
            <a:r>
              <a:rPr kumimoji="1" lang="pt-BR" sz="2800" b="1" dirty="0" smtClean="0">
                <a:solidFill>
                  <a:srgbClr val="000000"/>
                </a:solidFill>
                <a:latin typeface="Calibri" pitchFamily="34" charset="0"/>
                <a:cs typeface="Arial" charset="0"/>
              </a:rPr>
              <a:t>FATOR DE SUCESSO</a:t>
            </a:r>
            <a:r>
              <a:rPr kumimoji="1" lang="pt-BR" sz="2800" dirty="0" smtClean="0">
                <a:solidFill>
                  <a:srgbClr val="000000"/>
                </a:solidFill>
                <a:latin typeface="Calibri" pitchFamily="34" charset="0"/>
                <a:cs typeface="Arial" charset="0"/>
              </a:rPr>
              <a:t>: </a:t>
            </a:r>
            <a:r>
              <a:rPr kumimoji="1" lang="pt-BR" sz="2800" b="1" dirty="0" smtClean="0">
                <a:solidFill>
                  <a:srgbClr val="C00000"/>
                </a:solidFill>
                <a:latin typeface="Calibri" pitchFamily="34" charset="0"/>
                <a:cs typeface="Arial" charset="0"/>
              </a:rPr>
              <a:t>prazo de aprovação do projeto básico</a:t>
            </a:r>
          </a:p>
          <a:p>
            <a:pPr marL="457200" indent="-457200" algn="just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Ø"/>
            </a:pPr>
            <a:endParaRPr kumimoji="1" lang="pt-BR" sz="2800" dirty="0" smtClean="0">
              <a:solidFill>
                <a:srgbClr val="000000"/>
              </a:solidFill>
              <a:latin typeface="Calibri" pitchFamily="34" charset="0"/>
              <a:cs typeface="Arial" charset="0"/>
            </a:endParaRPr>
          </a:p>
        </p:txBody>
      </p:sp>
      <p:sp>
        <p:nvSpPr>
          <p:cNvPr id="4" name="CaixaDeTexto 3"/>
          <p:cNvSpPr txBox="1"/>
          <p:nvPr/>
        </p:nvSpPr>
        <p:spPr>
          <a:xfrm>
            <a:off x="467542" y="1340768"/>
            <a:ext cx="468052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u="sng" dirty="0" smtClean="0"/>
              <a:t>PROJETO  BÁSICO - </a:t>
            </a:r>
            <a:r>
              <a:rPr lang="en-US" sz="2800" b="1" u="sng" dirty="0" err="1" smtClean="0"/>
              <a:t>Desafio</a:t>
            </a:r>
            <a:endParaRPr lang="pt-BR" sz="2800" b="1" u="sng" dirty="0"/>
          </a:p>
        </p:txBody>
      </p:sp>
    </p:spTree>
    <p:extLst>
      <p:ext uri="{BB962C8B-B14F-4D97-AF65-F5344CB8AC3E}">
        <p14:creationId xmlns:p14="http://schemas.microsoft.com/office/powerpoint/2010/main" val="1103016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Número de Slid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CA9150-1CFA-4DA1-92CF-404032966A6D}" type="slidenum">
              <a:rPr lang="pt-BR" smtClean="0"/>
              <a:t>5</a:t>
            </a:fld>
            <a:endParaRPr lang="pt-BR" dirty="0"/>
          </a:p>
        </p:txBody>
      </p:sp>
      <p:sp>
        <p:nvSpPr>
          <p:cNvPr id="3" name="Retângulo 2"/>
          <p:cNvSpPr/>
          <p:nvPr/>
        </p:nvSpPr>
        <p:spPr>
          <a:xfrm>
            <a:off x="251520" y="1078279"/>
            <a:ext cx="8892480" cy="45858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pt-BR" sz="2800" b="1" dirty="0" smtClean="0"/>
              <a:t>Diagnóstico da aprovação de projetos básicos</a:t>
            </a:r>
          </a:p>
          <a:p>
            <a:pPr lvl="0"/>
            <a:endParaRPr lang="pt-BR" sz="2400" dirty="0" smtClean="0"/>
          </a:p>
          <a:p>
            <a:pPr lvl="0"/>
            <a:r>
              <a:rPr lang="pt-BR" sz="2400" u="sng" dirty="0" smtClean="0"/>
              <a:t>Nível de aprovação , por assunto, </a:t>
            </a:r>
            <a:r>
              <a:rPr lang="pt-BR" sz="2400" b="1" u="sng" dirty="0" smtClean="0"/>
              <a:t>na primeira versão</a:t>
            </a:r>
            <a:r>
              <a:rPr lang="pt-BR" sz="2400" u="sng" dirty="0" smtClean="0"/>
              <a:t>:</a:t>
            </a:r>
          </a:p>
          <a:p>
            <a:pPr lvl="0"/>
            <a:endParaRPr lang="pt-BR" sz="2400" dirty="0" smtClean="0"/>
          </a:p>
          <a:p>
            <a:pPr marL="342900" indent="-342900">
              <a:buFont typeface="Wingdings" pitchFamily="2" charset="2"/>
              <a:buChar char="ü"/>
            </a:pPr>
            <a:r>
              <a:rPr lang="pt-BR" sz="2400" dirty="0" smtClean="0"/>
              <a:t>Estudos e Projetos de Linhas de Transmissão: </a:t>
            </a:r>
            <a:r>
              <a:rPr lang="pt-BR" sz="2400" b="1" dirty="0" smtClean="0"/>
              <a:t>65%</a:t>
            </a:r>
          </a:p>
          <a:p>
            <a:pPr marL="342900" indent="-342900">
              <a:buFont typeface="Wingdings" pitchFamily="2" charset="2"/>
              <a:buChar char="ü"/>
            </a:pPr>
            <a:endParaRPr lang="pt-BR" sz="2400" dirty="0" smtClean="0"/>
          </a:p>
          <a:p>
            <a:pPr marL="342900" lvl="0" indent="-342900">
              <a:buFont typeface="Wingdings" pitchFamily="2" charset="2"/>
              <a:buChar char="ü"/>
            </a:pPr>
            <a:r>
              <a:rPr lang="pt-BR" sz="2400" dirty="0" smtClean="0"/>
              <a:t>Estudos a Frequência Fundamental : </a:t>
            </a:r>
            <a:r>
              <a:rPr lang="pt-BR" sz="2400" b="1" dirty="0" smtClean="0"/>
              <a:t>55%</a:t>
            </a:r>
          </a:p>
          <a:p>
            <a:pPr marL="342900" lvl="0" indent="-342900">
              <a:buFont typeface="Wingdings" pitchFamily="2" charset="2"/>
              <a:buChar char="ü"/>
            </a:pPr>
            <a:endParaRPr lang="pt-BR" sz="2400" dirty="0" smtClean="0"/>
          </a:p>
          <a:p>
            <a:pPr marL="342900" lvl="0" indent="-342900">
              <a:buFont typeface="Wingdings" pitchFamily="2" charset="2"/>
              <a:buChar char="ü"/>
            </a:pPr>
            <a:r>
              <a:rPr lang="pt-BR" sz="2400" dirty="0" smtClean="0"/>
              <a:t>Estudos de Transitórios Eletromagnéticos (Manobra): </a:t>
            </a:r>
            <a:r>
              <a:rPr lang="pt-BR" sz="2400" b="1" dirty="0" smtClean="0"/>
              <a:t>44%</a:t>
            </a:r>
          </a:p>
          <a:p>
            <a:pPr marL="342900" lvl="0" indent="-342900">
              <a:buFont typeface="Wingdings" pitchFamily="2" charset="2"/>
              <a:buChar char="ü"/>
            </a:pPr>
            <a:endParaRPr lang="pt-BR" sz="2400" dirty="0" smtClean="0"/>
          </a:p>
          <a:p>
            <a:pPr marL="342900" lvl="0" indent="-342900">
              <a:buFont typeface="Wingdings" pitchFamily="2" charset="2"/>
              <a:buChar char="ü"/>
            </a:pPr>
            <a:r>
              <a:rPr lang="pt-BR" sz="2400" dirty="0" smtClean="0"/>
              <a:t>Especificações de Equipamentos e subestações: </a:t>
            </a:r>
            <a:r>
              <a:rPr lang="pt-BR" sz="2400" b="1" dirty="0" smtClean="0"/>
              <a:t>46%</a:t>
            </a:r>
          </a:p>
          <a:p>
            <a:pPr marL="342900" lvl="0" indent="-342900">
              <a:buFont typeface="Wingdings" pitchFamily="2" charset="2"/>
              <a:buChar char="ü"/>
            </a:pPr>
            <a:endParaRPr lang="pt-BR" sz="2400" dirty="0"/>
          </a:p>
        </p:txBody>
      </p:sp>
    </p:spTree>
    <p:extLst>
      <p:ext uri="{BB962C8B-B14F-4D97-AF65-F5344CB8AC3E}">
        <p14:creationId xmlns:p14="http://schemas.microsoft.com/office/powerpoint/2010/main" val="220734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Número de Slid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CA9150-1CFA-4DA1-92CF-404032966A6D}" type="slidenum">
              <a:rPr lang="pt-BR" smtClean="0"/>
              <a:t>6</a:t>
            </a:fld>
            <a:endParaRPr lang="pt-BR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1124744"/>
            <a:ext cx="4968552" cy="5604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4F81BD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EECE1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25029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Número de Slid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CA9150-1CFA-4DA1-92CF-404032966A6D}" type="slidenum">
              <a:rPr lang="pt-BR" smtClean="0"/>
              <a:t>7</a:t>
            </a:fld>
            <a:endParaRPr lang="pt-BR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0422" y="1682492"/>
            <a:ext cx="6049890" cy="49148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CaixaDeTexto 3"/>
          <p:cNvSpPr txBox="1"/>
          <p:nvPr/>
        </p:nvSpPr>
        <p:spPr>
          <a:xfrm>
            <a:off x="529023" y="1181943"/>
            <a:ext cx="67687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err="1" smtClean="0"/>
              <a:t>Estudos</a:t>
            </a:r>
            <a:r>
              <a:rPr lang="en-US" sz="2400" dirty="0" smtClean="0"/>
              <a:t> </a:t>
            </a:r>
            <a:r>
              <a:rPr lang="en-US" sz="2400" dirty="0" err="1" smtClean="0"/>
              <a:t>na</a:t>
            </a:r>
            <a:r>
              <a:rPr lang="en-US" sz="2400" dirty="0" smtClean="0"/>
              <a:t> </a:t>
            </a:r>
            <a:r>
              <a:rPr lang="en-US" sz="2400" dirty="0" err="1" smtClean="0"/>
              <a:t>Frequência</a:t>
            </a:r>
            <a:r>
              <a:rPr lang="en-US" sz="2400" dirty="0" smtClean="0"/>
              <a:t> Fundamental</a:t>
            </a:r>
            <a:endParaRPr lang="pt-BR" sz="2400" dirty="0"/>
          </a:p>
        </p:txBody>
      </p:sp>
    </p:spTree>
    <p:extLst>
      <p:ext uri="{BB962C8B-B14F-4D97-AF65-F5344CB8AC3E}">
        <p14:creationId xmlns:p14="http://schemas.microsoft.com/office/powerpoint/2010/main" val="2942540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Número de Slid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CA9150-1CFA-4DA1-92CF-404032966A6D}" type="slidenum">
              <a:rPr lang="pt-BR" smtClean="0"/>
              <a:t>8</a:t>
            </a:fld>
            <a:endParaRPr lang="pt-BR"/>
          </a:p>
        </p:txBody>
      </p:sp>
      <p:pic>
        <p:nvPicPr>
          <p:cNvPr id="2050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849" y="1697606"/>
            <a:ext cx="6344456" cy="45397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CaixaDeTexto 2"/>
          <p:cNvSpPr txBox="1"/>
          <p:nvPr/>
        </p:nvSpPr>
        <p:spPr>
          <a:xfrm>
            <a:off x="529023" y="1181943"/>
            <a:ext cx="67687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err="1" smtClean="0"/>
              <a:t>Estudos</a:t>
            </a:r>
            <a:r>
              <a:rPr lang="en-US" sz="2400" dirty="0" smtClean="0"/>
              <a:t> de </a:t>
            </a:r>
            <a:r>
              <a:rPr lang="en-US" sz="2400" dirty="0" err="1" smtClean="0"/>
              <a:t>Transitórios</a:t>
            </a:r>
            <a:r>
              <a:rPr lang="en-US" sz="2400" dirty="0" smtClean="0"/>
              <a:t> </a:t>
            </a:r>
            <a:r>
              <a:rPr lang="en-US" sz="2400" dirty="0" err="1" smtClean="0"/>
              <a:t>Eletromagnéticos</a:t>
            </a:r>
            <a:r>
              <a:rPr lang="en-US" sz="2400" dirty="0" smtClean="0"/>
              <a:t> (</a:t>
            </a:r>
            <a:r>
              <a:rPr lang="en-US" sz="2400" dirty="0" err="1" smtClean="0"/>
              <a:t>Manobra</a:t>
            </a:r>
            <a:r>
              <a:rPr lang="en-US" sz="2400" dirty="0" smtClean="0"/>
              <a:t>)</a:t>
            </a:r>
            <a:endParaRPr lang="pt-BR" sz="2400" dirty="0"/>
          </a:p>
        </p:txBody>
      </p:sp>
    </p:spTree>
    <p:extLst>
      <p:ext uri="{BB962C8B-B14F-4D97-AF65-F5344CB8AC3E}">
        <p14:creationId xmlns:p14="http://schemas.microsoft.com/office/powerpoint/2010/main" val="1513329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Número de Slid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CA9150-1CFA-4DA1-92CF-404032966A6D}" type="slidenum">
              <a:rPr lang="pt-BR" smtClean="0"/>
              <a:t>9</a:t>
            </a:fld>
            <a:endParaRPr lang="pt-BR"/>
          </a:p>
        </p:txBody>
      </p:sp>
      <p:pic>
        <p:nvPicPr>
          <p:cNvPr id="307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79" y="1630029"/>
            <a:ext cx="6115636" cy="49673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CaixaDeTexto 3"/>
          <p:cNvSpPr txBox="1"/>
          <p:nvPr/>
        </p:nvSpPr>
        <p:spPr>
          <a:xfrm>
            <a:off x="1187624" y="1228110"/>
            <a:ext cx="73448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dirty="0" smtClean="0"/>
              <a:t>Especificação de Equipamentos e Subestações</a:t>
            </a:r>
            <a:endParaRPr lang="pt-BR" sz="2400" dirty="0"/>
          </a:p>
        </p:txBody>
      </p:sp>
    </p:spTree>
    <p:extLst>
      <p:ext uri="{BB962C8B-B14F-4D97-AF65-F5344CB8AC3E}">
        <p14:creationId xmlns:p14="http://schemas.microsoft.com/office/powerpoint/2010/main" val="1880354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601</TotalTime>
  <Words>467</Words>
  <Application>Microsoft Office PowerPoint</Application>
  <PresentationFormat>Apresentação na tela (4:3)</PresentationFormat>
  <Paragraphs>99</Paragraphs>
  <Slides>17</Slides>
  <Notes>4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17</vt:i4>
      </vt:variant>
    </vt:vector>
  </HeadingPairs>
  <TitlesOfParts>
    <vt:vector size="18" baseType="lpstr">
      <vt:lpstr>Tema do Office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>ONS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Marianna</dc:creator>
  <cp:lastModifiedBy>Privado</cp:lastModifiedBy>
  <cp:revision>45</cp:revision>
  <dcterms:created xsi:type="dcterms:W3CDTF">2013-10-10T13:03:12Z</dcterms:created>
  <dcterms:modified xsi:type="dcterms:W3CDTF">2013-10-14T22:06:10Z</dcterms:modified>
</cp:coreProperties>
</file>