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58" r:id="rId8"/>
    <p:sldId id="268" r:id="rId9"/>
    <p:sldId id="267" r:id="rId10"/>
    <p:sldId id="274" r:id="rId11"/>
    <p:sldId id="279" r:id="rId12"/>
    <p:sldId id="269" r:id="rId13"/>
    <p:sldId id="270" r:id="rId14"/>
    <p:sldId id="271" r:id="rId15"/>
    <p:sldId id="272" r:id="rId16"/>
    <p:sldId id="276" r:id="rId17"/>
    <p:sldId id="273" r:id="rId18"/>
    <p:sldId id="259" r:id="rId19"/>
    <p:sldId id="260" r:id="rId20"/>
    <p:sldId id="280" r:id="rId21"/>
    <p:sldId id="281" r:id="rId22"/>
    <p:sldId id="261" r:id="rId23"/>
  </p:sldIdLst>
  <p:sldSz cx="9144000" cy="6858000" type="screen4x3"/>
  <p:notesSz cx="6867525" cy="99949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2" y="-6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0202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5149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7197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252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217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26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146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4084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5602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5052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0088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FDCE0-0BA7-439B-A3B2-CBE2B1A96AA7}" type="datetimeFigureOut">
              <a:rPr lang="pt-BR" smtClean="0"/>
              <a:t>12/10/13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BCA63-36AD-41A1-8928-727F5B9E9EC6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0808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Relationship Id="rId3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emf"/><Relationship Id="rId3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emf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hyperlink" Target="mailto:sergiofrontin@hotmail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emf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emf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emf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emf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" y="0"/>
            <a:ext cx="91440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827584" y="2204864"/>
            <a:ext cx="731402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dirty="0" smtClean="0">
                <a:solidFill>
                  <a:srgbClr val="FF0000"/>
                </a:solidFill>
              </a:rPr>
              <a:t>Inovações Tecnológicas Aplicadas </a:t>
            </a:r>
          </a:p>
          <a:p>
            <a:pPr algn="ctr"/>
            <a:r>
              <a:rPr lang="pt-BR" sz="4000" b="1" dirty="0" smtClean="0">
                <a:solidFill>
                  <a:srgbClr val="FF0000"/>
                </a:solidFill>
              </a:rPr>
              <a:t>a Equipamentos de Alta Tensão </a:t>
            </a:r>
          </a:p>
          <a:p>
            <a:pPr algn="ctr"/>
            <a:r>
              <a:rPr lang="pt-BR" sz="4000" b="1" dirty="0">
                <a:solidFill>
                  <a:srgbClr val="FF0000"/>
                </a:solidFill>
              </a:rPr>
              <a:t>e</a:t>
            </a:r>
            <a:r>
              <a:rPr lang="pt-BR" sz="4000" b="1" dirty="0" smtClean="0">
                <a:solidFill>
                  <a:srgbClr val="FF0000"/>
                </a:solidFill>
              </a:rPr>
              <a:t>m Corrente Alternada.</a:t>
            </a:r>
          </a:p>
          <a:p>
            <a:pPr algn="ctr"/>
            <a:r>
              <a:rPr lang="pt-BR" sz="4000" b="1" i="1" u="sng" dirty="0" smtClean="0">
                <a:solidFill>
                  <a:srgbClr val="FF0000"/>
                </a:solidFill>
              </a:rPr>
              <a:t>Projeto </a:t>
            </a:r>
            <a:r>
              <a:rPr lang="pt-BR" sz="4000" b="1" i="1" u="sng" dirty="0" err="1" smtClean="0">
                <a:solidFill>
                  <a:srgbClr val="FF0000"/>
                </a:solidFill>
              </a:rPr>
              <a:t>Inovaeq</a:t>
            </a:r>
            <a:endParaRPr lang="pt-BR" sz="4000" b="1" i="1" u="sng" dirty="0">
              <a:solidFill>
                <a:srgbClr val="FF0000"/>
              </a:solidFill>
            </a:endParaRPr>
          </a:p>
          <a:p>
            <a:pPr algn="ctr"/>
            <a:endParaRPr lang="pt-BR" sz="4000" b="1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301208"/>
            <a:ext cx="7776864" cy="1296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81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412776"/>
            <a:ext cx="5815163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dirty="0">
                <a:latin typeface="Calibri" charset="0"/>
              </a:rPr>
              <a:t>Análise </a:t>
            </a:r>
            <a:r>
              <a:rPr lang="pt-BR" sz="2800" dirty="0" smtClean="0">
                <a:latin typeface="Calibri" charset="0"/>
              </a:rPr>
              <a:t>bibliográfica</a:t>
            </a:r>
          </a:p>
          <a:p>
            <a:r>
              <a:rPr lang="pt-BR" sz="2800" dirty="0" smtClean="0">
                <a:latin typeface="Calibri" charset="0"/>
              </a:rPr>
              <a:t>Aneel, Capes, INPI, SNPTEE, </a:t>
            </a:r>
            <a:r>
              <a:rPr lang="pt-BR" sz="2800" dirty="0" err="1" smtClean="0">
                <a:latin typeface="Calibri" charset="0"/>
              </a:rPr>
              <a:t>Cigre</a:t>
            </a:r>
            <a:r>
              <a:rPr lang="pt-BR" sz="2800" dirty="0" smtClean="0">
                <a:latin typeface="Calibri" charset="0"/>
              </a:rPr>
              <a:t>, IEEE </a:t>
            </a:r>
            <a:endParaRPr lang="pt-BR" sz="2800" dirty="0">
              <a:latin typeface="Calibri" charset="0"/>
            </a:endParaRPr>
          </a:p>
          <a:p>
            <a:endParaRPr lang="pt-BR" sz="2800" dirty="0">
              <a:latin typeface="Calibri" charset="0"/>
            </a:endParaRPr>
          </a:p>
          <a:p>
            <a:r>
              <a:rPr lang="pt-BR" sz="2800" dirty="0" smtClean="0">
                <a:latin typeface="Calibri" charset="0"/>
              </a:rPr>
              <a:t>Visita aos fabricantes  </a:t>
            </a:r>
          </a:p>
          <a:p>
            <a:endParaRPr lang="pt-BR" sz="2800" dirty="0">
              <a:latin typeface="Calibri" charset="0"/>
            </a:endParaRPr>
          </a:p>
          <a:p>
            <a:r>
              <a:rPr lang="pt-BR" sz="2800" dirty="0" smtClean="0">
                <a:latin typeface="Calibri" charset="0"/>
              </a:rPr>
              <a:t>Visita a entidades </a:t>
            </a:r>
          </a:p>
          <a:p>
            <a:r>
              <a:rPr lang="pt-BR" sz="2800" dirty="0" smtClean="0">
                <a:latin typeface="Calibri" charset="0"/>
              </a:rPr>
              <a:t>(MME, Aneel, ONS, EPE)</a:t>
            </a:r>
            <a:endParaRPr lang="pt-BR" sz="2800" dirty="0">
              <a:latin typeface="Calibri" charset="0"/>
            </a:endParaRPr>
          </a:p>
          <a:p>
            <a:endParaRPr lang="pt-BR" sz="2800" dirty="0" smtClean="0">
              <a:latin typeface="Calibri" charset="0"/>
            </a:endParaRPr>
          </a:p>
          <a:p>
            <a:r>
              <a:rPr lang="pt-BR" sz="2800" dirty="0" smtClean="0">
                <a:latin typeface="Calibri" charset="0"/>
              </a:rPr>
              <a:t>Seminário </a:t>
            </a:r>
          </a:p>
          <a:p>
            <a:endParaRPr lang="pt-B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304" y="116632"/>
            <a:ext cx="936104" cy="8640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404664"/>
            <a:ext cx="52241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b="1" dirty="0" smtClean="0">
                <a:solidFill>
                  <a:schemeClr val="accent6">
                    <a:lumMod val="75000"/>
                  </a:schemeClr>
                </a:solidFill>
              </a:rPr>
              <a:t>Prospecção Realizada</a:t>
            </a:r>
            <a:endParaRPr lang="pt-BR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2420888"/>
            <a:ext cx="4352280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06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772816"/>
            <a:ext cx="1846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>
              <a:latin typeface="Calibri" charset="0"/>
            </a:endParaRPr>
          </a:p>
          <a:p>
            <a:endParaRPr lang="pt-BR" b="1" u="sng" dirty="0">
              <a:solidFill>
                <a:srgbClr val="00B050"/>
              </a:solidFill>
              <a:latin typeface="Calibri" charset="0"/>
            </a:endParaRPr>
          </a:p>
          <a:p>
            <a:endParaRPr lang="pt-B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376" y="260648"/>
            <a:ext cx="864096" cy="7920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79712" y="260648"/>
            <a:ext cx="47438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 smtClean="0">
                <a:solidFill>
                  <a:schemeClr val="accent6">
                    <a:lumMod val="75000"/>
                  </a:schemeClr>
                </a:solidFill>
              </a:rPr>
              <a:t>Temas promissores (51) </a:t>
            </a:r>
            <a:endParaRPr lang="pt-BR" sz="3600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pt-B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943412"/>
              </p:ext>
            </p:extLst>
          </p:nvPr>
        </p:nvGraphicFramePr>
        <p:xfrm>
          <a:off x="1547664" y="1340768"/>
          <a:ext cx="6264696" cy="4847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92525"/>
                <a:gridCol w="972171"/>
              </a:tblGrid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Tema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N</a:t>
                      </a:r>
                      <a:r>
                        <a:rPr lang="pt-BR" baseline="30000" dirty="0" smtClean="0"/>
                        <a:t>o</a:t>
                      </a:r>
                      <a:endParaRPr lang="pt-BR" baseline="30000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Transformador de Potência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9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Disjuntor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6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Capacitor Série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6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Materiais Avançados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6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Monitoramento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6</a:t>
                      </a:r>
                      <a:endParaRPr lang="pt-BR" dirty="0"/>
                    </a:p>
                  </a:txBody>
                  <a:tcPr/>
                </a:tc>
              </a:tr>
              <a:tr h="543365">
                <a:tc>
                  <a:txBody>
                    <a:bodyPr/>
                    <a:lstStyle/>
                    <a:p>
                      <a:r>
                        <a:rPr lang="pt-BR" dirty="0" smtClean="0"/>
                        <a:t>Transformador de Instrumento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</a:tr>
              <a:tr h="543365">
                <a:tc>
                  <a:txBody>
                    <a:bodyPr/>
                    <a:lstStyle/>
                    <a:p>
                      <a:r>
                        <a:rPr lang="pt-BR" dirty="0" smtClean="0"/>
                        <a:t>Manutenção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4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Reatores em Derivação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3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Seccionador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3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Capacitor em Derivação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/>
                </a:tc>
              </a:tr>
              <a:tr h="376081">
                <a:tc>
                  <a:txBody>
                    <a:bodyPr/>
                    <a:lstStyle/>
                    <a:p>
                      <a:r>
                        <a:rPr lang="pt-BR" dirty="0" smtClean="0"/>
                        <a:t>FACTS</a:t>
                      </a:r>
                      <a:endParaRPr lang="pt-B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dirty="0" smtClean="0"/>
                        <a:t>2</a:t>
                      </a:r>
                      <a:endParaRPr lang="pt-BR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4154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4300"/>
            <a:ext cx="9036496" cy="6629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0392" y="188640"/>
            <a:ext cx="7920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629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27521" y="324344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3" name="Picture 2" descr="PENS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54113"/>
            <a:ext cx="8820472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620688"/>
            <a:ext cx="4617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rgbClr val="E46C0A"/>
                </a:solidFill>
              </a:rPr>
              <a:t>Primeira Rodada Delphi</a:t>
            </a:r>
            <a:endParaRPr lang="pt-BR" sz="3600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986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96752"/>
            <a:ext cx="8886781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sz="2400" i="1" dirty="0"/>
          </a:p>
          <a:p>
            <a:r>
              <a:rPr lang="pt-BR" sz="2400" i="1" dirty="0"/>
              <a:t>Indique a importância do tema, considerando dentre outros:</a:t>
            </a:r>
          </a:p>
          <a:p>
            <a:endParaRPr lang="pt-BR" sz="2400" i="1" dirty="0"/>
          </a:p>
          <a:p>
            <a:r>
              <a:rPr lang="pt-BR" sz="2400" i="1" u="sng" dirty="0">
                <a:solidFill>
                  <a:schemeClr val="tx2"/>
                </a:solidFill>
              </a:rPr>
              <a:t> Aprimoramento das ferramentas de estudos e projeto, aumento do </a:t>
            </a:r>
          </a:p>
          <a:p>
            <a:r>
              <a:rPr lang="pt-BR" sz="2400" i="1" u="sng" dirty="0">
                <a:solidFill>
                  <a:schemeClr val="tx2"/>
                </a:solidFill>
              </a:rPr>
              <a:t>desempenho e confiabilidade, aumento da capacidade de transporte, </a:t>
            </a:r>
          </a:p>
          <a:p>
            <a:r>
              <a:rPr lang="pt-BR" sz="2400" i="1" u="sng" dirty="0">
                <a:solidFill>
                  <a:schemeClr val="tx2"/>
                </a:solidFill>
              </a:rPr>
              <a:t>redução do impacto ambiental, redução de custos </a:t>
            </a:r>
            <a:r>
              <a:rPr lang="pt-BR" sz="2400" i="1" u="sng" dirty="0" smtClean="0">
                <a:solidFill>
                  <a:schemeClr val="tx2"/>
                </a:solidFill>
              </a:rPr>
              <a:t> </a:t>
            </a:r>
            <a:r>
              <a:rPr lang="pt-BR" sz="2400" i="1" u="sng" dirty="0">
                <a:solidFill>
                  <a:schemeClr val="tx2"/>
                </a:solidFill>
              </a:rPr>
              <a:t>et</a:t>
            </a:r>
            <a:r>
              <a:rPr lang="pt-BR" sz="2400" i="1" dirty="0"/>
              <a:t>c..</a:t>
            </a:r>
          </a:p>
          <a:p>
            <a:endParaRPr lang="pt-BR" sz="2400" dirty="0"/>
          </a:p>
          <a:p>
            <a:r>
              <a:rPr lang="pt-BR" sz="2400" i="1" dirty="0">
                <a:solidFill>
                  <a:srgbClr val="FF0000"/>
                </a:solidFill>
              </a:rPr>
              <a:t>0-</a:t>
            </a:r>
            <a:r>
              <a:rPr lang="pt-BR" sz="2400" i="1" dirty="0"/>
              <a:t> Não sabe </a:t>
            </a:r>
          </a:p>
          <a:p>
            <a:r>
              <a:rPr lang="pt-BR" sz="2400" i="1" dirty="0">
                <a:solidFill>
                  <a:srgbClr val="FF0000"/>
                </a:solidFill>
              </a:rPr>
              <a:t>1</a:t>
            </a:r>
            <a:r>
              <a:rPr lang="pt-BR" sz="2400" i="1" dirty="0"/>
              <a:t>– Muito Baixa</a:t>
            </a:r>
            <a:endParaRPr lang="pt-BR" sz="2400" dirty="0"/>
          </a:p>
          <a:p>
            <a:r>
              <a:rPr lang="pt-BR" sz="2400" i="1" dirty="0">
                <a:solidFill>
                  <a:srgbClr val="FF0000"/>
                </a:solidFill>
              </a:rPr>
              <a:t>2</a:t>
            </a:r>
            <a:r>
              <a:rPr lang="pt-BR" sz="2400" i="1" dirty="0"/>
              <a:t>- Baixa</a:t>
            </a:r>
            <a:endParaRPr lang="pt-BR" sz="2400" dirty="0"/>
          </a:p>
          <a:p>
            <a:r>
              <a:rPr lang="pt-BR" sz="2400" i="1" dirty="0">
                <a:solidFill>
                  <a:srgbClr val="FF0000"/>
                </a:solidFill>
              </a:rPr>
              <a:t>3</a:t>
            </a:r>
            <a:r>
              <a:rPr lang="pt-BR" sz="2400" i="1" dirty="0"/>
              <a:t>- Média</a:t>
            </a:r>
            <a:endParaRPr lang="pt-BR" sz="2400" dirty="0"/>
          </a:p>
          <a:p>
            <a:r>
              <a:rPr lang="pt-BR" sz="2400" i="1" dirty="0">
                <a:solidFill>
                  <a:srgbClr val="FF0000"/>
                </a:solidFill>
              </a:rPr>
              <a:t>4-</a:t>
            </a:r>
            <a:r>
              <a:rPr lang="pt-BR" sz="2400" i="1" dirty="0"/>
              <a:t> Alta</a:t>
            </a:r>
            <a:endParaRPr lang="pt-BR" sz="2400" dirty="0"/>
          </a:p>
          <a:p>
            <a:r>
              <a:rPr lang="pt-BR" sz="2400" i="1" dirty="0">
                <a:solidFill>
                  <a:srgbClr val="FF0000"/>
                </a:solidFill>
              </a:rPr>
              <a:t>5-</a:t>
            </a:r>
            <a:r>
              <a:rPr lang="pt-BR" sz="2400" i="1" dirty="0"/>
              <a:t> Muito Alta</a:t>
            </a:r>
            <a:endParaRPr lang="pt-BR" sz="2400" dirty="0"/>
          </a:p>
          <a:p>
            <a:endParaRPr lang="pt-B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8344" y="260648"/>
            <a:ext cx="936104" cy="864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43608" y="404664"/>
            <a:ext cx="625964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b="1" dirty="0" smtClean="0">
                <a:solidFill>
                  <a:srgbClr val="E46C0A"/>
                </a:solidFill>
              </a:rPr>
              <a:t>Seminário (100) – Questionário (51) </a:t>
            </a:r>
            <a:endParaRPr lang="pt-BR" sz="3200" b="1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084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628800"/>
            <a:ext cx="7035036" cy="4801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/>
              <a:t>Marque com - </a:t>
            </a:r>
            <a:r>
              <a:rPr lang="pt-BR" i="1" dirty="0" err="1"/>
              <a:t>X</a:t>
            </a:r>
            <a:r>
              <a:rPr lang="pt-BR" i="1" dirty="0"/>
              <a:t> -  o seu nível de especialização e conhecimento </a:t>
            </a:r>
          </a:p>
          <a:p>
            <a:r>
              <a:rPr lang="pt-BR" i="1" dirty="0"/>
              <a:t>sobre o assunto em pauta :</a:t>
            </a:r>
          </a:p>
          <a:p>
            <a:endParaRPr lang="pt-BR" dirty="0"/>
          </a:p>
          <a:p>
            <a:r>
              <a:rPr lang="pt-BR" i="1" dirty="0" err="1"/>
              <a:t>P</a:t>
            </a:r>
            <a:r>
              <a:rPr lang="pt-BR" i="1" dirty="0"/>
              <a:t>  - Perito</a:t>
            </a:r>
            <a:endParaRPr lang="pt-BR" dirty="0"/>
          </a:p>
          <a:p>
            <a:r>
              <a:rPr lang="pt-BR" i="1" dirty="0"/>
              <a:t>C - Conhecedor</a:t>
            </a:r>
            <a:endParaRPr lang="pt-BR" dirty="0"/>
          </a:p>
          <a:p>
            <a:r>
              <a:rPr lang="pt-BR" i="1" dirty="0" err="1"/>
              <a:t>F</a:t>
            </a:r>
            <a:r>
              <a:rPr lang="pt-BR" i="1" dirty="0"/>
              <a:t> - Familiarizado</a:t>
            </a:r>
            <a:endParaRPr lang="pt-BR" dirty="0"/>
          </a:p>
          <a:p>
            <a:r>
              <a:rPr lang="pt-BR" i="1" dirty="0"/>
              <a:t>N - Não Familiarizado</a:t>
            </a:r>
            <a:endParaRPr lang="pt-BR" dirty="0"/>
          </a:p>
          <a:p>
            <a:r>
              <a:rPr lang="pt-BR" i="1" dirty="0"/>
              <a:t> </a:t>
            </a:r>
            <a:endParaRPr lang="pt-BR" dirty="0"/>
          </a:p>
          <a:p>
            <a:r>
              <a:rPr lang="pt-BR" i="1" dirty="0"/>
              <a:t>Considerando as seguintes definições:</a:t>
            </a:r>
          </a:p>
          <a:p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Perito </a:t>
            </a:r>
            <a:r>
              <a:rPr lang="pt-BR" i="1" dirty="0"/>
              <a:t>– Atualmente se dedica a este assunto com profundidade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Conhecedor </a:t>
            </a:r>
            <a:r>
              <a:rPr lang="pt-BR" i="1" dirty="0"/>
              <a:t>– Está se tornando um perito, falta alguma experiência, ou, </a:t>
            </a:r>
          </a:p>
          <a:p>
            <a:r>
              <a:rPr lang="pt-BR" i="1" dirty="0"/>
              <a:t>já foi um perito há alguns anos, mas se considera pouco atualizado.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Familiarizado</a:t>
            </a:r>
            <a:r>
              <a:rPr lang="pt-BR" i="1" dirty="0"/>
              <a:t> – Conhece o assunto, já leu sobre o mesmo.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Não familiarizado </a:t>
            </a:r>
            <a:r>
              <a:rPr lang="pt-BR" i="1" dirty="0"/>
              <a:t>– Não se enquadra em nenhuma das categorias acima </a:t>
            </a:r>
            <a:endParaRPr lang="pt-BR" dirty="0"/>
          </a:p>
          <a:p>
            <a:r>
              <a:rPr lang="pt-BR" dirty="0"/>
              <a:t> </a:t>
            </a:r>
          </a:p>
          <a:p>
            <a:endParaRPr lang="pt-B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400" y="260648"/>
            <a:ext cx="648072" cy="6480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9632" y="260648"/>
            <a:ext cx="32977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rgbClr val="E46C0A"/>
                </a:solidFill>
              </a:rPr>
              <a:t>Auto Avaliação </a:t>
            </a:r>
            <a:endParaRPr lang="pt-BR" sz="4000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641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esesper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8550"/>
            <a:ext cx="7524750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>
            <a:spLocks noChangeArrowheads="1"/>
          </p:cNvSpPr>
          <p:nvPr/>
        </p:nvSpPr>
        <p:spPr bwMode="auto">
          <a:xfrm>
            <a:off x="539750" y="260350"/>
            <a:ext cx="54943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3600" b="1" dirty="0">
                <a:solidFill>
                  <a:schemeClr val="accent6">
                    <a:lumMod val="75000"/>
                  </a:schemeClr>
                </a:solidFill>
              </a:rPr>
              <a:t>Segunda Rodada Delphi</a:t>
            </a:r>
          </a:p>
          <a:p>
            <a:pPr eaLnBrk="1" hangingPunct="1"/>
            <a:r>
              <a:rPr lang="pt-BR" sz="3600" b="1" dirty="0">
                <a:solidFill>
                  <a:schemeClr val="accent6">
                    <a:lumMod val="75000"/>
                  </a:schemeClr>
                </a:solidFill>
              </a:rPr>
              <a:t>Consulta via Internet</a:t>
            </a:r>
            <a:endParaRPr lang="pt-BR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9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556792"/>
            <a:ext cx="843094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 smtClean="0"/>
              <a:t>Dos 51 temas foram classificados 16 para a </a:t>
            </a:r>
          </a:p>
          <a:p>
            <a:r>
              <a:rPr lang="pt-BR" sz="3200" b="1" dirty="0" smtClean="0"/>
              <a:t>Segunda Rodada objetivando a Hierarquização</a:t>
            </a:r>
          </a:p>
          <a:p>
            <a:pPr>
              <a:buFontTx/>
              <a:buAutoNum type="arabicPeriod"/>
            </a:pPr>
            <a:endParaRPr lang="pt-BR" sz="3200" b="1" dirty="0"/>
          </a:p>
          <a:p>
            <a:pPr>
              <a:buFontTx/>
              <a:buAutoNum type="arabicPeriod"/>
            </a:pPr>
            <a:r>
              <a:rPr lang="pt-BR" sz="3200" b="1" dirty="0" smtClean="0"/>
              <a:t>Desempenho </a:t>
            </a:r>
            <a:r>
              <a:rPr lang="pt-BR" sz="3200" b="1" dirty="0"/>
              <a:t>- </a:t>
            </a:r>
            <a:r>
              <a:rPr lang="pt-BR" sz="3200" b="1" dirty="0" smtClean="0"/>
              <a:t>Manutenção</a:t>
            </a:r>
            <a:endParaRPr lang="pt-BR" sz="3200" b="1" dirty="0"/>
          </a:p>
          <a:p>
            <a:pPr>
              <a:buFontTx/>
              <a:buAutoNum type="arabicPeriod"/>
            </a:pPr>
            <a:r>
              <a:rPr lang="pt-BR" sz="3200" b="1" dirty="0"/>
              <a:t>Expansão do </a:t>
            </a:r>
            <a:r>
              <a:rPr lang="pt-BR" sz="3200" b="1" dirty="0" smtClean="0"/>
              <a:t>Sistema</a:t>
            </a:r>
            <a:endParaRPr lang="pt-BR" sz="3200" b="1" dirty="0"/>
          </a:p>
          <a:p>
            <a:pPr>
              <a:buFontTx/>
              <a:buAutoNum type="arabicPeriod"/>
            </a:pPr>
            <a:r>
              <a:rPr lang="pt-BR" sz="3200" b="1" dirty="0" smtClean="0"/>
              <a:t>Custos</a:t>
            </a:r>
            <a:endParaRPr lang="pt-BR" sz="3200" b="1" dirty="0"/>
          </a:p>
          <a:p>
            <a:pPr>
              <a:buFontTx/>
              <a:buAutoNum type="arabicPeriod"/>
            </a:pPr>
            <a:r>
              <a:rPr lang="pt-BR" sz="3200" b="1" dirty="0"/>
              <a:t>Melhoria do Sistema </a:t>
            </a:r>
            <a:r>
              <a:rPr lang="pt-BR" sz="3200" b="1" dirty="0" smtClean="0"/>
              <a:t>Existente</a:t>
            </a:r>
            <a:endParaRPr lang="pt-BR" sz="3200" b="1" dirty="0"/>
          </a:p>
          <a:p>
            <a:pPr>
              <a:buFontTx/>
              <a:buAutoNum type="arabicPeriod"/>
            </a:pPr>
            <a:r>
              <a:rPr lang="pt-BR" sz="3200" b="1" dirty="0"/>
              <a:t>Meio Ambiente</a:t>
            </a:r>
          </a:p>
          <a:p>
            <a:endParaRPr lang="pt-B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328" y="332656"/>
            <a:ext cx="864096" cy="9361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664" y="476672"/>
            <a:ext cx="37079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b="1" dirty="0" smtClean="0">
                <a:solidFill>
                  <a:srgbClr val="E46C0A"/>
                </a:solidFill>
              </a:rPr>
              <a:t>Hierarquização</a:t>
            </a:r>
            <a:endParaRPr lang="pt-BR" sz="4400" b="1" dirty="0">
              <a:solidFill>
                <a:srgbClr val="E46C0A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6021288"/>
            <a:ext cx="4286550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>
                <a:solidFill>
                  <a:srgbClr val="3366FF"/>
                </a:solidFill>
              </a:rPr>
              <a:t>Mantida a </a:t>
            </a:r>
            <a:r>
              <a:rPr lang="pt-BR" sz="3200" dirty="0" err="1" smtClean="0">
                <a:solidFill>
                  <a:srgbClr val="3366FF"/>
                </a:solidFill>
              </a:rPr>
              <a:t>autoavaliação</a:t>
            </a:r>
            <a:endParaRPr lang="pt-BR" sz="3200" dirty="0">
              <a:solidFill>
                <a:srgbClr val="33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20272" y="3212976"/>
            <a:ext cx="161450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i="1" dirty="0">
                <a:solidFill>
                  <a:srgbClr val="FF0000"/>
                </a:solidFill>
              </a:rPr>
              <a:t>0-</a:t>
            </a:r>
            <a:r>
              <a:rPr lang="pt-BR" i="1" dirty="0"/>
              <a:t> Não sabe </a:t>
            </a:r>
          </a:p>
          <a:p>
            <a:r>
              <a:rPr lang="pt-BR" i="1" dirty="0">
                <a:solidFill>
                  <a:srgbClr val="FF0000"/>
                </a:solidFill>
              </a:rPr>
              <a:t>1</a:t>
            </a:r>
            <a:r>
              <a:rPr lang="pt-BR" i="1" dirty="0"/>
              <a:t>– Muito Baixa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2</a:t>
            </a:r>
            <a:r>
              <a:rPr lang="pt-BR" i="1" dirty="0"/>
              <a:t>- Baixa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3</a:t>
            </a:r>
            <a:r>
              <a:rPr lang="pt-BR" i="1" dirty="0"/>
              <a:t>- Média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4-</a:t>
            </a:r>
            <a:r>
              <a:rPr lang="pt-BR" i="1" dirty="0"/>
              <a:t> Alta</a:t>
            </a:r>
            <a:endParaRPr lang="pt-BR" dirty="0"/>
          </a:p>
          <a:p>
            <a:r>
              <a:rPr lang="pt-BR" i="1" dirty="0">
                <a:solidFill>
                  <a:srgbClr val="FF0000"/>
                </a:solidFill>
              </a:rPr>
              <a:t>5-</a:t>
            </a:r>
            <a:r>
              <a:rPr lang="pt-BR" i="1" dirty="0"/>
              <a:t> Muito Alta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87763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</a:rPr>
              <a:t>Análise Método Gaia</a:t>
            </a:r>
            <a:endParaRPr lang="pt-B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2536" y="1340768"/>
            <a:ext cx="7704856" cy="42773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2320" y="260648"/>
            <a:ext cx="1080120" cy="1008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68144" y="1556792"/>
            <a:ext cx="294417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H – Supercondutores em </a:t>
            </a:r>
            <a:endParaRPr lang="pt-BR" dirty="0"/>
          </a:p>
          <a:p>
            <a:r>
              <a:rPr lang="pt-BR" dirty="0" smtClean="0"/>
              <a:t>Transformadores.</a:t>
            </a:r>
          </a:p>
          <a:p>
            <a:endParaRPr lang="pt-BR" dirty="0"/>
          </a:p>
          <a:p>
            <a:r>
              <a:rPr lang="pt-BR" dirty="0" smtClean="0"/>
              <a:t>E – Aprimoramento técnicas</a:t>
            </a:r>
          </a:p>
          <a:p>
            <a:r>
              <a:rPr lang="pt-BR" dirty="0"/>
              <a:t>p</a:t>
            </a:r>
            <a:r>
              <a:rPr lang="pt-BR" dirty="0" smtClean="0"/>
              <a:t>rojeto e fabricação </a:t>
            </a:r>
            <a:r>
              <a:rPr lang="pt-BR" dirty="0" err="1" smtClean="0"/>
              <a:t>trafos</a:t>
            </a:r>
            <a:endParaRPr lang="pt-BR" dirty="0" smtClean="0"/>
          </a:p>
          <a:p>
            <a:endParaRPr lang="pt-BR" dirty="0"/>
          </a:p>
          <a:p>
            <a:r>
              <a:rPr lang="pt-BR" dirty="0" smtClean="0"/>
              <a:t>J – TI ópticos – </a:t>
            </a:r>
            <a:r>
              <a:rPr lang="pt-BR" dirty="0" err="1" smtClean="0"/>
              <a:t>Smart</a:t>
            </a:r>
            <a:r>
              <a:rPr lang="pt-BR" dirty="0" smtClean="0"/>
              <a:t> Grid</a:t>
            </a:r>
          </a:p>
          <a:p>
            <a:endParaRPr lang="pt-BR" dirty="0"/>
          </a:p>
          <a:p>
            <a:r>
              <a:rPr lang="pt-BR" dirty="0" smtClean="0"/>
              <a:t>M – Revitalização Disjuntores</a:t>
            </a:r>
            <a:endParaRPr lang="pt-BR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23528" y="3789040"/>
            <a:ext cx="144016" cy="28803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4067944" y="3573016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3491880" y="2852936"/>
            <a:ext cx="360040" cy="14401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779912" y="4653136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882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E46C0A"/>
                </a:solidFill>
              </a:rPr>
              <a:t>Análise de Cenários </a:t>
            </a:r>
            <a:endParaRPr lang="pt-BR" b="1" dirty="0">
              <a:solidFill>
                <a:srgbClr val="E46C0A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8520" y="1052736"/>
            <a:ext cx="7488832" cy="47525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328" y="332656"/>
            <a:ext cx="1152128" cy="936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5805264"/>
            <a:ext cx="85459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>
                <a:solidFill>
                  <a:srgbClr val="0000FF"/>
                </a:solidFill>
              </a:rPr>
              <a:t>A- </a:t>
            </a:r>
            <a:r>
              <a:rPr lang="pt-BR" dirty="0" smtClean="0"/>
              <a:t>Vida remanescente  </a:t>
            </a:r>
            <a:r>
              <a:rPr lang="pt-BR" dirty="0" err="1" smtClean="0">
                <a:solidFill>
                  <a:srgbClr val="0000FF"/>
                </a:solidFill>
              </a:rPr>
              <a:t>B</a:t>
            </a:r>
            <a:r>
              <a:rPr lang="pt-BR" dirty="0" smtClean="0">
                <a:solidFill>
                  <a:srgbClr val="0000FF"/>
                </a:solidFill>
              </a:rPr>
              <a:t> – </a:t>
            </a:r>
            <a:r>
              <a:rPr lang="pt-BR" dirty="0" smtClean="0"/>
              <a:t>Revitalização Trafo  </a:t>
            </a:r>
            <a:r>
              <a:rPr lang="pt-BR" dirty="0" smtClean="0">
                <a:solidFill>
                  <a:srgbClr val="0000FF"/>
                </a:solidFill>
              </a:rPr>
              <a:t>E – </a:t>
            </a:r>
            <a:r>
              <a:rPr lang="pt-BR" dirty="0" smtClean="0"/>
              <a:t>Projeto e Fabricação Trafo</a:t>
            </a:r>
          </a:p>
          <a:p>
            <a:r>
              <a:rPr lang="pt-BR" dirty="0" smtClean="0">
                <a:solidFill>
                  <a:srgbClr val="0000FF"/>
                </a:solidFill>
              </a:rPr>
              <a:t>J – </a:t>
            </a:r>
            <a:r>
              <a:rPr lang="pt-BR" dirty="0" smtClean="0"/>
              <a:t>TI ópticos </a:t>
            </a:r>
            <a:r>
              <a:rPr lang="pt-BR" dirty="0" smtClean="0">
                <a:solidFill>
                  <a:srgbClr val="0000FF"/>
                </a:solidFill>
              </a:rPr>
              <a:t>M – </a:t>
            </a:r>
            <a:r>
              <a:rPr lang="pt-BR" dirty="0" smtClean="0"/>
              <a:t>Revitalização disjuntores </a:t>
            </a:r>
            <a:r>
              <a:rPr lang="pt-BR" dirty="0" smtClean="0">
                <a:solidFill>
                  <a:srgbClr val="0000FF"/>
                </a:solidFill>
              </a:rPr>
              <a:t>O – </a:t>
            </a:r>
            <a:r>
              <a:rPr lang="pt-BR" dirty="0" smtClean="0"/>
              <a:t>Monitoramento </a:t>
            </a:r>
            <a:r>
              <a:rPr lang="pt-BR" dirty="0" err="1" smtClean="0">
                <a:solidFill>
                  <a:srgbClr val="0000FF"/>
                </a:solidFill>
              </a:rPr>
              <a:t>P</a:t>
            </a:r>
            <a:r>
              <a:rPr lang="pt-BR" dirty="0" smtClean="0">
                <a:solidFill>
                  <a:srgbClr val="0000FF"/>
                </a:solidFill>
              </a:rPr>
              <a:t> – </a:t>
            </a:r>
            <a:r>
              <a:rPr lang="pt-BR" dirty="0" smtClean="0"/>
              <a:t>Sistemas  Especialistas </a:t>
            </a:r>
            <a:endParaRPr lang="pt-BR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971600" y="908720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331640" y="980728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195736" y="191683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779912" y="2060848"/>
            <a:ext cx="0" cy="5760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644008" y="2132856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5292080" y="1340768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80112" y="1412776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444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004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E46C0A"/>
                </a:solidFill>
              </a:rPr>
              <a:t>Agenda Estratégica</a:t>
            </a:r>
            <a:endParaRPr lang="pt-BR" b="1" dirty="0">
              <a:solidFill>
                <a:srgbClr val="E46C0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097088" cy="35394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solidFill>
                  <a:srgbClr val="0000FF"/>
                </a:solidFill>
              </a:rPr>
              <a:t>Transformadores de Potência</a:t>
            </a:r>
          </a:p>
          <a:p>
            <a:endParaRPr lang="pt-BR" sz="2800" dirty="0"/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Determinação da vida remanescente – avaliação do estado</a:t>
            </a:r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Técnicas de </a:t>
            </a:r>
            <a:r>
              <a:rPr lang="pt-BR" sz="2400" dirty="0"/>
              <a:t>r</a:t>
            </a:r>
            <a:r>
              <a:rPr lang="pt-BR" sz="2400" dirty="0" smtClean="0"/>
              <a:t>evitalização</a:t>
            </a:r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Aprimoramento das técnicas de projeto e fabricação</a:t>
            </a:r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Redução de perdas</a:t>
            </a:r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Desenvolvimento de instrumentos e sistemas de diagnóstico</a:t>
            </a:r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Desenvolvimento de transformadores de UAT</a:t>
            </a:r>
          </a:p>
          <a:p>
            <a:endParaRPr lang="pt-BR" sz="2400" dirty="0" smtClean="0"/>
          </a:p>
        </p:txBody>
      </p:sp>
    </p:spTree>
    <p:extLst>
      <p:ext uri="{BB962C8B-B14F-4D97-AF65-F5344CB8AC3E}">
        <p14:creationId xmlns:p14="http://schemas.microsoft.com/office/powerpoint/2010/main" val="4172367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rgbClr val="E46C0A"/>
                </a:solidFill>
              </a:rPr>
              <a:t>Agenda Estratégica</a:t>
            </a:r>
            <a:endParaRPr lang="pt-BR" b="1" dirty="0">
              <a:solidFill>
                <a:srgbClr val="E46C0A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1196752"/>
            <a:ext cx="7532831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0000FF"/>
                </a:solidFill>
              </a:rPr>
              <a:t>Disjuntor</a:t>
            </a:r>
          </a:p>
          <a:p>
            <a:pPr marL="457200" indent="-457200">
              <a:buFont typeface="Arial"/>
              <a:buChar char="•"/>
            </a:pPr>
            <a:r>
              <a:rPr lang="pt-BR" sz="2400" dirty="0" smtClean="0"/>
              <a:t>Revitalização</a:t>
            </a:r>
          </a:p>
          <a:p>
            <a:pPr marL="457200" indent="-457200">
              <a:buFont typeface="Arial"/>
              <a:buChar char="•"/>
            </a:pPr>
            <a:r>
              <a:rPr lang="pt-BR" sz="2400" dirty="0" smtClean="0"/>
              <a:t>Chaveamento de reatores</a:t>
            </a:r>
          </a:p>
          <a:p>
            <a:pPr marL="457200" indent="-457200">
              <a:buFont typeface="Arial"/>
              <a:buChar char="•"/>
            </a:pPr>
            <a:r>
              <a:rPr lang="pt-BR" sz="2400" dirty="0" smtClean="0"/>
              <a:t>Disjuntores de alta tensão a vácuo</a:t>
            </a:r>
          </a:p>
          <a:p>
            <a:endParaRPr lang="pt-BR" sz="2400" dirty="0"/>
          </a:p>
          <a:p>
            <a:r>
              <a:rPr lang="pt-BR" sz="2400" b="1" dirty="0" smtClean="0">
                <a:solidFill>
                  <a:srgbClr val="0000FF"/>
                </a:solidFill>
              </a:rPr>
              <a:t>Transformadores de instrumento</a:t>
            </a:r>
          </a:p>
          <a:p>
            <a:pPr marL="457200" indent="-457200">
              <a:buFont typeface="Arial"/>
              <a:buChar char="•"/>
            </a:pPr>
            <a:r>
              <a:rPr lang="pt-BR" sz="2400" dirty="0" smtClean="0"/>
              <a:t>Aprimoramento medição – </a:t>
            </a:r>
            <a:r>
              <a:rPr lang="pt-BR" sz="2400" dirty="0" err="1" smtClean="0"/>
              <a:t>Smart</a:t>
            </a:r>
            <a:r>
              <a:rPr lang="pt-BR" sz="2400" dirty="0" smtClean="0"/>
              <a:t> Grid</a:t>
            </a:r>
          </a:p>
          <a:p>
            <a:pPr marL="457200" indent="-457200">
              <a:buFont typeface="Arial"/>
              <a:buChar char="•"/>
            </a:pPr>
            <a:r>
              <a:rPr lang="pt-BR" sz="2400" dirty="0" smtClean="0"/>
              <a:t>Transformadores ópticos</a:t>
            </a:r>
          </a:p>
          <a:p>
            <a:endParaRPr lang="pt-BR" sz="2400" dirty="0" smtClean="0"/>
          </a:p>
          <a:p>
            <a:r>
              <a:rPr lang="pt-BR" sz="2400" b="1" dirty="0" smtClean="0">
                <a:solidFill>
                  <a:srgbClr val="0000FF"/>
                </a:solidFill>
              </a:rPr>
              <a:t>Outros</a:t>
            </a:r>
          </a:p>
          <a:p>
            <a:pPr marL="342900" indent="-342900">
              <a:buFont typeface="Arial"/>
              <a:buChar char="•"/>
            </a:pPr>
            <a:r>
              <a:rPr lang="pt-BR" sz="2400" smtClean="0"/>
              <a:t>Reatores </a:t>
            </a:r>
            <a:r>
              <a:rPr lang="pt-BR" sz="2400" dirty="0" smtClean="0"/>
              <a:t>controláveis</a:t>
            </a:r>
            <a:endParaRPr lang="pt-BR" sz="2400" dirty="0"/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Sistemas especialistas na manutenção de equipamentos</a:t>
            </a:r>
            <a:endParaRPr lang="pt-BR" sz="2400" dirty="0"/>
          </a:p>
          <a:p>
            <a:pPr marL="342900" indent="-342900">
              <a:buFont typeface="Arial"/>
              <a:buChar char="•"/>
            </a:pPr>
            <a:r>
              <a:rPr lang="pt-BR" sz="2400" dirty="0" smtClean="0"/>
              <a:t>Monitoramento integrado de subestações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826015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26" descr="popanda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20272" y="404664"/>
            <a:ext cx="19648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600" b="1" dirty="0">
                <a:solidFill>
                  <a:schemeClr val="bg1"/>
                </a:solidFill>
              </a:rPr>
              <a:t>Obrigado</a:t>
            </a:r>
          </a:p>
        </p:txBody>
      </p:sp>
      <p:sp>
        <p:nvSpPr>
          <p:cNvPr id="5" name="Rectangle 4"/>
          <p:cNvSpPr/>
          <p:nvPr/>
        </p:nvSpPr>
        <p:spPr>
          <a:xfrm>
            <a:off x="6084168" y="592198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b="1" dirty="0" smtClean="0">
                <a:solidFill>
                  <a:srgbClr val="FFFF00"/>
                </a:solidFill>
              </a:rPr>
              <a:t>                     Sergio </a:t>
            </a:r>
            <a:r>
              <a:rPr lang="pt-BR" b="1" dirty="0" err="1">
                <a:solidFill>
                  <a:srgbClr val="FFFF00"/>
                </a:solidFill>
              </a:rPr>
              <a:t>Frontin</a:t>
            </a:r>
            <a:endParaRPr lang="pt-BR" b="1" dirty="0">
              <a:solidFill>
                <a:srgbClr val="FFFF00"/>
              </a:solidFill>
            </a:endParaRPr>
          </a:p>
          <a:p>
            <a:r>
              <a:rPr lang="pt-BR" b="1" dirty="0" smtClean="0">
                <a:solidFill>
                  <a:srgbClr val="FFFF00"/>
                </a:solidFill>
              </a:rPr>
              <a:t>                    61 </a:t>
            </a:r>
            <a:r>
              <a:rPr lang="pt-BR" b="1" dirty="0">
                <a:solidFill>
                  <a:srgbClr val="FFFF00"/>
                </a:solidFill>
              </a:rPr>
              <a:t>– 9114-2102</a:t>
            </a:r>
          </a:p>
          <a:p>
            <a:r>
              <a:rPr lang="pt-BR" b="1" dirty="0">
                <a:solidFill>
                  <a:srgbClr val="FFFF00"/>
                </a:solidFill>
                <a:hlinkClick r:id="rId3"/>
              </a:rPr>
              <a:t>sergiofrontin@hotmail.com</a:t>
            </a:r>
            <a:endParaRPr lang="pt-BR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6847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260648"/>
            <a:ext cx="9036496" cy="65592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424" y="188640"/>
            <a:ext cx="576064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3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32656"/>
            <a:ext cx="8964488" cy="652534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424" y="116632"/>
            <a:ext cx="57606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612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8100"/>
            <a:ext cx="8964488" cy="6781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408" y="116632"/>
            <a:ext cx="50405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06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88640"/>
            <a:ext cx="9036496" cy="66693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408" y="116632"/>
            <a:ext cx="792088" cy="82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164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>
                <a:solidFill>
                  <a:schemeClr val="accent6">
                    <a:lumMod val="75000"/>
                  </a:schemeClr>
                </a:solidFill>
              </a:rPr>
              <a:t>Capítulos - Equipamentos </a:t>
            </a:r>
            <a:endParaRPr lang="pt-BR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1720" y="1340768"/>
            <a:ext cx="4925723" cy="5170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200" dirty="0" smtClean="0"/>
              <a:t>5. </a:t>
            </a:r>
            <a:r>
              <a:rPr lang="pt-BR" sz="2800" dirty="0" smtClean="0"/>
              <a:t>Transformadores de Potência</a:t>
            </a:r>
          </a:p>
          <a:p>
            <a:r>
              <a:rPr lang="pt-BR" sz="2800" dirty="0" smtClean="0"/>
              <a:t>6. Reatores em Derivação</a:t>
            </a:r>
          </a:p>
          <a:p>
            <a:r>
              <a:rPr lang="pt-BR" sz="2800" dirty="0" smtClean="0"/>
              <a:t>7. Buchas</a:t>
            </a:r>
          </a:p>
          <a:p>
            <a:r>
              <a:rPr lang="pt-BR" sz="2800" dirty="0" smtClean="0"/>
              <a:t>8. Transformadores de Corrente</a:t>
            </a:r>
          </a:p>
          <a:p>
            <a:r>
              <a:rPr lang="pt-BR" sz="2800" dirty="0" smtClean="0"/>
              <a:t>9. Transformadores de Potencial</a:t>
            </a:r>
          </a:p>
          <a:p>
            <a:r>
              <a:rPr lang="pt-BR" sz="2800" dirty="0" smtClean="0"/>
              <a:t>10. Para-raios</a:t>
            </a:r>
          </a:p>
          <a:p>
            <a:r>
              <a:rPr lang="pt-BR" sz="2800" dirty="0" smtClean="0"/>
              <a:t>11. Seccionadores</a:t>
            </a:r>
          </a:p>
          <a:p>
            <a:r>
              <a:rPr lang="pt-BR" sz="2800" dirty="0" smtClean="0"/>
              <a:t>12. Disjuntores</a:t>
            </a:r>
          </a:p>
          <a:p>
            <a:r>
              <a:rPr lang="pt-BR" sz="2800" dirty="0" smtClean="0"/>
              <a:t>13. Capacitores em Derivação</a:t>
            </a:r>
          </a:p>
          <a:p>
            <a:r>
              <a:rPr lang="pt-BR" sz="2800" dirty="0" smtClean="0"/>
              <a:t>14. Capacitores Série</a:t>
            </a:r>
          </a:p>
          <a:p>
            <a:r>
              <a:rPr lang="pt-BR" sz="2800" dirty="0" smtClean="0"/>
              <a:t>15. Dispositivos FACTS</a:t>
            </a:r>
          </a:p>
          <a:p>
            <a:endParaRPr lang="pt-BR" dirty="0"/>
          </a:p>
        </p:txBody>
      </p:sp>
      <p:sp>
        <p:nvSpPr>
          <p:cNvPr id="4" name="TextBox 3"/>
          <p:cNvSpPr txBox="1"/>
          <p:nvPr/>
        </p:nvSpPr>
        <p:spPr>
          <a:xfrm>
            <a:off x="8135628" y="274577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sp>
        <p:nvSpPr>
          <p:cNvPr id="5" name="TextBox 4"/>
          <p:cNvSpPr txBox="1"/>
          <p:nvPr/>
        </p:nvSpPr>
        <p:spPr>
          <a:xfrm>
            <a:off x="8204283" y="188772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392" y="188640"/>
            <a:ext cx="792088" cy="7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55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>
                <a:solidFill>
                  <a:srgbClr val="E46C0A"/>
                </a:solidFill>
              </a:rPr>
              <a:t>Complementação</a:t>
            </a:r>
            <a:endParaRPr lang="pt-BR" dirty="0">
              <a:solidFill>
                <a:srgbClr val="E46C0A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5656" y="2060848"/>
            <a:ext cx="5795001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dirty="0" smtClean="0"/>
              <a:t>16. Superação </a:t>
            </a:r>
          </a:p>
          <a:p>
            <a:r>
              <a:rPr lang="pt-BR" sz="4400" dirty="0" smtClean="0"/>
              <a:t>17. Monitoramento</a:t>
            </a:r>
          </a:p>
          <a:p>
            <a:r>
              <a:rPr lang="pt-BR" sz="4400" dirty="0" smtClean="0"/>
              <a:t>18. Manutenção</a:t>
            </a:r>
          </a:p>
          <a:p>
            <a:r>
              <a:rPr lang="pt-BR" sz="4400" dirty="0" smtClean="0"/>
              <a:t>19. Materiais Avançados</a:t>
            </a:r>
            <a:endParaRPr lang="pt-BR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6376" y="188640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164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0"/>
            <a:ext cx="8712968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6376" y="188640"/>
            <a:ext cx="79208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52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460</Words>
  <Application>Microsoft Macintosh PowerPoint</Application>
  <PresentationFormat>On-screen Show (4:3)</PresentationFormat>
  <Paragraphs>147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Capítulos - Equipamentos </vt:lpstr>
      <vt:lpstr>Complementação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Análise Método Gaia</vt:lpstr>
      <vt:lpstr>Análise de Cenários </vt:lpstr>
      <vt:lpstr>Agenda Estratégica</vt:lpstr>
      <vt:lpstr>Agenda Estratégica</vt:lpstr>
      <vt:lpstr>PowerPoint Presentation</vt:lpstr>
    </vt:vector>
  </TitlesOfParts>
  <Company>CHESF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JOCILIO TAVARES DE OLIVEIRA</dc:creator>
  <cp:lastModifiedBy>Sergio Oliveira Frantin</cp:lastModifiedBy>
  <cp:revision>30</cp:revision>
  <cp:lastPrinted>2013-03-20T14:48:23Z</cp:lastPrinted>
  <dcterms:created xsi:type="dcterms:W3CDTF">2013-03-20T14:44:51Z</dcterms:created>
  <dcterms:modified xsi:type="dcterms:W3CDTF">2013-10-12T15:28:39Z</dcterms:modified>
</cp:coreProperties>
</file>