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3" r:id="rId5"/>
    <p:sldId id="265" r:id="rId6"/>
    <p:sldId id="268" r:id="rId7"/>
    <p:sldId id="269" r:id="rId8"/>
    <p:sldId id="270" r:id="rId9"/>
    <p:sldId id="271" r:id="rId10"/>
    <p:sldId id="280" r:id="rId11"/>
    <p:sldId id="274" r:id="rId12"/>
    <p:sldId id="277" r:id="rId13"/>
    <p:sldId id="279" r:id="rId14"/>
    <p:sldId id="278" r:id="rId15"/>
    <p:sldId id="284" r:id="rId16"/>
    <p:sldId id="285" r:id="rId17"/>
    <p:sldId id="286" r:id="rId18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DDC19-1771-4DB4-91D2-707885D33FD1}" type="datetimeFigureOut">
              <a:rPr lang="pt-BR" smtClean="0"/>
              <a:t>16/10/2013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E8FCB-231A-4AFD-AD17-EFD2C05EF50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58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9042" indent="-288093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52373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13322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74271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35220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96169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57118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918067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AF1BE67C-A99A-458C-BEBD-1CE48D9E328E}" type="slidenum">
              <a:rPr lang="de-CH" smtClean="0">
                <a:solidFill>
                  <a:schemeClr val="tx1"/>
                </a:solidFill>
              </a:rPr>
              <a:pPr eaLnBrk="1" hangingPunct="1"/>
              <a:t>2</a:t>
            </a:fld>
            <a:endParaRPr lang="de-CH" smtClean="0">
              <a:solidFill>
                <a:schemeClr val="tx1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9042" indent="-288093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52373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13322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74271" indent="-230475" defTabSz="963512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35220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96169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57118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918067" indent="-230475" defTabSz="963512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F6A60C18-5156-4303-8302-B24740AD311D}" type="slidenum">
              <a:rPr lang="de-CH" smtClean="0">
                <a:solidFill>
                  <a:schemeClr val="tx1"/>
                </a:solidFill>
              </a:rPr>
              <a:pPr eaLnBrk="1" hangingPunct="1"/>
              <a:t>3</a:t>
            </a:fld>
            <a:endParaRPr lang="de-CH" smtClean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16/10/2013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75" y="1592263"/>
            <a:ext cx="6191250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hpContentSlideFooter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© ABB Group </a:t>
            </a:r>
          </a:p>
          <a:p>
            <a:pPr>
              <a:defRPr/>
            </a:pPr>
            <a:fld id="{64ABDB18-CA01-4ED8-9078-77086B3478EA}" type="datetime4">
              <a:rPr lang="pt-BR"/>
              <a:pPr>
                <a:defRPr/>
              </a:pPr>
              <a:t>16 de outubro de 2013</a:t>
            </a:fld>
            <a:r>
              <a:rPr lang="en-US"/>
              <a:t> | Slide </a:t>
            </a:r>
            <a:fld id="{D19DE6D7-9444-4A75-87D8-AA35D18F9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1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ContentSlideFooter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© ABB Group </a:t>
            </a:r>
          </a:p>
          <a:p>
            <a:pPr>
              <a:defRPr/>
            </a:pPr>
            <a:fld id="{64ABDB18-CA01-4ED8-9078-77086B3478EA}" type="datetime4">
              <a:rPr lang="pt-BR"/>
              <a:pPr>
                <a:defRPr/>
              </a:pPr>
              <a:t>16 de outubro de 2013</a:t>
            </a:fld>
            <a:r>
              <a:rPr lang="en-US"/>
              <a:t> | Slide </a:t>
            </a:r>
            <a:fld id="{EFC155C3-4FDB-4BD5-BDA8-4CF07D84A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7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432" y="1772816"/>
            <a:ext cx="92170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latin typeface="Arial" pitchFamily="34" charset="0"/>
                <a:cs typeface="Arial" pitchFamily="34" charset="0"/>
              </a:rPr>
              <a:t>GRUPO - 8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r>
              <a:rPr lang="pt-BR" sz="2400" b="1" dirty="0">
                <a:latin typeface="Arial" pitchFamily="34" charset="0"/>
                <a:cs typeface="Arial" pitchFamily="34" charset="0"/>
              </a:rPr>
              <a:t>GRUPO DE ESTUDO GRUPO DE ESTUDO DE SUBESTAÇÕES E EQUIPAMENTO DE ALTA TENSÃO - GSE 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r>
              <a:rPr lang="pt-BR" sz="2400" b="1" dirty="0">
                <a:latin typeface="Arial" pitchFamily="34" charset="0"/>
                <a:cs typeface="Arial" pitchFamily="34" charset="0"/>
              </a:rPr>
              <a:t> 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r>
              <a:rPr lang="pt-BR" sz="2400" b="1" dirty="0">
                <a:latin typeface="Arial" pitchFamily="34" charset="0"/>
                <a:cs typeface="Arial" pitchFamily="34" charset="0"/>
              </a:rPr>
              <a:t> 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r>
              <a:rPr lang="pt-BR" sz="2400" dirty="0">
                <a:latin typeface="Arial" pitchFamily="34" charset="0"/>
                <a:cs typeface="Arial" pitchFamily="34" charset="0"/>
              </a:rPr>
              <a:t>SOLUÇÃO ALTERNATIVA PARA REALIZAÇÃO DE SERVIÇOS EM SUBESTAÇÕES COM MÍNIMO TEMPO DE INTERRUPÇÃO DE ENERGIA</a:t>
            </a:r>
          </a:p>
        </p:txBody>
      </p:sp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96752"/>
            <a:ext cx="7632848" cy="520142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495300" algn="l"/>
              </a:tabLst>
            </a:pP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  <a:tabLst>
                <a:tab pos="495300" algn="l"/>
              </a:tabLst>
            </a:pP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REFERENCIAS</a:t>
            </a:r>
          </a:p>
          <a:p>
            <a:pPr>
              <a:lnSpc>
                <a:spcPts val="1800"/>
              </a:lnSpc>
              <a:tabLst>
                <a:tab pos="495300" algn="l"/>
              </a:tabLst>
            </a:pPr>
            <a:endParaRPr lang="en-US" altLang="zh-CN" sz="1992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800"/>
              </a:lnSpc>
              <a:tabLst>
                <a:tab pos="495300" algn="l"/>
              </a:tabLst>
            </a:pP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USINACOCAL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Período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meses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2010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Instalação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cogeração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durante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montagem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subestação</a:t>
            </a: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tabLst>
                <a:tab pos="495300" algn="l"/>
              </a:tabLst>
            </a:pP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Grupo</a:t>
            </a:r>
            <a:r>
              <a:rPr lang="en-US" altLang="zh-CN" sz="1992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SEARA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Período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meses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Bay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principal,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aumento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capacidade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elétrica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instalada</a:t>
            </a: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500"/>
              </a:lnSpc>
              <a:tabLst>
                <a:tab pos="495300" algn="l"/>
              </a:tabLst>
            </a:pP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sz="1992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Empresa</a:t>
            </a:r>
            <a:r>
              <a:rPr lang="en-US" altLang="zh-CN" sz="1992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JONHSONS</a:t>
            </a:r>
            <a:r>
              <a:rPr lang="en-US" altLang="zh-CN" sz="1992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Período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meses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dirty="0" smtClean="0"/>
              <a:t>	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Bay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auxiliar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substituição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bay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retirado</a:t>
            </a:r>
            <a:r>
              <a:rPr lang="en-US" altLang="zh-CN" sz="19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zh-CN" sz="199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2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reparo</a:t>
            </a:r>
            <a:endParaRPr lang="en-US" altLang="zh-CN" sz="1992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6"/>
          <p:cNvGrpSpPr>
            <a:grpSpLocks/>
          </p:cNvGrpSpPr>
          <p:nvPr/>
        </p:nvGrpSpPr>
        <p:grpSpPr bwMode="auto">
          <a:xfrm>
            <a:off x="273050" y="1340768"/>
            <a:ext cx="8403406" cy="5288632"/>
            <a:chOff x="273132" y="457354"/>
            <a:chExt cx="12249150" cy="6172200"/>
          </a:xfrm>
        </p:grpSpPr>
        <p:pic>
          <p:nvPicPr>
            <p:cNvPr id="2048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132" y="457354"/>
              <a:ext cx="12249150" cy="6172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86" name="Rectangle 2"/>
            <p:cNvSpPr>
              <a:spLocks noChangeArrowheads="1"/>
            </p:cNvSpPr>
            <p:nvPr/>
          </p:nvSpPr>
          <p:spPr bwMode="auto">
            <a:xfrm>
              <a:off x="8848618" y="3212663"/>
              <a:ext cx="2232561" cy="77430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algn="ctr">
              <a:solidFill>
                <a:srgbClr val="00B050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algn="ctr">
                <a:buFont typeface="Wingdings" pitchFamily="2" charset="2"/>
                <a:buNone/>
              </a:pPr>
              <a:r>
                <a:rPr lang="pt-BR" dirty="0">
                  <a:latin typeface="Arial" pitchFamily="34" charset="0"/>
                  <a:cs typeface="Arial" pitchFamily="34" charset="0"/>
                </a:rPr>
                <a:t>área da SE definitiva</a:t>
              </a:r>
            </a:p>
          </p:txBody>
        </p:sp>
        <p:sp>
          <p:nvSpPr>
            <p:cNvPr id="20487" name="Rectangle 3"/>
            <p:cNvSpPr>
              <a:spLocks noChangeArrowheads="1"/>
            </p:cNvSpPr>
            <p:nvPr/>
          </p:nvSpPr>
          <p:spPr bwMode="auto">
            <a:xfrm>
              <a:off x="4307310" y="748496"/>
              <a:ext cx="2442072" cy="3811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algn="ctr">
              <a:solidFill>
                <a:schemeClr val="accent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algn="ctr">
                <a:buFont typeface="Wingdings" pitchFamily="2" charset="2"/>
                <a:buNone/>
              </a:pPr>
              <a:r>
                <a:rPr lang="pt-BR">
                  <a:latin typeface="Arial" pitchFamily="34" charset="0"/>
                  <a:cs typeface="Arial" pitchFamily="34" charset="0"/>
                </a:rPr>
                <a:t>linha de 138 kV</a:t>
              </a:r>
            </a:p>
          </p:txBody>
        </p:sp>
        <p:sp>
          <p:nvSpPr>
            <p:cNvPr id="20488" name="Parallelogram 5"/>
            <p:cNvSpPr>
              <a:spLocks noChangeArrowheads="1"/>
            </p:cNvSpPr>
            <p:nvPr/>
          </p:nvSpPr>
          <p:spPr bwMode="auto">
            <a:xfrm>
              <a:off x="2060367" y="3194462"/>
              <a:ext cx="9814957" cy="1140029"/>
            </a:xfrm>
            <a:prstGeom prst="parallelogram">
              <a:avLst>
                <a:gd name="adj" fmla="val 61860"/>
              </a:avLst>
            </a:prstGeom>
            <a:noFill/>
            <a:ln w="3810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182563" indent="-182563"/>
              <a:endParaRPr lang="pt-BR"/>
            </a:p>
          </p:txBody>
        </p:sp>
      </p:grpSp>
      <p:sp>
        <p:nvSpPr>
          <p:cNvPr id="2" name="Rectangle 1"/>
          <p:cNvSpPr/>
          <p:nvPr/>
        </p:nvSpPr>
        <p:spPr>
          <a:xfrm>
            <a:off x="6520979" y="1399187"/>
            <a:ext cx="1678665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tabLst>
                <a:tab pos="49530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Grupo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SEARA</a:t>
            </a:r>
          </a:p>
        </p:txBody>
      </p:sp>
    </p:spTree>
    <p:extLst>
      <p:ext uri="{BB962C8B-B14F-4D97-AF65-F5344CB8AC3E}">
        <p14:creationId xmlns:p14="http://schemas.microsoft.com/office/powerpoint/2010/main" val="2762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582341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latin typeface="Arial" pitchFamily="34" charset="0"/>
                <a:cs typeface="Arial" pitchFamily="34" charset="0"/>
              </a:rPr>
              <a:t>Pergunta 01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com equipamentos isolados a ar não incorpora secionadores. Como pode ser utilizado em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aplicações que </a:t>
            </a:r>
            <a:r>
              <a:rPr lang="pt-BR" dirty="0">
                <a:latin typeface="Arial" pitchFamily="34" charset="0"/>
                <a:cs typeface="Arial" pitchFamily="34" charset="0"/>
              </a:rPr>
              <a:t>se deseja substituir todos equipamentos de um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convencional em operação?</a:t>
            </a:r>
          </a:p>
          <a:p>
            <a:pPr>
              <a:lnSpc>
                <a:spcPct val="150000"/>
              </a:lnSpc>
            </a:pPr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Resposta</a:t>
            </a:r>
            <a:endParaRPr lang="pt-BR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A chave secionadora não se faz necessária, 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é uma solução provisória para operar por um tempo determinado.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Durante este período o disjuntor da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não sofrerá manutenção, não necessitando portanto ser isolado eletricamente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1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340767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Pergunta </a:t>
            </a:r>
            <a:r>
              <a:rPr lang="pt-BR" sz="1600" b="1" dirty="0">
                <a:latin typeface="Arial" pitchFamily="34" charset="0"/>
                <a:cs typeface="Arial" pitchFamily="34" charset="0"/>
              </a:rPr>
              <a:t>02</a:t>
            </a:r>
          </a:p>
          <a:p>
            <a:pPr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O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 móvel com equipamentos compactos( híbridos ) não utilizou a carreta tipo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semi-reboque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. Quais as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razões técnicas 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para não utilizar a solução com carreta? Para aplicação do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 móvel são necessárias a execução de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obras civis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, uma vez que não se utiliza a carreta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Resposta</a:t>
            </a:r>
          </a:p>
          <a:p>
            <a:pPr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A solução completa com todos os equipamentos necessários para formar um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 é composta por duas plataformas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separadas, uma 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com módulo híbrido e outra, com transformador de tensão convencional e </a:t>
            </a:r>
            <a:r>
              <a:rPr lang="pt-BR" sz="1600" dirty="0" err="1">
                <a:latin typeface="Arial" pitchFamily="34" charset="0"/>
                <a:cs typeface="Arial" pitchFamily="34" charset="0"/>
              </a:rPr>
              <a:t>pára-raios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A opção de não instalar em carreta foi para permitir utilizar um ou os dois módulos de acordo com a necessidade e,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também, para </a:t>
            </a:r>
            <a:r>
              <a:rPr lang="pt-BR" sz="1600" dirty="0">
                <a:latin typeface="Arial" pitchFamily="34" charset="0"/>
                <a:cs typeface="Arial" pitchFamily="34" charset="0"/>
              </a:rPr>
              <a:t>facilitar manejo dentro da SE.</a:t>
            </a:r>
          </a:p>
          <a:p>
            <a:pPr>
              <a:lnSpc>
                <a:spcPct val="150000"/>
              </a:lnSpc>
            </a:pPr>
            <a:r>
              <a:rPr lang="pt-BR" sz="1600" dirty="0">
                <a:latin typeface="Arial" pitchFamily="34" charset="0"/>
                <a:cs typeface="Arial" pitchFamily="34" charset="0"/>
              </a:rPr>
              <a:t>Os módulos podem ser fixados no piso com chumbadores químicos, de rápida aplicação. Não há necessidade de obra civil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96752"/>
            <a:ext cx="864096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Pergunta </a:t>
            </a:r>
            <a:r>
              <a:rPr lang="pt-BR" b="1" dirty="0">
                <a:latin typeface="Arial" pitchFamily="34" charset="0"/>
                <a:cs typeface="Arial" pitchFamily="34" charset="0"/>
              </a:rPr>
              <a:t>03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É possível aplicar 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nos arranjos disjuntor e meio e barra dupla sem perder a flexibilidade de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manobra desses </a:t>
            </a:r>
            <a:r>
              <a:rPr lang="pt-BR" dirty="0">
                <a:latin typeface="Arial" pitchFamily="34" charset="0"/>
                <a:cs typeface="Arial" pitchFamily="34" charset="0"/>
              </a:rPr>
              <a:t>arranjos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lnSpc>
                <a:spcPct val="150000"/>
              </a:lnSpc>
            </a:pPr>
            <a:endParaRPr lang="pt-BR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b="1" dirty="0">
                <a:latin typeface="Arial" pitchFamily="34" charset="0"/>
                <a:cs typeface="Arial" pitchFamily="34" charset="0"/>
              </a:rPr>
              <a:t>Resposta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pode ser aplicado em qualquer arranjo de subestação. A flexibilidade de operação depende de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quais equipamentos </a:t>
            </a:r>
            <a:r>
              <a:rPr lang="pt-BR" dirty="0">
                <a:latin typeface="Arial" pitchFamily="34" charset="0"/>
                <a:cs typeface="Arial" pitchFamily="34" charset="0"/>
              </a:rPr>
              <a:t>serão retirados de serviço.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Por exemplo, se 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é utilizado para serviço em todos os equipamentos de um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de um arranjo de disjuntor e meio,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 flexibilidade </a:t>
            </a:r>
            <a:r>
              <a:rPr lang="pt-BR" dirty="0">
                <a:latin typeface="Arial" pitchFamily="34" charset="0"/>
                <a:cs typeface="Arial" pitchFamily="34" charset="0"/>
              </a:rPr>
              <a:t>é mantida por meio da manobra do disjuntor do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móvel.</a:t>
            </a:r>
          </a:p>
          <a:p>
            <a:pPr>
              <a:lnSpc>
                <a:spcPct val="15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Em um arranjo de barra dupla, se 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 móvel é utilizado para serviço em todos os equipamentos de um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dirty="0">
                <a:latin typeface="Arial" pitchFamily="34" charset="0"/>
                <a:cs typeface="Arial" pitchFamily="34" charset="0"/>
              </a:rPr>
              <a:t>, incluindo as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duas chaves </a:t>
            </a:r>
            <a:r>
              <a:rPr lang="pt-BR" dirty="0">
                <a:latin typeface="Arial" pitchFamily="34" charset="0"/>
                <a:cs typeface="Arial" pitchFamily="34" charset="0"/>
              </a:rPr>
              <a:t>de barra, somente a flexibilidade de conexão a uma barra ou a outra não será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mantida.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0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6" descr="Breaker and a hal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3" y="3235399"/>
            <a:ext cx="9144000" cy="40100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21863" y="3583061"/>
            <a:ext cx="7691438" cy="3194050"/>
            <a:chOff x="603250" y="2333625"/>
            <a:chExt cx="7692187" cy="3194050"/>
          </a:xfrm>
        </p:grpSpPr>
        <p:sp>
          <p:nvSpPr>
            <p:cNvPr id="6153" name="Line 7"/>
            <p:cNvSpPr>
              <a:spLocks noChangeShapeType="1"/>
            </p:cNvSpPr>
            <p:nvPr/>
          </p:nvSpPr>
          <p:spPr bwMode="auto">
            <a:xfrm flipH="1">
              <a:off x="1009650" y="2886075"/>
              <a:ext cx="3219450" cy="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4" name="Line 8"/>
            <p:cNvSpPr>
              <a:spLocks noChangeShapeType="1"/>
            </p:cNvSpPr>
            <p:nvPr/>
          </p:nvSpPr>
          <p:spPr bwMode="auto">
            <a:xfrm flipH="1" flipV="1">
              <a:off x="1016000" y="4562475"/>
              <a:ext cx="5454650" cy="63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5" name="Line 9"/>
            <p:cNvSpPr>
              <a:spLocks noChangeShapeType="1"/>
            </p:cNvSpPr>
            <p:nvPr/>
          </p:nvSpPr>
          <p:spPr bwMode="auto">
            <a:xfrm flipH="1">
              <a:off x="1009650" y="2663825"/>
              <a:ext cx="6350" cy="21780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6" name="Line 10"/>
            <p:cNvSpPr>
              <a:spLocks noChangeShapeType="1"/>
            </p:cNvSpPr>
            <p:nvPr/>
          </p:nvSpPr>
          <p:spPr bwMode="auto">
            <a:xfrm>
              <a:off x="2851150" y="2333625"/>
              <a:ext cx="0" cy="5461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7" name="Line 11"/>
            <p:cNvSpPr>
              <a:spLocks noChangeShapeType="1"/>
            </p:cNvSpPr>
            <p:nvPr/>
          </p:nvSpPr>
          <p:spPr bwMode="auto">
            <a:xfrm>
              <a:off x="2844800" y="4029075"/>
              <a:ext cx="0" cy="5651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8" name="Line 12"/>
            <p:cNvSpPr>
              <a:spLocks noChangeShapeType="1"/>
            </p:cNvSpPr>
            <p:nvPr/>
          </p:nvSpPr>
          <p:spPr bwMode="auto">
            <a:xfrm flipH="1">
              <a:off x="5086350" y="4568825"/>
              <a:ext cx="6350" cy="9588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59" name="Line 13"/>
            <p:cNvSpPr>
              <a:spLocks noChangeShapeType="1"/>
            </p:cNvSpPr>
            <p:nvPr/>
          </p:nvSpPr>
          <p:spPr bwMode="auto">
            <a:xfrm flipH="1" flipV="1">
              <a:off x="2838450" y="4029075"/>
              <a:ext cx="5454650" cy="63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0" name="Line 14"/>
            <p:cNvSpPr>
              <a:spLocks noChangeShapeType="1"/>
            </p:cNvSpPr>
            <p:nvPr/>
          </p:nvSpPr>
          <p:spPr bwMode="auto">
            <a:xfrm flipH="1" flipV="1">
              <a:off x="609600" y="5508625"/>
              <a:ext cx="4476750" cy="63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1" name="Line 15"/>
            <p:cNvSpPr>
              <a:spLocks noChangeShapeType="1"/>
            </p:cNvSpPr>
            <p:nvPr/>
          </p:nvSpPr>
          <p:spPr bwMode="auto">
            <a:xfrm flipH="1" flipV="1">
              <a:off x="603250" y="2333625"/>
              <a:ext cx="2235200" cy="63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2" name="Line 16"/>
            <p:cNvSpPr>
              <a:spLocks noChangeShapeType="1"/>
            </p:cNvSpPr>
            <p:nvPr/>
          </p:nvSpPr>
          <p:spPr bwMode="auto">
            <a:xfrm flipH="1" flipV="1">
              <a:off x="1016000" y="3648075"/>
              <a:ext cx="6597650" cy="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3" name="Line 17"/>
            <p:cNvSpPr>
              <a:spLocks noChangeShapeType="1"/>
            </p:cNvSpPr>
            <p:nvPr/>
          </p:nvSpPr>
          <p:spPr bwMode="auto">
            <a:xfrm>
              <a:off x="7594600" y="2333625"/>
              <a:ext cx="6350" cy="13208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4" name="Line 18"/>
            <p:cNvSpPr>
              <a:spLocks noChangeShapeType="1"/>
            </p:cNvSpPr>
            <p:nvPr/>
          </p:nvSpPr>
          <p:spPr bwMode="auto">
            <a:xfrm flipV="1">
              <a:off x="7600949" y="2340864"/>
              <a:ext cx="694488" cy="2285"/>
            </a:xfrm>
            <a:prstGeom prst="line">
              <a:avLst/>
            </a:prstGeom>
            <a:noFill/>
            <a:ln w="19050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5" name="Line 19"/>
            <p:cNvSpPr>
              <a:spLocks noChangeShapeType="1"/>
            </p:cNvSpPr>
            <p:nvPr/>
          </p:nvSpPr>
          <p:spPr bwMode="auto">
            <a:xfrm>
              <a:off x="4121150" y="3552825"/>
              <a:ext cx="190500" cy="190500"/>
            </a:xfrm>
            <a:prstGeom prst="line">
              <a:avLst/>
            </a:prstGeom>
            <a:noFill/>
            <a:ln w="19050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6" name="Line 20"/>
            <p:cNvSpPr>
              <a:spLocks noChangeShapeType="1"/>
            </p:cNvSpPr>
            <p:nvPr/>
          </p:nvSpPr>
          <p:spPr bwMode="auto">
            <a:xfrm flipH="1">
              <a:off x="4133850" y="3552825"/>
              <a:ext cx="184150" cy="184150"/>
            </a:xfrm>
            <a:prstGeom prst="line">
              <a:avLst/>
            </a:prstGeom>
            <a:noFill/>
            <a:ln w="19050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6167" name="Line 21"/>
            <p:cNvSpPr>
              <a:spLocks noChangeShapeType="1"/>
            </p:cNvSpPr>
            <p:nvPr/>
          </p:nvSpPr>
          <p:spPr bwMode="auto">
            <a:xfrm>
              <a:off x="4216400" y="3540125"/>
              <a:ext cx="0" cy="222250"/>
            </a:xfrm>
            <a:prstGeom prst="line">
              <a:avLst/>
            </a:prstGeom>
            <a:noFill/>
            <a:ln w="19050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</p:grpSp>
      <p:sp>
        <p:nvSpPr>
          <p:cNvPr id="6149" name="Oval 22"/>
          <p:cNvSpPr>
            <a:spLocks noChangeArrowheads="1"/>
          </p:cNvSpPr>
          <p:nvPr/>
        </p:nvSpPr>
        <p:spPr bwMode="auto">
          <a:xfrm>
            <a:off x="6184463" y="3856111"/>
            <a:ext cx="654050" cy="565150"/>
          </a:xfrm>
          <a:prstGeom prst="ellipse">
            <a:avLst/>
          </a:prstGeom>
          <a:noFill/>
          <a:ln w="9525" cap="rnd">
            <a:solidFill>
              <a:srgbClr val="E0290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pt-BR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8613" y="1268760"/>
            <a:ext cx="914400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39763" lvl="1" indent="-182563">
              <a:lnSpc>
                <a:spcPct val="150000"/>
              </a:lnSpc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disjuntor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e ½</a:t>
            </a:r>
          </a:p>
          <a:p>
            <a:pPr marL="639763" lvl="1" indent="-182563">
              <a:lnSpc>
                <a:spcPct val="150000"/>
              </a:lnSpc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639763" lvl="1" indent="-182563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serviço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disjuntor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secionadora</a:t>
            </a:r>
            <a:r>
              <a:rPr lang="en-US" dirty="0">
                <a:latin typeface="Arial" pitchFamily="34" charset="0"/>
                <a:cs typeface="Arial" pitchFamily="34" charset="0"/>
              </a:rPr>
              <a:t> com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transformador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em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serviço</a:t>
            </a:r>
            <a:r>
              <a:rPr lang="en-US" dirty="0">
                <a:latin typeface="Arial" pitchFamily="34" charset="0"/>
                <a:cs typeface="Arial" pitchFamily="34" charset="0"/>
              </a:rPr>
              <a:t> (1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barramento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fora</a:t>
            </a:r>
            <a:r>
              <a:rPr lang="en-US" dirty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serviço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8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6" descr="Breaker and a hal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1343"/>
            <a:ext cx="9144000" cy="40100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Oval 22"/>
          <p:cNvSpPr>
            <a:spLocks noChangeArrowheads="1"/>
          </p:cNvSpPr>
          <p:nvPr/>
        </p:nvSpPr>
        <p:spPr bwMode="auto">
          <a:xfrm>
            <a:off x="3909313" y="3342530"/>
            <a:ext cx="654050" cy="565150"/>
          </a:xfrm>
          <a:prstGeom prst="ellipse">
            <a:avLst/>
          </a:prstGeom>
          <a:noFill/>
          <a:ln w="9525" cap="rnd">
            <a:solidFill>
              <a:srgbClr val="E0290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pt-BR"/>
          </a:p>
        </p:txBody>
      </p:sp>
      <p:grpSp>
        <p:nvGrpSpPr>
          <p:cNvPr id="6" name="Group 5"/>
          <p:cNvGrpSpPr/>
          <p:nvPr/>
        </p:nvGrpSpPr>
        <p:grpSpPr>
          <a:xfrm>
            <a:off x="603250" y="3069480"/>
            <a:ext cx="7691438" cy="3203575"/>
            <a:chOff x="603250" y="2679700"/>
            <a:chExt cx="7691438" cy="3203575"/>
          </a:xfrm>
        </p:grpSpPr>
        <p:grpSp>
          <p:nvGrpSpPr>
            <p:cNvPr id="5" name="Group 4"/>
            <p:cNvGrpSpPr/>
            <p:nvPr/>
          </p:nvGrpSpPr>
          <p:grpSpPr>
            <a:xfrm>
              <a:off x="603250" y="2679700"/>
              <a:ext cx="7691438" cy="3203575"/>
              <a:chOff x="603250" y="2679700"/>
              <a:chExt cx="7691438" cy="3203575"/>
            </a:xfrm>
          </p:grpSpPr>
          <p:sp>
            <p:nvSpPr>
              <p:cNvPr id="6157" name="Line 11"/>
              <p:cNvSpPr>
                <a:spLocks noChangeShapeType="1"/>
              </p:cNvSpPr>
              <p:nvPr/>
            </p:nvSpPr>
            <p:spPr bwMode="auto">
              <a:xfrm>
                <a:off x="2844582" y="4384675"/>
                <a:ext cx="0" cy="565150"/>
              </a:xfrm>
              <a:prstGeom prst="line">
                <a:avLst/>
              </a:prstGeom>
              <a:noFill/>
              <a:ln w="28575">
                <a:solidFill>
                  <a:srgbClr val="DE6A4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603250" y="2679700"/>
                <a:ext cx="7691438" cy="3203575"/>
                <a:chOff x="603250" y="2679700"/>
                <a:chExt cx="7691438" cy="3203575"/>
              </a:xfrm>
            </p:grpSpPr>
            <p:sp>
              <p:nvSpPr>
                <p:cNvPr id="6163" name="Line 17"/>
                <p:cNvSpPr>
                  <a:spLocks noChangeShapeType="1"/>
                </p:cNvSpPr>
                <p:nvPr/>
              </p:nvSpPr>
              <p:spPr bwMode="auto">
                <a:xfrm>
                  <a:off x="5079564" y="2679700"/>
                  <a:ext cx="6349" cy="1320800"/>
                </a:xfrm>
                <a:prstGeom prst="line">
                  <a:avLst/>
                </a:prstGeom>
                <a:noFill/>
                <a:ln w="28575">
                  <a:solidFill>
                    <a:srgbClr val="DE6A4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  <p:grpSp>
              <p:nvGrpSpPr>
                <p:cNvPr id="3" name="Group 2"/>
                <p:cNvGrpSpPr/>
                <p:nvPr/>
              </p:nvGrpSpPr>
              <p:grpSpPr>
                <a:xfrm>
                  <a:off x="603250" y="2689225"/>
                  <a:ext cx="7691438" cy="3194050"/>
                  <a:chOff x="603250" y="2689225"/>
                  <a:chExt cx="7691438" cy="3194050"/>
                </a:xfrm>
              </p:grpSpPr>
              <p:sp>
                <p:nvSpPr>
                  <p:cNvPr id="6153" name="Line 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9609" y="3241675"/>
                    <a:ext cx="184132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54" name="Line 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015959" y="4918075"/>
                    <a:ext cx="5895479" cy="63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55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9610" y="3019425"/>
                    <a:ext cx="6349" cy="21780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5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850931" y="2689225"/>
                    <a:ext cx="0" cy="132080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58" name="Line 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085913" y="4924425"/>
                    <a:ext cx="6349" cy="9588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59" name="Line 1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838232" y="4384675"/>
                    <a:ext cx="5454119" cy="63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0" name="Line 1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09599" y="5864225"/>
                    <a:ext cx="4476314" cy="63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1" name="Line 1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03250" y="2689225"/>
                    <a:ext cx="2234982" cy="63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2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50930" y="4000500"/>
                    <a:ext cx="2241332" cy="9525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4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92262" y="2696464"/>
                    <a:ext cx="320242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5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4120807" y="3908425"/>
                    <a:ext cx="190481" cy="190500"/>
                  </a:xfrm>
                  <a:prstGeom prst="line">
                    <a:avLst/>
                  </a:prstGeom>
                  <a:noFill/>
                  <a:ln w="19050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6" name="Line 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133506" y="3908425"/>
                    <a:ext cx="184132" cy="184150"/>
                  </a:xfrm>
                  <a:prstGeom prst="line">
                    <a:avLst/>
                  </a:prstGeom>
                  <a:noFill/>
                  <a:ln w="19050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616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4216048" y="3895725"/>
                    <a:ext cx="0" cy="222250"/>
                  </a:xfrm>
                  <a:prstGeom prst="line">
                    <a:avLst/>
                  </a:prstGeom>
                  <a:noFill/>
                  <a:ln w="19050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  <p:sp>
                <p:nvSpPr>
                  <p:cNvPr id="26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09667" y="2921000"/>
                    <a:ext cx="6349" cy="2178050"/>
                  </a:xfrm>
                  <a:prstGeom prst="line">
                    <a:avLst/>
                  </a:prstGeom>
                  <a:noFill/>
                  <a:ln w="28575">
                    <a:solidFill>
                      <a:srgbClr val="DE6A46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pt-BR"/>
                  </a:p>
                </p:txBody>
              </p:sp>
            </p:grpSp>
          </p:grpSp>
        </p:grpSp>
        <p:sp>
          <p:nvSpPr>
            <p:cNvPr id="28" name="Line 7"/>
            <p:cNvSpPr>
              <a:spLocks noChangeShapeType="1"/>
            </p:cNvSpPr>
            <p:nvPr/>
          </p:nvSpPr>
          <p:spPr bwMode="auto">
            <a:xfrm flipH="1">
              <a:off x="5092262" y="3241675"/>
              <a:ext cx="1841321" cy="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</p:grp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-8637" y="1124744"/>
            <a:ext cx="9144000" cy="239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39763" lvl="1" indent="-182563">
              <a:lnSpc>
                <a:spcPct val="150000"/>
              </a:lnSpc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disjuntor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e ½</a:t>
            </a:r>
          </a:p>
          <a:p>
            <a:pPr marL="639763" lvl="1" indent="-182563">
              <a:lnSpc>
                <a:spcPct val="150000"/>
              </a:lnSpc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639763" lvl="1" indent="-182563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serviço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no </a:t>
            </a:r>
            <a:r>
              <a:rPr lang="en-US" dirty="0" err="1"/>
              <a:t>disjuntores</a:t>
            </a:r>
            <a:r>
              <a:rPr lang="en-US" dirty="0"/>
              <a:t> </a:t>
            </a:r>
            <a:r>
              <a:rPr lang="en-US" dirty="0" err="1"/>
              <a:t>centrais</a:t>
            </a:r>
            <a:r>
              <a:rPr lang="en-US" dirty="0"/>
              <a:t> (ambos </a:t>
            </a:r>
            <a:r>
              <a:rPr lang="en-US" dirty="0" err="1"/>
              <a:t>barramentos</a:t>
            </a:r>
            <a:r>
              <a:rPr lang="en-US" dirty="0"/>
              <a:t> </a:t>
            </a:r>
            <a:r>
              <a:rPr lang="en-US" dirty="0" err="1" smtClean="0"/>
              <a:t>energizados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41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3160092"/>
            <a:ext cx="7653337" cy="379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Oval 9"/>
          <p:cNvSpPr>
            <a:spLocks noChangeArrowheads="1"/>
          </p:cNvSpPr>
          <p:nvPr/>
        </p:nvSpPr>
        <p:spPr bwMode="auto">
          <a:xfrm>
            <a:off x="3341688" y="4733304"/>
            <a:ext cx="571500" cy="469900"/>
          </a:xfrm>
          <a:prstGeom prst="ellipse">
            <a:avLst/>
          </a:prstGeom>
          <a:noFill/>
          <a:ln w="9525" cap="rnd">
            <a:solidFill>
              <a:srgbClr val="E0290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pt-BR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138238" y="3482354"/>
            <a:ext cx="6711950" cy="2590800"/>
            <a:chOff x="901700" y="2555875"/>
            <a:chExt cx="6711950" cy="2590800"/>
          </a:xfrm>
        </p:grpSpPr>
        <p:sp>
          <p:nvSpPr>
            <p:cNvPr id="8201" name="Line 7"/>
            <p:cNvSpPr>
              <a:spLocks noChangeShapeType="1"/>
            </p:cNvSpPr>
            <p:nvPr/>
          </p:nvSpPr>
          <p:spPr bwMode="auto">
            <a:xfrm>
              <a:off x="4210050" y="3000375"/>
              <a:ext cx="0" cy="16510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2" name="Line 8"/>
            <p:cNvSpPr>
              <a:spLocks noChangeShapeType="1"/>
            </p:cNvSpPr>
            <p:nvPr/>
          </p:nvSpPr>
          <p:spPr bwMode="auto">
            <a:xfrm flipV="1">
              <a:off x="3384550" y="4651375"/>
              <a:ext cx="838200" cy="63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3" name="Line 10"/>
            <p:cNvSpPr>
              <a:spLocks noChangeShapeType="1"/>
            </p:cNvSpPr>
            <p:nvPr/>
          </p:nvSpPr>
          <p:spPr bwMode="auto">
            <a:xfrm>
              <a:off x="4133850" y="3933825"/>
              <a:ext cx="152400" cy="1524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4" name="Line 11"/>
            <p:cNvSpPr>
              <a:spLocks noChangeShapeType="1"/>
            </p:cNvSpPr>
            <p:nvPr/>
          </p:nvSpPr>
          <p:spPr bwMode="auto">
            <a:xfrm flipH="1">
              <a:off x="4133850" y="3927475"/>
              <a:ext cx="165100" cy="1651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5" name="Line 12"/>
            <p:cNvSpPr>
              <a:spLocks noChangeShapeType="1"/>
            </p:cNvSpPr>
            <p:nvPr/>
          </p:nvSpPr>
          <p:spPr bwMode="auto">
            <a:xfrm>
              <a:off x="3390900" y="4657725"/>
              <a:ext cx="0" cy="48895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6" name="Line 13"/>
            <p:cNvSpPr>
              <a:spLocks noChangeShapeType="1"/>
            </p:cNvSpPr>
            <p:nvPr/>
          </p:nvSpPr>
          <p:spPr bwMode="auto">
            <a:xfrm>
              <a:off x="901700" y="2555875"/>
              <a:ext cx="6711950" cy="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8207" name="Line 14"/>
            <p:cNvSpPr>
              <a:spLocks noChangeShapeType="1"/>
            </p:cNvSpPr>
            <p:nvPr/>
          </p:nvSpPr>
          <p:spPr bwMode="auto">
            <a:xfrm>
              <a:off x="920750" y="3000375"/>
              <a:ext cx="6032500" cy="12700"/>
            </a:xfrm>
            <a:prstGeom prst="line">
              <a:avLst/>
            </a:prstGeom>
            <a:noFill/>
            <a:ln w="28575">
              <a:solidFill>
                <a:srgbClr val="DE6A4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</p:grp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-35768" y="1052736"/>
            <a:ext cx="9144000" cy="172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39763" lvl="1" indent="-182563">
              <a:lnSpc>
                <a:spcPct val="150000"/>
              </a:lnSpc>
            </a:pPr>
            <a:r>
              <a:rPr lang="en-US" b="1" dirty="0" err="1">
                <a:latin typeface="Arial" pitchFamily="34" charset="0"/>
                <a:cs typeface="Arial" pitchFamily="34" charset="0"/>
              </a:rPr>
              <a:t>disjuntor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e ½</a:t>
            </a:r>
          </a:p>
          <a:p>
            <a:pPr marL="639763" lvl="1" indent="-182563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en-US" dirty="0" err="1">
                <a:latin typeface="Arial" pitchFamily="34" charset="0"/>
                <a:cs typeface="Arial" pitchFamily="34" charset="0"/>
                <a:sym typeface="Wingdings" pitchFamily="2" charset="2"/>
              </a:rPr>
              <a:t>serviço</a:t>
            </a: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 no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disjuntor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transformador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em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serviço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duas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barras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energizadas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639763" lvl="1" indent="-182563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Wingdings" pitchFamily="2" charset="2"/>
              <a:buChar char="è"/>
            </a:pP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serviço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na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secionadora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com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transformador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em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serviço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err="1" smtClean="0">
                <a:latin typeface="Arial" pitchFamily="34" charset="0"/>
                <a:cs typeface="Arial" pitchFamily="34" charset="0"/>
              </a:rPr>
              <a:t>barramento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temporariamente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desenergizado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não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ao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mesmo</a:t>
            </a:r>
            <a:r>
              <a:rPr lang="en-US" dirty="0">
                <a:latin typeface="Arial" pitchFamily="34" charset="0"/>
                <a:cs typeface="Arial" pitchFamily="34" charset="0"/>
              </a:rPr>
              <a:t> tempo,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para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substituição</a:t>
            </a:r>
            <a:r>
              <a:rPr lang="en-US" dirty="0">
                <a:latin typeface="Arial" pitchFamily="34" charset="0"/>
                <a:cs typeface="Arial" pitchFamily="34" charset="0"/>
              </a:rPr>
              <a:t> da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secionadora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21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752"/>
            <a:ext cx="9144000" cy="56612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1" indent="0">
              <a:lnSpc>
                <a:spcPct val="150000"/>
              </a:lnSpc>
              <a:buNone/>
              <a:defRPr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Cenários </a:t>
            </a:r>
            <a:r>
              <a:rPr lang="pt-BR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pt-BR" sz="2000" dirty="0">
                <a:latin typeface="Arial" pitchFamily="34" charset="0"/>
                <a:cs typeface="Arial" pitchFamily="34" charset="0"/>
                <a:sym typeface="Wingdings" pitchFamily="2" charset="2"/>
              </a:rPr>
              <a:t>retirada de operação</a:t>
            </a:r>
            <a:endParaRPr lang="pt-BR" sz="2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000" dirty="0">
                <a:latin typeface="Arial" pitchFamily="34" charset="0"/>
                <a:cs typeface="Arial" pitchFamily="34" charset="0"/>
              </a:rPr>
              <a:t>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umento da carga</a:t>
            </a:r>
          </a:p>
          <a:p>
            <a:pPr marL="800100" lvl="4" indent="-3429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superação dos equipamentos </a:t>
            </a:r>
          </a:p>
          <a:p>
            <a:pPr marL="800100" lvl="4" indent="-3429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dirty="0">
                <a:latin typeface="Arial" pitchFamily="34" charset="0"/>
                <a:cs typeface="Arial" pitchFamily="34" charset="0"/>
              </a:rPr>
              <a:t>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quipamentos antigos </a:t>
            </a:r>
            <a:r>
              <a:rPr lang="pt-B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muita manutenção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000" dirty="0">
                <a:latin typeface="Arial" pitchFamily="34" charset="0"/>
                <a:cs typeface="Arial" pitchFamily="34" charset="0"/>
              </a:rPr>
              <a:t>e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quipamentos obsoletos </a:t>
            </a:r>
          </a:p>
          <a:p>
            <a:pPr lvl="4">
              <a:lnSpc>
                <a:spcPct val="150000"/>
              </a:lnSpc>
              <a:defRPr/>
            </a:pPr>
            <a:r>
              <a:rPr lang="pt-BR" dirty="0">
                <a:latin typeface="Arial" pitchFamily="34" charset="0"/>
                <a:cs typeface="Arial" pitchFamily="34" charset="0"/>
              </a:rPr>
              <a:t>manutenção</a:t>
            </a:r>
          </a:p>
          <a:p>
            <a:pPr lvl="4">
              <a:lnSpc>
                <a:spcPct val="150000"/>
              </a:lnSpc>
              <a:defRPr/>
            </a:pPr>
            <a:r>
              <a:rPr lang="pt-BR" dirty="0">
                <a:latin typeface="Arial" pitchFamily="34" charset="0"/>
                <a:cs typeface="Arial" pitchFamily="34" charset="0"/>
              </a:rPr>
              <a:t>substituição</a:t>
            </a:r>
          </a:p>
          <a:p>
            <a:pPr marL="1300163" lvl="2" indent="-44291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perda de receita pela energia não fornecida</a:t>
            </a:r>
          </a:p>
          <a:p>
            <a:pPr marL="1300163" lvl="2" indent="-44291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multa pela indisponibilidade da instalação</a:t>
            </a:r>
          </a:p>
          <a:p>
            <a:pPr marL="1300163" lvl="2" indent="-44291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dificuldade de expansão</a:t>
            </a:r>
          </a:p>
        </p:txBody>
      </p:sp>
    </p:spTree>
    <p:extLst>
      <p:ext uri="{BB962C8B-B14F-4D97-AF65-F5344CB8AC3E}">
        <p14:creationId xmlns:p14="http://schemas.microsoft.com/office/powerpoint/2010/main" val="27530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38262"/>
            <a:ext cx="9144000" cy="5403106"/>
          </a:xfrm>
        </p:spPr>
        <p:txBody>
          <a:bodyPr/>
          <a:lstStyle/>
          <a:p>
            <a:pPr marL="0" lvl="1" indent="0" algn="ctr">
              <a:buNone/>
            </a:pPr>
            <a:r>
              <a:rPr lang="pt-BR" sz="2000" noProof="1">
                <a:latin typeface="Arial" pitchFamily="34" charset="0"/>
                <a:cs typeface="Arial" pitchFamily="34" charset="0"/>
              </a:rPr>
              <a:t>Solução e Vantagens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pt-BR" sz="20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pt-BR" sz="2000" dirty="0" smtClean="0">
                <a:latin typeface="Arial" pitchFamily="34" charset="0"/>
                <a:cs typeface="Arial" pitchFamily="34" charset="0"/>
              </a:rPr>
              <a:t>Solução ótima:</a:t>
            </a:r>
          </a:p>
          <a:p>
            <a:pPr lvl="2"/>
            <a:r>
              <a:rPr lang="pt-BR" sz="2000" dirty="0" smtClean="0">
                <a:latin typeface="Arial" pitchFamily="34" charset="0"/>
                <a:cs typeface="Arial" pitchFamily="34" charset="0"/>
              </a:rPr>
              <a:t>serviço sem interrupção do fornecimento de energia durante </a:t>
            </a:r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todo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o tempo de execução do serviço</a:t>
            </a:r>
          </a:p>
          <a:p>
            <a:pPr lvl="2"/>
            <a:r>
              <a:rPr lang="pt-BR" sz="2000" u="sng" dirty="0" smtClean="0">
                <a:latin typeface="Arial" pitchFamily="34" charset="0"/>
                <a:cs typeface="Arial" pitchFamily="34" charset="0"/>
              </a:rPr>
              <a:t>mínimo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tempo de interrupção de energia </a:t>
            </a:r>
          </a:p>
          <a:p>
            <a:pPr lvl="2"/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SzPct val="100000"/>
              <a:buFont typeface="Arial Unicode MS" pitchFamily="34" charset="-128"/>
              <a:buChar char="☛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Bay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móvel temporária transferindo o fluxo do fornecimento de energia durante execução do serviço de substituição</a:t>
            </a:r>
          </a:p>
          <a:p>
            <a:pPr lvl="1" eaLnBrk="1" hangingPunct="1">
              <a:buSzPct val="100000"/>
              <a:buFont typeface="Arial Unicode MS" pitchFamily="34" charset="-128"/>
              <a:buChar char="☛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marL="457200" lvl="1" indent="0" eaLnBrk="1" hangingPunct="1">
              <a:buSzPct val="100000"/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pt-BR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3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223838" y="1174750"/>
            <a:ext cx="8704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sz="1600" dirty="0" err="1">
                <a:solidFill>
                  <a:schemeClr val="tx1"/>
                </a:solidFill>
              </a:rPr>
              <a:t>Bay</a:t>
            </a:r>
            <a:r>
              <a:rPr lang="pt-BR" sz="1600" dirty="0">
                <a:solidFill>
                  <a:schemeClr val="tx1"/>
                </a:solidFill>
              </a:rPr>
              <a:t> Móvel pode ser conectado em </a:t>
            </a:r>
            <a:r>
              <a:rPr lang="pt-BR" sz="1600" u="sng" dirty="0">
                <a:solidFill>
                  <a:schemeClr val="tx1"/>
                </a:solidFill>
              </a:rPr>
              <a:t>qualquer ponto do sistema elétrico</a:t>
            </a:r>
            <a:r>
              <a:rPr lang="pt-BR" sz="1600" dirty="0">
                <a:solidFill>
                  <a:schemeClr val="tx1"/>
                </a:solidFill>
              </a:rPr>
              <a:t>, para manobras de </a:t>
            </a:r>
            <a:r>
              <a:rPr lang="pt-BR" sz="1600" u="sng" dirty="0">
                <a:solidFill>
                  <a:schemeClr val="tx1"/>
                </a:solidFill>
              </a:rPr>
              <a:t>todo tipo de carga</a:t>
            </a:r>
            <a:r>
              <a:rPr lang="pt-BR" sz="1600" dirty="0">
                <a:solidFill>
                  <a:schemeClr val="tx1"/>
                </a:solidFill>
              </a:rPr>
              <a:t>: transformadores, reatores, barramentos, banco de capacitores, linhas de transmissão</a:t>
            </a:r>
          </a:p>
        </p:txBody>
      </p:sp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6" y="2452688"/>
            <a:ext cx="8886825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2627784" y="2863850"/>
            <a:ext cx="1057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/>
              <a:t>disjuntor</a:t>
            </a:r>
          </a:p>
        </p:txBody>
      </p: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5329918" y="3306423"/>
            <a:ext cx="479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dirty="0"/>
              <a:t>TP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468813" y="3140529"/>
            <a:ext cx="492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dirty="0"/>
              <a:t>TC</a:t>
            </a:r>
          </a:p>
        </p:txBody>
      </p:sp>
      <p:sp>
        <p:nvSpPr>
          <p:cNvPr id="9226" name="TextBox 11"/>
          <p:cNvSpPr txBox="1">
            <a:spLocks noChangeArrowheads="1"/>
          </p:cNvSpPr>
          <p:nvPr/>
        </p:nvSpPr>
        <p:spPr bwMode="auto">
          <a:xfrm>
            <a:off x="5897563" y="3325472"/>
            <a:ext cx="1249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dirty="0" err="1"/>
              <a:t>Pára-raios</a:t>
            </a:r>
            <a:endParaRPr lang="pt-BR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23421" y="1897630"/>
            <a:ext cx="4920580" cy="7239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  <a:defRPr/>
            </a:pPr>
            <a:r>
              <a:rPr lang="nn-NO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Bay Móvel ABB 145 kV / 245 kV</a:t>
            </a:r>
          </a:p>
        </p:txBody>
      </p:sp>
    </p:spTree>
    <p:extLst>
      <p:ext uri="{BB962C8B-B14F-4D97-AF65-F5344CB8AC3E}">
        <p14:creationId xmlns:p14="http://schemas.microsoft.com/office/powerpoint/2010/main" val="1774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3" y="2713558"/>
            <a:ext cx="7508875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7" descr="Bay_Movel_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651" y="1052736"/>
            <a:ext cx="3500437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33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84197"/>
            <a:ext cx="2880320" cy="262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628" y="3545815"/>
            <a:ext cx="3568938" cy="2817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" name="Rectangle 2"/>
          <p:cNvSpPr/>
          <p:nvPr/>
        </p:nvSpPr>
        <p:spPr>
          <a:xfrm>
            <a:off x="642681" y="1196752"/>
            <a:ext cx="838842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err="1">
                <a:latin typeface="Arial" pitchFamily="34" charset="0"/>
                <a:cs typeface="Arial" pitchFamily="34" charset="0"/>
              </a:rPr>
              <a:t>bay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 móvel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utilizando equipamentos compactos híbridos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equipamentos montados </a:t>
            </a:r>
            <a:r>
              <a:rPr lang="pt-BR" dirty="0">
                <a:latin typeface="Arial" pitchFamily="34" charset="0"/>
                <a:cs typeface="Arial" pitchFamily="34" charset="0"/>
              </a:rPr>
              <a:t>em duas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plataformas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módulo </a:t>
            </a:r>
            <a:r>
              <a:rPr lang="pt-BR" dirty="0">
                <a:latin typeface="Arial" pitchFamily="34" charset="0"/>
                <a:cs typeface="Arial" pitchFamily="34" charset="0"/>
              </a:rPr>
              <a:t>híbrido 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transformador </a:t>
            </a:r>
            <a:r>
              <a:rPr lang="pt-BR" dirty="0">
                <a:latin typeface="Arial" pitchFamily="34" charset="0"/>
                <a:cs typeface="Arial" pitchFamily="34" charset="0"/>
              </a:rPr>
              <a:t>de tensão e o 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pára-raios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827584" y="3624336"/>
            <a:ext cx="126658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dirty="0" err="1" smtClean="0"/>
              <a:t>pára-raios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735706" y="5785093"/>
            <a:ext cx="90019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pt-BR" dirty="0" smtClean="0"/>
              <a:t>SSVT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6516216" y="2858745"/>
            <a:ext cx="1954051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lvl="1" indent="0" algn="ctr" eaLnBrk="1" hangingPunct="1"/>
            <a:r>
              <a:rPr lang="pt-BR" dirty="0">
                <a:latin typeface="Arial" pitchFamily="34" charset="0"/>
                <a:cs typeface="Arial" pitchFamily="34" charset="0"/>
              </a:rPr>
              <a:t>módulo híbrido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pt-BR" dirty="0" smtClean="0"/>
              <a:t>PASS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4742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4475" y="1162600"/>
            <a:ext cx="8686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BR" sz="2400" dirty="0" smtClean="0">
                <a:latin typeface="+mj-lt"/>
                <a:ea typeface="+mj-ea"/>
                <a:cs typeface="+mj-cs"/>
              </a:rPr>
              <a:t>Equipamento híbrido - PASS</a:t>
            </a:r>
            <a:endParaRPr lang="pt-BR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15365" name="Picture 4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673" y="1070912"/>
            <a:ext cx="1983869" cy="238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6" name="Group 53"/>
          <p:cNvGrpSpPr>
            <a:grpSpLocks/>
          </p:cNvGrpSpPr>
          <p:nvPr/>
        </p:nvGrpSpPr>
        <p:grpSpPr bwMode="auto">
          <a:xfrm>
            <a:off x="5078666" y="4862967"/>
            <a:ext cx="3656013" cy="990600"/>
            <a:chOff x="1416050" y="5118100"/>
            <a:chExt cx="3656013" cy="990600"/>
          </a:xfrm>
        </p:grpSpPr>
        <p:sp>
          <p:nvSpPr>
            <p:cNvPr id="15369" name="Line 22"/>
            <p:cNvSpPr>
              <a:spLocks noChangeShapeType="1"/>
            </p:cNvSpPr>
            <p:nvPr/>
          </p:nvSpPr>
          <p:spPr bwMode="auto">
            <a:xfrm>
              <a:off x="1416050" y="5299075"/>
              <a:ext cx="584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0" name="Line 23"/>
            <p:cNvSpPr>
              <a:spLocks noChangeShapeType="1"/>
            </p:cNvSpPr>
            <p:nvPr/>
          </p:nvSpPr>
          <p:spPr bwMode="auto">
            <a:xfrm>
              <a:off x="2000250" y="5299075"/>
              <a:ext cx="209550" cy="1587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1" name="Line 24"/>
            <p:cNvSpPr>
              <a:spLocks noChangeShapeType="1"/>
            </p:cNvSpPr>
            <p:nvPr/>
          </p:nvSpPr>
          <p:spPr bwMode="auto">
            <a:xfrm>
              <a:off x="2279650" y="5172075"/>
              <a:ext cx="0" cy="2413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grpSp>
          <p:nvGrpSpPr>
            <p:cNvPr id="15372" name="Group 33"/>
            <p:cNvGrpSpPr>
              <a:grpSpLocks/>
            </p:cNvGrpSpPr>
            <p:nvPr/>
          </p:nvGrpSpPr>
          <p:grpSpPr bwMode="auto">
            <a:xfrm>
              <a:off x="2520950" y="5118100"/>
              <a:ext cx="812800" cy="219075"/>
              <a:chOff x="3544" y="1718"/>
              <a:chExt cx="512" cy="138"/>
            </a:xfrm>
          </p:grpSpPr>
          <p:sp>
            <p:nvSpPr>
              <p:cNvPr id="15396" name="Line 34"/>
              <p:cNvSpPr>
                <a:spLocks noChangeShapeType="1"/>
              </p:cNvSpPr>
              <p:nvPr/>
            </p:nvSpPr>
            <p:spPr bwMode="auto">
              <a:xfrm>
                <a:off x="3544" y="1832"/>
                <a:ext cx="1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7" name="Line 35"/>
              <p:cNvSpPr>
                <a:spLocks noChangeShapeType="1"/>
              </p:cNvSpPr>
              <p:nvPr/>
            </p:nvSpPr>
            <p:spPr bwMode="auto">
              <a:xfrm flipV="1">
                <a:off x="3720" y="1728"/>
                <a:ext cx="168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8" name="Line 36"/>
              <p:cNvSpPr>
                <a:spLocks noChangeShapeType="1"/>
              </p:cNvSpPr>
              <p:nvPr/>
            </p:nvSpPr>
            <p:spPr bwMode="auto">
              <a:xfrm>
                <a:off x="3888" y="1832"/>
                <a:ext cx="1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grpSp>
            <p:nvGrpSpPr>
              <p:cNvPr id="15399" name="Group 37"/>
              <p:cNvGrpSpPr>
                <a:grpSpLocks/>
              </p:cNvGrpSpPr>
              <p:nvPr/>
            </p:nvGrpSpPr>
            <p:grpSpPr bwMode="auto">
              <a:xfrm>
                <a:off x="3872" y="1800"/>
                <a:ext cx="56" cy="56"/>
                <a:chOff x="4072" y="2104"/>
                <a:chExt cx="56" cy="56"/>
              </a:xfrm>
            </p:grpSpPr>
            <p:sp>
              <p:nvSpPr>
                <p:cNvPr id="15404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4072" y="2104"/>
                  <a:ext cx="56" cy="5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  <p:sp>
              <p:nvSpPr>
                <p:cNvPr id="15405" name="Line 39"/>
                <p:cNvSpPr>
                  <a:spLocks noChangeShapeType="1"/>
                </p:cNvSpPr>
                <p:nvPr/>
              </p:nvSpPr>
              <p:spPr bwMode="auto">
                <a:xfrm>
                  <a:off x="4072" y="2104"/>
                  <a:ext cx="56" cy="5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</p:grpSp>
          <p:grpSp>
            <p:nvGrpSpPr>
              <p:cNvPr id="15400" name="Group 40"/>
              <p:cNvGrpSpPr>
                <a:grpSpLocks/>
              </p:cNvGrpSpPr>
              <p:nvPr/>
            </p:nvGrpSpPr>
            <p:grpSpPr bwMode="auto">
              <a:xfrm rot="427501">
                <a:off x="3810" y="1718"/>
                <a:ext cx="48" cy="48"/>
                <a:chOff x="4304" y="2176"/>
                <a:chExt cx="48" cy="48"/>
              </a:xfrm>
            </p:grpSpPr>
            <p:sp>
              <p:nvSpPr>
                <p:cNvPr id="15401" name="Line 41"/>
                <p:cNvSpPr>
                  <a:spLocks noChangeShapeType="1"/>
                </p:cNvSpPr>
                <p:nvPr/>
              </p:nvSpPr>
              <p:spPr bwMode="auto">
                <a:xfrm>
                  <a:off x="4320" y="2176"/>
                  <a:ext cx="32" cy="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  <p:sp>
              <p:nvSpPr>
                <p:cNvPr id="15402" name="Line 42"/>
                <p:cNvSpPr>
                  <a:spLocks noChangeShapeType="1"/>
                </p:cNvSpPr>
                <p:nvPr/>
              </p:nvSpPr>
              <p:spPr bwMode="auto">
                <a:xfrm>
                  <a:off x="4312" y="2184"/>
                  <a:ext cx="32" cy="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  <p:sp>
              <p:nvSpPr>
                <p:cNvPr id="15403" name="Line 43"/>
                <p:cNvSpPr>
                  <a:spLocks noChangeShapeType="1"/>
                </p:cNvSpPr>
                <p:nvPr/>
              </p:nvSpPr>
              <p:spPr bwMode="auto">
                <a:xfrm>
                  <a:off x="4304" y="2192"/>
                  <a:ext cx="32" cy="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pt-BR"/>
                </a:p>
              </p:txBody>
            </p:sp>
          </p:grpSp>
        </p:grpSp>
        <p:sp>
          <p:nvSpPr>
            <p:cNvPr id="15373" name="Line 44"/>
            <p:cNvSpPr>
              <a:spLocks noChangeShapeType="1"/>
            </p:cNvSpPr>
            <p:nvPr/>
          </p:nvSpPr>
          <p:spPr bwMode="auto">
            <a:xfrm>
              <a:off x="3324225" y="5295900"/>
              <a:ext cx="879475" cy="3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4" name="Oval 45"/>
            <p:cNvSpPr>
              <a:spLocks noChangeArrowheads="1"/>
            </p:cNvSpPr>
            <p:nvPr/>
          </p:nvSpPr>
          <p:spPr bwMode="auto">
            <a:xfrm>
              <a:off x="3575050" y="5527675"/>
              <a:ext cx="279400" cy="3048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5" name="Line 46"/>
            <p:cNvSpPr>
              <a:spLocks noChangeShapeType="1"/>
            </p:cNvSpPr>
            <p:nvPr/>
          </p:nvSpPr>
          <p:spPr bwMode="auto">
            <a:xfrm>
              <a:off x="4487863" y="5311775"/>
              <a:ext cx="584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6" name="Line 47"/>
            <p:cNvSpPr>
              <a:spLocks noChangeShapeType="1"/>
            </p:cNvSpPr>
            <p:nvPr/>
          </p:nvSpPr>
          <p:spPr bwMode="auto">
            <a:xfrm>
              <a:off x="4195763" y="5299075"/>
              <a:ext cx="219075" cy="17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7" name="Line 48"/>
            <p:cNvSpPr>
              <a:spLocks noChangeShapeType="1"/>
            </p:cNvSpPr>
            <p:nvPr/>
          </p:nvSpPr>
          <p:spPr bwMode="auto">
            <a:xfrm>
              <a:off x="4475163" y="5172075"/>
              <a:ext cx="0" cy="2413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78" name="Line 50"/>
            <p:cNvSpPr>
              <a:spLocks noChangeShapeType="1"/>
            </p:cNvSpPr>
            <p:nvPr/>
          </p:nvSpPr>
          <p:spPr bwMode="auto">
            <a:xfrm>
              <a:off x="2279650" y="5299075"/>
              <a:ext cx="279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grpSp>
          <p:nvGrpSpPr>
            <p:cNvPr id="15379" name="Group 101"/>
            <p:cNvGrpSpPr>
              <a:grpSpLocks/>
            </p:cNvGrpSpPr>
            <p:nvPr/>
          </p:nvGrpSpPr>
          <p:grpSpPr bwMode="auto">
            <a:xfrm>
              <a:off x="1920875" y="5588000"/>
              <a:ext cx="241300" cy="495300"/>
              <a:chOff x="3286" y="1258"/>
              <a:chExt cx="152" cy="312"/>
            </a:xfrm>
          </p:grpSpPr>
          <p:sp>
            <p:nvSpPr>
              <p:cNvPr id="15390" name="Line 52"/>
              <p:cNvSpPr>
                <a:spLocks noChangeShapeType="1"/>
              </p:cNvSpPr>
              <p:nvPr/>
            </p:nvSpPr>
            <p:spPr bwMode="auto">
              <a:xfrm rot="-5400000">
                <a:off x="3326" y="1474"/>
                <a:ext cx="7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1" name="Line 54"/>
              <p:cNvSpPr>
                <a:spLocks noChangeShapeType="1"/>
              </p:cNvSpPr>
              <p:nvPr/>
            </p:nvSpPr>
            <p:spPr bwMode="auto">
              <a:xfrm rot="-5400000">
                <a:off x="3282" y="1350"/>
                <a:ext cx="1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2" name="Line 55"/>
              <p:cNvSpPr>
                <a:spLocks noChangeShapeType="1"/>
              </p:cNvSpPr>
              <p:nvPr/>
            </p:nvSpPr>
            <p:spPr bwMode="auto">
              <a:xfrm rot="-5400000">
                <a:off x="3362" y="1182"/>
                <a:ext cx="0" cy="15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3" name="Line 56"/>
              <p:cNvSpPr>
                <a:spLocks noChangeShapeType="1"/>
              </p:cNvSpPr>
              <p:nvPr/>
            </p:nvSpPr>
            <p:spPr bwMode="auto">
              <a:xfrm rot="-5400000">
                <a:off x="3362" y="1430"/>
                <a:ext cx="0" cy="15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4" name="Line 57"/>
              <p:cNvSpPr>
                <a:spLocks noChangeShapeType="1"/>
              </p:cNvSpPr>
              <p:nvPr/>
            </p:nvSpPr>
            <p:spPr bwMode="auto">
              <a:xfrm rot="5400000" flipV="1">
                <a:off x="3361" y="1478"/>
                <a:ext cx="1" cy="1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95" name="Line 58"/>
              <p:cNvSpPr>
                <a:spLocks noChangeShapeType="1"/>
              </p:cNvSpPr>
              <p:nvPr/>
            </p:nvSpPr>
            <p:spPr bwMode="auto">
              <a:xfrm rot="5400000" flipV="1">
                <a:off x="3361" y="1518"/>
                <a:ext cx="1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</p:grpSp>
        <p:grpSp>
          <p:nvGrpSpPr>
            <p:cNvPr id="15380" name="Group 102"/>
            <p:cNvGrpSpPr>
              <a:grpSpLocks/>
            </p:cNvGrpSpPr>
            <p:nvPr/>
          </p:nvGrpSpPr>
          <p:grpSpPr bwMode="auto">
            <a:xfrm>
              <a:off x="4070350" y="5613400"/>
              <a:ext cx="241300" cy="495300"/>
              <a:chOff x="3286" y="1258"/>
              <a:chExt cx="152" cy="312"/>
            </a:xfrm>
          </p:grpSpPr>
          <p:sp>
            <p:nvSpPr>
              <p:cNvPr id="15384" name="Line 103"/>
              <p:cNvSpPr>
                <a:spLocks noChangeShapeType="1"/>
              </p:cNvSpPr>
              <p:nvPr/>
            </p:nvSpPr>
            <p:spPr bwMode="auto">
              <a:xfrm rot="-5400000">
                <a:off x="3326" y="1474"/>
                <a:ext cx="7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85" name="Line 104"/>
              <p:cNvSpPr>
                <a:spLocks noChangeShapeType="1"/>
              </p:cNvSpPr>
              <p:nvPr/>
            </p:nvSpPr>
            <p:spPr bwMode="auto">
              <a:xfrm rot="-5400000">
                <a:off x="3282" y="1350"/>
                <a:ext cx="1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86" name="Line 105"/>
              <p:cNvSpPr>
                <a:spLocks noChangeShapeType="1"/>
              </p:cNvSpPr>
              <p:nvPr/>
            </p:nvSpPr>
            <p:spPr bwMode="auto">
              <a:xfrm rot="-5400000">
                <a:off x="3362" y="1182"/>
                <a:ext cx="0" cy="15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87" name="Line 106"/>
              <p:cNvSpPr>
                <a:spLocks noChangeShapeType="1"/>
              </p:cNvSpPr>
              <p:nvPr/>
            </p:nvSpPr>
            <p:spPr bwMode="auto">
              <a:xfrm rot="-5400000">
                <a:off x="3362" y="1430"/>
                <a:ext cx="0" cy="15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88" name="Line 107"/>
              <p:cNvSpPr>
                <a:spLocks noChangeShapeType="1"/>
              </p:cNvSpPr>
              <p:nvPr/>
            </p:nvSpPr>
            <p:spPr bwMode="auto">
              <a:xfrm rot="5400000" flipV="1">
                <a:off x="3361" y="1478"/>
                <a:ext cx="1" cy="1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  <p:sp>
            <p:nvSpPr>
              <p:cNvPr id="15389" name="Line 108"/>
              <p:cNvSpPr>
                <a:spLocks noChangeShapeType="1"/>
              </p:cNvSpPr>
              <p:nvPr/>
            </p:nvSpPr>
            <p:spPr bwMode="auto">
              <a:xfrm rot="5400000" flipV="1">
                <a:off x="3361" y="1518"/>
                <a:ext cx="1" cy="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pt-BR"/>
              </a:p>
            </p:txBody>
          </p:sp>
        </p:grpSp>
        <p:sp>
          <p:nvSpPr>
            <p:cNvPr id="15381" name="Oval 45"/>
            <p:cNvSpPr>
              <a:spLocks noChangeArrowheads="1"/>
            </p:cNvSpPr>
            <p:nvPr/>
          </p:nvSpPr>
          <p:spPr bwMode="auto">
            <a:xfrm>
              <a:off x="1536700" y="5156200"/>
              <a:ext cx="279400" cy="3048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82" name="Oval 45"/>
            <p:cNvSpPr>
              <a:spLocks noChangeArrowheads="1"/>
            </p:cNvSpPr>
            <p:nvPr/>
          </p:nvSpPr>
          <p:spPr bwMode="auto">
            <a:xfrm>
              <a:off x="3575050" y="5680075"/>
              <a:ext cx="279400" cy="3048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  <p:sp>
          <p:nvSpPr>
            <p:cNvPr id="15383" name="Line 48"/>
            <p:cNvSpPr>
              <a:spLocks noChangeShapeType="1"/>
            </p:cNvSpPr>
            <p:nvPr/>
          </p:nvSpPr>
          <p:spPr bwMode="auto">
            <a:xfrm>
              <a:off x="3713163" y="5276850"/>
              <a:ext cx="0" cy="2413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pt-BR"/>
            </a:p>
          </p:txBody>
        </p:sp>
      </p:grpSp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4297029"/>
            <a:ext cx="3521273" cy="2379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51" y="1781805"/>
            <a:ext cx="4028380" cy="272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99" y="1973708"/>
            <a:ext cx="2256367" cy="23233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94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1306513"/>
            <a:ext cx="7686675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43693" y="1289958"/>
            <a:ext cx="77517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n-NO" sz="2800" dirty="0">
                <a:solidFill>
                  <a:schemeClr val="tx2"/>
                </a:solidFill>
              </a:rPr>
              <a:t>Bay Móvel ABB 145 kV</a:t>
            </a:r>
            <a:endParaRPr lang="pt-BR" dirty="0"/>
          </a:p>
        </p:txBody>
      </p:sp>
      <p:sp>
        <p:nvSpPr>
          <p:cNvPr id="16390" name="TextBox 13"/>
          <p:cNvSpPr txBox="1">
            <a:spLocks noChangeArrowheads="1"/>
          </p:cNvSpPr>
          <p:nvPr/>
        </p:nvSpPr>
        <p:spPr bwMode="auto">
          <a:xfrm>
            <a:off x="914400" y="2452688"/>
            <a:ext cx="16573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sz="1400"/>
              <a:t>PASS M0 145 kV</a:t>
            </a:r>
          </a:p>
        </p:txBody>
      </p:sp>
      <p:sp>
        <p:nvSpPr>
          <p:cNvPr id="16391" name="TextBox 16"/>
          <p:cNvSpPr txBox="1">
            <a:spLocks noChangeArrowheads="1"/>
          </p:cNvSpPr>
          <p:nvPr/>
        </p:nvSpPr>
        <p:spPr bwMode="auto">
          <a:xfrm>
            <a:off x="2973388" y="2544763"/>
            <a:ext cx="1081087" cy="3063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sz="1400"/>
              <a:t>Pára-raios </a:t>
            </a:r>
          </a:p>
        </p:txBody>
      </p:sp>
      <p:sp>
        <p:nvSpPr>
          <p:cNvPr id="16392" name="TextBox 17"/>
          <p:cNvSpPr txBox="1">
            <a:spLocks noChangeArrowheads="1"/>
          </p:cNvSpPr>
          <p:nvPr/>
        </p:nvSpPr>
        <p:spPr bwMode="auto">
          <a:xfrm>
            <a:off x="4219575" y="4964113"/>
            <a:ext cx="76835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pt-BR" sz="1200" dirty="0"/>
              <a:t>SSVT</a:t>
            </a:r>
          </a:p>
        </p:txBody>
      </p:sp>
      <p:sp>
        <p:nvSpPr>
          <p:cNvPr id="16393" name="TextBox 16"/>
          <p:cNvSpPr txBox="1">
            <a:spLocks noChangeArrowheads="1"/>
          </p:cNvSpPr>
          <p:nvPr/>
        </p:nvSpPr>
        <p:spPr bwMode="auto">
          <a:xfrm>
            <a:off x="4098925" y="2097088"/>
            <a:ext cx="995363" cy="738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pt-BR" sz="1400" dirty="0"/>
              <a:t>painel de controle e proteção</a:t>
            </a:r>
          </a:p>
        </p:txBody>
      </p:sp>
    </p:spTree>
    <p:extLst>
      <p:ext uri="{BB962C8B-B14F-4D97-AF65-F5344CB8AC3E}">
        <p14:creationId xmlns:p14="http://schemas.microsoft.com/office/powerpoint/2010/main" val="28678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73050" y="258763"/>
            <a:ext cx="77517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nn-NO" sz="2800">
                <a:solidFill>
                  <a:schemeClr val="tx2"/>
                </a:solidFill>
              </a:rPr>
              <a:t>Bay Móvel ABB 145 kV</a:t>
            </a:r>
            <a:endParaRPr lang="pt-BR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4475" y="901700"/>
            <a:ext cx="8686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t-BR" sz="2400" dirty="0">
                <a:solidFill>
                  <a:srgbClr val="0076B7"/>
                </a:solidFill>
                <a:latin typeface="+mj-lt"/>
                <a:ea typeface="+mj-ea"/>
                <a:cs typeface="+mj-cs"/>
              </a:rPr>
              <a:t>Utilizando PASS</a:t>
            </a:r>
          </a:p>
        </p:txBody>
      </p:sp>
      <p:grpSp>
        <p:nvGrpSpPr>
          <p:cNvPr id="17413" name="Group 2"/>
          <p:cNvGrpSpPr>
            <a:grpSpLocks/>
          </p:cNvGrpSpPr>
          <p:nvPr/>
        </p:nvGrpSpPr>
        <p:grpSpPr bwMode="auto">
          <a:xfrm>
            <a:off x="385763" y="1436688"/>
            <a:ext cx="8758237" cy="4792662"/>
            <a:chOff x="385763" y="1436688"/>
            <a:chExt cx="8758237" cy="4792662"/>
          </a:xfrm>
        </p:grpSpPr>
        <p:sp>
          <p:nvSpPr>
            <p:cNvPr id="17414" name="Rectangle 15"/>
            <p:cNvSpPr>
              <a:spLocks noChangeArrowheads="1"/>
            </p:cNvSpPr>
            <p:nvPr/>
          </p:nvSpPr>
          <p:spPr bwMode="auto">
            <a:xfrm>
              <a:off x="5035550" y="3070225"/>
              <a:ext cx="328613" cy="23177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marL="182563" indent="-182563"/>
              <a:endParaRPr lang="pt-BR"/>
            </a:p>
          </p:txBody>
        </p:sp>
        <p:pic>
          <p:nvPicPr>
            <p:cNvPr id="1741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763" y="1436688"/>
              <a:ext cx="8758237" cy="47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Box 7"/>
            <p:cNvSpPr txBox="1">
              <a:spLocks noChangeArrowheads="1"/>
            </p:cNvSpPr>
            <p:nvPr/>
          </p:nvSpPr>
          <p:spPr bwMode="auto">
            <a:xfrm>
              <a:off x="8467725" y="1676400"/>
              <a:ext cx="523875" cy="27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200"/>
                <a:t>1750</a:t>
              </a:r>
            </a:p>
          </p:txBody>
        </p:sp>
        <p:sp>
          <p:nvSpPr>
            <p:cNvPr id="17417" name="TextBox 8"/>
            <p:cNvSpPr txBox="1">
              <a:spLocks noChangeArrowheads="1"/>
            </p:cNvSpPr>
            <p:nvPr/>
          </p:nvSpPr>
          <p:spPr bwMode="auto">
            <a:xfrm>
              <a:off x="8448675" y="4010025"/>
              <a:ext cx="523875" cy="27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200"/>
                <a:t>7800</a:t>
              </a:r>
            </a:p>
          </p:txBody>
        </p:sp>
        <p:sp>
          <p:nvSpPr>
            <p:cNvPr id="17418" name="TextBox 9"/>
            <p:cNvSpPr txBox="1">
              <a:spLocks noChangeArrowheads="1"/>
            </p:cNvSpPr>
            <p:nvPr/>
          </p:nvSpPr>
          <p:spPr bwMode="auto">
            <a:xfrm>
              <a:off x="7372350" y="4724400"/>
              <a:ext cx="523875" cy="276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200"/>
                <a:t>5269</a:t>
              </a:r>
            </a:p>
          </p:txBody>
        </p:sp>
        <p:sp>
          <p:nvSpPr>
            <p:cNvPr id="17419" name="TextBox 10"/>
            <p:cNvSpPr txBox="1">
              <a:spLocks noChangeArrowheads="1"/>
            </p:cNvSpPr>
            <p:nvPr/>
          </p:nvSpPr>
          <p:spPr bwMode="auto">
            <a:xfrm>
              <a:off x="1752600" y="1609725"/>
              <a:ext cx="3714750" cy="784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endParaRPr lang="pt-BR"/>
            </a:p>
            <a:p>
              <a:pPr eaLnBrk="1" hangingPunct="1">
                <a:buFont typeface="Wingdings" pitchFamily="2" charset="2"/>
                <a:buNone/>
              </a:pPr>
              <a:r>
                <a:rPr lang="pt-BR"/>
                <a:t>Entrada da subestação</a:t>
              </a:r>
            </a:p>
          </p:txBody>
        </p:sp>
        <p:sp>
          <p:nvSpPr>
            <p:cNvPr id="17420" name="TextBox 11"/>
            <p:cNvSpPr txBox="1">
              <a:spLocks noChangeArrowheads="1"/>
            </p:cNvSpPr>
            <p:nvPr/>
          </p:nvSpPr>
          <p:spPr bwMode="auto">
            <a:xfrm>
              <a:off x="685800" y="2847975"/>
              <a:ext cx="2352675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/>
                <a:t>Posição de serviço</a:t>
              </a:r>
            </a:p>
          </p:txBody>
        </p:sp>
        <p:sp>
          <p:nvSpPr>
            <p:cNvPr id="17421" name="TextBox 13"/>
            <p:cNvSpPr txBox="1">
              <a:spLocks noChangeArrowheads="1"/>
            </p:cNvSpPr>
            <p:nvPr/>
          </p:nvSpPr>
          <p:spPr bwMode="auto">
            <a:xfrm>
              <a:off x="938213" y="3533775"/>
              <a:ext cx="1657350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400"/>
                <a:t>PASS M0 145 kV</a:t>
              </a:r>
            </a:p>
          </p:txBody>
        </p:sp>
        <p:sp>
          <p:nvSpPr>
            <p:cNvPr id="17422" name="TextBox 16"/>
            <p:cNvSpPr txBox="1">
              <a:spLocks noChangeArrowheads="1"/>
            </p:cNvSpPr>
            <p:nvPr/>
          </p:nvSpPr>
          <p:spPr bwMode="auto">
            <a:xfrm>
              <a:off x="3544888" y="3221038"/>
              <a:ext cx="1081087" cy="307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400"/>
                <a:t>Pára-raios </a:t>
              </a:r>
            </a:p>
          </p:txBody>
        </p:sp>
        <p:sp>
          <p:nvSpPr>
            <p:cNvPr id="17423" name="TextBox 17"/>
            <p:cNvSpPr txBox="1">
              <a:spLocks noChangeArrowheads="1"/>
            </p:cNvSpPr>
            <p:nvPr/>
          </p:nvSpPr>
          <p:spPr bwMode="auto">
            <a:xfrm>
              <a:off x="1980887" y="4520932"/>
              <a:ext cx="547687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200"/>
                <a:t>TC </a:t>
              </a:r>
              <a:endParaRPr lang="pt-BR" sz="1200">
                <a:sym typeface="Symbol" pitchFamily="18" charset="2"/>
              </a:endParaRPr>
            </a:p>
          </p:txBody>
        </p:sp>
        <p:sp>
          <p:nvSpPr>
            <p:cNvPr id="17424" name="TextBox 16"/>
            <p:cNvSpPr txBox="1">
              <a:spLocks noChangeArrowheads="1"/>
            </p:cNvSpPr>
            <p:nvPr/>
          </p:nvSpPr>
          <p:spPr bwMode="auto">
            <a:xfrm>
              <a:off x="1594504" y="5428227"/>
              <a:ext cx="1184319" cy="523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400"/>
                <a:t>disjuntor  &amp; secionadora</a:t>
              </a:r>
            </a:p>
          </p:txBody>
        </p:sp>
        <p:sp>
          <p:nvSpPr>
            <p:cNvPr id="17425" name="Rectangle 1"/>
            <p:cNvSpPr>
              <a:spLocks noChangeArrowheads="1"/>
            </p:cNvSpPr>
            <p:nvPr/>
          </p:nvSpPr>
          <p:spPr bwMode="auto">
            <a:xfrm>
              <a:off x="4148931" y="2393950"/>
              <a:ext cx="1871859" cy="4540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marL="182563" indent="-182563"/>
              <a:endParaRPr lang="pt-BR"/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4764881" y="2843212"/>
              <a:ext cx="738633" cy="4540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marL="182563" indent="-182563"/>
              <a:endParaRPr lang="pt-BR"/>
            </a:p>
          </p:txBody>
        </p:sp>
        <p:sp>
          <p:nvSpPr>
            <p:cNvPr id="17427" name="TextBox 17"/>
            <p:cNvSpPr txBox="1">
              <a:spLocks noChangeArrowheads="1"/>
            </p:cNvSpPr>
            <p:nvPr/>
          </p:nvSpPr>
          <p:spPr bwMode="auto">
            <a:xfrm>
              <a:off x="4507225" y="2324576"/>
              <a:ext cx="1727324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Char char="§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pt-BR" sz="1200" dirty="0"/>
                <a:t>TP SSVT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pt-BR" sz="1200" dirty="0"/>
                <a:t>Terciário operando como transformador       de serviços auxiliares </a:t>
              </a:r>
              <a:endParaRPr lang="pt-BR" sz="1200" dirty="0"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11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656</Words>
  <Application>Microsoft Office PowerPoint</Application>
  <PresentationFormat>On-screen Show (4:3)</PresentationFormat>
  <Paragraphs>117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Administrator</cp:lastModifiedBy>
  <cp:revision>13</cp:revision>
  <cp:lastPrinted>2013-03-20T14:48:23Z</cp:lastPrinted>
  <dcterms:created xsi:type="dcterms:W3CDTF">2013-03-20T14:44:51Z</dcterms:created>
  <dcterms:modified xsi:type="dcterms:W3CDTF">2013-10-16T12:21:05Z</dcterms:modified>
</cp:coreProperties>
</file>