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emf" ContentType="image/x-emf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75" r:id="rId4"/>
    <p:sldId id="276" r:id="rId5"/>
    <p:sldId id="277" r:id="rId6"/>
    <p:sldId id="279" r:id="rId7"/>
    <p:sldId id="278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68" r:id="rId18"/>
    <p:sldId id="290" r:id="rId19"/>
    <p:sldId id="270" r:id="rId20"/>
    <p:sldId id="271" r:id="rId21"/>
    <p:sldId id="272" r:id="rId22"/>
    <p:sldId id="289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3146" autoAdjust="0"/>
  </p:normalViewPr>
  <p:slideViewPr>
    <p:cSldViewPr showGuides="1"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81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92A0E-FB30-4106-89E7-242DE3B15BD7}" type="datetimeFigureOut">
              <a:rPr lang="pt-BR" smtClean="0"/>
              <a:pPr/>
              <a:t>01/01/2002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A7B82-9A7E-43E3-8BE7-57E7306A4BC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201076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A0448-61E6-4BA4-95E4-EDD2405F2A66}" type="datetimeFigureOut">
              <a:rPr lang="pt-BR" smtClean="0"/>
              <a:pPr/>
              <a:t>01/01/2002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96243-A815-4369-8E25-15B774DB528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00510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 dirty="0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pt-B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DCCA1C-CE80-4BFF-AEA3-153AC9C6F9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718474-231B-416C-92DF-3F8C30E4E5B5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918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/>
            </a:lvl1pPr>
          </a:lstStyle>
          <a:p>
            <a:fld id="{28CA9150-1CFA-4DA1-92CF-404032966A6D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13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058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28CA9150-1CFA-4DA1-92CF-404032966A6D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95548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88224" y="6453336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8CA9150-1CFA-4DA1-92CF-404032966A6D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6988"/>
            <a:ext cx="9144000" cy="113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Data 3"/>
          <p:cNvSpPr txBox="1">
            <a:spLocks/>
          </p:cNvSpPr>
          <p:nvPr userDrawn="1"/>
        </p:nvSpPr>
        <p:spPr>
          <a:xfrm>
            <a:off x="0" y="6525344"/>
            <a:ext cx="4211960" cy="3326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GSE 16 - PROPOSTA DE REQUISITOS TÉCNICOS PARA NOVAS INSTALAÇÕES DE TRANSMISSÃO EM CORRENTE CONTÍNUA - CCAT NO BRASIL</a:t>
            </a:r>
          </a:p>
        </p:txBody>
      </p:sp>
    </p:spTree>
    <p:extLst>
      <p:ext uri="{BB962C8B-B14F-4D97-AF65-F5344CB8AC3E}">
        <p14:creationId xmlns:p14="http://schemas.microsoft.com/office/powerpoint/2010/main" xmlns="" val="21843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arcio_accioly@ons.org.br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59632" y="5229200"/>
            <a:ext cx="6624736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pt-BR" sz="2800" b="1" i="1" dirty="0">
                <a:ln w="1905">
                  <a:solidFill>
                    <a:srgbClr val="00206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Brasília, </a:t>
            </a:r>
            <a:r>
              <a:rPr kumimoji="1" lang="pt-BR" sz="2800" b="1" i="1" dirty="0" smtClean="0">
                <a:ln w="1905">
                  <a:solidFill>
                    <a:srgbClr val="00206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kumimoji="1" lang="pt-BR" sz="2800" b="1" i="1" dirty="0">
                <a:ln w="1905">
                  <a:solidFill>
                    <a:srgbClr val="00206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outubro de 2013 </a:t>
            </a:r>
            <a:endParaRPr kumimoji="1" lang="pt-BR" sz="2800" b="1" i="1" spc="50" dirty="0">
              <a:ln w="1905">
                <a:solidFill>
                  <a:srgbClr val="002060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59138" y="1844824"/>
            <a:ext cx="8066274" cy="286232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pt-BR" sz="3600" b="1" i="1" dirty="0" smtClean="0">
                <a:ln w="1905">
                  <a:solidFill>
                    <a:srgbClr val="002060"/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PROPOSTA DE REQUISITOS TÉCNICOS PARA NOVAS INSTALAÇÕES DE TRANSMISSÃO EM CORRENTE CONTÍNUA – CCAT NO BRASIL</a:t>
            </a:r>
            <a:endParaRPr kumimoji="1" lang="pt-BR" sz="3600" b="1" i="1" dirty="0">
              <a:ln w="1905">
                <a:solidFill>
                  <a:srgbClr val="002060"/>
                </a:solidFill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0" y="6165304"/>
            <a:ext cx="428396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08954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Circuito Principal:  NBGS – Neutral Bus </a:t>
            </a:r>
            <a:r>
              <a:rPr kumimoji="1" lang="pt-BR" sz="2400" b="1" dirty="0" err="1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Grounding</a:t>
            </a: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 Switch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requisito específico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Equipamento será exigido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10</a:t>
            </a:fld>
            <a:endParaRPr lang="pt-BR"/>
          </a:p>
        </p:txBody>
      </p:sp>
      <p:pic>
        <p:nvPicPr>
          <p:cNvPr id="6" name="Picture 7" descr="Sk587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724" y="3645024"/>
            <a:ext cx="3888731" cy="27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467544" y="5589240"/>
            <a:ext cx="244827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Diferenças entre as soluções dos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Bipolos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 e 2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Compensação reativa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requisitos para o cálculo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Variação de tensão no chaveamento: 5%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Requisitos específico para o cálculo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Variação de tensão no chaveamento : 3%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Esclarecimentos de bancos, sub-bancos/ramos e filtros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11</a:t>
            </a:fld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628800"/>
            <a:ext cx="2751868" cy="136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6228184" y="6093296"/>
            <a:ext cx="244827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Alterações nos projetos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Filtros CA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metodologia de cálculo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Transmissora deverá obter o LG das impedâncias da rede CA 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Metodologia de cálculo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Fornecimento dos </a:t>
            </a:r>
            <a:r>
              <a:rPr kumimoji="1" lang="pt-BR" sz="2400" b="1" dirty="0" err="1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LGs</a:t>
            </a: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 das impedâncias das redes CA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Requisitos específicos de proteção e manobra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12</a:t>
            </a:fld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628800"/>
            <a:ext cx="2751868" cy="136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6228184" y="5589240"/>
            <a:ext cx="244827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Longas discussões para LG e cálculos fora da metodologia tradicional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Filtros CC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requisitos de desempenho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Requisitos específicos de desempenho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1584000"/>
            <a:ext cx="244827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As Transmissoras definiram seus requisitos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Coordenação de Isolamento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requisitos de margens de proteção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Opção livre do esquema de proteção por </a:t>
            </a:r>
            <a:r>
              <a:rPr kumimoji="1" lang="pt-BR" sz="2400" b="1" dirty="0" err="1" smtClean="0">
                <a:latin typeface="Calibri" pitchFamily="34" charset="0"/>
                <a:cs typeface="Arial" charset="0"/>
              </a:rPr>
              <a:t>para-raios</a:t>
            </a:r>
            <a:endParaRPr kumimoji="1" lang="pt-BR" sz="2400" b="1" dirty="0" smtClean="0"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requisitos de cálculo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Requisitos para margens de proteção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Opção livre do esquema de proteção por </a:t>
            </a:r>
            <a:r>
              <a:rPr kumimoji="1" lang="pt-BR" sz="2400" b="1" dirty="0" err="1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para-raios</a:t>
            </a:r>
            <a:endParaRPr kumimoji="1" lang="pt-BR" sz="2400" b="1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Requisitos específicos de cálculo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1584000"/>
            <a:ext cx="2448272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Requisitos de cálculo diferentes entre os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Bipolos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 e 2 com impacto no dimensionamento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Integrador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Sem formalização: as Transmissoras envolvidas definiram minimamente para a SE Coletora Porto Velho a figura de condomínio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Sem formalização da ANEEL até o momento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Projeto Básico x Projeto Executivo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Total 8 meses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Tempo não alcançado pela falta de fornecimento prévio dos dados principais para o dimensionamento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Total de 12 meses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Fornecimento prévio dos dados principais para o dimensionamento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Distinção de etapa de concepção e etapa de detalhamento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1584000"/>
            <a:ext cx="244827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Projetos longos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3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86892" y="1628800"/>
            <a:ext cx="8677596" cy="4896544"/>
          </a:xfrm>
          <a:prstGeom prst="rect">
            <a:avLst/>
          </a:prstGeom>
        </p:spPr>
        <p:txBody>
          <a:bodyPr/>
          <a:lstStyle/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1"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Foram levantados os principais aspectos que </a:t>
            </a:r>
            <a:r>
              <a:rPr kumimoji="1"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impactaram no desenvolvimento do projeto do Madeira com as propostas que poderão ser implantadas para o projeto de Belo Monte: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pt-B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fornecimento prévio dos dados principais para utilização no dimensionamento 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pt-B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definição clara de premissas e metodologias de cálculo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pt-B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prazos de concepção e detalhamento do projeto mais adequados ao porte do empreendimento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1" lang="pt-B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ANEXO TÉCNICO MAIS DETALHADO E MENOS  FUNCIONAL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kumimoji="1"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1"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Muitos aspectos discutidos, de caráter permanente e metodológico, deverão ser incorporados aos Procedimentos de Rede cuja versão atualizada após o Madeira já foi submetida para apreciação da ANEEL.</a:t>
            </a: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kumimoji="1"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1"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Manutenção e disseminação dos conhecimentos sobre CCAT.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216475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 cap="sq">
            <a:solidFill>
              <a:srgbClr val="E5EB0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pt-BR" b="1">
              <a:solidFill>
                <a:srgbClr val="CBCBCB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196752"/>
            <a:ext cx="885698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55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5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55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55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pt-BR" sz="3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pt-BR" sz="3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MÁRCIO ACCIOLY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pt-BR" sz="3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pt-BR" sz="3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marcio_accioly@ons.org.br</a:t>
            </a:r>
            <a:endParaRPr kumimoji="1" lang="pt-BR" sz="3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 21-34449629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02389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282536" y="3356992"/>
            <a:ext cx="63017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pt-BR" sz="5400" b="1" dirty="0">
                <a:ln w="50800"/>
                <a:latin typeface="Arial" panose="020B0604020202020204" pitchFamily="34" charset="0"/>
                <a:cs typeface="Arial" panose="020B0604020202020204" pitchFamily="34" charset="0"/>
              </a:rPr>
              <a:t>Respostas ao REP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7560464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107950" y="1738313"/>
            <a:ext cx="8856538" cy="44012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Introdução </a:t>
            </a:r>
          </a:p>
          <a:p>
            <a:pPr marL="457200" indent="-457200">
              <a:buFontTx/>
              <a:buAutoNum type="arabicPeriod"/>
              <a:defRPr/>
            </a:pPr>
            <a:r>
              <a:rPr kumimoji="1"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Proposições</a:t>
            </a:r>
          </a:p>
          <a:p>
            <a:pPr marL="457200" indent="-457200">
              <a:buFontTx/>
              <a:buAutoNum type="arabicPeriod"/>
              <a:defRPr/>
            </a:pPr>
            <a:endParaRPr kumimoji="1" lang="pt-B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kumimoji="1"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Circuito Principal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kumimoji="1"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Compensação Reativa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kumimoji="1"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Filtros CA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kumimoji="1"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Filtros CC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kumimoji="1"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Coordenação de Isolamento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endParaRPr kumimoji="1" lang="pt-B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297885" y="943200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Roteiro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196752"/>
            <a:ext cx="88569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01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Resposta: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experiência internacional mostra que a maioria dos projetos tem como princípio o fornecimento integrado das estações retificadoras/inversoras por um único fabricante, mas existem alguns projetos com fornecimento independente das estações. Tecnicamente, não há nenhum impedimento na separação dos fornecimentos. Entretanto, a eliminação de protocolos de comunicação para o controle/proteção entre as duas estações conversoras com potencial diferença de conceitos de projeto/operação e tempos envolvidos irá facilitar a implantação e operacionalização do empreendimento, além de evitar um possível aumento nos custos envolvidos.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6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Conforme já descrito no IT, a questão da divisão em lotes é responsabilidade da ANEEL. Entretanto, após interações com os principais fornecedores mundiais de projetos CCAT, a tendência é manter a fornecimento integrado das estações retificadoras e inversoras em um único lote, com o fornecimento da linha CC em lote separado. Adicionalmente, poderemos ter a surpresa de, após os lances em separado para as estações e linha, uma nova rodada poderá ser feita, considerando a possibilidade de um fornecimento único de estações conversoras e linha em um grande pacote, com uma redução final da RAP.</a:t>
            </a:r>
            <a:endParaRPr kumimoji="1" lang="pt-BR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10917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196752"/>
            <a:ext cx="88569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 </a:t>
            </a: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02:</a:t>
            </a:r>
            <a:endParaRPr kumimoji="1" lang="pt-BR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Resposta: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princípio, O ONS e a EPE detêm o conhecimento sobre os ativos em operação, seu comportamento e a expansão prevista para o Sistema Interligado Nacional - SIN. Com isso, sendo previsto um tempo adequado de avaliação, é mais conservativo que essas entidades elaborem e executem um processo de obtenção do lugar geométrico da rede onde um projeto CCAT será implantado do que deixar para um fornecedor CCAT este trabalho.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6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Assim, além de todas as possíveis contingências e correções da resistência dos elementos com a freqüência, as orientações dos Procedimentos de Rede serão observadas. Com isso, haverá a facilidade de que todos os competidores terão previamente como elaborar adequadamente a cotação dos filtros do seu empreendimento, o ganho de tempo na elaboração do projeto final desses filtros e principalmente a representatividade da rede que irá interagir com os filtros CCAT.</a:t>
            </a:r>
            <a:endParaRPr kumimoji="1" lang="pt-BR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65434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 cap="sq">
            <a:solidFill>
              <a:srgbClr val="E5EB0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pt-BR" b="1">
              <a:solidFill>
                <a:srgbClr val="CBCBCB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196752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Pergunta 03:</a:t>
            </a:r>
            <a:endParaRPr kumimoji="1" lang="pt-BR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Resposta: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figura de um integrador foi formalizada no IP como necessária para futuros projetos CCAT com a complexidade do Projeto do Madeira. O ONS, em função das circunstâncias, assumiu parcialmente e não oficialmente esse papel no projeto do Madeira, de forma não abrangente, em função das suas limitações de recursos. Entretanto, este assunto requer ampla discussão e não há nenhuma orientação regulatória no momento.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6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edital de Belo Monte, em elaboração, terá como base as experiências obtidas no projeto do Madeira, além das orientações da nova versão dos Procedimentos de Rede sobre este assunto, </a:t>
            </a:r>
            <a:r>
              <a:rPr kumimoji="1" lang="pt-BR" sz="1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Submódulo</a:t>
            </a:r>
            <a:r>
              <a:rPr kumimoji="1" lang="pt-BR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2.5, ainda na ANEEL para aprovação. Muitas lacunas serão preenchidas e muitos problemas tentarão ser evitados, mas não é possível adiantar maiores detalhes, aguardando a publicação oficial do edital.</a:t>
            </a:r>
            <a:endParaRPr kumimoji="1" lang="pt-BR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8631847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pt-BR" sz="2400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3</a:t>
            </a:fld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37878"/>
            <a:ext cx="74866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aixaDeTexto 10"/>
          <p:cNvSpPr txBox="1"/>
          <p:nvPr/>
        </p:nvSpPr>
        <p:spPr>
          <a:xfrm>
            <a:off x="899592" y="5517232"/>
            <a:ext cx="194421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Itaipu - 80s Modelo estatal</a:t>
            </a:r>
            <a:endParaRPr lang="pt-B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899592" y="1988840"/>
            <a:ext cx="194421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Belo Monte - 18/ ? Rede Básica</a:t>
            </a:r>
            <a:endParaRPr lang="pt-B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899592" y="3645024"/>
            <a:ext cx="1944216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Madeira - 13/14 Rede Básica</a:t>
            </a:r>
            <a:endParaRPr lang="pt-B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6228184" y="1584000"/>
            <a:ext cx="2448272" cy="10764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Projetos CCAT no Brasil</a:t>
            </a:r>
          </a:p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Itaipu: 2x3150 MW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Madeira: 2x3150 MW</a:t>
            </a:r>
          </a:p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Belo Monte: 2x4000 MW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de seta reta 16"/>
          <p:cNvCxnSpPr>
            <a:stCxn id="11" idx="3"/>
          </p:cNvCxnSpPr>
          <p:nvPr/>
        </p:nvCxnSpPr>
        <p:spPr>
          <a:xfrm flipV="1">
            <a:off x="2843808" y="5373216"/>
            <a:ext cx="1584176" cy="4364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V="1">
            <a:off x="2843808" y="3717032"/>
            <a:ext cx="864096" cy="2520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>
            <a:off x="2843808" y="2312876"/>
            <a:ext cx="2304256" cy="9721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6228184" y="5622339"/>
            <a:ext cx="244827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Projetos CCAT no Brasil: grande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desafagem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entre as datas de implantação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aspectos do Madeira: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diferentes modelos setoriais: estatal x licitações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desmobilização dos profissionais experientes 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prazos reduzidos para elaboração dos requisitos técnicos dos leilões - orientação de Anexo Técnico mais funcional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prazos reduzidos para mobilização das Transmissoras para elaborar especificações detalhadas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Procedimentos de Rede desatualizados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kumimoji="1"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FALTA DE DADOS+TEMPO REDUZIDO= ATRASOS +DISCUSSÕES</a:t>
            </a:r>
            <a:endParaRPr kumimoji="1"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15" name="CaixaDeTexto 14"/>
          <p:cNvSpPr txBox="1"/>
          <p:nvPr/>
        </p:nvSpPr>
        <p:spPr>
          <a:xfrm>
            <a:off x="6228184" y="1584000"/>
            <a:ext cx="244827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Projetos CCAT no Brasil: grande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desafagem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entre as datas de implantação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</a:t>
            </a:r>
            <a:r>
              <a:rPr lang="pt-BR" sz="2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pt-BR" sz="28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Circuito Principal: Temperatura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Conversoras : temperaturas deverão ser obtidas pelas Transmissoras  (“As potências nominais devem ser alcançadas para a temperatura média das máximas anuais da região na qual a(s) conversora(s) será(</a:t>
            </a:r>
            <a:r>
              <a:rPr kumimoji="1" lang="pt-BR" sz="2400" b="1" dirty="0" err="1" smtClean="0">
                <a:latin typeface="Calibri" pitchFamily="34" charset="0"/>
                <a:cs typeface="Arial" charset="0"/>
              </a:rPr>
              <a:t>ão</a:t>
            </a:r>
            <a:r>
              <a:rPr kumimoji="1" lang="pt-BR" sz="2400" b="1" dirty="0" smtClean="0">
                <a:latin typeface="Calibri" pitchFamily="34" charset="0"/>
                <a:cs typeface="Arial" charset="0"/>
              </a:rPr>
              <a:t>) instalada(s)...”)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LT: R a 20°C e comprimento preliminar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Conversoras: temperaturas serão fornecidas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LT: R a 20°C e comprimento preliminar 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1584000"/>
            <a:ext cx="244827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Temperaturas diferentes entre os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Bipolos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 e 2 com impacto no dimensionamento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Circuito Principal:  Filtro PLC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Equipamento discutido durante o Projeto Básico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Equipamento deverá ser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avaliado deste o Leilão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6</a:t>
            </a:fld>
            <a:endParaRPr lang="pt-BR"/>
          </a:p>
        </p:txBody>
      </p:sp>
      <p:grpSp>
        <p:nvGrpSpPr>
          <p:cNvPr id="1482" name="Group 7"/>
          <p:cNvGrpSpPr>
            <a:grpSpLocks/>
          </p:cNvGrpSpPr>
          <p:nvPr/>
        </p:nvGrpSpPr>
        <p:grpSpPr bwMode="auto">
          <a:xfrm>
            <a:off x="4283968" y="4149080"/>
            <a:ext cx="4419600" cy="2286000"/>
            <a:chOff x="336" y="1248"/>
            <a:chExt cx="5136" cy="2295"/>
          </a:xfrm>
        </p:grpSpPr>
        <p:sp>
          <p:nvSpPr>
            <p:cNvPr id="1483" name="Rectangle 8"/>
            <p:cNvSpPr>
              <a:spLocks noChangeArrowheads="1"/>
            </p:cNvSpPr>
            <p:nvPr/>
          </p:nvSpPr>
          <p:spPr bwMode="auto">
            <a:xfrm>
              <a:off x="1519" y="1472"/>
              <a:ext cx="10" cy="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84" name="Rectangle 9"/>
            <p:cNvSpPr>
              <a:spLocks noChangeArrowheads="1"/>
            </p:cNvSpPr>
            <p:nvPr/>
          </p:nvSpPr>
          <p:spPr bwMode="auto">
            <a:xfrm>
              <a:off x="1478" y="1472"/>
              <a:ext cx="9" cy="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85" name="Rectangle 10"/>
            <p:cNvSpPr>
              <a:spLocks noChangeArrowheads="1"/>
            </p:cNvSpPr>
            <p:nvPr/>
          </p:nvSpPr>
          <p:spPr bwMode="auto">
            <a:xfrm>
              <a:off x="1436" y="1472"/>
              <a:ext cx="11" cy="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86" name="Rectangle 11"/>
            <p:cNvSpPr>
              <a:spLocks noChangeArrowheads="1"/>
            </p:cNvSpPr>
            <p:nvPr/>
          </p:nvSpPr>
          <p:spPr bwMode="auto">
            <a:xfrm>
              <a:off x="1436" y="1983"/>
              <a:ext cx="11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87" name="Rectangle 12"/>
            <p:cNvSpPr>
              <a:spLocks noChangeArrowheads="1"/>
            </p:cNvSpPr>
            <p:nvPr/>
          </p:nvSpPr>
          <p:spPr bwMode="auto">
            <a:xfrm>
              <a:off x="1478" y="1983"/>
              <a:ext cx="9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88" name="Rectangle 13"/>
            <p:cNvSpPr>
              <a:spLocks noChangeArrowheads="1"/>
            </p:cNvSpPr>
            <p:nvPr/>
          </p:nvSpPr>
          <p:spPr bwMode="auto">
            <a:xfrm>
              <a:off x="1519" y="1983"/>
              <a:ext cx="10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89" name="Rectangle 14"/>
            <p:cNvSpPr>
              <a:spLocks noChangeArrowheads="1"/>
            </p:cNvSpPr>
            <p:nvPr/>
          </p:nvSpPr>
          <p:spPr bwMode="auto">
            <a:xfrm>
              <a:off x="336" y="1248"/>
              <a:ext cx="5136" cy="2295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490" name="Rectangle 15"/>
            <p:cNvSpPr>
              <a:spLocks noChangeArrowheads="1"/>
            </p:cNvSpPr>
            <p:nvPr/>
          </p:nvSpPr>
          <p:spPr bwMode="auto">
            <a:xfrm>
              <a:off x="4174" y="2327"/>
              <a:ext cx="229" cy="784"/>
            </a:xfrm>
            <a:prstGeom prst="rect">
              <a:avLst/>
            </a:prstGeom>
            <a:solidFill>
              <a:srgbClr val="FFFF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1" name="Rectangle 16"/>
            <p:cNvSpPr>
              <a:spLocks noChangeArrowheads="1"/>
            </p:cNvSpPr>
            <p:nvPr/>
          </p:nvSpPr>
          <p:spPr bwMode="auto">
            <a:xfrm>
              <a:off x="2817" y="2181"/>
              <a:ext cx="908" cy="1053"/>
            </a:xfrm>
            <a:prstGeom prst="rect">
              <a:avLst/>
            </a:prstGeom>
            <a:solidFill>
              <a:srgbClr val="B2F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2" name="Rectangle 17"/>
            <p:cNvSpPr>
              <a:spLocks noChangeArrowheads="1"/>
            </p:cNvSpPr>
            <p:nvPr/>
          </p:nvSpPr>
          <p:spPr bwMode="auto">
            <a:xfrm>
              <a:off x="1247" y="1934"/>
              <a:ext cx="714" cy="257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3" name="Rectangle 18"/>
            <p:cNvSpPr>
              <a:spLocks noChangeArrowheads="1"/>
            </p:cNvSpPr>
            <p:nvPr/>
          </p:nvSpPr>
          <p:spPr bwMode="auto">
            <a:xfrm>
              <a:off x="1247" y="2425"/>
              <a:ext cx="714" cy="256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4" name="Rectangle 19"/>
            <p:cNvSpPr>
              <a:spLocks noChangeArrowheads="1"/>
            </p:cNvSpPr>
            <p:nvPr/>
          </p:nvSpPr>
          <p:spPr bwMode="auto">
            <a:xfrm>
              <a:off x="1247" y="2953"/>
              <a:ext cx="714" cy="255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5" name="Freeform 20"/>
            <p:cNvSpPr>
              <a:spLocks/>
            </p:cNvSpPr>
            <p:nvPr/>
          </p:nvSpPr>
          <p:spPr bwMode="auto">
            <a:xfrm>
              <a:off x="1251" y="1825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0 h 11"/>
                <a:gd name="T4" fmla="*/ 2 w 6"/>
                <a:gd name="T5" fmla="*/ 2 h 11"/>
                <a:gd name="T6" fmla="*/ 0 w 6"/>
                <a:gd name="T7" fmla="*/ 4 h 11"/>
                <a:gd name="T8" fmla="*/ 0 w 6"/>
                <a:gd name="T9" fmla="*/ 5 h 11"/>
                <a:gd name="T10" fmla="*/ 0 w 6"/>
                <a:gd name="T11" fmla="*/ 7 h 11"/>
                <a:gd name="T12" fmla="*/ 2 w 6"/>
                <a:gd name="T13" fmla="*/ 9 h 11"/>
                <a:gd name="T14" fmla="*/ 4 w 6"/>
                <a:gd name="T15" fmla="*/ 9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6" name="Freeform 21"/>
            <p:cNvSpPr>
              <a:spLocks/>
            </p:cNvSpPr>
            <p:nvPr/>
          </p:nvSpPr>
          <p:spPr bwMode="auto">
            <a:xfrm>
              <a:off x="1257" y="1825"/>
              <a:ext cx="821" cy="11"/>
            </a:xfrm>
            <a:custGeom>
              <a:avLst/>
              <a:gdLst>
                <a:gd name="T0" fmla="*/ 821 w 821"/>
                <a:gd name="T1" fmla="*/ 5 h 11"/>
                <a:gd name="T2" fmla="*/ 821 w 821"/>
                <a:gd name="T3" fmla="*/ 0 h 11"/>
                <a:gd name="T4" fmla="*/ 0 w 821"/>
                <a:gd name="T5" fmla="*/ 0 h 11"/>
                <a:gd name="T6" fmla="*/ 0 w 821"/>
                <a:gd name="T7" fmla="*/ 11 h 11"/>
                <a:gd name="T8" fmla="*/ 821 w 821"/>
                <a:gd name="T9" fmla="*/ 11 h 11"/>
                <a:gd name="T10" fmla="*/ 821 w 82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1"/>
                <a:gd name="T19" fmla="*/ 0 h 11"/>
                <a:gd name="T20" fmla="*/ 821 w 82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1" h="11">
                  <a:moveTo>
                    <a:pt x="821" y="5"/>
                  </a:moveTo>
                  <a:lnTo>
                    <a:pt x="82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21" y="11"/>
                  </a:lnTo>
                  <a:lnTo>
                    <a:pt x="82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7" name="Freeform 22"/>
            <p:cNvSpPr>
              <a:spLocks/>
            </p:cNvSpPr>
            <p:nvPr/>
          </p:nvSpPr>
          <p:spPr bwMode="auto">
            <a:xfrm>
              <a:off x="2078" y="1825"/>
              <a:ext cx="5" cy="11"/>
            </a:xfrm>
            <a:custGeom>
              <a:avLst/>
              <a:gdLst>
                <a:gd name="T0" fmla="*/ 0 w 5"/>
                <a:gd name="T1" fmla="*/ 11 h 11"/>
                <a:gd name="T2" fmla="*/ 2 w 5"/>
                <a:gd name="T3" fmla="*/ 9 h 11"/>
                <a:gd name="T4" fmla="*/ 3 w 5"/>
                <a:gd name="T5" fmla="*/ 9 h 11"/>
                <a:gd name="T6" fmla="*/ 5 w 5"/>
                <a:gd name="T7" fmla="*/ 7 h 11"/>
                <a:gd name="T8" fmla="*/ 5 w 5"/>
                <a:gd name="T9" fmla="*/ 5 h 11"/>
                <a:gd name="T10" fmla="*/ 5 w 5"/>
                <a:gd name="T11" fmla="*/ 4 h 11"/>
                <a:gd name="T12" fmla="*/ 3 w 5"/>
                <a:gd name="T13" fmla="*/ 2 h 11"/>
                <a:gd name="T14" fmla="*/ 2 w 5"/>
                <a:gd name="T15" fmla="*/ 0 h 11"/>
                <a:gd name="T16" fmla="*/ 0 w 5"/>
                <a:gd name="T17" fmla="*/ 0 h 11"/>
                <a:gd name="T18" fmla="*/ 0 w 5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1"/>
                <a:gd name="T32" fmla="*/ 5 w 5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1">
                  <a:moveTo>
                    <a:pt x="0" y="11"/>
                  </a:moveTo>
                  <a:lnTo>
                    <a:pt x="2" y="9"/>
                  </a:lnTo>
                  <a:lnTo>
                    <a:pt x="3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8" name="Freeform 23"/>
            <p:cNvSpPr>
              <a:spLocks/>
            </p:cNvSpPr>
            <p:nvPr/>
          </p:nvSpPr>
          <p:spPr bwMode="auto">
            <a:xfrm>
              <a:off x="2072" y="1825"/>
              <a:ext cx="11" cy="5"/>
            </a:xfrm>
            <a:custGeom>
              <a:avLst/>
              <a:gdLst>
                <a:gd name="T0" fmla="*/ 11 w 11"/>
                <a:gd name="T1" fmla="*/ 5 h 5"/>
                <a:gd name="T2" fmla="*/ 11 w 11"/>
                <a:gd name="T3" fmla="*/ 4 h 5"/>
                <a:gd name="T4" fmla="*/ 9 w 11"/>
                <a:gd name="T5" fmla="*/ 2 h 5"/>
                <a:gd name="T6" fmla="*/ 8 w 11"/>
                <a:gd name="T7" fmla="*/ 0 h 5"/>
                <a:gd name="T8" fmla="*/ 6 w 11"/>
                <a:gd name="T9" fmla="*/ 0 h 5"/>
                <a:gd name="T10" fmla="*/ 4 w 11"/>
                <a:gd name="T11" fmla="*/ 0 h 5"/>
                <a:gd name="T12" fmla="*/ 2 w 11"/>
                <a:gd name="T13" fmla="*/ 2 h 5"/>
                <a:gd name="T14" fmla="*/ 2 w 11"/>
                <a:gd name="T15" fmla="*/ 4 h 5"/>
                <a:gd name="T16" fmla="*/ 0 w 11"/>
                <a:gd name="T17" fmla="*/ 5 h 5"/>
                <a:gd name="T18" fmla="*/ 11 w 11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11" y="5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99" name="Freeform 24"/>
            <p:cNvSpPr>
              <a:spLocks/>
            </p:cNvSpPr>
            <p:nvPr/>
          </p:nvSpPr>
          <p:spPr bwMode="auto">
            <a:xfrm>
              <a:off x="2072" y="1830"/>
              <a:ext cx="11" cy="1415"/>
            </a:xfrm>
            <a:custGeom>
              <a:avLst/>
              <a:gdLst>
                <a:gd name="T0" fmla="*/ 6 w 11"/>
                <a:gd name="T1" fmla="*/ 1415 h 1415"/>
                <a:gd name="T2" fmla="*/ 11 w 11"/>
                <a:gd name="T3" fmla="*/ 1415 h 1415"/>
                <a:gd name="T4" fmla="*/ 11 w 11"/>
                <a:gd name="T5" fmla="*/ 0 h 1415"/>
                <a:gd name="T6" fmla="*/ 0 w 11"/>
                <a:gd name="T7" fmla="*/ 0 h 1415"/>
                <a:gd name="T8" fmla="*/ 0 w 11"/>
                <a:gd name="T9" fmla="*/ 1415 h 1415"/>
                <a:gd name="T10" fmla="*/ 6 w 11"/>
                <a:gd name="T11" fmla="*/ 1415 h 14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415"/>
                <a:gd name="T20" fmla="*/ 11 w 11"/>
                <a:gd name="T21" fmla="*/ 1415 h 14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415">
                  <a:moveTo>
                    <a:pt x="6" y="1415"/>
                  </a:moveTo>
                  <a:lnTo>
                    <a:pt x="11" y="141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15"/>
                  </a:lnTo>
                  <a:lnTo>
                    <a:pt x="6" y="14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0" name="Freeform 25"/>
            <p:cNvSpPr>
              <a:spLocks/>
            </p:cNvSpPr>
            <p:nvPr/>
          </p:nvSpPr>
          <p:spPr bwMode="auto">
            <a:xfrm>
              <a:off x="2072" y="3245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4 h 6"/>
                <a:gd name="T4" fmla="*/ 4 w 11"/>
                <a:gd name="T5" fmla="*/ 6 h 6"/>
                <a:gd name="T6" fmla="*/ 6 w 11"/>
                <a:gd name="T7" fmla="*/ 6 h 6"/>
                <a:gd name="T8" fmla="*/ 8 w 11"/>
                <a:gd name="T9" fmla="*/ 6 h 6"/>
                <a:gd name="T10" fmla="*/ 9 w 11"/>
                <a:gd name="T11" fmla="*/ 4 h 6"/>
                <a:gd name="T12" fmla="*/ 11 w 11"/>
                <a:gd name="T13" fmla="*/ 4 h 6"/>
                <a:gd name="T14" fmla="*/ 11 w 11"/>
                <a:gd name="T15" fmla="*/ 0 h 6"/>
                <a:gd name="T16" fmla="*/ 0 w 1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0" y="0"/>
                  </a:move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1" name="Freeform 26"/>
            <p:cNvSpPr>
              <a:spLocks/>
            </p:cNvSpPr>
            <p:nvPr/>
          </p:nvSpPr>
          <p:spPr bwMode="auto">
            <a:xfrm>
              <a:off x="2078" y="2051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2 w 5"/>
                <a:gd name="T3" fmla="*/ 10 h 10"/>
                <a:gd name="T4" fmla="*/ 3 w 5"/>
                <a:gd name="T5" fmla="*/ 8 h 10"/>
                <a:gd name="T6" fmla="*/ 5 w 5"/>
                <a:gd name="T7" fmla="*/ 8 h 10"/>
                <a:gd name="T8" fmla="*/ 5 w 5"/>
                <a:gd name="T9" fmla="*/ 6 h 10"/>
                <a:gd name="T10" fmla="*/ 5 w 5"/>
                <a:gd name="T11" fmla="*/ 4 h 10"/>
                <a:gd name="T12" fmla="*/ 3 w 5"/>
                <a:gd name="T13" fmla="*/ 2 h 10"/>
                <a:gd name="T14" fmla="*/ 2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2" y="10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2" name="Freeform 27"/>
            <p:cNvSpPr>
              <a:spLocks/>
            </p:cNvSpPr>
            <p:nvPr/>
          </p:nvSpPr>
          <p:spPr bwMode="auto">
            <a:xfrm>
              <a:off x="1893" y="2051"/>
              <a:ext cx="185" cy="10"/>
            </a:xfrm>
            <a:custGeom>
              <a:avLst/>
              <a:gdLst>
                <a:gd name="T0" fmla="*/ 0 w 185"/>
                <a:gd name="T1" fmla="*/ 6 h 10"/>
                <a:gd name="T2" fmla="*/ 0 w 185"/>
                <a:gd name="T3" fmla="*/ 10 h 10"/>
                <a:gd name="T4" fmla="*/ 185 w 185"/>
                <a:gd name="T5" fmla="*/ 10 h 10"/>
                <a:gd name="T6" fmla="*/ 185 w 185"/>
                <a:gd name="T7" fmla="*/ 0 h 10"/>
                <a:gd name="T8" fmla="*/ 0 w 185"/>
                <a:gd name="T9" fmla="*/ 0 h 10"/>
                <a:gd name="T10" fmla="*/ 0 w 185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5"/>
                <a:gd name="T19" fmla="*/ 0 h 10"/>
                <a:gd name="T20" fmla="*/ 185 w 18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5" h="10">
                  <a:moveTo>
                    <a:pt x="0" y="6"/>
                  </a:moveTo>
                  <a:lnTo>
                    <a:pt x="0" y="10"/>
                  </a:lnTo>
                  <a:lnTo>
                    <a:pt x="185" y="10"/>
                  </a:lnTo>
                  <a:lnTo>
                    <a:pt x="185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3" name="Freeform 28"/>
            <p:cNvSpPr>
              <a:spLocks/>
            </p:cNvSpPr>
            <p:nvPr/>
          </p:nvSpPr>
          <p:spPr bwMode="auto">
            <a:xfrm>
              <a:off x="1887" y="2051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2 w 6"/>
                <a:gd name="T7" fmla="*/ 4 h 10"/>
                <a:gd name="T8" fmla="*/ 0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4" name="Freeform 29"/>
            <p:cNvSpPr>
              <a:spLocks/>
            </p:cNvSpPr>
            <p:nvPr/>
          </p:nvSpPr>
          <p:spPr bwMode="auto">
            <a:xfrm>
              <a:off x="1891" y="2051"/>
              <a:ext cx="7" cy="10"/>
            </a:xfrm>
            <a:custGeom>
              <a:avLst/>
              <a:gdLst>
                <a:gd name="T0" fmla="*/ 0 w 7"/>
                <a:gd name="T1" fmla="*/ 10 h 10"/>
                <a:gd name="T2" fmla="*/ 2 w 7"/>
                <a:gd name="T3" fmla="*/ 10 h 10"/>
                <a:gd name="T4" fmla="*/ 4 w 7"/>
                <a:gd name="T5" fmla="*/ 10 h 10"/>
                <a:gd name="T6" fmla="*/ 5 w 7"/>
                <a:gd name="T7" fmla="*/ 10 h 10"/>
                <a:gd name="T8" fmla="*/ 7 w 7"/>
                <a:gd name="T9" fmla="*/ 8 h 10"/>
                <a:gd name="T10" fmla="*/ 7 w 7"/>
                <a:gd name="T11" fmla="*/ 6 h 10"/>
                <a:gd name="T12" fmla="*/ 7 w 7"/>
                <a:gd name="T13" fmla="*/ 4 h 10"/>
                <a:gd name="T14" fmla="*/ 7 w 7"/>
                <a:gd name="T15" fmla="*/ 2 h 10"/>
                <a:gd name="T16" fmla="*/ 5 w 7"/>
                <a:gd name="T17" fmla="*/ 0 h 10"/>
                <a:gd name="T18" fmla="*/ 0 w 7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10"/>
                <a:gd name="T32" fmla="*/ 7 w 7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7" y="8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5" name="Freeform 30"/>
            <p:cNvSpPr>
              <a:spLocks/>
            </p:cNvSpPr>
            <p:nvPr/>
          </p:nvSpPr>
          <p:spPr bwMode="auto">
            <a:xfrm>
              <a:off x="1829" y="2012"/>
              <a:ext cx="67" cy="49"/>
            </a:xfrm>
            <a:custGeom>
              <a:avLst/>
              <a:gdLst>
                <a:gd name="T0" fmla="*/ 3 w 67"/>
                <a:gd name="T1" fmla="*/ 3 h 49"/>
                <a:gd name="T2" fmla="*/ 0 w 67"/>
                <a:gd name="T3" fmla="*/ 7 h 49"/>
                <a:gd name="T4" fmla="*/ 62 w 67"/>
                <a:gd name="T5" fmla="*/ 49 h 49"/>
                <a:gd name="T6" fmla="*/ 67 w 67"/>
                <a:gd name="T7" fmla="*/ 39 h 49"/>
                <a:gd name="T8" fmla="*/ 5 w 67"/>
                <a:gd name="T9" fmla="*/ 0 h 49"/>
                <a:gd name="T10" fmla="*/ 3 w 67"/>
                <a:gd name="T11" fmla="*/ 3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49"/>
                <a:gd name="T20" fmla="*/ 67 w 67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49">
                  <a:moveTo>
                    <a:pt x="3" y="3"/>
                  </a:moveTo>
                  <a:lnTo>
                    <a:pt x="0" y="7"/>
                  </a:lnTo>
                  <a:lnTo>
                    <a:pt x="62" y="49"/>
                  </a:lnTo>
                  <a:lnTo>
                    <a:pt x="67" y="39"/>
                  </a:lnTo>
                  <a:lnTo>
                    <a:pt x="5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6" name="Freeform 31"/>
            <p:cNvSpPr>
              <a:spLocks/>
            </p:cNvSpPr>
            <p:nvPr/>
          </p:nvSpPr>
          <p:spPr bwMode="auto">
            <a:xfrm>
              <a:off x="1827" y="2010"/>
              <a:ext cx="7" cy="9"/>
            </a:xfrm>
            <a:custGeom>
              <a:avLst/>
              <a:gdLst>
                <a:gd name="T0" fmla="*/ 7 w 7"/>
                <a:gd name="T1" fmla="*/ 2 h 9"/>
                <a:gd name="T2" fmla="*/ 5 w 7"/>
                <a:gd name="T3" fmla="*/ 0 h 9"/>
                <a:gd name="T4" fmla="*/ 3 w 7"/>
                <a:gd name="T5" fmla="*/ 0 h 9"/>
                <a:gd name="T6" fmla="*/ 2 w 7"/>
                <a:gd name="T7" fmla="*/ 2 h 9"/>
                <a:gd name="T8" fmla="*/ 0 w 7"/>
                <a:gd name="T9" fmla="*/ 2 h 9"/>
                <a:gd name="T10" fmla="*/ 0 w 7"/>
                <a:gd name="T11" fmla="*/ 3 h 9"/>
                <a:gd name="T12" fmla="*/ 0 w 7"/>
                <a:gd name="T13" fmla="*/ 5 h 9"/>
                <a:gd name="T14" fmla="*/ 0 w 7"/>
                <a:gd name="T15" fmla="*/ 7 h 9"/>
                <a:gd name="T16" fmla="*/ 2 w 7"/>
                <a:gd name="T17" fmla="*/ 9 h 9"/>
                <a:gd name="T18" fmla="*/ 7 w 7"/>
                <a:gd name="T19" fmla="*/ 2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9"/>
                <a:gd name="T32" fmla="*/ 7 w 7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9">
                  <a:moveTo>
                    <a:pt x="7" y="2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7" name="Freeform 32"/>
            <p:cNvSpPr>
              <a:spLocks/>
            </p:cNvSpPr>
            <p:nvPr/>
          </p:nvSpPr>
          <p:spPr bwMode="auto">
            <a:xfrm>
              <a:off x="1621" y="2010"/>
              <a:ext cx="11" cy="5"/>
            </a:xfrm>
            <a:custGeom>
              <a:avLst/>
              <a:gdLst>
                <a:gd name="T0" fmla="*/ 11 w 11"/>
                <a:gd name="T1" fmla="*/ 5 h 5"/>
                <a:gd name="T2" fmla="*/ 9 w 11"/>
                <a:gd name="T3" fmla="*/ 2 h 5"/>
                <a:gd name="T4" fmla="*/ 8 w 11"/>
                <a:gd name="T5" fmla="*/ 0 h 5"/>
                <a:gd name="T6" fmla="*/ 6 w 11"/>
                <a:gd name="T7" fmla="*/ 0 h 5"/>
                <a:gd name="T8" fmla="*/ 4 w 11"/>
                <a:gd name="T9" fmla="*/ 0 h 5"/>
                <a:gd name="T10" fmla="*/ 2 w 11"/>
                <a:gd name="T11" fmla="*/ 2 h 5"/>
                <a:gd name="T12" fmla="*/ 0 w 11"/>
                <a:gd name="T13" fmla="*/ 2 h 5"/>
                <a:gd name="T14" fmla="*/ 0 w 11"/>
                <a:gd name="T15" fmla="*/ 5 h 5"/>
                <a:gd name="T16" fmla="*/ 11 w 11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11" y="5"/>
                  </a:move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8" name="Freeform 33"/>
            <p:cNvSpPr>
              <a:spLocks/>
            </p:cNvSpPr>
            <p:nvPr/>
          </p:nvSpPr>
          <p:spPr bwMode="auto">
            <a:xfrm>
              <a:off x="1621" y="2015"/>
              <a:ext cx="11" cy="81"/>
            </a:xfrm>
            <a:custGeom>
              <a:avLst/>
              <a:gdLst>
                <a:gd name="T0" fmla="*/ 6 w 11"/>
                <a:gd name="T1" fmla="*/ 81 h 81"/>
                <a:gd name="T2" fmla="*/ 11 w 11"/>
                <a:gd name="T3" fmla="*/ 81 h 81"/>
                <a:gd name="T4" fmla="*/ 11 w 11"/>
                <a:gd name="T5" fmla="*/ 0 h 81"/>
                <a:gd name="T6" fmla="*/ 0 w 11"/>
                <a:gd name="T7" fmla="*/ 0 h 81"/>
                <a:gd name="T8" fmla="*/ 0 w 11"/>
                <a:gd name="T9" fmla="*/ 81 h 81"/>
                <a:gd name="T10" fmla="*/ 6 w 11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81"/>
                <a:gd name="T20" fmla="*/ 11 w 11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81">
                  <a:moveTo>
                    <a:pt x="6" y="81"/>
                  </a:moveTo>
                  <a:lnTo>
                    <a:pt x="11" y="8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09" name="Freeform 34"/>
            <p:cNvSpPr>
              <a:spLocks/>
            </p:cNvSpPr>
            <p:nvPr/>
          </p:nvSpPr>
          <p:spPr bwMode="auto">
            <a:xfrm>
              <a:off x="1621" y="2096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4 w 11"/>
                <a:gd name="T7" fmla="*/ 6 h 6"/>
                <a:gd name="T8" fmla="*/ 6 w 11"/>
                <a:gd name="T9" fmla="*/ 6 h 6"/>
                <a:gd name="T10" fmla="*/ 8 w 11"/>
                <a:gd name="T11" fmla="*/ 6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0" name="Freeform 35"/>
            <p:cNvSpPr>
              <a:spLocks/>
            </p:cNvSpPr>
            <p:nvPr/>
          </p:nvSpPr>
          <p:spPr bwMode="auto">
            <a:xfrm>
              <a:off x="1600" y="2010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12 w 12"/>
                <a:gd name="T3" fmla="*/ 2 h 5"/>
                <a:gd name="T4" fmla="*/ 10 w 12"/>
                <a:gd name="T5" fmla="*/ 2 h 5"/>
                <a:gd name="T6" fmla="*/ 8 w 12"/>
                <a:gd name="T7" fmla="*/ 0 h 5"/>
                <a:gd name="T8" fmla="*/ 6 w 12"/>
                <a:gd name="T9" fmla="*/ 0 h 5"/>
                <a:gd name="T10" fmla="*/ 4 w 12"/>
                <a:gd name="T11" fmla="*/ 0 h 5"/>
                <a:gd name="T12" fmla="*/ 2 w 12"/>
                <a:gd name="T13" fmla="*/ 2 h 5"/>
                <a:gd name="T14" fmla="*/ 0 w 12"/>
                <a:gd name="T15" fmla="*/ 5 h 5"/>
                <a:gd name="T16" fmla="*/ 12 w 12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5"/>
                <a:gd name="T29" fmla="*/ 12 w 1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5">
                  <a:moveTo>
                    <a:pt x="12" y="5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1" name="Freeform 36"/>
            <p:cNvSpPr>
              <a:spLocks/>
            </p:cNvSpPr>
            <p:nvPr/>
          </p:nvSpPr>
          <p:spPr bwMode="auto">
            <a:xfrm>
              <a:off x="1600" y="2015"/>
              <a:ext cx="12" cy="81"/>
            </a:xfrm>
            <a:custGeom>
              <a:avLst/>
              <a:gdLst>
                <a:gd name="T0" fmla="*/ 6 w 12"/>
                <a:gd name="T1" fmla="*/ 81 h 81"/>
                <a:gd name="T2" fmla="*/ 12 w 12"/>
                <a:gd name="T3" fmla="*/ 81 h 81"/>
                <a:gd name="T4" fmla="*/ 12 w 12"/>
                <a:gd name="T5" fmla="*/ 0 h 81"/>
                <a:gd name="T6" fmla="*/ 0 w 12"/>
                <a:gd name="T7" fmla="*/ 0 h 81"/>
                <a:gd name="T8" fmla="*/ 0 w 12"/>
                <a:gd name="T9" fmla="*/ 81 h 81"/>
                <a:gd name="T10" fmla="*/ 6 w 12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1"/>
                <a:gd name="T20" fmla="*/ 12 w 12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1">
                  <a:moveTo>
                    <a:pt x="6" y="81"/>
                  </a:moveTo>
                  <a:lnTo>
                    <a:pt x="12" y="8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2" name="Freeform 37"/>
            <p:cNvSpPr>
              <a:spLocks/>
            </p:cNvSpPr>
            <p:nvPr/>
          </p:nvSpPr>
          <p:spPr bwMode="auto">
            <a:xfrm>
              <a:off x="1600" y="2096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2 w 12"/>
                <a:gd name="T3" fmla="*/ 2 h 6"/>
                <a:gd name="T4" fmla="*/ 2 w 12"/>
                <a:gd name="T5" fmla="*/ 4 h 6"/>
                <a:gd name="T6" fmla="*/ 4 w 12"/>
                <a:gd name="T7" fmla="*/ 6 h 6"/>
                <a:gd name="T8" fmla="*/ 6 w 12"/>
                <a:gd name="T9" fmla="*/ 6 h 6"/>
                <a:gd name="T10" fmla="*/ 8 w 12"/>
                <a:gd name="T11" fmla="*/ 6 h 6"/>
                <a:gd name="T12" fmla="*/ 10 w 12"/>
                <a:gd name="T13" fmla="*/ 4 h 6"/>
                <a:gd name="T14" fmla="*/ 12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3" name="Freeform 38"/>
            <p:cNvSpPr>
              <a:spLocks/>
            </p:cNvSpPr>
            <p:nvPr/>
          </p:nvSpPr>
          <p:spPr bwMode="auto">
            <a:xfrm>
              <a:off x="1606" y="2051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8 h 10"/>
                <a:gd name="T8" fmla="*/ 6 w 6"/>
                <a:gd name="T9" fmla="*/ 6 h 10"/>
                <a:gd name="T10" fmla="*/ 6 w 6"/>
                <a:gd name="T11" fmla="*/ 4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4" name="Freeform 39"/>
            <p:cNvSpPr>
              <a:spLocks/>
            </p:cNvSpPr>
            <p:nvPr/>
          </p:nvSpPr>
          <p:spPr bwMode="auto">
            <a:xfrm>
              <a:off x="1525" y="2051"/>
              <a:ext cx="81" cy="10"/>
            </a:xfrm>
            <a:custGeom>
              <a:avLst/>
              <a:gdLst>
                <a:gd name="T0" fmla="*/ 0 w 81"/>
                <a:gd name="T1" fmla="*/ 6 h 10"/>
                <a:gd name="T2" fmla="*/ 0 w 81"/>
                <a:gd name="T3" fmla="*/ 10 h 10"/>
                <a:gd name="T4" fmla="*/ 81 w 81"/>
                <a:gd name="T5" fmla="*/ 10 h 10"/>
                <a:gd name="T6" fmla="*/ 81 w 81"/>
                <a:gd name="T7" fmla="*/ 0 h 10"/>
                <a:gd name="T8" fmla="*/ 0 w 81"/>
                <a:gd name="T9" fmla="*/ 0 h 10"/>
                <a:gd name="T10" fmla="*/ 0 w 81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0"/>
                <a:gd name="T20" fmla="*/ 81 w 8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0">
                  <a:moveTo>
                    <a:pt x="0" y="6"/>
                  </a:moveTo>
                  <a:lnTo>
                    <a:pt x="0" y="10"/>
                  </a:lnTo>
                  <a:lnTo>
                    <a:pt x="81" y="10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5" name="Freeform 40"/>
            <p:cNvSpPr>
              <a:spLocks/>
            </p:cNvSpPr>
            <p:nvPr/>
          </p:nvSpPr>
          <p:spPr bwMode="auto">
            <a:xfrm>
              <a:off x="1519" y="2051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2 w 6"/>
                <a:gd name="T3" fmla="*/ 0 h 10"/>
                <a:gd name="T4" fmla="*/ 0 w 6"/>
                <a:gd name="T5" fmla="*/ 2 h 10"/>
                <a:gd name="T6" fmla="*/ 0 w 6"/>
                <a:gd name="T7" fmla="*/ 4 h 10"/>
                <a:gd name="T8" fmla="*/ 0 w 6"/>
                <a:gd name="T9" fmla="*/ 6 h 10"/>
                <a:gd name="T10" fmla="*/ 0 w 6"/>
                <a:gd name="T11" fmla="*/ 8 h 10"/>
                <a:gd name="T12" fmla="*/ 2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6" name="Freeform 41"/>
            <p:cNvSpPr>
              <a:spLocks/>
            </p:cNvSpPr>
            <p:nvPr/>
          </p:nvSpPr>
          <p:spPr bwMode="auto">
            <a:xfrm>
              <a:off x="1519" y="2057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0 w 10"/>
                <a:gd name="T5" fmla="*/ 4 h 4"/>
                <a:gd name="T6" fmla="*/ 2 w 10"/>
                <a:gd name="T7" fmla="*/ 4 h 4"/>
                <a:gd name="T8" fmla="*/ 4 w 10"/>
                <a:gd name="T9" fmla="*/ 4 h 4"/>
                <a:gd name="T10" fmla="*/ 6 w 10"/>
                <a:gd name="T11" fmla="*/ 4 h 4"/>
                <a:gd name="T12" fmla="*/ 8 w 10"/>
                <a:gd name="T13" fmla="*/ 4 h 4"/>
                <a:gd name="T14" fmla="*/ 10 w 10"/>
                <a:gd name="T15" fmla="*/ 2 h 4"/>
                <a:gd name="T16" fmla="*/ 10 w 10"/>
                <a:gd name="T17" fmla="*/ 0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7" name="Freeform 42"/>
            <p:cNvSpPr>
              <a:spLocks/>
            </p:cNvSpPr>
            <p:nvPr/>
          </p:nvSpPr>
          <p:spPr bwMode="auto">
            <a:xfrm>
              <a:off x="1502" y="2030"/>
              <a:ext cx="27" cy="27"/>
            </a:xfrm>
            <a:custGeom>
              <a:avLst/>
              <a:gdLst>
                <a:gd name="T0" fmla="*/ 0 w 27"/>
                <a:gd name="T1" fmla="*/ 10 h 27"/>
                <a:gd name="T2" fmla="*/ 4 w 27"/>
                <a:gd name="T3" fmla="*/ 10 h 27"/>
                <a:gd name="T4" fmla="*/ 8 w 27"/>
                <a:gd name="T5" fmla="*/ 12 h 27"/>
                <a:gd name="T6" fmla="*/ 10 w 27"/>
                <a:gd name="T7" fmla="*/ 14 h 27"/>
                <a:gd name="T8" fmla="*/ 11 w 27"/>
                <a:gd name="T9" fmla="*/ 15 h 27"/>
                <a:gd name="T10" fmla="*/ 13 w 27"/>
                <a:gd name="T11" fmla="*/ 17 h 27"/>
                <a:gd name="T12" fmla="*/ 15 w 27"/>
                <a:gd name="T13" fmla="*/ 19 h 27"/>
                <a:gd name="T14" fmla="*/ 15 w 27"/>
                <a:gd name="T15" fmla="*/ 23 h 27"/>
                <a:gd name="T16" fmla="*/ 17 w 27"/>
                <a:gd name="T17" fmla="*/ 27 h 27"/>
                <a:gd name="T18" fmla="*/ 27 w 27"/>
                <a:gd name="T19" fmla="*/ 27 h 27"/>
                <a:gd name="T20" fmla="*/ 27 w 27"/>
                <a:gd name="T21" fmla="*/ 21 h 27"/>
                <a:gd name="T22" fmla="*/ 25 w 27"/>
                <a:gd name="T23" fmla="*/ 15 h 27"/>
                <a:gd name="T24" fmla="*/ 23 w 27"/>
                <a:gd name="T25" fmla="*/ 12 h 27"/>
                <a:gd name="T26" fmla="*/ 19 w 27"/>
                <a:gd name="T27" fmla="*/ 8 h 27"/>
                <a:gd name="T28" fmla="*/ 15 w 27"/>
                <a:gd name="T29" fmla="*/ 4 h 27"/>
                <a:gd name="T30" fmla="*/ 11 w 27"/>
                <a:gd name="T31" fmla="*/ 2 h 27"/>
                <a:gd name="T32" fmla="*/ 6 w 27"/>
                <a:gd name="T33" fmla="*/ 0 h 27"/>
                <a:gd name="T34" fmla="*/ 0 w 27"/>
                <a:gd name="T35" fmla="*/ 0 h 27"/>
                <a:gd name="T36" fmla="*/ 0 w 27"/>
                <a:gd name="T37" fmla="*/ 1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7"/>
                <a:gd name="T59" fmla="*/ 27 w 27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7">
                  <a:moveTo>
                    <a:pt x="0" y="10"/>
                  </a:moveTo>
                  <a:lnTo>
                    <a:pt x="4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5" y="19"/>
                  </a:lnTo>
                  <a:lnTo>
                    <a:pt x="15" y="23"/>
                  </a:lnTo>
                  <a:lnTo>
                    <a:pt x="17" y="27"/>
                  </a:lnTo>
                  <a:lnTo>
                    <a:pt x="27" y="27"/>
                  </a:lnTo>
                  <a:lnTo>
                    <a:pt x="27" y="21"/>
                  </a:lnTo>
                  <a:lnTo>
                    <a:pt x="25" y="15"/>
                  </a:lnTo>
                  <a:lnTo>
                    <a:pt x="23" y="12"/>
                  </a:lnTo>
                  <a:lnTo>
                    <a:pt x="19" y="8"/>
                  </a:lnTo>
                  <a:lnTo>
                    <a:pt x="15" y="4"/>
                  </a:lnTo>
                  <a:lnTo>
                    <a:pt x="11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8" name="Freeform 43"/>
            <p:cNvSpPr>
              <a:spLocks/>
            </p:cNvSpPr>
            <p:nvPr/>
          </p:nvSpPr>
          <p:spPr bwMode="auto">
            <a:xfrm>
              <a:off x="1478" y="2030"/>
              <a:ext cx="24" cy="27"/>
            </a:xfrm>
            <a:custGeom>
              <a:avLst/>
              <a:gdLst>
                <a:gd name="T0" fmla="*/ 9 w 24"/>
                <a:gd name="T1" fmla="*/ 27 h 27"/>
                <a:gd name="T2" fmla="*/ 9 w 24"/>
                <a:gd name="T3" fmla="*/ 23 h 27"/>
                <a:gd name="T4" fmla="*/ 11 w 24"/>
                <a:gd name="T5" fmla="*/ 19 h 27"/>
                <a:gd name="T6" fmla="*/ 13 w 24"/>
                <a:gd name="T7" fmla="*/ 17 h 27"/>
                <a:gd name="T8" fmla="*/ 15 w 24"/>
                <a:gd name="T9" fmla="*/ 15 h 27"/>
                <a:gd name="T10" fmla="*/ 17 w 24"/>
                <a:gd name="T11" fmla="*/ 14 h 27"/>
                <a:gd name="T12" fmla="*/ 18 w 24"/>
                <a:gd name="T13" fmla="*/ 12 h 27"/>
                <a:gd name="T14" fmla="*/ 22 w 24"/>
                <a:gd name="T15" fmla="*/ 10 h 27"/>
                <a:gd name="T16" fmla="*/ 24 w 24"/>
                <a:gd name="T17" fmla="*/ 10 h 27"/>
                <a:gd name="T18" fmla="*/ 24 w 24"/>
                <a:gd name="T19" fmla="*/ 0 h 27"/>
                <a:gd name="T20" fmla="*/ 20 w 24"/>
                <a:gd name="T21" fmla="*/ 0 h 27"/>
                <a:gd name="T22" fmla="*/ 15 w 24"/>
                <a:gd name="T23" fmla="*/ 2 h 27"/>
                <a:gd name="T24" fmla="*/ 11 w 24"/>
                <a:gd name="T25" fmla="*/ 4 h 27"/>
                <a:gd name="T26" fmla="*/ 7 w 24"/>
                <a:gd name="T27" fmla="*/ 8 h 27"/>
                <a:gd name="T28" fmla="*/ 3 w 24"/>
                <a:gd name="T29" fmla="*/ 12 h 27"/>
                <a:gd name="T30" fmla="*/ 1 w 24"/>
                <a:gd name="T31" fmla="*/ 15 h 27"/>
                <a:gd name="T32" fmla="*/ 0 w 24"/>
                <a:gd name="T33" fmla="*/ 21 h 27"/>
                <a:gd name="T34" fmla="*/ 0 w 24"/>
                <a:gd name="T35" fmla="*/ 27 h 27"/>
                <a:gd name="T36" fmla="*/ 9 w 24"/>
                <a:gd name="T37" fmla="*/ 27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7"/>
                <a:gd name="T59" fmla="*/ 24 w 24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7">
                  <a:moveTo>
                    <a:pt x="9" y="27"/>
                  </a:moveTo>
                  <a:lnTo>
                    <a:pt x="9" y="23"/>
                  </a:lnTo>
                  <a:lnTo>
                    <a:pt x="11" y="19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4"/>
                  </a:lnTo>
                  <a:lnTo>
                    <a:pt x="18" y="12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8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9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19" name="Freeform 44"/>
            <p:cNvSpPr>
              <a:spLocks/>
            </p:cNvSpPr>
            <p:nvPr/>
          </p:nvSpPr>
          <p:spPr bwMode="auto">
            <a:xfrm>
              <a:off x="1478" y="2057"/>
              <a:ext cx="9" cy="4"/>
            </a:xfrm>
            <a:custGeom>
              <a:avLst/>
              <a:gdLst>
                <a:gd name="T0" fmla="*/ 0 w 9"/>
                <a:gd name="T1" fmla="*/ 0 h 4"/>
                <a:gd name="T2" fmla="*/ 0 w 9"/>
                <a:gd name="T3" fmla="*/ 2 h 4"/>
                <a:gd name="T4" fmla="*/ 1 w 9"/>
                <a:gd name="T5" fmla="*/ 4 h 4"/>
                <a:gd name="T6" fmla="*/ 3 w 9"/>
                <a:gd name="T7" fmla="*/ 4 h 4"/>
                <a:gd name="T8" fmla="*/ 5 w 9"/>
                <a:gd name="T9" fmla="*/ 4 h 4"/>
                <a:gd name="T10" fmla="*/ 7 w 9"/>
                <a:gd name="T11" fmla="*/ 4 h 4"/>
                <a:gd name="T12" fmla="*/ 9 w 9"/>
                <a:gd name="T13" fmla="*/ 2 h 4"/>
                <a:gd name="T14" fmla="*/ 9 w 9"/>
                <a:gd name="T15" fmla="*/ 0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0" name="Freeform 45"/>
            <p:cNvSpPr>
              <a:spLocks/>
            </p:cNvSpPr>
            <p:nvPr/>
          </p:nvSpPr>
          <p:spPr bwMode="auto">
            <a:xfrm>
              <a:off x="1478" y="2057"/>
              <a:ext cx="9" cy="4"/>
            </a:xfrm>
            <a:custGeom>
              <a:avLst/>
              <a:gdLst>
                <a:gd name="T0" fmla="*/ 0 w 9"/>
                <a:gd name="T1" fmla="*/ 0 h 4"/>
                <a:gd name="T2" fmla="*/ 0 w 9"/>
                <a:gd name="T3" fmla="*/ 2 h 4"/>
                <a:gd name="T4" fmla="*/ 1 w 9"/>
                <a:gd name="T5" fmla="*/ 4 h 4"/>
                <a:gd name="T6" fmla="*/ 3 w 9"/>
                <a:gd name="T7" fmla="*/ 4 h 4"/>
                <a:gd name="T8" fmla="*/ 5 w 9"/>
                <a:gd name="T9" fmla="*/ 4 h 4"/>
                <a:gd name="T10" fmla="*/ 7 w 9"/>
                <a:gd name="T11" fmla="*/ 4 h 4"/>
                <a:gd name="T12" fmla="*/ 9 w 9"/>
                <a:gd name="T13" fmla="*/ 4 h 4"/>
                <a:gd name="T14" fmla="*/ 9 w 9"/>
                <a:gd name="T15" fmla="*/ 2 h 4"/>
                <a:gd name="T16" fmla="*/ 9 w 9"/>
                <a:gd name="T17" fmla="*/ 0 h 4"/>
                <a:gd name="T18" fmla="*/ 0 w 9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1" name="Freeform 46"/>
            <p:cNvSpPr>
              <a:spLocks/>
            </p:cNvSpPr>
            <p:nvPr/>
          </p:nvSpPr>
          <p:spPr bwMode="auto">
            <a:xfrm>
              <a:off x="1462" y="2030"/>
              <a:ext cx="25" cy="27"/>
            </a:xfrm>
            <a:custGeom>
              <a:avLst/>
              <a:gdLst>
                <a:gd name="T0" fmla="*/ 0 w 25"/>
                <a:gd name="T1" fmla="*/ 10 h 27"/>
                <a:gd name="T2" fmla="*/ 4 w 25"/>
                <a:gd name="T3" fmla="*/ 10 h 27"/>
                <a:gd name="T4" fmla="*/ 6 w 25"/>
                <a:gd name="T5" fmla="*/ 12 h 27"/>
                <a:gd name="T6" fmla="*/ 8 w 25"/>
                <a:gd name="T7" fmla="*/ 14 h 27"/>
                <a:gd name="T8" fmla="*/ 12 w 25"/>
                <a:gd name="T9" fmla="*/ 15 h 27"/>
                <a:gd name="T10" fmla="*/ 14 w 25"/>
                <a:gd name="T11" fmla="*/ 17 h 27"/>
                <a:gd name="T12" fmla="*/ 14 w 25"/>
                <a:gd name="T13" fmla="*/ 19 h 27"/>
                <a:gd name="T14" fmla="*/ 16 w 25"/>
                <a:gd name="T15" fmla="*/ 23 h 27"/>
                <a:gd name="T16" fmla="*/ 16 w 25"/>
                <a:gd name="T17" fmla="*/ 27 h 27"/>
                <a:gd name="T18" fmla="*/ 25 w 25"/>
                <a:gd name="T19" fmla="*/ 27 h 27"/>
                <a:gd name="T20" fmla="*/ 25 w 25"/>
                <a:gd name="T21" fmla="*/ 21 h 27"/>
                <a:gd name="T22" fmla="*/ 23 w 25"/>
                <a:gd name="T23" fmla="*/ 15 h 27"/>
                <a:gd name="T24" fmla="*/ 21 w 25"/>
                <a:gd name="T25" fmla="*/ 12 h 27"/>
                <a:gd name="T26" fmla="*/ 17 w 25"/>
                <a:gd name="T27" fmla="*/ 8 h 27"/>
                <a:gd name="T28" fmla="*/ 14 w 25"/>
                <a:gd name="T29" fmla="*/ 4 h 27"/>
                <a:gd name="T30" fmla="*/ 10 w 25"/>
                <a:gd name="T31" fmla="*/ 2 h 27"/>
                <a:gd name="T32" fmla="*/ 6 w 25"/>
                <a:gd name="T33" fmla="*/ 0 h 27"/>
                <a:gd name="T34" fmla="*/ 0 w 25"/>
                <a:gd name="T35" fmla="*/ 0 h 27"/>
                <a:gd name="T36" fmla="*/ 0 w 25"/>
                <a:gd name="T37" fmla="*/ 1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27"/>
                <a:gd name="T59" fmla="*/ 25 w 25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27">
                  <a:moveTo>
                    <a:pt x="0" y="10"/>
                  </a:move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2" y="15"/>
                  </a:lnTo>
                  <a:lnTo>
                    <a:pt x="14" y="17"/>
                  </a:lnTo>
                  <a:lnTo>
                    <a:pt x="14" y="19"/>
                  </a:lnTo>
                  <a:lnTo>
                    <a:pt x="16" y="23"/>
                  </a:lnTo>
                  <a:lnTo>
                    <a:pt x="16" y="27"/>
                  </a:lnTo>
                  <a:lnTo>
                    <a:pt x="25" y="27"/>
                  </a:lnTo>
                  <a:lnTo>
                    <a:pt x="25" y="21"/>
                  </a:lnTo>
                  <a:lnTo>
                    <a:pt x="23" y="15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2" name="Freeform 47"/>
            <p:cNvSpPr>
              <a:spLocks/>
            </p:cNvSpPr>
            <p:nvPr/>
          </p:nvSpPr>
          <p:spPr bwMode="auto">
            <a:xfrm>
              <a:off x="1436" y="2030"/>
              <a:ext cx="26" cy="27"/>
            </a:xfrm>
            <a:custGeom>
              <a:avLst/>
              <a:gdLst>
                <a:gd name="T0" fmla="*/ 11 w 26"/>
                <a:gd name="T1" fmla="*/ 27 h 27"/>
                <a:gd name="T2" fmla="*/ 11 w 26"/>
                <a:gd name="T3" fmla="*/ 23 h 27"/>
                <a:gd name="T4" fmla="*/ 11 w 26"/>
                <a:gd name="T5" fmla="*/ 19 h 27"/>
                <a:gd name="T6" fmla="*/ 13 w 26"/>
                <a:gd name="T7" fmla="*/ 17 h 27"/>
                <a:gd name="T8" fmla="*/ 15 w 26"/>
                <a:gd name="T9" fmla="*/ 15 h 27"/>
                <a:gd name="T10" fmla="*/ 17 w 26"/>
                <a:gd name="T11" fmla="*/ 14 h 27"/>
                <a:gd name="T12" fmla="*/ 21 w 26"/>
                <a:gd name="T13" fmla="*/ 12 h 27"/>
                <a:gd name="T14" fmla="*/ 23 w 26"/>
                <a:gd name="T15" fmla="*/ 10 h 27"/>
                <a:gd name="T16" fmla="*/ 26 w 26"/>
                <a:gd name="T17" fmla="*/ 10 h 27"/>
                <a:gd name="T18" fmla="*/ 26 w 26"/>
                <a:gd name="T19" fmla="*/ 0 h 27"/>
                <a:gd name="T20" fmla="*/ 21 w 26"/>
                <a:gd name="T21" fmla="*/ 0 h 27"/>
                <a:gd name="T22" fmla="*/ 17 w 26"/>
                <a:gd name="T23" fmla="*/ 2 h 27"/>
                <a:gd name="T24" fmla="*/ 11 w 26"/>
                <a:gd name="T25" fmla="*/ 4 h 27"/>
                <a:gd name="T26" fmla="*/ 8 w 26"/>
                <a:gd name="T27" fmla="*/ 8 h 27"/>
                <a:gd name="T28" fmla="*/ 6 w 26"/>
                <a:gd name="T29" fmla="*/ 12 h 27"/>
                <a:gd name="T30" fmla="*/ 2 w 26"/>
                <a:gd name="T31" fmla="*/ 15 h 27"/>
                <a:gd name="T32" fmla="*/ 2 w 26"/>
                <a:gd name="T33" fmla="*/ 21 h 27"/>
                <a:gd name="T34" fmla="*/ 0 w 26"/>
                <a:gd name="T35" fmla="*/ 27 h 27"/>
                <a:gd name="T36" fmla="*/ 11 w 26"/>
                <a:gd name="T37" fmla="*/ 27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7"/>
                <a:gd name="T59" fmla="*/ 26 w 26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7">
                  <a:moveTo>
                    <a:pt x="11" y="27"/>
                  </a:moveTo>
                  <a:lnTo>
                    <a:pt x="11" y="23"/>
                  </a:lnTo>
                  <a:lnTo>
                    <a:pt x="11" y="19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4"/>
                  </a:lnTo>
                  <a:lnTo>
                    <a:pt x="21" y="12"/>
                  </a:lnTo>
                  <a:lnTo>
                    <a:pt x="23" y="10"/>
                  </a:lnTo>
                  <a:lnTo>
                    <a:pt x="26" y="1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1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1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3" name="Freeform 48"/>
            <p:cNvSpPr>
              <a:spLocks/>
            </p:cNvSpPr>
            <p:nvPr/>
          </p:nvSpPr>
          <p:spPr bwMode="auto">
            <a:xfrm>
              <a:off x="1436" y="2057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2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6 w 11"/>
                <a:gd name="T9" fmla="*/ 4 h 4"/>
                <a:gd name="T10" fmla="*/ 8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4" name="Freeform 49"/>
            <p:cNvSpPr>
              <a:spLocks/>
            </p:cNvSpPr>
            <p:nvPr/>
          </p:nvSpPr>
          <p:spPr bwMode="auto">
            <a:xfrm>
              <a:off x="1436" y="2057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0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6 w 11"/>
                <a:gd name="T9" fmla="*/ 4 h 4"/>
                <a:gd name="T10" fmla="*/ 8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5" name="Freeform 50"/>
            <p:cNvSpPr>
              <a:spLocks/>
            </p:cNvSpPr>
            <p:nvPr/>
          </p:nvSpPr>
          <p:spPr bwMode="auto">
            <a:xfrm>
              <a:off x="1421" y="2030"/>
              <a:ext cx="26" cy="27"/>
            </a:xfrm>
            <a:custGeom>
              <a:avLst/>
              <a:gdLst>
                <a:gd name="T0" fmla="*/ 0 w 26"/>
                <a:gd name="T1" fmla="*/ 10 h 27"/>
                <a:gd name="T2" fmla="*/ 4 w 26"/>
                <a:gd name="T3" fmla="*/ 10 h 27"/>
                <a:gd name="T4" fmla="*/ 6 w 26"/>
                <a:gd name="T5" fmla="*/ 12 h 27"/>
                <a:gd name="T6" fmla="*/ 9 w 26"/>
                <a:gd name="T7" fmla="*/ 14 h 27"/>
                <a:gd name="T8" fmla="*/ 11 w 26"/>
                <a:gd name="T9" fmla="*/ 15 h 27"/>
                <a:gd name="T10" fmla="*/ 13 w 26"/>
                <a:gd name="T11" fmla="*/ 17 h 27"/>
                <a:gd name="T12" fmla="*/ 13 w 26"/>
                <a:gd name="T13" fmla="*/ 19 h 27"/>
                <a:gd name="T14" fmla="*/ 15 w 26"/>
                <a:gd name="T15" fmla="*/ 23 h 27"/>
                <a:gd name="T16" fmla="*/ 15 w 26"/>
                <a:gd name="T17" fmla="*/ 27 h 27"/>
                <a:gd name="T18" fmla="*/ 26 w 26"/>
                <a:gd name="T19" fmla="*/ 27 h 27"/>
                <a:gd name="T20" fmla="*/ 24 w 26"/>
                <a:gd name="T21" fmla="*/ 21 h 27"/>
                <a:gd name="T22" fmla="*/ 23 w 26"/>
                <a:gd name="T23" fmla="*/ 15 h 27"/>
                <a:gd name="T24" fmla="*/ 21 w 26"/>
                <a:gd name="T25" fmla="*/ 12 h 27"/>
                <a:gd name="T26" fmla="*/ 19 w 26"/>
                <a:gd name="T27" fmla="*/ 8 h 27"/>
                <a:gd name="T28" fmla="*/ 15 w 26"/>
                <a:gd name="T29" fmla="*/ 4 h 27"/>
                <a:gd name="T30" fmla="*/ 9 w 26"/>
                <a:gd name="T31" fmla="*/ 2 h 27"/>
                <a:gd name="T32" fmla="*/ 6 w 26"/>
                <a:gd name="T33" fmla="*/ 0 h 27"/>
                <a:gd name="T34" fmla="*/ 0 w 26"/>
                <a:gd name="T35" fmla="*/ 0 h 27"/>
                <a:gd name="T36" fmla="*/ 0 w 26"/>
                <a:gd name="T37" fmla="*/ 1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7"/>
                <a:gd name="T59" fmla="*/ 26 w 26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7">
                  <a:moveTo>
                    <a:pt x="0" y="10"/>
                  </a:moveTo>
                  <a:lnTo>
                    <a:pt x="4" y="10"/>
                  </a:lnTo>
                  <a:lnTo>
                    <a:pt x="6" y="12"/>
                  </a:lnTo>
                  <a:lnTo>
                    <a:pt x="9" y="14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5" y="23"/>
                  </a:lnTo>
                  <a:lnTo>
                    <a:pt x="15" y="27"/>
                  </a:lnTo>
                  <a:lnTo>
                    <a:pt x="26" y="27"/>
                  </a:lnTo>
                  <a:lnTo>
                    <a:pt x="24" y="21"/>
                  </a:lnTo>
                  <a:lnTo>
                    <a:pt x="23" y="15"/>
                  </a:lnTo>
                  <a:lnTo>
                    <a:pt x="21" y="12"/>
                  </a:lnTo>
                  <a:lnTo>
                    <a:pt x="19" y="8"/>
                  </a:lnTo>
                  <a:lnTo>
                    <a:pt x="15" y="4"/>
                  </a:lnTo>
                  <a:lnTo>
                    <a:pt x="9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6" name="Freeform 51"/>
            <p:cNvSpPr>
              <a:spLocks/>
            </p:cNvSpPr>
            <p:nvPr/>
          </p:nvSpPr>
          <p:spPr bwMode="auto">
            <a:xfrm>
              <a:off x="1395" y="2030"/>
              <a:ext cx="26" cy="27"/>
            </a:xfrm>
            <a:custGeom>
              <a:avLst/>
              <a:gdLst>
                <a:gd name="T0" fmla="*/ 11 w 26"/>
                <a:gd name="T1" fmla="*/ 27 h 27"/>
                <a:gd name="T2" fmla="*/ 11 w 26"/>
                <a:gd name="T3" fmla="*/ 23 h 27"/>
                <a:gd name="T4" fmla="*/ 11 w 26"/>
                <a:gd name="T5" fmla="*/ 19 h 27"/>
                <a:gd name="T6" fmla="*/ 13 w 26"/>
                <a:gd name="T7" fmla="*/ 17 h 27"/>
                <a:gd name="T8" fmla="*/ 15 w 26"/>
                <a:gd name="T9" fmla="*/ 15 h 27"/>
                <a:gd name="T10" fmla="*/ 17 w 26"/>
                <a:gd name="T11" fmla="*/ 14 h 27"/>
                <a:gd name="T12" fmla="*/ 20 w 26"/>
                <a:gd name="T13" fmla="*/ 12 h 27"/>
                <a:gd name="T14" fmla="*/ 22 w 26"/>
                <a:gd name="T15" fmla="*/ 10 h 27"/>
                <a:gd name="T16" fmla="*/ 26 w 26"/>
                <a:gd name="T17" fmla="*/ 10 h 27"/>
                <a:gd name="T18" fmla="*/ 26 w 26"/>
                <a:gd name="T19" fmla="*/ 0 h 27"/>
                <a:gd name="T20" fmla="*/ 20 w 26"/>
                <a:gd name="T21" fmla="*/ 0 h 27"/>
                <a:gd name="T22" fmla="*/ 17 w 26"/>
                <a:gd name="T23" fmla="*/ 2 h 27"/>
                <a:gd name="T24" fmla="*/ 11 w 26"/>
                <a:gd name="T25" fmla="*/ 4 h 27"/>
                <a:gd name="T26" fmla="*/ 7 w 26"/>
                <a:gd name="T27" fmla="*/ 8 h 27"/>
                <a:gd name="T28" fmla="*/ 5 w 26"/>
                <a:gd name="T29" fmla="*/ 12 h 27"/>
                <a:gd name="T30" fmla="*/ 1 w 26"/>
                <a:gd name="T31" fmla="*/ 15 h 27"/>
                <a:gd name="T32" fmla="*/ 1 w 26"/>
                <a:gd name="T33" fmla="*/ 21 h 27"/>
                <a:gd name="T34" fmla="*/ 0 w 26"/>
                <a:gd name="T35" fmla="*/ 27 h 27"/>
                <a:gd name="T36" fmla="*/ 11 w 26"/>
                <a:gd name="T37" fmla="*/ 27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7"/>
                <a:gd name="T59" fmla="*/ 26 w 26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7">
                  <a:moveTo>
                    <a:pt x="11" y="27"/>
                  </a:moveTo>
                  <a:lnTo>
                    <a:pt x="11" y="23"/>
                  </a:lnTo>
                  <a:lnTo>
                    <a:pt x="11" y="19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6" y="1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7" y="2"/>
                  </a:lnTo>
                  <a:lnTo>
                    <a:pt x="11" y="4"/>
                  </a:lnTo>
                  <a:lnTo>
                    <a:pt x="7" y="8"/>
                  </a:lnTo>
                  <a:lnTo>
                    <a:pt x="5" y="12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7" name="Freeform 52"/>
            <p:cNvSpPr>
              <a:spLocks/>
            </p:cNvSpPr>
            <p:nvPr/>
          </p:nvSpPr>
          <p:spPr bwMode="auto">
            <a:xfrm>
              <a:off x="1395" y="2057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1 w 11"/>
                <a:gd name="T3" fmla="*/ 2 h 4"/>
                <a:gd name="T4" fmla="*/ 1 w 11"/>
                <a:gd name="T5" fmla="*/ 4 h 4"/>
                <a:gd name="T6" fmla="*/ 3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11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1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8" name="Freeform 53"/>
            <p:cNvSpPr>
              <a:spLocks/>
            </p:cNvSpPr>
            <p:nvPr/>
          </p:nvSpPr>
          <p:spPr bwMode="auto">
            <a:xfrm>
              <a:off x="1400" y="2051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8 h 10"/>
                <a:gd name="T8" fmla="*/ 6 w 6"/>
                <a:gd name="T9" fmla="*/ 6 h 10"/>
                <a:gd name="T10" fmla="*/ 6 w 6"/>
                <a:gd name="T11" fmla="*/ 4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29" name="Freeform 54"/>
            <p:cNvSpPr>
              <a:spLocks/>
            </p:cNvSpPr>
            <p:nvPr/>
          </p:nvSpPr>
          <p:spPr bwMode="auto">
            <a:xfrm>
              <a:off x="1359" y="2051"/>
              <a:ext cx="41" cy="10"/>
            </a:xfrm>
            <a:custGeom>
              <a:avLst/>
              <a:gdLst>
                <a:gd name="T0" fmla="*/ 0 w 41"/>
                <a:gd name="T1" fmla="*/ 6 h 10"/>
                <a:gd name="T2" fmla="*/ 0 w 41"/>
                <a:gd name="T3" fmla="*/ 10 h 10"/>
                <a:gd name="T4" fmla="*/ 41 w 41"/>
                <a:gd name="T5" fmla="*/ 10 h 10"/>
                <a:gd name="T6" fmla="*/ 41 w 41"/>
                <a:gd name="T7" fmla="*/ 0 h 10"/>
                <a:gd name="T8" fmla="*/ 0 w 41"/>
                <a:gd name="T9" fmla="*/ 0 h 10"/>
                <a:gd name="T10" fmla="*/ 0 w 41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10"/>
                <a:gd name="T20" fmla="*/ 41 w 4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10">
                  <a:moveTo>
                    <a:pt x="0" y="6"/>
                  </a:moveTo>
                  <a:lnTo>
                    <a:pt x="0" y="10"/>
                  </a:lnTo>
                  <a:lnTo>
                    <a:pt x="41" y="10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0" name="Freeform 55"/>
            <p:cNvSpPr>
              <a:spLocks/>
            </p:cNvSpPr>
            <p:nvPr/>
          </p:nvSpPr>
          <p:spPr bwMode="auto">
            <a:xfrm>
              <a:off x="1355" y="2051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2 h 10"/>
                <a:gd name="T6" fmla="*/ 0 w 4"/>
                <a:gd name="T7" fmla="*/ 4 h 10"/>
                <a:gd name="T8" fmla="*/ 0 w 4"/>
                <a:gd name="T9" fmla="*/ 6 h 10"/>
                <a:gd name="T10" fmla="*/ 0 w 4"/>
                <a:gd name="T11" fmla="*/ 8 h 10"/>
                <a:gd name="T12" fmla="*/ 2 w 4"/>
                <a:gd name="T13" fmla="*/ 10 h 10"/>
                <a:gd name="T14" fmla="*/ 4 w 4"/>
                <a:gd name="T15" fmla="*/ 10 h 10"/>
                <a:gd name="T16" fmla="*/ 4 w 4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1" name="Freeform 56"/>
            <p:cNvSpPr>
              <a:spLocks/>
            </p:cNvSpPr>
            <p:nvPr/>
          </p:nvSpPr>
          <p:spPr bwMode="auto">
            <a:xfrm>
              <a:off x="1334" y="2010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2 h 5"/>
                <a:gd name="T4" fmla="*/ 8 w 10"/>
                <a:gd name="T5" fmla="*/ 2 h 5"/>
                <a:gd name="T6" fmla="*/ 6 w 10"/>
                <a:gd name="T7" fmla="*/ 0 h 5"/>
                <a:gd name="T8" fmla="*/ 4 w 10"/>
                <a:gd name="T9" fmla="*/ 0 h 5"/>
                <a:gd name="T10" fmla="*/ 2 w 10"/>
                <a:gd name="T11" fmla="*/ 0 h 5"/>
                <a:gd name="T12" fmla="*/ 0 w 10"/>
                <a:gd name="T13" fmla="*/ 2 h 5"/>
                <a:gd name="T14" fmla="*/ 0 w 10"/>
                <a:gd name="T15" fmla="*/ 5 h 5"/>
                <a:gd name="T16" fmla="*/ 10 w 10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5"/>
                <a:gd name="T29" fmla="*/ 10 w 10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5">
                  <a:moveTo>
                    <a:pt x="10" y="5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2" name="Freeform 57"/>
            <p:cNvSpPr>
              <a:spLocks/>
            </p:cNvSpPr>
            <p:nvPr/>
          </p:nvSpPr>
          <p:spPr bwMode="auto">
            <a:xfrm>
              <a:off x="1332" y="2015"/>
              <a:ext cx="12" cy="81"/>
            </a:xfrm>
            <a:custGeom>
              <a:avLst/>
              <a:gdLst>
                <a:gd name="T0" fmla="*/ 6 w 12"/>
                <a:gd name="T1" fmla="*/ 81 h 81"/>
                <a:gd name="T2" fmla="*/ 12 w 12"/>
                <a:gd name="T3" fmla="*/ 81 h 81"/>
                <a:gd name="T4" fmla="*/ 12 w 12"/>
                <a:gd name="T5" fmla="*/ 0 h 81"/>
                <a:gd name="T6" fmla="*/ 2 w 12"/>
                <a:gd name="T7" fmla="*/ 0 h 81"/>
                <a:gd name="T8" fmla="*/ 0 w 12"/>
                <a:gd name="T9" fmla="*/ 81 h 81"/>
                <a:gd name="T10" fmla="*/ 6 w 12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1"/>
                <a:gd name="T20" fmla="*/ 12 w 12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1">
                  <a:moveTo>
                    <a:pt x="6" y="81"/>
                  </a:moveTo>
                  <a:lnTo>
                    <a:pt x="12" y="81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3" name="Freeform 58"/>
            <p:cNvSpPr>
              <a:spLocks/>
            </p:cNvSpPr>
            <p:nvPr/>
          </p:nvSpPr>
          <p:spPr bwMode="auto">
            <a:xfrm>
              <a:off x="1332" y="2096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2 w 12"/>
                <a:gd name="T3" fmla="*/ 2 h 6"/>
                <a:gd name="T4" fmla="*/ 2 w 12"/>
                <a:gd name="T5" fmla="*/ 4 h 6"/>
                <a:gd name="T6" fmla="*/ 4 w 12"/>
                <a:gd name="T7" fmla="*/ 6 h 6"/>
                <a:gd name="T8" fmla="*/ 6 w 12"/>
                <a:gd name="T9" fmla="*/ 6 h 6"/>
                <a:gd name="T10" fmla="*/ 8 w 12"/>
                <a:gd name="T11" fmla="*/ 6 h 6"/>
                <a:gd name="T12" fmla="*/ 10 w 12"/>
                <a:gd name="T13" fmla="*/ 4 h 6"/>
                <a:gd name="T14" fmla="*/ 12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4" name="Freeform 59"/>
            <p:cNvSpPr>
              <a:spLocks/>
            </p:cNvSpPr>
            <p:nvPr/>
          </p:nvSpPr>
          <p:spPr bwMode="auto">
            <a:xfrm>
              <a:off x="1323" y="2019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7 w 11"/>
                <a:gd name="T7" fmla="*/ 2 h 6"/>
                <a:gd name="T8" fmla="*/ 5 w 11"/>
                <a:gd name="T9" fmla="*/ 0 h 6"/>
                <a:gd name="T10" fmla="*/ 4 w 11"/>
                <a:gd name="T11" fmla="*/ 2 h 6"/>
                <a:gd name="T12" fmla="*/ 2 w 11"/>
                <a:gd name="T13" fmla="*/ 2 h 6"/>
                <a:gd name="T14" fmla="*/ 0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5" name="Freeform 60"/>
            <p:cNvSpPr>
              <a:spLocks/>
            </p:cNvSpPr>
            <p:nvPr/>
          </p:nvSpPr>
          <p:spPr bwMode="auto">
            <a:xfrm>
              <a:off x="1323" y="2025"/>
              <a:ext cx="11" cy="51"/>
            </a:xfrm>
            <a:custGeom>
              <a:avLst/>
              <a:gdLst>
                <a:gd name="T0" fmla="*/ 5 w 11"/>
                <a:gd name="T1" fmla="*/ 51 h 51"/>
                <a:gd name="T2" fmla="*/ 9 w 11"/>
                <a:gd name="T3" fmla="*/ 51 h 51"/>
                <a:gd name="T4" fmla="*/ 11 w 11"/>
                <a:gd name="T5" fmla="*/ 0 h 51"/>
                <a:gd name="T6" fmla="*/ 0 w 11"/>
                <a:gd name="T7" fmla="*/ 0 h 51"/>
                <a:gd name="T8" fmla="*/ 0 w 11"/>
                <a:gd name="T9" fmla="*/ 51 h 51"/>
                <a:gd name="T10" fmla="*/ 5 w 11"/>
                <a:gd name="T11" fmla="*/ 51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51"/>
                <a:gd name="T20" fmla="*/ 11 w 11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51">
                  <a:moveTo>
                    <a:pt x="5" y="51"/>
                  </a:moveTo>
                  <a:lnTo>
                    <a:pt x="9" y="5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6" name="Freeform 61"/>
            <p:cNvSpPr>
              <a:spLocks/>
            </p:cNvSpPr>
            <p:nvPr/>
          </p:nvSpPr>
          <p:spPr bwMode="auto">
            <a:xfrm>
              <a:off x="1323" y="2076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2 h 5"/>
                <a:gd name="T4" fmla="*/ 2 w 9"/>
                <a:gd name="T5" fmla="*/ 3 h 5"/>
                <a:gd name="T6" fmla="*/ 4 w 9"/>
                <a:gd name="T7" fmla="*/ 5 h 5"/>
                <a:gd name="T8" fmla="*/ 5 w 9"/>
                <a:gd name="T9" fmla="*/ 5 h 5"/>
                <a:gd name="T10" fmla="*/ 7 w 9"/>
                <a:gd name="T11" fmla="*/ 5 h 5"/>
                <a:gd name="T12" fmla="*/ 9 w 9"/>
                <a:gd name="T13" fmla="*/ 3 h 5"/>
                <a:gd name="T14" fmla="*/ 9 w 9"/>
                <a:gd name="T15" fmla="*/ 2 h 5"/>
                <a:gd name="T16" fmla="*/ 9 w 9"/>
                <a:gd name="T17" fmla="*/ 0 h 5"/>
                <a:gd name="T18" fmla="*/ 0 w 9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" name="Freeform 62"/>
            <p:cNvSpPr>
              <a:spLocks/>
            </p:cNvSpPr>
            <p:nvPr/>
          </p:nvSpPr>
          <p:spPr bwMode="auto">
            <a:xfrm>
              <a:off x="1323" y="2072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4 w 11"/>
                <a:gd name="T11" fmla="*/ 0 h 4"/>
                <a:gd name="T12" fmla="*/ 2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" name="Freeform 63"/>
            <p:cNvSpPr>
              <a:spLocks/>
            </p:cNvSpPr>
            <p:nvPr/>
          </p:nvSpPr>
          <p:spPr bwMode="auto">
            <a:xfrm>
              <a:off x="1323" y="2076"/>
              <a:ext cx="11" cy="11"/>
            </a:xfrm>
            <a:custGeom>
              <a:avLst/>
              <a:gdLst>
                <a:gd name="T0" fmla="*/ 5 w 11"/>
                <a:gd name="T1" fmla="*/ 11 h 11"/>
                <a:gd name="T2" fmla="*/ 11 w 11"/>
                <a:gd name="T3" fmla="*/ 11 h 11"/>
                <a:gd name="T4" fmla="*/ 11 w 11"/>
                <a:gd name="T5" fmla="*/ 0 h 11"/>
                <a:gd name="T6" fmla="*/ 0 w 11"/>
                <a:gd name="T7" fmla="*/ 0 h 11"/>
                <a:gd name="T8" fmla="*/ 0 w 11"/>
                <a:gd name="T9" fmla="*/ 11 h 11"/>
                <a:gd name="T10" fmla="*/ 5 w 11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1"/>
                <a:gd name="T20" fmla="*/ 11 w 1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1">
                  <a:moveTo>
                    <a:pt x="5" y="11"/>
                  </a:move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" name="Freeform 64"/>
            <p:cNvSpPr>
              <a:spLocks/>
            </p:cNvSpPr>
            <p:nvPr/>
          </p:nvSpPr>
          <p:spPr bwMode="auto">
            <a:xfrm>
              <a:off x="1323" y="2087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4 w 11"/>
                <a:gd name="T7" fmla="*/ 4 h 6"/>
                <a:gd name="T8" fmla="*/ 5 w 11"/>
                <a:gd name="T9" fmla="*/ 6 h 6"/>
                <a:gd name="T10" fmla="*/ 7 w 11"/>
                <a:gd name="T11" fmla="*/ 4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" name="Freeform 65"/>
            <p:cNvSpPr>
              <a:spLocks/>
            </p:cNvSpPr>
            <p:nvPr/>
          </p:nvSpPr>
          <p:spPr bwMode="auto">
            <a:xfrm>
              <a:off x="1313" y="2030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" name="Freeform 66"/>
            <p:cNvSpPr>
              <a:spLocks/>
            </p:cNvSpPr>
            <p:nvPr/>
          </p:nvSpPr>
          <p:spPr bwMode="auto">
            <a:xfrm>
              <a:off x="1313" y="2036"/>
              <a:ext cx="10" cy="42"/>
            </a:xfrm>
            <a:custGeom>
              <a:avLst/>
              <a:gdLst>
                <a:gd name="T0" fmla="*/ 4 w 10"/>
                <a:gd name="T1" fmla="*/ 42 h 42"/>
                <a:gd name="T2" fmla="*/ 10 w 10"/>
                <a:gd name="T3" fmla="*/ 42 h 42"/>
                <a:gd name="T4" fmla="*/ 10 w 10"/>
                <a:gd name="T5" fmla="*/ 0 h 42"/>
                <a:gd name="T6" fmla="*/ 0 w 10"/>
                <a:gd name="T7" fmla="*/ 0 h 42"/>
                <a:gd name="T8" fmla="*/ 0 w 10"/>
                <a:gd name="T9" fmla="*/ 42 h 42"/>
                <a:gd name="T10" fmla="*/ 4 w 10"/>
                <a:gd name="T11" fmla="*/ 4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2"/>
                <a:gd name="T20" fmla="*/ 10 w 1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2">
                  <a:moveTo>
                    <a:pt x="4" y="42"/>
                  </a:moveTo>
                  <a:lnTo>
                    <a:pt x="10" y="4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" name="Freeform 67"/>
            <p:cNvSpPr>
              <a:spLocks/>
            </p:cNvSpPr>
            <p:nvPr/>
          </p:nvSpPr>
          <p:spPr bwMode="auto">
            <a:xfrm>
              <a:off x="1313" y="2078"/>
              <a:ext cx="10" cy="3"/>
            </a:xfrm>
            <a:custGeom>
              <a:avLst/>
              <a:gdLst>
                <a:gd name="T0" fmla="*/ 0 w 10"/>
                <a:gd name="T1" fmla="*/ 0 h 3"/>
                <a:gd name="T2" fmla="*/ 0 w 10"/>
                <a:gd name="T3" fmla="*/ 1 h 3"/>
                <a:gd name="T4" fmla="*/ 0 w 10"/>
                <a:gd name="T5" fmla="*/ 3 h 3"/>
                <a:gd name="T6" fmla="*/ 2 w 10"/>
                <a:gd name="T7" fmla="*/ 3 h 3"/>
                <a:gd name="T8" fmla="*/ 4 w 10"/>
                <a:gd name="T9" fmla="*/ 3 h 3"/>
                <a:gd name="T10" fmla="*/ 6 w 10"/>
                <a:gd name="T11" fmla="*/ 3 h 3"/>
                <a:gd name="T12" fmla="*/ 8 w 10"/>
                <a:gd name="T13" fmla="*/ 3 h 3"/>
                <a:gd name="T14" fmla="*/ 10 w 10"/>
                <a:gd name="T15" fmla="*/ 1 h 3"/>
                <a:gd name="T16" fmla="*/ 10 w 10"/>
                <a:gd name="T17" fmla="*/ 0 h 3"/>
                <a:gd name="T18" fmla="*/ 0 w 10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"/>
                <a:gd name="T32" fmla="*/ 10 w 10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" name="Freeform 68"/>
            <p:cNvSpPr>
              <a:spLocks/>
            </p:cNvSpPr>
            <p:nvPr/>
          </p:nvSpPr>
          <p:spPr bwMode="auto">
            <a:xfrm>
              <a:off x="1302" y="2040"/>
              <a:ext cx="11" cy="5"/>
            </a:xfrm>
            <a:custGeom>
              <a:avLst/>
              <a:gdLst>
                <a:gd name="T0" fmla="*/ 11 w 11"/>
                <a:gd name="T1" fmla="*/ 5 h 5"/>
                <a:gd name="T2" fmla="*/ 11 w 11"/>
                <a:gd name="T3" fmla="*/ 4 h 5"/>
                <a:gd name="T4" fmla="*/ 9 w 11"/>
                <a:gd name="T5" fmla="*/ 2 h 5"/>
                <a:gd name="T6" fmla="*/ 8 w 11"/>
                <a:gd name="T7" fmla="*/ 2 h 5"/>
                <a:gd name="T8" fmla="*/ 6 w 11"/>
                <a:gd name="T9" fmla="*/ 0 h 5"/>
                <a:gd name="T10" fmla="*/ 4 w 11"/>
                <a:gd name="T11" fmla="*/ 2 h 5"/>
                <a:gd name="T12" fmla="*/ 2 w 11"/>
                <a:gd name="T13" fmla="*/ 2 h 5"/>
                <a:gd name="T14" fmla="*/ 2 w 11"/>
                <a:gd name="T15" fmla="*/ 4 h 5"/>
                <a:gd name="T16" fmla="*/ 0 w 11"/>
                <a:gd name="T17" fmla="*/ 5 h 5"/>
                <a:gd name="T18" fmla="*/ 11 w 11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11" y="5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" name="Freeform 69"/>
            <p:cNvSpPr>
              <a:spLocks/>
            </p:cNvSpPr>
            <p:nvPr/>
          </p:nvSpPr>
          <p:spPr bwMode="auto">
            <a:xfrm>
              <a:off x="1302" y="2045"/>
              <a:ext cx="11" cy="21"/>
            </a:xfrm>
            <a:custGeom>
              <a:avLst/>
              <a:gdLst>
                <a:gd name="T0" fmla="*/ 6 w 11"/>
                <a:gd name="T1" fmla="*/ 21 h 21"/>
                <a:gd name="T2" fmla="*/ 11 w 11"/>
                <a:gd name="T3" fmla="*/ 21 h 21"/>
                <a:gd name="T4" fmla="*/ 11 w 11"/>
                <a:gd name="T5" fmla="*/ 0 h 21"/>
                <a:gd name="T6" fmla="*/ 0 w 11"/>
                <a:gd name="T7" fmla="*/ 0 h 21"/>
                <a:gd name="T8" fmla="*/ 0 w 11"/>
                <a:gd name="T9" fmla="*/ 21 h 21"/>
                <a:gd name="T10" fmla="*/ 6 w 11"/>
                <a:gd name="T11" fmla="*/ 2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1"/>
                <a:gd name="T20" fmla="*/ 11 w 1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1">
                  <a:moveTo>
                    <a:pt x="6" y="21"/>
                  </a:moveTo>
                  <a:lnTo>
                    <a:pt x="11" y="2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" name="Freeform 70"/>
            <p:cNvSpPr>
              <a:spLocks/>
            </p:cNvSpPr>
            <p:nvPr/>
          </p:nvSpPr>
          <p:spPr bwMode="auto">
            <a:xfrm>
              <a:off x="1302" y="2066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4 w 11"/>
                <a:gd name="T7" fmla="*/ 6 h 6"/>
                <a:gd name="T8" fmla="*/ 6 w 11"/>
                <a:gd name="T9" fmla="*/ 6 h 6"/>
                <a:gd name="T10" fmla="*/ 8 w 11"/>
                <a:gd name="T11" fmla="*/ 6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" name="Freeform 71"/>
            <p:cNvSpPr>
              <a:spLocks/>
            </p:cNvSpPr>
            <p:nvPr/>
          </p:nvSpPr>
          <p:spPr bwMode="auto">
            <a:xfrm>
              <a:off x="1359" y="2051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3 w 5"/>
                <a:gd name="T3" fmla="*/ 10 h 10"/>
                <a:gd name="T4" fmla="*/ 3 w 5"/>
                <a:gd name="T5" fmla="*/ 8 h 10"/>
                <a:gd name="T6" fmla="*/ 5 w 5"/>
                <a:gd name="T7" fmla="*/ 8 h 10"/>
                <a:gd name="T8" fmla="*/ 5 w 5"/>
                <a:gd name="T9" fmla="*/ 6 h 10"/>
                <a:gd name="T10" fmla="*/ 5 w 5"/>
                <a:gd name="T11" fmla="*/ 4 h 10"/>
                <a:gd name="T12" fmla="*/ 3 w 5"/>
                <a:gd name="T13" fmla="*/ 2 h 10"/>
                <a:gd name="T14" fmla="*/ 3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3" y="10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" name="Freeform 72"/>
            <p:cNvSpPr>
              <a:spLocks/>
            </p:cNvSpPr>
            <p:nvPr/>
          </p:nvSpPr>
          <p:spPr bwMode="auto">
            <a:xfrm>
              <a:off x="1340" y="2051"/>
              <a:ext cx="19" cy="10"/>
            </a:xfrm>
            <a:custGeom>
              <a:avLst/>
              <a:gdLst>
                <a:gd name="T0" fmla="*/ 0 w 19"/>
                <a:gd name="T1" fmla="*/ 6 h 10"/>
                <a:gd name="T2" fmla="*/ 0 w 19"/>
                <a:gd name="T3" fmla="*/ 10 h 10"/>
                <a:gd name="T4" fmla="*/ 19 w 19"/>
                <a:gd name="T5" fmla="*/ 10 h 10"/>
                <a:gd name="T6" fmla="*/ 19 w 19"/>
                <a:gd name="T7" fmla="*/ 0 h 10"/>
                <a:gd name="T8" fmla="*/ 0 w 19"/>
                <a:gd name="T9" fmla="*/ 0 h 10"/>
                <a:gd name="T10" fmla="*/ 0 w 19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0"/>
                <a:gd name="T20" fmla="*/ 19 w 19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0">
                  <a:moveTo>
                    <a:pt x="0" y="6"/>
                  </a:moveTo>
                  <a:lnTo>
                    <a:pt x="0" y="10"/>
                  </a:lnTo>
                  <a:lnTo>
                    <a:pt x="19" y="1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" name="Freeform 73"/>
            <p:cNvSpPr>
              <a:spLocks/>
            </p:cNvSpPr>
            <p:nvPr/>
          </p:nvSpPr>
          <p:spPr bwMode="auto">
            <a:xfrm>
              <a:off x="1334" y="2051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2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0 w 6"/>
                <a:gd name="T9" fmla="*/ 6 h 10"/>
                <a:gd name="T10" fmla="*/ 0 w 6"/>
                <a:gd name="T11" fmla="*/ 8 h 10"/>
                <a:gd name="T12" fmla="*/ 2 w 6"/>
                <a:gd name="T13" fmla="*/ 8 h 10"/>
                <a:gd name="T14" fmla="*/ 2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" name="Freeform 74"/>
            <p:cNvSpPr>
              <a:spLocks/>
            </p:cNvSpPr>
            <p:nvPr/>
          </p:nvSpPr>
          <p:spPr bwMode="auto">
            <a:xfrm>
              <a:off x="2068" y="2057"/>
              <a:ext cx="21" cy="9"/>
            </a:xfrm>
            <a:custGeom>
              <a:avLst/>
              <a:gdLst>
                <a:gd name="T0" fmla="*/ 10 w 21"/>
                <a:gd name="T1" fmla="*/ 0 h 9"/>
                <a:gd name="T2" fmla="*/ 0 w 21"/>
                <a:gd name="T3" fmla="*/ 0 h 9"/>
                <a:gd name="T4" fmla="*/ 0 w 21"/>
                <a:gd name="T5" fmla="*/ 4 h 9"/>
                <a:gd name="T6" fmla="*/ 2 w 21"/>
                <a:gd name="T7" fmla="*/ 7 h 9"/>
                <a:gd name="T8" fmla="*/ 6 w 21"/>
                <a:gd name="T9" fmla="*/ 9 h 9"/>
                <a:gd name="T10" fmla="*/ 10 w 21"/>
                <a:gd name="T11" fmla="*/ 9 h 9"/>
                <a:gd name="T12" fmla="*/ 13 w 21"/>
                <a:gd name="T13" fmla="*/ 9 h 9"/>
                <a:gd name="T14" fmla="*/ 17 w 21"/>
                <a:gd name="T15" fmla="*/ 7 h 9"/>
                <a:gd name="T16" fmla="*/ 19 w 21"/>
                <a:gd name="T17" fmla="*/ 4 h 9"/>
                <a:gd name="T18" fmla="*/ 21 w 21"/>
                <a:gd name="T19" fmla="*/ 0 h 9"/>
                <a:gd name="T20" fmla="*/ 10 w 21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9"/>
                <a:gd name="T35" fmla="*/ 21 w 21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9">
                  <a:moveTo>
                    <a:pt x="1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7"/>
                  </a:lnTo>
                  <a:lnTo>
                    <a:pt x="6" y="9"/>
                  </a:lnTo>
                  <a:lnTo>
                    <a:pt x="10" y="9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19" y="4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" name="Freeform 75"/>
            <p:cNvSpPr>
              <a:spLocks/>
            </p:cNvSpPr>
            <p:nvPr/>
          </p:nvSpPr>
          <p:spPr bwMode="auto">
            <a:xfrm>
              <a:off x="2068" y="2045"/>
              <a:ext cx="21" cy="12"/>
            </a:xfrm>
            <a:custGeom>
              <a:avLst/>
              <a:gdLst>
                <a:gd name="T0" fmla="*/ 10 w 21"/>
                <a:gd name="T1" fmla="*/ 12 h 12"/>
                <a:gd name="T2" fmla="*/ 10 w 21"/>
                <a:gd name="T3" fmla="*/ 10 h 12"/>
                <a:gd name="T4" fmla="*/ 10 w 21"/>
                <a:gd name="T5" fmla="*/ 12 h 12"/>
                <a:gd name="T6" fmla="*/ 21 w 21"/>
                <a:gd name="T7" fmla="*/ 12 h 12"/>
                <a:gd name="T8" fmla="*/ 19 w 21"/>
                <a:gd name="T9" fmla="*/ 6 h 12"/>
                <a:gd name="T10" fmla="*/ 17 w 21"/>
                <a:gd name="T11" fmla="*/ 4 h 12"/>
                <a:gd name="T12" fmla="*/ 13 w 21"/>
                <a:gd name="T13" fmla="*/ 2 h 12"/>
                <a:gd name="T14" fmla="*/ 10 w 21"/>
                <a:gd name="T15" fmla="*/ 0 h 12"/>
                <a:gd name="T16" fmla="*/ 6 w 21"/>
                <a:gd name="T17" fmla="*/ 2 h 12"/>
                <a:gd name="T18" fmla="*/ 4 w 21"/>
                <a:gd name="T19" fmla="*/ 4 h 12"/>
                <a:gd name="T20" fmla="*/ 0 w 21"/>
                <a:gd name="T21" fmla="*/ 6 h 12"/>
                <a:gd name="T22" fmla="*/ 0 w 21"/>
                <a:gd name="T23" fmla="*/ 12 h 12"/>
                <a:gd name="T24" fmla="*/ 10 w 21"/>
                <a:gd name="T25" fmla="*/ 12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2"/>
                <a:gd name="T41" fmla="*/ 21 w 21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2">
                  <a:moveTo>
                    <a:pt x="10" y="12"/>
                  </a:moveTo>
                  <a:lnTo>
                    <a:pt x="10" y="10"/>
                  </a:lnTo>
                  <a:lnTo>
                    <a:pt x="10" y="12"/>
                  </a:lnTo>
                  <a:lnTo>
                    <a:pt x="21" y="12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" name="Freeform 76"/>
            <p:cNvSpPr>
              <a:spLocks/>
            </p:cNvSpPr>
            <p:nvPr/>
          </p:nvSpPr>
          <p:spPr bwMode="auto">
            <a:xfrm>
              <a:off x="2068" y="2568"/>
              <a:ext cx="21" cy="11"/>
            </a:xfrm>
            <a:custGeom>
              <a:avLst/>
              <a:gdLst>
                <a:gd name="T0" fmla="*/ 10 w 21"/>
                <a:gd name="T1" fmla="*/ 0 h 11"/>
                <a:gd name="T2" fmla="*/ 10 w 21"/>
                <a:gd name="T3" fmla="*/ 2 h 11"/>
                <a:gd name="T4" fmla="*/ 10 w 21"/>
                <a:gd name="T5" fmla="*/ 0 h 11"/>
                <a:gd name="T6" fmla="*/ 0 w 21"/>
                <a:gd name="T7" fmla="*/ 0 h 11"/>
                <a:gd name="T8" fmla="*/ 0 w 21"/>
                <a:gd name="T9" fmla="*/ 6 h 11"/>
                <a:gd name="T10" fmla="*/ 2 w 21"/>
                <a:gd name="T11" fmla="*/ 10 h 11"/>
                <a:gd name="T12" fmla="*/ 6 w 21"/>
                <a:gd name="T13" fmla="*/ 11 h 11"/>
                <a:gd name="T14" fmla="*/ 10 w 21"/>
                <a:gd name="T15" fmla="*/ 11 h 11"/>
                <a:gd name="T16" fmla="*/ 13 w 21"/>
                <a:gd name="T17" fmla="*/ 11 h 11"/>
                <a:gd name="T18" fmla="*/ 17 w 21"/>
                <a:gd name="T19" fmla="*/ 10 h 11"/>
                <a:gd name="T20" fmla="*/ 19 w 21"/>
                <a:gd name="T21" fmla="*/ 6 h 11"/>
                <a:gd name="T22" fmla="*/ 21 w 21"/>
                <a:gd name="T23" fmla="*/ 0 h 11"/>
                <a:gd name="T24" fmla="*/ 10 w 21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0" y="0"/>
                  </a:move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1"/>
                  </a:lnTo>
                  <a:lnTo>
                    <a:pt x="10" y="11"/>
                  </a:lnTo>
                  <a:lnTo>
                    <a:pt x="13" y="11"/>
                  </a:lnTo>
                  <a:lnTo>
                    <a:pt x="17" y="10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" name="Freeform 77"/>
            <p:cNvSpPr>
              <a:spLocks/>
            </p:cNvSpPr>
            <p:nvPr/>
          </p:nvSpPr>
          <p:spPr bwMode="auto">
            <a:xfrm>
              <a:off x="2068" y="2559"/>
              <a:ext cx="21" cy="11"/>
            </a:xfrm>
            <a:custGeom>
              <a:avLst/>
              <a:gdLst>
                <a:gd name="T0" fmla="*/ 10 w 21"/>
                <a:gd name="T1" fmla="*/ 9 h 11"/>
                <a:gd name="T2" fmla="*/ 10 w 21"/>
                <a:gd name="T3" fmla="*/ 11 h 11"/>
                <a:gd name="T4" fmla="*/ 10 w 21"/>
                <a:gd name="T5" fmla="*/ 9 h 11"/>
                <a:gd name="T6" fmla="*/ 21 w 21"/>
                <a:gd name="T7" fmla="*/ 9 h 11"/>
                <a:gd name="T8" fmla="*/ 19 w 21"/>
                <a:gd name="T9" fmla="*/ 5 h 11"/>
                <a:gd name="T10" fmla="*/ 17 w 21"/>
                <a:gd name="T11" fmla="*/ 3 h 11"/>
                <a:gd name="T12" fmla="*/ 13 w 21"/>
                <a:gd name="T13" fmla="*/ 2 h 11"/>
                <a:gd name="T14" fmla="*/ 10 w 21"/>
                <a:gd name="T15" fmla="*/ 0 h 11"/>
                <a:gd name="T16" fmla="*/ 6 w 21"/>
                <a:gd name="T17" fmla="*/ 2 h 11"/>
                <a:gd name="T18" fmla="*/ 4 w 21"/>
                <a:gd name="T19" fmla="*/ 3 h 11"/>
                <a:gd name="T20" fmla="*/ 0 w 21"/>
                <a:gd name="T21" fmla="*/ 5 h 11"/>
                <a:gd name="T22" fmla="*/ 0 w 21"/>
                <a:gd name="T23" fmla="*/ 9 h 11"/>
                <a:gd name="T24" fmla="*/ 10 w 21"/>
                <a:gd name="T25" fmla="*/ 9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0" y="9"/>
                  </a:moveTo>
                  <a:lnTo>
                    <a:pt x="10" y="11"/>
                  </a:lnTo>
                  <a:lnTo>
                    <a:pt x="10" y="9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7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3" name="Freeform 78"/>
            <p:cNvSpPr>
              <a:spLocks/>
            </p:cNvSpPr>
            <p:nvPr/>
          </p:nvSpPr>
          <p:spPr bwMode="auto">
            <a:xfrm>
              <a:off x="1334" y="2523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2 h 5"/>
                <a:gd name="T4" fmla="*/ 8 w 10"/>
                <a:gd name="T5" fmla="*/ 2 h 5"/>
                <a:gd name="T6" fmla="*/ 6 w 10"/>
                <a:gd name="T7" fmla="*/ 0 h 5"/>
                <a:gd name="T8" fmla="*/ 4 w 10"/>
                <a:gd name="T9" fmla="*/ 0 h 5"/>
                <a:gd name="T10" fmla="*/ 2 w 10"/>
                <a:gd name="T11" fmla="*/ 0 h 5"/>
                <a:gd name="T12" fmla="*/ 0 w 10"/>
                <a:gd name="T13" fmla="*/ 2 h 5"/>
                <a:gd name="T14" fmla="*/ 0 w 10"/>
                <a:gd name="T15" fmla="*/ 5 h 5"/>
                <a:gd name="T16" fmla="*/ 10 w 10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5"/>
                <a:gd name="T29" fmla="*/ 10 w 10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5">
                  <a:moveTo>
                    <a:pt x="10" y="5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" name="Freeform 79"/>
            <p:cNvSpPr>
              <a:spLocks/>
            </p:cNvSpPr>
            <p:nvPr/>
          </p:nvSpPr>
          <p:spPr bwMode="auto">
            <a:xfrm>
              <a:off x="1332" y="2528"/>
              <a:ext cx="12" cy="82"/>
            </a:xfrm>
            <a:custGeom>
              <a:avLst/>
              <a:gdLst>
                <a:gd name="T0" fmla="*/ 6 w 12"/>
                <a:gd name="T1" fmla="*/ 82 h 82"/>
                <a:gd name="T2" fmla="*/ 12 w 12"/>
                <a:gd name="T3" fmla="*/ 82 h 82"/>
                <a:gd name="T4" fmla="*/ 12 w 12"/>
                <a:gd name="T5" fmla="*/ 0 h 82"/>
                <a:gd name="T6" fmla="*/ 2 w 12"/>
                <a:gd name="T7" fmla="*/ 0 h 82"/>
                <a:gd name="T8" fmla="*/ 0 w 12"/>
                <a:gd name="T9" fmla="*/ 82 h 82"/>
                <a:gd name="T10" fmla="*/ 6 w 12"/>
                <a:gd name="T11" fmla="*/ 82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2"/>
                <a:gd name="T20" fmla="*/ 12 w 1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2">
                  <a:moveTo>
                    <a:pt x="6" y="82"/>
                  </a:moveTo>
                  <a:lnTo>
                    <a:pt x="12" y="82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82"/>
                  </a:lnTo>
                  <a:lnTo>
                    <a:pt x="6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" name="Freeform 80"/>
            <p:cNvSpPr>
              <a:spLocks/>
            </p:cNvSpPr>
            <p:nvPr/>
          </p:nvSpPr>
          <p:spPr bwMode="auto">
            <a:xfrm>
              <a:off x="1332" y="2610"/>
              <a:ext cx="12" cy="5"/>
            </a:xfrm>
            <a:custGeom>
              <a:avLst/>
              <a:gdLst>
                <a:gd name="T0" fmla="*/ 0 w 12"/>
                <a:gd name="T1" fmla="*/ 0 h 5"/>
                <a:gd name="T2" fmla="*/ 2 w 12"/>
                <a:gd name="T3" fmla="*/ 1 h 5"/>
                <a:gd name="T4" fmla="*/ 2 w 12"/>
                <a:gd name="T5" fmla="*/ 3 h 5"/>
                <a:gd name="T6" fmla="*/ 4 w 12"/>
                <a:gd name="T7" fmla="*/ 5 h 5"/>
                <a:gd name="T8" fmla="*/ 6 w 12"/>
                <a:gd name="T9" fmla="*/ 5 h 5"/>
                <a:gd name="T10" fmla="*/ 8 w 12"/>
                <a:gd name="T11" fmla="*/ 5 h 5"/>
                <a:gd name="T12" fmla="*/ 10 w 12"/>
                <a:gd name="T13" fmla="*/ 3 h 5"/>
                <a:gd name="T14" fmla="*/ 12 w 12"/>
                <a:gd name="T15" fmla="*/ 1 h 5"/>
                <a:gd name="T16" fmla="*/ 12 w 12"/>
                <a:gd name="T17" fmla="*/ 0 h 5"/>
                <a:gd name="T18" fmla="*/ 0 w 12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" name="Freeform 81"/>
            <p:cNvSpPr>
              <a:spLocks/>
            </p:cNvSpPr>
            <p:nvPr/>
          </p:nvSpPr>
          <p:spPr bwMode="auto">
            <a:xfrm>
              <a:off x="1323" y="2534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4 w 11"/>
                <a:gd name="T11" fmla="*/ 0 h 4"/>
                <a:gd name="T12" fmla="*/ 2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" name="Freeform 82"/>
            <p:cNvSpPr>
              <a:spLocks/>
            </p:cNvSpPr>
            <p:nvPr/>
          </p:nvSpPr>
          <p:spPr bwMode="auto">
            <a:xfrm>
              <a:off x="1323" y="2538"/>
              <a:ext cx="11" cy="51"/>
            </a:xfrm>
            <a:custGeom>
              <a:avLst/>
              <a:gdLst>
                <a:gd name="T0" fmla="*/ 5 w 11"/>
                <a:gd name="T1" fmla="*/ 51 h 51"/>
                <a:gd name="T2" fmla="*/ 9 w 11"/>
                <a:gd name="T3" fmla="*/ 51 h 51"/>
                <a:gd name="T4" fmla="*/ 11 w 11"/>
                <a:gd name="T5" fmla="*/ 0 h 51"/>
                <a:gd name="T6" fmla="*/ 0 w 11"/>
                <a:gd name="T7" fmla="*/ 0 h 51"/>
                <a:gd name="T8" fmla="*/ 0 w 11"/>
                <a:gd name="T9" fmla="*/ 51 h 51"/>
                <a:gd name="T10" fmla="*/ 5 w 11"/>
                <a:gd name="T11" fmla="*/ 51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51"/>
                <a:gd name="T20" fmla="*/ 11 w 11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51">
                  <a:moveTo>
                    <a:pt x="5" y="51"/>
                  </a:moveTo>
                  <a:lnTo>
                    <a:pt x="9" y="5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" name="Freeform 83"/>
            <p:cNvSpPr>
              <a:spLocks/>
            </p:cNvSpPr>
            <p:nvPr/>
          </p:nvSpPr>
          <p:spPr bwMode="auto">
            <a:xfrm>
              <a:off x="1323" y="2589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4 h 5"/>
                <a:gd name="T4" fmla="*/ 2 w 9"/>
                <a:gd name="T5" fmla="*/ 4 h 5"/>
                <a:gd name="T6" fmla="*/ 4 w 9"/>
                <a:gd name="T7" fmla="*/ 5 h 5"/>
                <a:gd name="T8" fmla="*/ 5 w 9"/>
                <a:gd name="T9" fmla="*/ 5 h 5"/>
                <a:gd name="T10" fmla="*/ 7 w 9"/>
                <a:gd name="T11" fmla="*/ 5 h 5"/>
                <a:gd name="T12" fmla="*/ 9 w 9"/>
                <a:gd name="T13" fmla="*/ 5 h 5"/>
                <a:gd name="T14" fmla="*/ 9 w 9"/>
                <a:gd name="T15" fmla="*/ 4 h 5"/>
                <a:gd name="T16" fmla="*/ 9 w 9"/>
                <a:gd name="T17" fmla="*/ 0 h 5"/>
                <a:gd name="T18" fmla="*/ 0 w 9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" name="Freeform 84"/>
            <p:cNvSpPr>
              <a:spLocks/>
            </p:cNvSpPr>
            <p:nvPr/>
          </p:nvSpPr>
          <p:spPr bwMode="auto">
            <a:xfrm>
              <a:off x="1323" y="2585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4 w 11"/>
                <a:gd name="T11" fmla="*/ 0 h 4"/>
                <a:gd name="T12" fmla="*/ 2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" name="Freeform 85"/>
            <p:cNvSpPr>
              <a:spLocks/>
            </p:cNvSpPr>
            <p:nvPr/>
          </p:nvSpPr>
          <p:spPr bwMode="auto">
            <a:xfrm>
              <a:off x="1323" y="2589"/>
              <a:ext cx="11" cy="11"/>
            </a:xfrm>
            <a:custGeom>
              <a:avLst/>
              <a:gdLst>
                <a:gd name="T0" fmla="*/ 5 w 11"/>
                <a:gd name="T1" fmla="*/ 11 h 11"/>
                <a:gd name="T2" fmla="*/ 11 w 11"/>
                <a:gd name="T3" fmla="*/ 11 h 11"/>
                <a:gd name="T4" fmla="*/ 11 w 11"/>
                <a:gd name="T5" fmla="*/ 0 h 11"/>
                <a:gd name="T6" fmla="*/ 0 w 11"/>
                <a:gd name="T7" fmla="*/ 0 h 11"/>
                <a:gd name="T8" fmla="*/ 0 w 11"/>
                <a:gd name="T9" fmla="*/ 11 h 11"/>
                <a:gd name="T10" fmla="*/ 5 w 11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1"/>
                <a:gd name="T20" fmla="*/ 11 w 1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1">
                  <a:moveTo>
                    <a:pt x="5" y="11"/>
                  </a:move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" name="Freeform 86"/>
            <p:cNvSpPr>
              <a:spLocks/>
            </p:cNvSpPr>
            <p:nvPr/>
          </p:nvSpPr>
          <p:spPr bwMode="auto">
            <a:xfrm>
              <a:off x="1323" y="2600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0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2" name="Freeform 87"/>
            <p:cNvSpPr>
              <a:spLocks/>
            </p:cNvSpPr>
            <p:nvPr/>
          </p:nvSpPr>
          <p:spPr bwMode="auto">
            <a:xfrm>
              <a:off x="1313" y="2544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3 h 5"/>
                <a:gd name="T4" fmla="*/ 8 w 10"/>
                <a:gd name="T5" fmla="*/ 1 h 5"/>
                <a:gd name="T6" fmla="*/ 8 w 10"/>
                <a:gd name="T7" fmla="*/ 0 h 5"/>
                <a:gd name="T8" fmla="*/ 6 w 10"/>
                <a:gd name="T9" fmla="*/ 0 h 5"/>
                <a:gd name="T10" fmla="*/ 4 w 10"/>
                <a:gd name="T11" fmla="*/ 0 h 5"/>
                <a:gd name="T12" fmla="*/ 2 w 10"/>
                <a:gd name="T13" fmla="*/ 1 h 5"/>
                <a:gd name="T14" fmla="*/ 0 w 10"/>
                <a:gd name="T15" fmla="*/ 1 h 5"/>
                <a:gd name="T16" fmla="*/ 0 w 10"/>
                <a:gd name="T17" fmla="*/ 5 h 5"/>
                <a:gd name="T18" fmla="*/ 10 w 10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10" y="5"/>
                  </a:moveTo>
                  <a:lnTo>
                    <a:pt x="10" y="3"/>
                  </a:lnTo>
                  <a:lnTo>
                    <a:pt x="8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3" name="Freeform 88"/>
            <p:cNvSpPr>
              <a:spLocks/>
            </p:cNvSpPr>
            <p:nvPr/>
          </p:nvSpPr>
          <p:spPr bwMode="auto">
            <a:xfrm>
              <a:off x="1313" y="2549"/>
              <a:ext cx="10" cy="40"/>
            </a:xfrm>
            <a:custGeom>
              <a:avLst/>
              <a:gdLst>
                <a:gd name="T0" fmla="*/ 4 w 10"/>
                <a:gd name="T1" fmla="*/ 40 h 40"/>
                <a:gd name="T2" fmla="*/ 10 w 10"/>
                <a:gd name="T3" fmla="*/ 40 h 40"/>
                <a:gd name="T4" fmla="*/ 10 w 10"/>
                <a:gd name="T5" fmla="*/ 0 h 40"/>
                <a:gd name="T6" fmla="*/ 0 w 10"/>
                <a:gd name="T7" fmla="*/ 0 h 40"/>
                <a:gd name="T8" fmla="*/ 0 w 10"/>
                <a:gd name="T9" fmla="*/ 40 h 40"/>
                <a:gd name="T10" fmla="*/ 4 w 10"/>
                <a:gd name="T11" fmla="*/ 4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0"/>
                <a:gd name="T20" fmla="*/ 10 w 10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0">
                  <a:moveTo>
                    <a:pt x="4" y="40"/>
                  </a:moveTo>
                  <a:lnTo>
                    <a:pt x="10" y="4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0"/>
                  </a:lnTo>
                  <a:lnTo>
                    <a:pt x="4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4" name="Freeform 89"/>
            <p:cNvSpPr>
              <a:spLocks/>
            </p:cNvSpPr>
            <p:nvPr/>
          </p:nvSpPr>
          <p:spPr bwMode="auto">
            <a:xfrm>
              <a:off x="1313" y="2589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4 h 5"/>
                <a:gd name="T4" fmla="*/ 2 w 10"/>
                <a:gd name="T5" fmla="*/ 5 h 5"/>
                <a:gd name="T6" fmla="*/ 4 w 10"/>
                <a:gd name="T7" fmla="*/ 5 h 5"/>
                <a:gd name="T8" fmla="*/ 6 w 10"/>
                <a:gd name="T9" fmla="*/ 5 h 5"/>
                <a:gd name="T10" fmla="*/ 8 w 10"/>
                <a:gd name="T11" fmla="*/ 4 h 5"/>
                <a:gd name="T12" fmla="*/ 10 w 10"/>
                <a:gd name="T13" fmla="*/ 4 h 5"/>
                <a:gd name="T14" fmla="*/ 10 w 10"/>
                <a:gd name="T15" fmla="*/ 0 h 5"/>
                <a:gd name="T16" fmla="*/ 0 w 1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5"/>
                <a:gd name="T29" fmla="*/ 10 w 10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5">
                  <a:moveTo>
                    <a:pt x="0" y="0"/>
                  </a:moveTo>
                  <a:lnTo>
                    <a:pt x="0" y="4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5" name="Freeform 90"/>
            <p:cNvSpPr>
              <a:spLocks/>
            </p:cNvSpPr>
            <p:nvPr/>
          </p:nvSpPr>
          <p:spPr bwMode="auto">
            <a:xfrm>
              <a:off x="1302" y="2553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9 w 11"/>
                <a:gd name="T5" fmla="*/ 2 h 6"/>
                <a:gd name="T6" fmla="*/ 8 w 11"/>
                <a:gd name="T7" fmla="*/ 2 h 6"/>
                <a:gd name="T8" fmla="*/ 6 w 11"/>
                <a:gd name="T9" fmla="*/ 0 h 6"/>
                <a:gd name="T10" fmla="*/ 4 w 11"/>
                <a:gd name="T11" fmla="*/ 2 h 6"/>
                <a:gd name="T12" fmla="*/ 2 w 11"/>
                <a:gd name="T13" fmla="*/ 2 h 6"/>
                <a:gd name="T14" fmla="*/ 2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" name="Freeform 91"/>
            <p:cNvSpPr>
              <a:spLocks/>
            </p:cNvSpPr>
            <p:nvPr/>
          </p:nvSpPr>
          <p:spPr bwMode="auto">
            <a:xfrm>
              <a:off x="1302" y="2559"/>
              <a:ext cx="11" cy="20"/>
            </a:xfrm>
            <a:custGeom>
              <a:avLst/>
              <a:gdLst>
                <a:gd name="T0" fmla="*/ 6 w 11"/>
                <a:gd name="T1" fmla="*/ 20 h 20"/>
                <a:gd name="T2" fmla="*/ 11 w 11"/>
                <a:gd name="T3" fmla="*/ 20 h 20"/>
                <a:gd name="T4" fmla="*/ 11 w 11"/>
                <a:gd name="T5" fmla="*/ 0 h 20"/>
                <a:gd name="T6" fmla="*/ 0 w 11"/>
                <a:gd name="T7" fmla="*/ 0 h 20"/>
                <a:gd name="T8" fmla="*/ 0 w 11"/>
                <a:gd name="T9" fmla="*/ 20 h 20"/>
                <a:gd name="T10" fmla="*/ 6 w 11"/>
                <a:gd name="T11" fmla="*/ 2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0"/>
                <a:gd name="T20" fmla="*/ 11 w 11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0">
                  <a:moveTo>
                    <a:pt x="6" y="20"/>
                  </a:moveTo>
                  <a:lnTo>
                    <a:pt x="11" y="2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" name="Freeform 92"/>
            <p:cNvSpPr>
              <a:spLocks/>
            </p:cNvSpPr>
            <p:nvPr/>
          </p:nvSpPr>
          <p:spPr bwMode="auto">
            <a:xfrm>
              <a:off x="1302" y="2579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4 w 11"/>
                <a:gd name="T7" fmla="*/ 4 h 6"/>
                <a:gd name="T8" fmla="*/ 6 w 11"/>
                <a:gd name="T9" fmla="*/ 6 h 6"/>
                <a:gd name="T10" fmla="*/ 8 w 11"/>
                <a:gd name="T11" fmla="*/ 6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" name="Freeform 93"/>
            <p:cNvSpPr>
              <a:spLocks/>
            </p:cNvSpPr>
            <p:nvPr/>
          </p:nvSpPr>
          <p:spPr bwMode="auto">
            <a:xfrm>
              <a:off x="1359" y="2564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3 w 5"/>
                <a:gd name="T3" fmla="*/ 10 h 10"/>
                <a:gd name="T4" fmla="*/ 3 w 5"/>
                <a:gd name="T5" fmla="*/ 8 h 10"/>
                <a:gd name="T6" fmla="*/ 5 w 5"/>
                <a:gd name="T7" fmla="*/ 6 h 10"/>
                <a:gd name="T8" fmla="*/ 5 w 5"/>
                <a:gd name="T9" fmla="*/ 4 h 10"/>
                <a:gd name="T10" fmla="*/ 5 w 5"/>
                <a:gd name="T11" fmla="*/ 2 h 10"/>
                <a:gd name="T12" fmla="*/ 3 w 5"/>
                <a:gd name="T13" fmla="*/ 2 h 10"/>
                <a:gd name="T14" fmla="*/ 3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3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" name="Freeform 94"/>
            <p:cNvSpPr>
              <a:spLocks/>
            </p:cNvSpPr>
            <p:nvPr/>
          </p:nvSpPr>
          <p:spPr bwMode="auto">
            <a:xfrm>
              <a:off x="1340" y="2564"/>
              <a:ext cx="19" cy="10"/>
            </a:xfrm>
            <a:custGeom>
              <a:avLst/>
              <a:gdLst>
                <a:gd name="T0" fmla="*/ 0 w 19"/>
                <a:gd name="T1" fmla="*/ 4 h 10"/>
                <a:gd name="T2" fmla="*/ 0 w 19"/>
                <a:gd name="T3" fmla="*/ 10 h 10"/>
                <a:gd name="T4" fmla="*/ 19 w 19"/>
                <a:gd name="T5" fmla="*/ 10 h 10"/>
                <a:gd name="T6" fmla="*/ 19 w 19"/>
                <a:gd name="T7" fmla="*/ 0 h 10"/>
                <a:gd name="T8" fmla="*/ 0 w 19"/>
                <a:gd name="T9" fmla="*/ 0 h 10"/>
                <a:gd name="T10" fmla="*/ 0 w 19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0"/>
                <a:gd name="T20" fmla="*/ 19 w 19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0">
                  <a:moveTo>
                    <a:pt x="0" y="4"/>
                  </a:moveTo>
                  <a:lnTo>
                    <a:pt x="0" y="10"/>
                  </a:lnTo>
                  <a:lnTo>
                    <a:pt x="19" y="1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" name="Freeform 95"/>
            <p:cNvSpPr>
              <a:spLocks/>
            </p:cNvSpPr>
            <p:nvPr/>
          </p:nvSpPr>
          <p:spPr bwMode="auto">
            <a:xfrm>
              <a:off x="1334" y="256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2 w 6"/>
                <a:gd name="T3" fmla="*/ 0 h 10"/>
                <a:gd name="T4" fmla="*/ 2 w 6"/>
                <a:gd name="T5" fmla="*/ 2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2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" name="Freeform 96"/>
            <p:cNvSpPr>
              <a:spLocks/>
            </p:cNvSpPr>
            <p:nvPr/>
          </p:nvSpPr>
          <p:spPr bwMode="auto">
            <a:xfrm>
              <a:off x="1400" y="2564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2" name="Freeform 97"/>
            <p:cNvSpPr>
              <a:spLocks/>
            </p:cNvSpPr>
            <p:nvPr/>
          </p:nvSpPr>
          <p:spPr bwMode="auto">
            <a:xfrm>
              <a:off x="1359" y="2564"/>
              <a:ext cx="41" cy="10"/>
            </a:xfrm>
            <a:custGeom>
              <a:avLst/>
              <a:gdLst>
                <a:gd name="T0" fmla="*/ 0 w 41"/>
                <a:gd name="T1" fmla="*/ 4 h 10"/>
                <a:gd name="T2" fmla="*/ 0 w 41"/>
                <a:gd name="T3" fmla="*/ 10 h 10"/>
                <a:gd name="T4" fmla="*/ 41 w 41"/>
                <a:gd name="T5" fmla="*/ 10 h 10"/>
                <a:gd name="T6" fmla="*/ 41 w 41"/>
                <a:gd name="T7" fmla="*/ 0 h 10"/>
                <a:gd name="T8" fmla="*/ 0 w 41"/>
                <a:gd name="T9" fmla="*/ 0 h 10"/>
                <a:gd name="T10" fmla="*/ 0 w 41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10"/>
                <a:gd name="T20" fmla="*/ 41 w 4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10">
                  <a:moveTo>
                    <a:pt x="0" y="4"/>
                  </a:moveTo>
                  <a:lnTo>
                    <a:pt x="0" y="10"/>
                  </a:lnTo>
                  <a:lnTo>
                    <a:pt x="41" y="10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3" name="Freeform 98"/>
            <p:cNvSpPr>
              <a:spLocks/>
            </p:cNvSpPr>
            <p:nvPr/>
          </p:nvSpPr>
          <p:spPr bwMode="auto">
            <a:xfrm>
              <a:off x="1355" y="2564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2 h 10"/>
                <a:gd name="T6" fmla="*/ 0 w 4"/>
                <a:gd name="T7" fmla="*/ 4 h 10"/>
                <a:gd name="T8" fmla="*/ 0 w 4"/>
                <a:gd name="T9" fmla="*/ 6 h 10"/>
                <a:gd name="T10" fmla="*/ 0 w 4"/>
                <a:gd name="T11" fmla="*/ 8 h 10"/>
                <a:gd name="T12" fmla="*/ 2 w 4"/>
                <a:gd name="T13" fmla="*/ 10 h 10"/>
                <a:gd name="T14" fmla="*/ 4 w 4"/>
                <a:gd name="T15" fmla="*/ 10 h 10"/>
                <a:gd name="T16" fmla="*/ 4 w 4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4" name="Freeform 99"/>
            <p:cNvSpPr>
              <a:spLocks/>
            </p:cNvSpPr>
            <p:nvPr/>
          </p:nvSpPr>
          <p:spPr bwMode="auto">
            <a:xfrm>
              <a:off x="1436" y="2570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0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6 w 11"/>
                <a:gd name="T9" fmla="*/ 4 h 4"/>
                <a:gd name="T10" fmla="*/ 8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5" name="Freeform 100"/>
            <p:cNvSpPr>
              <a:spLocks/>
            </p:cNvSpPr>
            <p:nvPr/>
          </p:nvSpPr>
          <p:spPr bwMode="auto">
            <a:xfrm>
              <a:off x="1421" y="2544"/>
              <a:ext cx="26" cy="24"/>
            </a:xfrm>
            <a:custGeom>
              <a:avLst/>
              <a:gdLst>
                <a:gd name="T0" fmla="*/ 0 w 26"/>
                <a:gd name="T1" fmla="*/ 9 h 24"/>
                <a:gd name="T2" fmla="*/ 4 w 26"/>
                <a:gd name="T3" fmla="*/ 9 h 24"/>
                <a:gd name="T4" fmla="*/ 6 w 26"/>
                <a:gd name="T5" fmla="*/ 11 h 24"/>
                <a:gd name="T6" fmla="*/ 9 w 26"/>
                <a:gd name="T7" fmla="*/ 13 h 24"/>
                <a:gd name="T8" fmla="*/ 11 w 26"/>
                <a:gd name="T9" fmla="*/ 15 h 24"/>
                <a:gd name="T10" fmla="*/ 13 w 26"/>
                <a:gd name="T11" fmla="*/ 17 h 24"/>
                <a:gd name="T12" fmla="*/ 13 w 26"/>
                <a:gd name="T13" fmla="*/ 18 h 24"/>
                <a:gd name="T14" fmla="*/ 15 w 26"/>
                <a:gd name="T15" fmla="*/ 22 h 24"/>
                <a:gd name="T16" fmla="*/ 15 w 26"/>
                <a:gd name="T17" fmla="*/ 24 h 24"/>
                <a:gd name="T18" fmla="*/ 26 w 26"/>
                <a:gd name="T19" fmla="*/ 24 h 24"/>
                <a:gd name="T20" fmla="*/ 24 w 26"/>
                <a:gd name="T21" fmla="*/ 20 h 24"/>
                <a:gd name="T22" fmla="*/ 23 w 26"/>
                <a:gd name="T23" fmla="*/ 15 h 24"/>
                <a:gd name="T24" fmla="*/ 21 w 26"/>
                <a:gd name="T25" fmla="*/ 11 h 24"/>
                <a:gd name="T26" fmla="*/ 19 w 26"/>
                <a:gd name="T27" fmla="*/ 7 h 24"/>
                <a:gd name="T28" fmla="*/ 15 w 26"/>
                <a:gd name="T29" fmla="*/ 3 h 24"/>
                <a:gd name="T30" fmla="*/ 9 w 26"/>
                <a:gd name="T31" fmla="*/ 1 h 24"/>
                <a:gd name="T32" fmla="*/ 6 w 26"/>
                <a:gd name="T33" fmla="*/ 0 h 24"/>
                <a:gd name="T34" fmla="*/ 0 w 26"/>
                <a:gd name="T35" fmla="*/ 0 h 24"/>
                <a:gd name="T36" fmla="*/ 0 w 26"/>
                <a:gd name="T37" fmla="*/ 9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4"/>
                <a:gd name="T59" fmla="*/ 26 w 26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4">
                  <a:moveTo>
                    <a:pt x="0" y="9"/>
                  </a:moveTo>
                  <a:lnTo>
                    <a:pt x="4" y="9"/>
                  </a:lnTo>
                  <a:lnTo>
                    <a:pt x="6" y="11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5" y="22"/>
                  </a:lnTo>
                  <a:lnTo>
                    <a:pt x="15" y="24"/>
                  </a:lnTo>
                  <a:lnTo>
                    <a:pt x="26" y="24"/>
                  </a:lnTo>
                  <a:lnTo>
                    <a:pt x="24" y="20"/>
                  </a:lnTo>
                  <a:lnTo>
                    <a:pt x="23" y="15"/>
                  </a:lnTo>
                  <a:lnTo>
                    <a:pt x="21" y="11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9" y="1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6" name="Freeform 101"/>
            <p:cNvSpPr>
              <a:spLocks/>
            </p:cNvSpPr>
            <p:nvPr/>
          </p:nvSpPr>
          <p:spPr bwMode="auto">
            <a:xfrm>
              <a:off x="1395" y="2544"/>
              <a:ext cx="26" cy="24"/>
            </a:xfrm>
            <a:custGeom>
              <a:avLst/>
              <a:gdLst>
                <a:gd name="T0" fmla="*/ 11 w 26"/>
                <a:gd name="T1" fmla="*/ 24 h 24"/>
                <a:gd name="T2" fmla="*/ 11 w 26"/>
                <a:gd name="T3" fmla="*/ 22 h 24"/>
                <a:gd name="T4" fmla="*/ 11 w 26"/>
                <a:gd name="T5" fmla="*/ 18 h 24"/>
                <a:gd name="T6" fmla="*/ 13 w 26"/>
                <a:gd name="T7" fmla="*/ 17 h 24"/>
                <a:gd name="T8" fmla="*/ 15 w 26"/>
                <a:gd name="T9" fmla="*/ 15 h 24"/>
                <a:gd name="T10" fmla="*/ 17 w 26"/>
                <a:gd name="T11" fmla="*/ 13 h 24"/>
                <a:gd name="T12" fmla="*/ 20 w 26"/>
                <a:gd name="T13" fmla="*/ 11 h 24"/>
                <a:gd name="T14" fmla="*/ 22 w 26"/>
                <a:gd name="T15" fmla="*/ 9 h 24"/>
                <a:gd name="T16" fmla="*/ 26 w 26"/>
                <a:gd name="T17" fmla="*/ 9 h 24"/>
                <a:gd name="T18" fmla="*/ 26 w 26"/>
                <a:gd name="T19" fmla="*/ 0 h 24"/>
                <a:gd name="T20" fmla="*/ 20 w 26"/>
                <a:gd name="T21" fmla="*/ 0 h 24"/>
                <a:gd name="T22" fmla="*/ 17 w 26"/>
                <a:gd name="T23" fmla="*/ 1 h 24"/>
                <a:gd name="T24" fmla="*/ 11 w 26"/>
                <a:gd name="T25" fmla="*/ 3 h 24"/>
                <a:gd name="T26" fmla="*/ 7 w 26"/>
                <a:gd name="T27" fmla="*/ 7 h 24"/>
                <a:gd name="T28" fmla="*/ 5 w 26"/>
                <a:gd name="T29" fmla="*/ 11 h 24"/>
                <a:gd name="T30" fmla="*/ 1 w 26"/>
                <a:gd name="T31" fmla="*/ 15 h 24"/>
                <a:gd name="T32" fmla="*/ 1 w 26"/>
                <a:gd name="T33" fmla="*/ 20 h 24"/>
                <a:gd name="T34" fmla="*/ 0 w 26"/>
                <a:gd name="T35" fmla="*/ 24 h 24"/>
                <a:gd name="T36" fmla="*/ 11 w 26"/>
                <a:gd name="T37" fmla="*/ 24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4"/>
                <a:gd name="T59" fmla="*/ 26 w 26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4">
                  <a:moveTo>
                    <a:pt x="11" y="24"/>
                  </a:moveTo>
                  <a:lnTo>
                    <a:pt x="11" y="22"/>
                  </a:lnTo>
                  <a:lnTo>
                    <a:pt x="11" y="18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20" y="11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1"/>
                  </a:lnTo>
                  <a:lnTo>
                    <a:pt x="1" y="15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1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7" name="Freeform 102"/>
            <p:cNvSpPr>
              <a:spLocks/>
            </p:cNvSpPr>
            <p:nvPr/>
          </p:nvSpPr>
          <p:spPr bwMode="auto">
            <a:xfrm>
              <a:off x="1395" y="2568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1 w 11"/>
                <a:gd name="T3" fmla="*/ 4 h 6"/>
                <a:gd name="T4" fmla="*/ 3 w 11"/>
                <a:gd name="T5" fmla="*/ 6 h 6"/>
                <a:gd name="T6" fmla="*/ 5 w 11"/>
                <a:gd name="T7" fmla="*/ 6 h 6"/>
                <a:gd name="T8" fmla="*/ 7 w 11"/>
                <a:gd name="T9" fmla="*/ 6 h 6"/>
                <a:gd name="T10" fmla="*/ 9 w 11"/>
                <a:gd name="T11" fmla="*/ 4 h 6"/>
                <a:gd name="T12" fmla="*/ 11 w 11"/>
                <a:gd name="T13" fmla="*/ 4 h 6"/>
                <a:gd name="T14" fmla="*/ 11 w 11"/>
                <a:gd name="T15" fmla="*/ 0 h 6"/>
                <a:gd name="T16" fmla="*/ 0 w 1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0" y="0"/>
                  </a:moveTo>
                  <a:lnTo>
                    <a:pt x="1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8" name="Freeform 103"/>
            <p:cNvSpPr>
              <a:spLocks/>
            </p:cNvSpPr>
            <p:nvPr/>
          </p:nvSpPr>
          <p:spPr bwMode="auto">
            <a:xfrm>
              <a:off x="1478" y="2570"/>
              <a:ext cx="9" cy="4"/>
            </a:xfrm>
            <a:custGeom>
              <a:avLst/>
              <a:gdLst>
                <a:gd name="T0" fmla="*/ 0 w 9"/>
                <a:gd name="T1" fmla="*/ 0 h 4"/>
                <a:gd name="T2" fmla="*/ 0 w 9"/>
                <a:gd name="T3" fmla="*/ 2 h 4"/>
                <a:gd name="T4" fmla="*/ 1 w 9"/>
                <a:gd name="T5" fmla="*/ 4 h 4"/>
                <a:gd name="T6" fmla="*/ 3 w 9"/>
                <a:gd name="T7" fmla="*/ 4 h 4"/>
                <a:gd name="T8" fmla="*/ 5 w 9"/>
                <a:gd name="T9" fmla="*/ 4 h 4"/>
                <a:gd name="T10" fmla="*/ 7 w 9"/>
                <a:gd name="T11" fmla="*/ 4 h 4"/>
                <a:gd name="T12" fmla="*/ 9 w 9"/>
                <a:gd name="T13" fmla="*/ 4 h 4"/>
                <a:gd name="T14" fmla="*/ 9 w 9"/>
                <a:gd name="T15" fmla="*/ 2 h 4"/>
                <a:gd name="T16" fmla="*/ 9 w 9"/>
                <a:gd name="T17" fmla="*/ 0 h 4"/>
                <a:gd name="T18" fmla="*/ 0 w 9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9" name="Freeform 104"/>
            <p:cNvSpPr>
              <a:spLocks/>
            </p:cNvSpPr>
            <p:nvPr/>
          </p:nvSpPr>
          <p:spPr bwMode="auto">
            <a:xfrm>
              <a:off x="1462" y="2544"/>
              <a:ext cx="25" cy="24"/>
            </a:xfrm>
            <a:custGeom>
              <a:avLst/>
              <a:gdLst>
                <a:gd name="T0" fmla="*/ 0 w 25"/>
                <a:gd name="T1" fmla="*/ 9 h 24"/>
                <a:gd name="T2" fmla="*/ 4 w 25"/>
                <a:gd name="T3" fmla="*/ 9 h 24"/>
                <a:gd name="T4" fmla="*/ 6 w 25"/>
                <a:gd name="T5" fmla="*/ 11 h 24"/>
                <a:gd name="T6" fmla="*/ 8 w 25"/>
                <a:gd name="T7" fmla="*/ 13 h 24"/>
                <a:gd name="T8" fmla="*/ 12 w 25"/>
                <a:gd name="T9" fmla="*/ 15 h 24"/>
                <a:gd name="T10" fmla="*/ 14 w 25"/>
                <a:gd name="T11" fmla="*/ 17 h 24"/>
                <a:gd name="T12" fmla="*/ 14 w 25"/>
                <a:gd name="T13" fmla="*/ 18 h 24"/>
                <a:gd name="T14" fmla="*/ 16 w 25"/>
                <a:gd name="T15" fmla="*/ 22 h 24"/>
                <a:gd name="T16" fmla="*/ 16 w 25"/>
                <a:gd name="T17" fmla="*/ 24 h 24"/>
                <a:gd name="T18" fmla="*/ 25 w 25"/>
                <a:gd name="T19" fmla="*/ 24 h 24"/>
                <a:gd name="T20" fmla="*/ 25 w 25"/>
                <a:gd name="T21" fmla="*/ 20 h 24"/>
                <a:gd name="T22" fmla="*/ 23 w 25"/>
                <a:gd name="T23" fmla="*/ 15 h 24"/>
                <a:gd name="T24" fmla="*/ 21 w 25"/>
                <a:gd name="T25" fmla="*/ 11 h 24"/>
                <a:gd name="T26" fmla="*/ 17 w 25"/>
                <a:gd name="T27" fmla="*/ 7 h 24"/>
                <a:gd name="T28" fmla="*/ 14 w 25"/>
                <a:gd name="T29" fmla="*/ 3 h 24"/>
                <a:gd name="T30" fmla="*/ 10 w 25"/>
                <a:gd name="T31" fmla="*/ 1 h 24"/>
                <a:gd name="T32" fmla="*/ 6 w 25"/>
                <a:gd name="T33" fmla="*/ 0 h 24"/>
                <a:gd name="T34" fmla="*/ 0 w 25"/>
                <a:gd name="T35" fmla="*/ 0 h 24"/>
                <a:gd name="T36" fmla="*/ 0 w 25"/>
                <a:gd name="T37" fmla="*/ 9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24"/>
                <a:gd name="T59" fmla="*/ 25 w 25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24">
                  <a:moveTo>
                    <a:pt x="0" y="9"/>
                  </a:moveTo>
                  <a:lnTo>
                    <a:pt x="4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12" y="15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25" y="24"/>
                  </a:lnTo>
                  <a:lnTo>
                    <a:pt x="25" y="20"/>
                  </a:lnTo>
                  <a:lnTo>
                    <a:pt x="23" y="15"/>
                  </a:lnTo>
                  <a:lnTo>
                    <a:pt x="21" y="11"/>
                  </a:lnTo>
                  <a:lnTo>
                    <a:pt x="17" y="7"/>
                  </a:lnTo>
                  <a:lnTo>
                    <a:pt x="14" y="3"/>
                  </a:lnTo>
                  <a:lnTo>
                    <a:pt x="10" y="1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0" name="Freeform 105"/>
            <p:cNvSpPr>
              <a:spLocks/>
            </p:cNvSpPr>
            <p:nvPr/>
          </p:nvSpPr>
          <p:spPr bwMode="auto">
            <a:xfrm>
              <a:off x="1436" y="2544"/>
              <a:ext cx="26" cy="24"/>
            </a:xfrm>
            <a:custGeom>
              <a:avLst/>
              <a:gdLst>
                <a:gd name="T0" fmla="*/ 11 w 26"/>
                <a:gd name="T1" fmla="*/ 24 h 24"/>
                <a:gd name="T2" fmla="*/ 11 w 26"/>
                <a:gd name="T3" fmla="*/ 22 h 24"/>
                <a:gd name="T4" fmla="*/ 11 w 26"/>
                <a:gd name="T5" fmla="*/ 18 h 24"/>
                <a:gd name="T6" fmla="*/ 13 w 26"/>
                <a:gd name="T7" fmla="*/ 17 h 24"/>
                <a:gd name="T8" fmla="*/ 15 w 26"/>
                <a:gd name="T9" fmla="*/ 15 h 24"/>
                <a:gd name="T10" fmla="*/ 17 w 26"/>
                <a:gd name="T11" fmla="*/ 13 h 24"/>
                <a:gd name="T12" fmla="*/ 21 w 26"/>
                <a:gd name="T13" fmla="*/ 11 h 24"/>
                <a:gd name="T14" fmla="*/ 23 w 26"/>
                <a:gd name="T15" fmla="*/ 9 h 24"/>
                <a:gd name="T16" fmla="*/ 26 w 26"/>
                <a:gd name="T17" fmla="*/ 9 h 24"/>
                <a:gd name="T18" fmla="*/ 26 w 26"/>
                <a:gd name="T19" fmla="*/ 0 h 24"/>
                <a:gd name="T20" fmla="*/ 21 w 26"/>
                <a:gd name="T21" fmla="*/ 0 h 24"/>
                <a:gd name="T22" fmla="*/ 17 w 26"/>
                <a:gd name="T23" fmla="*/ 1 h 24"/>
                <a:gd name="T24" fmla="*/ 11 w 26"/>
                <a:gd name="T25" fmla="*/ 3 h 24"/>
                <a:gd name="T26" fmla="*/ 8 w 26"/>
                <a:gd name="T27" fmla="*/ 7 h 24"/>
                <a:gd name="T28" fmla="*/ 6 w 26"/>
                <a:gd name="T29" fmla="*/ 11 h 24"/>
                <a:gd name="T30" fmla="*/ 2 w 26"/>
                <a:gd name="T31" fmla="*/ 15 h 24"/>
                <a:gd name="T32" fmla="*/ 2 w 26"/>
                <a:gd name="T33" fmla="*/ 20 h 24"/>
                <a:gd name="T34" fmla="*/ 0 w 26"/>
                <a:gd name="T35" fmla="*/ 24 h 24"/>
                <a:gd name="T36" fmla="*/ 11 w 26"/>
                <a:gd name="T37" fmla="*/ 24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4"/>
                <a:gd name="T59" fmla="*/ 26 w 26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4">
                  <a:moveTo>
                    <a:pt x="11" y="24"/>
                  </a:moveTo>
                  <a:lnTo>
                    <a:pt x="11" y="22"/>
                  </a:lnTo>
                  <a:lnTo>
                    <a:pt x="11" y="18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21" y="11"/>
                  </a:lnTo>
                  <a:lnTo>
                    <a:pt x="23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7" y="1"/>
                  </a:lnTo>
                  <a:lnTo>
                    <a:pt x="11" y="3"/>
                  </a:lnTo>
                  <a:lnTo>
                    <a:pt x="8" y="7"/>
                  </a:lnTo>
                  <a:lnTo>
                    <a:pt x="6" y="11"/>
                  </a:lnTo>
                  <a:lnTo>
                    <a:pt x="2" y="15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1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1" name="Freeform 106"/>
            <p:cNvSpPr>
              <a:spLocks/>
            </p:cNvSpPr>
            <p:nvPr/>
          </p:nvSpPr>
          <p:spPr bwMode="auto">
            <a:xfrm>
              <a:off x="1436" y="2568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4 h 6"/>
                <a:gd name="T4" fmla="*/ 4 w 11"/>
                <a:gd name="T5" fmla="*/ 6 h 6"/>
                <a:gd name="T6" fmla="*/ 6 w 11"/>
                <a:gd name="T7" fmla="*/ 6 h 6"/>
                <a:gd name="T8" fmla="*/ 8 w 11"/>
                <a:gd name="T9" fmla="*/ 6 h 6"/>
                <a:gd name="T10" fmla="*/ 9 w 11"/>
                <a:gd name="T11" fmla="*/ 4 h 6"/>
                <a:gd name="T12" fmla="*/ 11 w 11"/>
                <a:gd name="T13" fmla="*/ 0 h 6"/>
                <a:gd name="T14" fmla="*/ 0 w 11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"/>
                <a:gd name="T25" fmla="*/ 0 h 6"/>
                <a:gd name="T26" fmla="*/ 11 w 11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" h="6">
                  <a:moveTo>
                    <a:pt x="0" y="0"/>
                  </a:move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2" name="Freeform 107"/>
            <p:cNvSpPr>
              <a:spLocks/>
            </p:cNvSpPr>
            <p:nvPr/>
          </p:nvSpPr>
          <p:spPr bwMode="auto">
            <a:xfrm>
              <a:off x="1519" y="2570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0 w 10"/>
                <a:gd name="T5" fmla="*/ 4 h 4"/>
                <a:gd name="T6" fmla="*/ 2 w 10"/>
                <a:gd name="T7" fmla="*/ 4 h 4"/>
                <a:gd name="T8" fmla="*/ 4 w 10"/>
                <a:gd name="T9" fmla="*/ 4 h 4"/>
                <a:gd name="T10" fmla="*/ 6 w 10"/>
                <a:gd name="T11" fmla="*/ 4 h 4"/>
                <a:gd name="T12" fmla="*/ 8 w 10"/>
                <a:gd name="T13" fmla="*/ 4 h 4"/>
                <a:gd name="T14" fmla="*/ 10 w 10"/>
                <a:gd name="T15" fmla="*/ 2 h 4"/>
                <a:gd name="T16" fmla="*/ 10 w 10"/>
                <a:gd name="T17" fmla="*/ 0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3" name="Freeform 108"/>
            <p:cNvSpPr>
              <a:spLocks/>
            </p:cNvSpPr>
            <p:nvPr/>
          </p:nvSpPr>
          <p:spPr bwMode="auto">
            <a:xfrm>
              <a:off x="1502" y="2544"/>
              <a:ext cx="27" cy="24"/>
            </a:xfrm>
            <a:custGeom>
              <a:avLst/>
              <a:gdLst>
                <a:gd name="T0" fmla="*/ 0 w 27"/>
                <a:gd name="T1" fmla="*/ 9 h 24"/>
                <a:gd name="T2" fmla="*/ 4 w 27"/>
                <a:gd name="T3" fmla="*/ 9 h 24"/>
                <a:gd name="T4" fmla="*/ 8 w 27"/>
                <a:gd name="T5" fmla="*/ 11 h 24"/>
                <a:gd name="T6" fmla="*/ 10 w 27"/>
                <a:gd name="T7" fmla="*/ 13 h 24"/>
                <a:gd name="T8" fmla="*/ 11 w 27"/>
                <a:gd name="T9" fmla="*/ 15 h 24"/>
                <a:gd name="T10" fmla="*/ 13 w 27"/>
                <a:gd name="T11" fmla="*/ 17 h 24"/>
                <a:gd name="T12" fmla="*/ 15 w 27"/>
                <a:gd name="T13" fmla="*/ 18 h 24"/>
                <a:gd name="T14" fmla="*/ 15 w 27"/>
                <a:gd name="T15" fmla="*/ 22 h 24"/>
                <a:gd name="T16" fmla="*/ 17 w 27"/>
                <a:gd name="T17" fmla="*/ 24 h 24"/>
                <a:gd name="T18" fmla="*/ 27 w 27"/>
                <a:gd name="T19" fmla="*/ 24 h 24"/>
                <a:gd name="T20" fmla="*/ 27 w 27"/>
                <a:gd name="T21" fmla="*/ 20 h 24"/>
                <a:gd name="T22" fmla="*/ 25 w 27"/>
                <a:gd name="T23" fmla="*/ 15 h 24"/>
                <a:gd name="T24" fmla="*/ 23 w 27"/>
                <a:gd name="T25" fmla="*/ 11 h 24"/>
                <a:gd name="T26" fmla="*/ 19 w 27"/>
                <a:gd name="T27" fmla="*/ 7 h 24"/>
                <a:gd name="T28" fmla="*/ 15 w 27"/>
                <a:gd name="T29" fmla="*/ 3 h 24"/>
                <a:gd name="T30" fmla="*/ 11 w 27"/>
                <a:gd name="T31" fmla="*/ 1 h 24"/>
                <a:gd name="T32" fmla="*/ 6 w 27"/>
                <a:gd name="T33" fmla="*/ 0 h 24"/>
                <a:gd name="T34" fmla="*/ 0 w 27"/>
                <a:gd name="T35" fmla="*/ 0 h 24"/>
                <a:gd name="T36" fmla="*/ 0 w 27"/>
                <a:gd name="T37" fmla="*/ 9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4"/>
                <a:gd name="T59" fmla="*/ 27 w 27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4">
                  <a:moveTo>
                    <a:pt x="0" y="9"/>
                  </a:moveTo>
                  <a:lnTo>
                    <a:pt x="4" y="9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27" y="24"/>
                  </a:lnTo>
                  <a:lnTo>
                    <a:pt x="27" y="20"/>
                  </a:lnTo>
                  <a:lnTo>
                    <a:pt x="25" y="15"/>
                  </a:lnTo>
                  <a:lnTo>
                    <a:pt x="23" y="11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1" y="1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4" name="Freeform 109"/>
            <p:cNvSpPr>
              <a:spLocks/>
            </p:cNvSpPr>
            <p:nvPr/>
          </p:nvSpPr>
          <p:spPr bwMode="auto">
            <a:xfrm>
              <a:off x="1478" y="2544"/>
              <a:ext cx="24" cy="24"/>
            </a:xfrm>
            <a:custGeom>
              <a:avLst/>
              <a:gdLst>
                <a:gd name="T0" fmla="*/ 9 w 24"/>
                <a:gd name="T1" fmla="*/ 24 h 24"/>
                <a:gd name="T2" fmla="*/ 9 w 24"/>
                <a:gd name="T3" fmla="*/ 22 h 24"/>
                <a:gd name="T4" fmla="*/ 11 w 24"/>
                <a:gd name="T5" fmla="*/ 18 h 24"/>
                <a:gd name="T6" fmla="*/ 13 w 24"/>
                <a:gd name="T7" fmla="*/ 17 h 24"/>
                <a:gd name="T8" fmla="*/ 15 w 24"/>
                <a:gd name="T9" fmla="*/ 15 h 24"/>
                <a:gd name="T10" fmla="*/ 17 w 24"/>
                <a:gd name="T11" fmla="*/ 13 h 24"/>
                <a:gd name="T12" fmla="*/ 18 w 24"/>
                <a:gd name="T13" fmla="*/ 11 h 24"/>
                <a:gd name="T14" fmla="*/ 22 w 24"/>
                <a:gd name="T15" fmla="*/ 9 h 24"/>
                <a:gd name="T16" fmla="*/ 24 w 24"/>
                <a:gd name="T17" fmla="*/ 9 h 24"/>
                <a:gd name="T18" fmla="*/ 24 w 24"/>
                <a:gd name="T19" fmla="*/ 0 h 24"/>
                <a:gd name="T20" fmla="*/ 20 w 24"/>
                <a:gd name="T21" fmla="*/ 0 h 24"/>
                <a:gd name="T22" fmla="*/ 15 w 24"/>
                <a:gd name="T23" fmla="*/ 1 h 24"/>
                <a:gd name="T24" fmla="*/ 11 w 24"/>
                <a:gd name="T25" fmla="*/ 3 h 24"/>
                <a:gd name="T26" fmla="*/ 7 w 24"/>
                <a:gd name="T27" fmla="*/ 7 h 24"/>
                <a:gd name="T28" fmla="*/ 3 w 24"/>
                <a:gd name="T29" fmla="*/ 11 h 24"/>
                <a:gd name="T30" fmla="*/ 1 w 24"/>
                <a:gd name="T31" fmla="*/ 15 h 24"/>
                <a:gd name="T32" fmla="*/ 0 w 24"/>
                <a:gd name="T33" fmla="*/ 20 h 24"/>
                <a:gd name="T34" fmla="*/ 0 w 24"/>
                <a:gd name="T35" fmla="*/ 24 h 24"/>
                <a:gd name="T36" fmla="*/ 9 w 24"/>
                <a:gd name="T37" fmla="*/ 24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4"/>
                <a:gd name="T59" fmla="*/ 24 w 24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4">
                  <a:moveTo>
                    <a:pt x="9" y="24"/>
                  </a:moveTo>
                  <a:lnTo>
                    <a:pt x="9" y="22"/>
                  </a:lnTo>
                  <a:lnTo>
                    <a:pt x="11" y="18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8" y="11"/>
                  </a:lnTo>
                  <a:lnTo>
                    <a:pt x="22" y="9"/>
                  </a:lnTo>
                  <a:lnTo>
                    <a:pt x="24" y="9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11" y="3"/>
                  </a:lnTo>
                  <a:lnTo>
                    <a:pt x="7" y="7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9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5" name="Freeform 110"/>
            <p:cNvSpPr>
              <a:spLocks/>
            </p:cNvSpPr>
            <p:nvPr/>
          </p:nvSpPr>
          <p:spPr bwMode="auto">
            <a:xfrm>
              <a:off x="1478" y="2568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4 h 6"/>
                <a:gd name="T4" fmla="*/ 1 w 9"/>
                <a:gd name="T5" fmla="*/ 4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7 w 9"/>
                <a:gd name="T13" fmla="*/ 4 h 6"/>
                <a:gd name="T14" fmla="*/ 9 w 9"/>
                <a:gd name="T15" fmla="*/ 4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6" name="Freeform 111"/>
            <p:cNvSpPr>
              <a:spLocks/>
            </p:cNvSpPr>
            <p:nvPr/>
          </p:nvSpPr>
          <p:spPr bwMode="auto">
            <a:xfrm>
              <a:off x="1606" y="2564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7" name="Freeform 112"/>
            <p:cNvSpPr>
              <a:spLocks/>
            </p:cNvSpPr>
            <p:nvPr/>
          </p:nvSpPr>
          <p:spPr bwMode="auto">
            <a:xfrm>
              <a:off x="1525" y="2564"/>
              <a:ext cx="81" cy="10"/>
            </a:xfrm>
            <a:custGeom>
              <a:avLst/>
              <a:gdLst>
                <a:gd name="T0" fmla="*/ 0 w 81"/>
                <a:gd name="T1" fmla="*/ 4 h 10"/>
                <a:gd name="T2" fmla="*/ 0 w 81"/>
                <a:gd name="T3" fmla="*/ 10 h 10"/>
                <a:gd name="T4" fmla="*/ 81 w 81"/>
                <a:gd name="T5" fmla="*/ 10 h 10"/>
                <a:gd name="T6" fmla="*/ 81 w 81"/>
                <a:gd name="T7" fmla="*/ 0 h 10"/>
                <a:gd name="T8" fmla="*/ 0 w 81"/>
                <a:gd name="T9" fmla="*/ 0 h 10"/>
                <a:gd name="T10" fmla="*/ 0 w 81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0"/>
                <a:gd name="T20" fmla="*/ 81 w 8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0">
                  <a:moveTo>
                    <a:pt x="0" y="4"/>
                  </a:moveTo>
                  <a:lnTo>
                    <a:pt x="0" y="10"/>
                  </a:lnTo>
                  <a:lnTo>
                    <a:pt x="81" y="10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8" name="Freeform 113"/>
            <p:cNvSpPr>
              <a:spLocks/>
            </p:cNvSpPr>
            <p:nvPr/>
          </p:nvSpPr>
          <p:spPr bwMode="auto">
            <a:xfrm>
              <a:off x="1519" y="256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2 w 6"/>
                <a:gd name="T3" fmla="*/ 0 h 10"/>
                <a:gd name="T4" fmla="*/ 0 w 6"/>
                <a:gd name="T5" fmla="*/ 2 h 10"/>
                <a:gd name="T6" fmla="*/ 0 w 6"/>
                <a:gd name="T7" fmla="*/ 4 h 10"/>
                <a:gd name="T8" fmla="*/ 0 w 6"/>
                <a:gd name="T9" fmla="*/ 6 h 10"/>
                <a:gd name="T10" fmla="*/ 0 w 6"/>
                <a:gd name="T11" fmla="*/ 8 h 10"/>
                <a:gd name="T12" fmla="*/ 2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89" name="Freeform 114"/>
            <p:cNvSpPr>
              <a:spLocks/>
            </p:cNvSpPr>
            <p:nvPr/>
          </p:nvSpPr>
          <p:spPr bwMode="auto">
            <a:xfrm>
              <a:off x="1600" y="2523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12 w 12"/>
                <a:gd name="T3" fmla="*/ 2 h 5"/>
                <a:gd name="T4" fmla="*/ 10 w 12"/>
                <a:gd name="T5" fmla="*/ 2 h 5"/>
                <a:gd name="T6" fmla="*/ 8 w 12"/>
                <a:gd name="T7" fmla="*/ 0 h 5"/>
                <a:gd name="T8" fmla="*/ 6 w 12"/>
                <a:gd name="T9" fmla="*/ 0 h 5"/>
                <a:gd name="T10" fmla="*/ 4 w 12"/>
                <a:gd name="T11" fmla="*/ 0 h 5"/>
                <a:gd name="T12" fmla="*/ 2 w 12"/>
                <a:gd name="T13" fmla="*/ 2 h 5"/>
                <a:gd name="T14" fmla="*/ 0 w 12"/>
                <a:gd name="T15" fmla="*/ 5 h 5"/>
                <a:gd name="T16" fmla="*/ 12 w 12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5"/>
                <a:gd name="T29" fmla="*/ 12 w 1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5">
                  <a:moveTo>
                    <a:pt x="12" y="5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0" name="Freeform 115"/>
            <p:cNvSpPr>
              <a:spLocks/>
            </p:cNvSpPr>
            <p:nvPr/>
          </p:nvSpPr>
          <p:spPr bwMode="auto">
            <a:xfrm>
              <a:off x="1600" y="2528"/>
              <a:ext cx="12" cy="82"/>
            </a:xfrm>
            <a:custGeom>
              <a:avLst/>
              <a:gdLst>
                <a:gd name="T0" fmla="*/ 6 w 12"/>
                <a:gd name="T1" fmla="*/ 82 h 82"/>
                <a:gd name="T2" fmla="*/ 12 w 12"/>
                <a:gd name="T3" fmla="*/ 82 h 82"/>
                <a:gd name="T4" fmla="*/ 12 w 12"/>
                <a:gd name="T5" fmla="*/ 0 h 82"/>
                <a:gd name="T6" fmla="*/ 0 w 12"/>
                <a:gd name="T7" fmla="*/ 0 h 82"/>
                <a:gd name="T8" fmla="*/ 0 w 12"/>
                <a:gd name="T9" fmla="*/ 82 h 82"/>
                <a:gd name="T10" fmla="*/ 6 w 12"/>
                <a:gd name="T11" fmla="*/ 82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2"/>
                <a:gd name="T20" fmla="*/ 12 w 1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2">
                  <a:moveTo>
                    <a:pt x="6" y="82"/>
                  </a:moveTo>
                  <a:lnTo>
                    <a:pt x="12" y="8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6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1" name="Freeform 116"/>
            <p:cNvSpPr>
              <a:spLocks/>
            </p:cNvSpPr>
            <p:nvPr/>
          </p:nvSpPr>
          <p:spPr bwMode="auto">
            <a:xfrm>
              <a:off x="1600" y="2610"/>
              <a:ext cx="12" cy="5"/>
            </a:xfrm>
            <a:custGeom>
              <a:avLst/>
              <a:gdLst>
                <a:gd name="T0" fmla="*/ 0 w 12"/>
                <a:gd name="T1" fmla="*/ 0 h 5"/>
                <a:gd name="T2" fmla="*/ 2 w 12"/>
                <a:gd name="T3" fmla="*/ 1 h 5"/>
                <a:gd name="T4" fmla="*/ 2 w 12"/>
                <a:gd name="T5" fmla="*/ 3 h 5"/>
                <a:gd name="T6" fmla="*/ 4 w 12"/>
                <a:gd name="T7" fmla="*/ 5 h 5"/>
                <a:gd name="T8" fmla="*/ 6 w 12"/>
                <a:gd name="T9" fmla="*/ 5 h 5"/>
                <a:gd name="T10" fmla="*/ 8 w 12"/>
                <a:gd name="T11" fmla="*/ 5 h 5"/>
                <a:gd name="T12" fmla="*/ 10 w 12"/>
                <a:gd name="T13" fmla="*/ 3 h 5"/>
                <a:gd name="T14" fmla="*/ 12 w 12"/>
                <a:gd name="T15" fmla="*/ 1 h 5"/>
                <a:gd name="T16" fmla="*/ 12 w 12"/>
                <a:gd name="T17" fmla="*/ 0 h 5"/>
                <a:gd name="T18" fmla="*/ 0 w 12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2" name="Freeform 117"/>
            <p:cNvSpPr>
              <a:spLocks/>
            </p:cNvSpPr>
            <p:nvPr/>
          </p:nvSpPr>
          <p:spPr bwMode="auto">
            <a:xfrm>
              <a:off x="1621" y="2523"/>
              <a:ext cx="11" cy="5"/>
            </a:xfrm>
            <a:custGeom>
              <a:avLst/>
              <a:gdLst>
                <a:gd name="T0" fmla="*/ 11 w 11"/>
                <a:gd name="T1" fmla="*/ 5 h 5"/>
                <a:gd name="T2" fmla="*/ 9 w 11"/>
                <a:gd name="T3" fmla="*/ 2 h 5"/>
                <a:gd name="T4" fmla="*/ 8 w 11"/>
                <a:gd name="T5" fmla="*/ 0 h 5"/>
                <a:gd name="T6" fmla="*/ 6 w 11"/>
                <a:gd name="T7" fmla="*/ 0 h 5"/>
                <a:gd name="T8" fmla="*/ 4 w 11"/>
                <a:gd name="T9" fmla="*/ 0 h 5"/>
                <a:gd name="T10" fmla="*/ 2 w 11"/>
                <a:gd name="T11" fmla="*/ 2 h 5"/>
                <a:gd name="T12" fmla="*/ 0 w 11"/>
                <a:gd name="T13" fmla="*/ 2 h 5"/>
                <a:gd name="T14" fmla="*/ 0 w 11"/>
                <a:gd name="T15" fmla="*/ 5 h 5"/>
                <a:gd name="T16" fmla="*/ 11 w 11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11" y="5"/>
                  </a:move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3" name="Freeform 118"/>
            <p:cNvSpPr>
              <a:spLocks/>
            </p:cNvSpPr>
            <p:nvPr/>
          </p:nvSpPr>
          <p:spPr bwMode="auto">
            <a:xfrm>
              <a:off x="1621" y="2528"/>
              <a:ext cx="11" cy="82"/>
            </a:xfrm>
            <a:custGeom>
              <a:avLst/>
              <a:gdLst>
                <a:gd name="T0" fmla="*/ 6 w 11"/>
                <a:gd name="T1" fmla="*/ 82 h 82"/>
                <a:gd name="T2" fmla="*/ 11 w 11"/>
                <a:gd name="T3" fmla="*/ 82 h 82"/>
                <a:gd name="T4" fmla="*/ 11 w 11"/>
                <a:gd name="T5" fmla="*/ 0 h 82"/>
                <a:gd name="T6" fmla="*/ 0 w 11"/>
                <a:gd name="T7" fmla="*/ 0 h 82"/>
                <a:gd name="T8" fmla="*/ 0 w 11"/>
                <a:gd name="T9" fmla="*/ 82 h 82"/>
                <a:gd name="T10" fmla="*/ 6 w 11"/>
                <a:gd name="T11" fmla="*/ 82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82"/>
                <a:gd name="T20" fmla="*/ 11 w 11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82">
                  <a:moveTo>
                    <a:pt x="6" y="82"/>
                  </a:moveTo>
                  <a:lnTo>
                    <a:pt x="11" y="82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6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4" name="Freeform 119"/>
            <p:cNvSpPr>
              <a:spLocks/>
            </p:cNvSpPr>
            <p:nvPr/>
          </p:nvSpPr>
          <p:spPr bwMode="auto">
            <a:xfrm>
              <a:off x="1621" y="2610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1 h 5"/>
                <a:gd name="T4" fmla="*/ 2 w 11"/>
                <a:gd name="T5" fmla="*/ 3 h 5"/>
                <a:gd name="T6" fmla="*/ 4 w 11"/>
                <a:gd name="T7" fmla="*/ 5 h 5"/>
                <a:gd name="T8" fmla="*/ 6 w 11"/>
                <a:gd name="T9" fmla="*/ 5 h 5"/>
                <a:gd name="T10" fmla="*/ 8 w 11"/>
                <a:gd name="T11" fmla="*/ 5 h 5"/>
                <a:gd name="T12" fmla="*/ 9 w 11"/>
                <a:gd name="T13" fmla="*/ 3 h 5"/>
                <a:gd name="T14" fmla="*/ 9 w 11"/>
                <a:gd name="T15" fmla="*/ 1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5" name="Freeform 120"/>
            <p:cNvSpPr>
              <a:spLocks/>
            </p:cNvSpPr>
            <p:nvPr/>
          </p:nvSpPr>
          <p:spPr bwMode="auto">
            <a:xfrm>
              <a:off x="1891" y="2564"/>
              <a:ext cx="7" cy="10"/>
            </a:xfrm>
            <a:custGeom>
              <a:avLst/>
              <a:gdLst>
                <a:gd name="T0" fmla="*/ 0 w 7"/>
                <a:gd name="T1" fmla="*/ 10 h 10"/>
                <a:gd name="T2" fmla="*/ 2 w 7"/>
                <a:gd name="T3" fmla="*/ 10 h 10"/>
                <a:gd name="T4" fmla="*/ 4 w 7"/>
                <a:gd name="T5" fmla="*/ 10 h 10"/>
                <a:gd name="T6" fmla="*/ 5 w 7"/>
                <a:gd name="T7" fmla="*/ 10 h 10"/>
                <a:gd name="T8" fmla="*/ 7 w 7"/>
                <a:gd name="T9" fmla="*/ 8 h 10"/>
                <a:gd name="T10" fmla="*/ 7 w 7"/>
                <a:gd name="T11" fmla="*/ 6 h 10"/>
                <a:gd name="T12" fmla="*/ 7 w 7"/>
                <a:gd name="T13" fmla="*/ 4 h 10"/>
                <a:gd name="T14" fmla="*/ 7 w 7"/>
                <a:gd name="T15" fmla="*/ 2 h 10"/>
                <a:gd name="T16" fmla="*/ 5 w 7"/>
                <a:gd name="T17" fmla="*/ 0 h 10"/>
                <a:gd name="T18" fmla="*/ 0 w 7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10"/>
                <a:gd name="T32" fmla="*/ 7 w 7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7" y="8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6" name="Freeform 121"/>
            <p:cNvSpPr>
              <a:spLocks/>
            </p:cNvSpPr>
            <p:nvPr/>
          </p:nvSpPr>
          <p:spPr bwMode="auto">
            <a:xfrm>
              <a:off x="1829" y="2523"/>
              <a:ext cx="67" cy="51"/>
            </a:xfrm>
            <a:custGeom>
              <a:avLst/>
              <a:gdLst>
                <a:gd name="T0" fmla="*/ 3 w 67"/>
                <a:gd name="T1" fmla="*/ 5 h 51"/>
                <a:gd name="T2" fmla="*/ 0 w 67"/>
                <a:gd name="T3" fmla="*/ 9 h 51"/>
                <a:gd name="T4" fmla="*/ 62 w 67"/>
                <a:gd name="T5" fmla="*/ 51 h 51"/>
                <a:gd name="T6" fmla="*/ 67 w 67"/>
                <a:gd name="T7" fmla="*/ 41 h 51"/>
                <a:gd name="T8" fmla="*/ 5 w 67"/>
                <a:gd name="T9" fmla="*/ 0 h 51"/>
                <a:gd name="T10" fmla="*/ 3 w 67"/>
                <a:gd name="T11" fmla="*/ 5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51"/>
                <a:gd name="T20" fmla="*/ 67 w 67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51">
                  <a:moveTo>
                    <a:pt x="3" y="5"/>
                  </a:moveTo>
                  <a:lnTo>
                    <a:pt x="0" y="9"/>
                  </a:lnTo>
                  <a:lnTo>
                    <a:pt x="62" y="51"/>
                  </a:lnTo>
                  <a:lnTo>
                    <a:pt x="67" y="41"/>
                  </a:lnTo>
                  <a:lnTo>
                    <a:pt x="5" y="0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7" name="Freeform 122"/>
            <p:cNvSpPr>
              <a:spLocks/>
            </p:cNvSpPr>
            <p:nvPr/>
          </p:nvSpPr>
          <p:spPr bwMode="auto">
            <a:xfrm>
              <a:off x="1827" y="2523"/>
              <a:ext cx="7" cy="9"/>
            </a:xfrm>
            <a:custGeom>
              <a:avLst/>
              <a:gdLst>
                <a:gd name="T0" fmla="*/ 7 w 7"/>
                <a:gd name="T1" fmla="*/ 0 h 9"/>
                <a:gd name="T2" fmla="*/ 5 w 7"/>
                <a:gd name="T3" fmla="*/ 0 h 9"/>
                <a:gd name="T4" fmla="*/ 3 w 7"/>
                <a:gd name="T5" fmla="*/ 0 h 9"/>
                <a:gd name="T6" fmla="*/ 2 w 7"/>
                <a:gd name="T7" fmla="*/ 2 h 9"/>
                <a:gd name="T8" fmla="*/ 0 w 7"/>
                <a:gd name="T9" fmla="*/ 2 h 9"/>
                <a:gd name="T10" fmla="*/ 0 w 7"/>
                <a:gd name="T11" fmla="*/ 4 h 9"/>
                <a:gd name="T12" fmla="*/ 0 w 7"/>
                <a:gd name="T13" fmla="*/ 5 h 9"/>
                <a:gd name="T14" fmla="*/ 0 w 7"/>
                <a:gd name="T15" fmla="*/ 7 h 9"/>
                <a:gd name="T16" fmla="*/ 2 w 7"/>
                <a:gd name="T17" fmla="*/ 9 h 9"/>
                <a:gd name="T18" fmla="*/ 7 w 7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9"/>
                <a:gd name="T32" fmla="*/ 7 w 7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9">
                  <a:moveTo>
                    <a:pt x="7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8" name="Freeform 123"/>
            <p:cNvSpPr>
              <a:spLocks/>
            </p:cNvSpPr>
            <p:nvPr/>
          </p:nvSpPr>
          <p:spPr bwMode="auto">
            <a:xfrm>
              <a:off x="2078" y="2564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2 w 5"/>
                <a:gd name="T3" fmla="*/ 10 h 10"/>
                <a:gd name="T4" fmla="*/ 3 w 5"/>
                <a:gd name="T5" fmla="*/ 8 h 10"/>
                <a:gd name="T6" fmla="*/ 5 w 5"/>
                <a:gd name="T7" fmla="*/ 6 h 10"/>
                <a:gd name="T8" fmla="*/ 5 w 5"/>
                <a:gd name="T9" fmla="*/ 4 h 10"/>
                <a:gd name="T10" fmla="*/ 5 w 5"/>
                <a:gd name="T11" fmla="*/ 2 h 10"/>
                <a:gd name="T12" fmla="*/ 3 w 5"/>
                <a:gd name="T13" fmla="*/ 2 h 10"/>
                <a:gd name="T14" fmla="*/ 2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2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99" name="Freeform 124"/>
            <p:cNvSpPr>
              <a:spLocks/>
            </p:cNvSpPr>
            <p:nvPr/>
          </p:nvSpPr>
          <p:spPr bwMode="auto">
            <a:xfrm>
              <a:off x="1893" y="2564"/>
              <a:ext cx="185" cy="10"/>
            </a:xfrm>
            <a:custGeom>
              <a:avLst/>
              <a:gdLst>
                <a:gd name="T0" fmla="*/ 0 w 185"/>
                <a:gd name="T1" fmla="*/ 4 h 10"/>
                <a:gd name="T2" fmla="*/ 0 w 185"/>
                <a:gd name="T3" fmla="*/ 10 h 10"/>
                <a:gd name="T4" fmla="*/ 185 w 185"/>
                <a:gd name="T5" fmla="*/ 10 h 10"/>
                <a:gd name="T6" fmla="*/ 185 w 185"/>
                <a:gd name="T7" fmla="*/ 0 h 10"/>
                <a:gd name="T8" fmla="*/ 0 w 185"/>
                <a:gd name="T9" fmla="*/ 0 h 10"/>
                <a:gd name="T10" fmla="*/ 0 w 185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5"/>
                <a:gd name="T19" fmla="*/ 0 h 10"/>
                <a:gd name="T20" fmla="*/ 185 w 18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5" h="10">
                  <a:moveTo>
                    <a:pt x="0" y="4"/>
                  </a:moveTo>
                  <a:lnTo>
                    <a:pt x="0" y="10"/>
                  </a:lnTo>
                  <a:lnTo>
                    <a:pt x="185" y="10"/>
                  </a:lnTo>
                  <a:lnTo>
                    <a:pt x="185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0" name="Freeform 125"/>
            <p:cNvSpPr>
              <a:spLocks/>
            </p:cNvSpPr>
            <p:nvPr/>
          </p:nvSpPr>
          <p:spPr bwMode="auto">
            <a:xfrm>
              <a:off x="1887" y="256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2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1" name="Freeform 126"/>
            <p:cNvSpPr>
              <a:spLocks/>
            </p:cNvSpPr>
            <p:nvPr/>
          </p:nvSpPr>
          <p:spPr bwMode="auto">
            <a:xfrm>
              <a:off x="2078" y="3077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2 w 5"/>
                <a:gd name="T3" fmla="*/ 10 h 10"/>
                <a:gd name="T4" fmla="*/ 3 w 5"/>
                <a:gd name="T5" fmla="*/ 8 h 10"/>
                <a:gd name="T6" fmla="*/ 5 w 5"/>
                <a:gd name="T7" fmla="*/ 6 h 10"/>
                <a:gd name="T8" fmla="*/ 5 w 5"/>
                <a:gd name="T9" fmla="*/ 4 h 10"/>
                <a:gd name="T10" fmla="*/ 5 w 5"/>
                <a:gd name="T11" fmla="*/ 2 h 10"/>
                <a:gd name="T12" fmla="*/ 3 w 5"/>
                <a:gd name="T13" fmla="*/ 2 h 10"/>
                <a:gd name="T14" fmla="*/ 2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2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2" name="Freeform 127"/>
            <p:cNvSpPr>
              <a:spLocks/>
            </p:cNvSpPr>
            <p:nvPr/>
          </p:nvSpPr>
          <p:spPr bwMode="auto">
            <a:xfrm>
              <a:off x="1893" y="3077"/>
              <a:ext cx="185" cy="10"/>
            </a:xfrm>
            <a:custGeom>
              <a:avLst/>
              <a:gdLst>
                <a:gd name="T0" fmla="*/ 0 w 185"/>
                <a:gd name="T1" fmla="*/ 4 h 10"/>
                <a:gd name="T2" fmla="*/ 0 w 185"/>
                <a:gd name="T3" fmla="*/ 10 h 10"/>
                <a:gd name="T4" fmla="*/ 185 w 185"/>
                <a:gd name="T5" fmla="*/ 10 h 10"/>
                <a:gd name="T6" fmla="*/ 185 w 185"/>
                <a:gd name="T7" fmla="*/ 0 h 10"/>
                <a:gd name="T8" fmla="*/ 0 w 185"/>
                <a:gd name="T9" fmla="*/ 0 h 10"/>
                <a:gd name="T10" fmla="*/ 0 w 185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5"/>
                <a:gd name="T19" fmla="*/ 0 h 10"/>
                <a:gd name="T20" fmla="*/ 185 w 185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5" h="10">
                  <a:moveTo>
                    <a:pt x="0" y="4"/>
                  </a:moveTo>
                  <a:lnTo>
                    <a:pt x="0" y="10"/>
                  </a:lnTo>
                  <a:lnTo>
                    <a:pt x="185" y="10"/>
                  </a:lnTo>
                  <a:lnTo>
                    <a:pt x="185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3" name="Freeform 128"/>
            <p:cNvSpPr>
              <a:spLocks/>
            </p:cNvSpPr>
            <p:nvPr/>
          </p:nvSpPr>
          <p:spPr bwMode="auto">
            <a:xfrm>
              <a:off x="1887" y="3077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2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4" name="Freeform 129"/>
            <p:cNvSpPr>
              <a:spLocks/>
            </p:cNvSpPr>
            <p:nvPr/>
          </p:nvSpPr>
          <p:spPr bwMode="auto">
            <a:xfrm>
              <a:off x="1891" y="3077"/>
              <a:ext cx="7" cy="10"/>
            </a:xfrm>
            <a:custGeom>
              <a:avLst/>
              <a:gdLst>
                <a:gd name="T0" fmla="*/ 0 w 7"/>
                <a:gd name="T1" fmla="*/ 10 h 10"/>
                <a:gd name="T2" fmla="*/ 2 w 7"/>
                <a:gd name="T3" fmla="*/ 10 h 10"/>
                <a:gd name="T4" fmla="*/ 4 w 7"/>
                <a:gd name="T5" fmla="*/ 10 h 10"/>
                <a:gd name="T6" fmla="*/ 5 w 7"/>
                <a:gd name="T7" fmla="*/ 10 h 10"/>
                <a:gd name="T8" fmla="*/ 7 w 7"/>
                <a:gd name="T9" fmla="*/ 8 h 10"/>
                <a:gd name="T10" fmla="*/ 7 w 7"/>
                <a:gd name="T11" fmla="*/ 6 h 10"/>
                <a:gd name="T12" fmla="*/ 7 w 7"/>
                <a:gd name="T13" fmla="*/ 4 h 10"/>
                <a:gd name="T14" fmla="*/ 7 w 7"/>
                <a:gd name="T15" fmla="*/ 2 h 10"/>
                <a:gd name="T16" fmla="*/ 5 w 7"/>
                <a:gd name="T17" fmla="*/ 0 h 10"/>
                <a:gd name="T18" fmla="*/ 0 w 7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10"/>
                <a:gd name="T32" fmla="*/ 7 w 7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7" y="8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5" name="Freeform 130"/>
            <p:cNvSpPr>
              <a:spLocks/>
            </p:cNvSpPr>
            <p:nvPr/>
          </p:nvSpPr>
          <p:spPr bwMode="auto">
            <a:xfrm>
              <a:off x="1829" y="3036"/>
              <a:ext cx="67" cy="51"/>
            </a:xfrm>
            <a:custGeom>
              <a:avLst/>
              <a:gdLst>
                <a:gd name="T0" fmla="*/ 3 w 67"/>
                <a:gd name="T1" fmla="*/ 6 h 51"/>
                <a:gd name="T2" fmla="*/ 0 w 67"/>
                <a:gd name="T3" fmla="*/ 9 h 51"/>
                <a:gd name="T4" fmla="*/ 62 w 67"/>
                <a:gd name="T5" fmla="*/ 51 h 51"/>
                <a:gd name="T6" fmla="*/ 67 w 67"/>
                <a:gd name="T7" fmla="*/ 41 h 51"/>
                <a:gd name="T8" fmla="*/ 5 w 67"/>
                <a:gd name="T9" fmla="*/ 0 h 51"/>
                <a:gd name="T10" fmla="*/ 3 w 67"/>
                <a:gd name="T11" fmla="*/ 6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51"/>
                <a:gd name="T20" fmla="*/ 67 w 67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51">
                  <a:moveTo>
                    <a:pt x="3" y="6"/>
                  </a:moveTo>
                  <a:lnTo>
                    <a:pt x="0" y="9"/>
                  </a:lnTo>
                  <a:lnTo>
                    <a:pt x="62" y="51"/>
                  </a:lnTo>
                  <a:lnTo>
                    <a:pt x="67" y="41"/>
                  </a:lnTo>
                  <a:lnTo>
                    <a:pt x="5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6" name="Freeform 131"/>
            <p:cNvSpPr>
              <a:spLocks/>
            </p:cNvSpPr>
            <p:nvPr/>
          </p:nvSpPr>
          <p:spPr bwMode="auto">
            <a:xfrm>
              <a:off x="1827" y="3036"/>
              <a:ext cx="7" cy="9"/>
            </a:xfrm>
            <a:custGeom>
              <a:avLst/>
              <a:gdLst>
                <a:gd name="T0" fmla="*/ 7 w 7"/>
                <a:gd name="T1" fmla="*/ 0 h 9"/>
                <a:gd name="T2" fmla="*/ 5 w 7"/>
                <a:gd name="T3" fmla="*/ 0 h 9"/>
                <a:gd name="T4" fmla="*/ 3 w 7"/>
                <a:gd name="T5" fmla="*/ 0 h 9"/>
                <a:gd name="T6" fmla="*/ 2 w 7"/>
                <a:gd name="T7" fmla="*/ 0 h 9"/>
                <a:gd name="T8" fmla="*/ 0 w 7"/>
                <a:gd name="T9" fmla="*/ 2 h 9"/>
                <a:gd name="T10" fmla="*/ 0 w 7"/>
                <a:gd name="T11" fmla="*/ 4 h 9"/>
                <a:gd name="T12" fmla="*/ 0 w 7"/>
                <a:gd name="T13" fmla="*/ 6 h 9"/>
                <a:gd name="T14" fmla="*/ 0 w 7"/>
                <a:gd name="T15" fmla="*/ 8 h 9"/>
                <a:gd name="T16" fmla="*/ 2 w 7"/>
                <a:gd name="T17" fmla="*/ 9 h 9"/>
                <a:gd name="T18" fmla="*/ 7 w 7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9"/>
                <a:gd name="T32" fmla="*/ 7 w 7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9">
                  <a:moveTo>
                    <a:pt x="7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7" name="Freeform 132"/>
            <p:cNvSpPr>
              <a:spLocks/>
            </p:cNvSpPr>
            <p:nvPr/>
          </p:nvSpPr>
          <p:spPr bwMode="auto">
            <a:xfrm>
              <a:off x="1519" y="3164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0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8" name="Freeform 133"/>
            <p:cNvSpPr>
              <a:spLocks/>
            </p:cNvSpPr>
            <p:nvPr/>
          </p:nvSpPr>
          <p:spPr bwMode="auto">
            <a:xfrm>
              <a:off x="1502" y="3138"/>
              <a:ext cx="27" cy="26"/>
            </a:xfrm>
            <a:custGeom>
              <a:avLst/>
              <a:gdLst>
                <a:gd name="T0" fmla="*/ 0 w 27"/>
                <a:gd name="T1" fmla="*/ 11 h 26"/>
                <a:gd name="T2" fmla="*/ 4 w 27"/>
                <a:gd name="T3" fmla="*/ 11 h 26"/>
                <a:gd name="T4" fmla="*/ 8 w 27"/>
                <a:gd name="T5" fmla="*/ 11 h 26"/>
                <a:gd name="T6" fmla="*/ 10 w 27"/>
                <a:gd name="T7" fmla="*/ 13 h 26"/>
                <a:gd name="T8" fmla="*/ 11 w 27"/>
                <a:gd name="T9" fmla="*/ 15 h 26"/>
                <a:gd name="T10" fmla="*/ 13 w 27"/>
                <a:gd name="T11" fmla="*/ 17 h 26"/>
                <a:gd name="T12" fmla="*/ 15 w 27"/>
                <a:gd name="T13" fmla="*/ 21 h 26"/>
                <a:gd name="T14" fmla="*/ 15 w 27"/>
                <a:gd name="T15" fmla="*/ 22 h 26"/>
                <a:gd name="T16" fmla="*/ 17 w 27"/>
                <a:gd name="T17" fmla="*/ 26 h 26"/>
                <a:gd name="T18" fmla="*/ 27 w 27"/>
                <a:gd name="T19" fmla="*/ 26 h 26"/>
                <a:gd name="T20" fmla="*/ 27 w 27"/>
                <a:gd name="T21" fmla="*/ 21 h 26"/>
                <a:gd name="T22" fmla="*/ 25 w 27"/>
                <a:gd name="T23" fmla="*/ 17 h 26"/>
                <a:gd name="T24" fmla="*/ 23 w 27"/>
                <a:gd name="T25" fmla="*/ 11 h 26"/>
                <a:gd name="T26" fmla="*/ 19 w 27"/>
                <a:gd name="T27" fmla="*/ 7 h 26"/>
                <a:gd name="T28" fmla="*/ 15 w 27"/>
                <a:gd name="T29" fmla="*/ 6 h 26"/>
                <a:gd name="T30" fmla="*/ 11 w 27"/>
                <a:gd name="T31" fmla="*/ 2 h 26"/>
                <a:gd name="T32" fmla="*/ 6 w 27"/>
                <a:gd name="T33" fmla="*/ 2 h 26"/>
                <a:gd name="T34" fmla="*/ 0 w 27"/>
                <a:gd name="T35" fmla="*/ 0 h 26"/>
                <a:gd name="T36" fmla="*/ 0 w 27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6"/>
                <a:gd name="T59" fmla="*/ 27 w 27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6">
                  <a:moveTo>
                    <a:pt x="0" y="11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7" y="26"/>
                  </a:lnTo>
                  <a:lnTo>
                    <a:pt x="27" y="26"/>
                  </a:lnTo>
                  <a:lnTo>
                    <a:pt x="27" y="21"/>
                  </a:lnTo>
                  <a:lnTo>
                    <a:pt x="25" y="17"/>
                  </a:lnTo>
                  <a:lnTo>
                    <a:pt x="23" y="11"/>
                  </a:lnTo>
                  <a:lnTo>
                    <a:pt x="19" y="7"/>
                  </a:lnTo>
                  <a:lnTo>
                    <a:pt x="15" y="6"/>
                  </a:lnTo>
                  <a:lnTo>
                    <a:pt x="11" y="2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09" name="Freeform 134"/>
            <p:cNvSpPr>
              <a:spLocks/>
            </p:cNvSpPr>
            <p:nvPr/>
          </p:nvSpPr>
          <p:spPr bwMode="auto">
            <a:xfrm>
              <a:off x="1478" y="3138"/>
              <a:ext cx="24" cy="26"/>
            </a:xfrm>
            <a:custGeom>
              <a:avLst/>
              <a:gdLst>
                <a:gd name="T0" fmla="*/ 9 w 24"/>
                <a:gd name="T1" fmla="*/ 26 h 26"/>
                <a:gd name="T2" fmla="*/ 9 w 24"/>
                <a:gd name="T3" fmla="*/ 22 h 26"/>
                <a:gd name="T4" fmla="*/ 11 w 24"/>
                <a:gd name="T5" fmla="*/ 21 h 26"/>
                <a:gd name="T6" fmla="*/ 13 w 24"/>
                <a:gd name="T7" fmla="*/ 17 h 26"/>
                <a:gd name="T8" fmla="*/ 15 w 24"/>
                <a:gd name="T9" fmla="*/ 15 h 26"/>
                <a:gd name="T10" fmla="*/ 17 w 24"/>
                <a:gd name="T11" fmla="*/ 13 h 26"/>
                <a:gd name="T12" fmla="*/ 18 w 24"/>
                <a:gd name="T13" fmla="*/ 11 h 26"/>
                <a:gd name="T14" fmla="*/ 22 w 24"/>
                <a:gd name="T15" fmla="*/ 11 h 26"/>
                <a:gd name="T16" fmla="*/ 24 w 24"/>
                <a:gd name="T17" fmla="*/ 11 h 26"/>
                <a:gd name="T18" fmla="*/ 24 w 24"/>
                <a:gd name="T19" fmla="*/ 0 h 26"/>
                <a:gd name="T20" fmla="*/ 20 w 24"/>
                <a:gd name="T21" fmla="*/ 2 h 26"/>
                <a:gd name="T22" fmla="*/ 15 w 24"/>
                <a:gd name="T23" fmla="*/ 2 h 26"/>
                <a:gd name="T24" fmla="*/ 11 w 24"/>
                <a:gd name="T25" fmla="*/ 6 h 26"/>
                <a:gd name="T26" fmla="*/ 7 w 24"/>
                <a:gd name="T27" fmla="*/ 7 h 26"/>
                <a:gd name="T28" fmla="*/ 3 w 24"/>
                <a:gd name="T29" fmla="*/ 11 h 26"/>
                <a:gd name="T30" fmla="*/ 1 w 24"/>
                <a:gd name="T31" fmla="*/ 17 h 26"/>
                <a:gd name="T32" fmla="*/ 0 w 24"/>
                <a:gd name="T33" fmla="*/ 21 h 26"/>
                <a:gd name="T34" fmla="*/ 0 w 24"/>
                <a:gd name="T35" fmla="*/ 26 h 26"/>
                <a:gd name="T36" fmla="*/ 9 w 24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9" y="26"/>
                  </a:moveTo>
                  <a:lnTo>
                    <a:pt x="9" y="22"/>
                  </a:lnTo>
                  <a:lnTo>
                    <a:pt x="11" y="21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4" y="11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11" y="6"/>
                  </a:lnTo>
                  <a:lnTo>
                    <a:pt x="7" y="7"/>
                  </a:lnTo>
                  <a:lnTo>
                    <a:pt x="3" y="11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9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0" name="Freeform 135"/>
            <p:cNvSpPr>
              <a:spLocks/>
            </p:cNvSpPr>
            <p:nvPr/>
          </p:nvSpPr>
          <p:spPr bwMode="auto">
            <a:xfrm>
              <a:off x="1478" y="3164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1 w 9"/>
                <a:gd name="T5" fmla="*/ 4 h 6"/>
                <a:gd name="T6" fmla="*/ 3 w 9"/>
                <a:gd name="T7" fmla="*/ 4 h 6"/>
                <a:gd name="T8" fmla="*/ 5 w 9"/>
                <a:gd name="T9" fmla="*/ 6 h 6"/>
                <a:gd name="T10" fmla="*/ 7 w 9"/>
                <a:gd name="T11" fmla="*/ 4 h 6"/>
                <a:gd name="T12" fmla="*/ 9 w 9"/>
                <a:gd name="T13" fmla="*/ 2 h 6"/>
                <a:gd name="T14" fmla="*/ 9 w 9"/>
                <a:gd name="T15" fmla="*/ 0 h 6"/>
                <a:gd name="T16" fmla="*/ 0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1" name="Freeform 136"/>
            <p:cNvSpPr>
              <a:spLocks/>
            </p:cNvSpPr>
            <p:nvPr/>
          </p:nvSpPr>
          <p:spPr bwMode="auto">
            <a:xfrm>
              <a:off x="1478" y="3164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1 w 9"/>
                <a:gd name="T5" fmla="*/ 4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2" name="Freeform 137"/>
            <p:cNvSpPr>
              <a:spLocks/>
            </p:cNvSpPr>
            <p:nvPr/>
          </p:nvSpPr>
          <p:spPr bwMode="auto">
            <a:xfrm>
              <a:off x="1462" y="3138"/>
              <a:ext cx="25" cy="26"/>
            </a:xfrm>
            <a:custGeom>
              <a:avLst/>
              <a:gdLst>
                <a:gd name="T0" fmla="*/ 0 w 25"/>
                <a:gd name="T1" fmla="*/ 11 h 26"/>
                <a:gd name="T2" fmla="*/ 4 w 25"/>
                <a:gd name="T3" fmla="*/ 11 h 26"/>
                <a:gd name="T4" fmla="*/ 6 w 25"/>
                <a:gd name="T5" fmla="*/ 11 h 26"/>
                <a:gd name="T6" fmla="*/ 8 w 25"/>
                <a:gd name="T7" fmla="*/ 13 h 26"/>
                <a:gd name="T8" fmla="*/ 12 w 25"/>
                <a:gd name="T9" fmla="*/ 15 h 26"/>
                <a:gd name="T10" fmla="*/ 14 w 25"/>
                <a:gd name="T11" fmla="*/ 17 h 26"/>
                <a:gd name="T12" fmla="*/ 14 w 25"/>
                <a:gd name="T13" fmla="*/ 21 h 26"/>
                <a:gd name="T14" fmla="*/ 16 w 25"/>
                <a:gd name="T15" fmla="*/ 22 h 26"/>
                <a:gd name="T16" fmla="*/ 16 w 25"/>
                <a:gd name="T17" fmla="*/ 26 h 26"/>
                <a:gd name="T18" fmla="*/ 25 w 25"/>
                <a:gd name="T19" fmla="*/ 26 h 26"/>
                <a:gd name="T20" fmla="*/ 25 w 25"/>
                <a:gd name="T21" fmla="*/ 21 h 26"/>
                <a:gd name="T22" fmla="*/ 23 w 25"/>
                <a:gd name="T23" fmla="*/ 17 h 26"/>
                <a:gd name="T24" fmla="*/ 21 w 25"/>
                <a:gd name="T25" fmla="*/ 11 h 26"/>
                <a:gd name="T26" fmla="*/ 17 w 25"/>
                <a:gd name="T27" fmla="*/ 7 h 26"/>
                <a:gd name="T28" fmla="*/ 14 w 25"/>
                <a:gd name="T29" fmla="*/ 6 h 26"/>
                <a:gd name="T30" fmla="*/ 10 w 25"/>
                <a:gd name="T31" fmla="*/ 2 h 26"/>
                <a:gd name="T32" fmla="*/ 6 w 25"/>
                <a:gd name="T33" fmla="*/ 2 h 26"/>
                <a:gd name="T34" fmla="*/ 0 w 25"/>
                <a:gd name="T35" fmla="*/ 0 h 26"/>
                <a:gd name="T36" fmla="*/ 0 w 25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26"/>
                <a:gd name="T59" fmla="*/ 25 w 25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26">
                  <a:moveTo>
                    <a:pt x="0" y="11"/>
                  </a:moveTo>
                  <a:lnTo>
                    <a:pt x="4" y="11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12" y="15"/>
                  </a:lnTo>
                  <a:lnTo>
                    <a:pt x="14" y="17"/>
                  </a:lnTo>
                  <a:lnTo>
                    <a:pt x="14" y="21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25" y="26"/>
                  </a:lnTo>
                  <a:lnTo>
                    <a:pt x="25" y="21"/>
                  </a:lnTo>
                  <a:lnTo>
                    <a:pt x="23" y="17"/>
                  </a:lnTo>
                  <a:lnTo>
                    <a:pt x="21" y="11"/>
                  </a:lnTo>
                  <a:lnTo>
                    <a:pt x="17" y="7"/>
                  </a:lnTo>
                  <a:lnTo>
                    <a:pt x="14" y="6"/>
                  </a:lnTo>
                  <a:lnTo>
                    <a:pt x="10" y="2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3" name="Freeform 138"/>
            <p:cNvSpPr>
              <a:spLocks/>
            </p:cNvSpPr>
            <p:nvPr/>
          </p:nvSpPr>
          <p:spPr bwMode="auto">
            <a:xfrm>
              <a:off x="1436" y="3138"/>
              <a:ext cx="26" cy="26"/>
            </a:xfrm>
            <a:custGeom>
              <a:avLst/>
              <a:gdLst>
                <a:gd name="T0" fmla="*/ 11 w 26"/>
                <a:gd name="T1" fmla="*/ 26 h 26"/>
                <a:gd name="T2" fmla="*/ 11 w 26"/>
                <a:gd name="T3" fmla="*/ 22 h 26"/>
                <a:gd name="T4" fmla="*/ 11 w 26"/>
                <a:gd name="T5" fmla="*/ 21 h 26"/>
                <a:gd name="T6" fmla="*/ 13 w 26"/>
                <a:gd name="T7" fmla="*/ 17 h 26"/>
                <a:gd name="T8" fmla="*/ 15 w 26"/>
                <a:gd name="T9" fmla="*/ 15 h 26"/>
                <a:gd name="T10" fmla="*/ 17 w 26"/>
                <a:gd name="T11" fmla="*/ 13 h 26"/>
                <a:gd name="T12" fmla="*/ 21 w 26"/>
                <a:gd name="T13" fmla="*/ 11 h 26"/>
                <a:gd name="T14" fmla="*/ 23 w 26"/>
                <a:gd name="T15" fmla="*/ 11 h 26"/>
                <a:gd name="T16" fmla="*/ 26 w 26"/>
                <a:gd name="T17" fmla="*/ 11 h 26"/>
                <a:gd name="T18" fmla="*/ 26 w 26"/>
                <a:gd name="T19" fmla="*/ 0 h 26"/>
                <a:gd name="T20" fmla="*/ 21 w 26"/>
                <a:gd name="T21" fmla="*/ 2 h 26"/>
                <a:gd name="T22" fmla="*/ 17 w 26"/>
                <a:gd name="T23" fmla="*/ 2 h 26"/>
                <a:gd name="T24" fmla="*/ 11 w 26"/>
                <a:gd name="T25" fmla="*/ 6 h 26"/>
                <a:gd name="T26" fmla="*/ 8 w 26"/>
                <a:gd name="T27" fmla="*/ 7 h 26"/>
                <a:gd name="T28" fmla="*/ 6 w 26"/>
                <a:gd name="T29" fmla="*/ 11 h 26"/>
                <a:gd name="T30" fmla="*/ 2 w 26"/>
                <a:gd name="T31" fmla="*/ 17 h 26"/>
                <a:gd name="T32" fmla="*/ 2 w 26"/>
                <a:gd name="T33" fmla="*/ 21 h 26"/>
                <a:gd name="T34" fmla="*/ 0 w 26"/>
                <a:gd name="T35" fmla="*/ 26 h 26"/>
                <a:gd name="T36" fmla="*/ 11 w 26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11" y="26"/>
                  </a:moveTo>
                  <a:lnTo>
                    <a:pt x="11" y="22"/>
                  </a:lnTo>
                  <a:lnTo>
                    <a:pt x="11" y="21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21" y="11"/>
                  </a:lnTo>
                  <a:lnTo>
                    <a:pt x="23" y="11"/>
                  </a:lnTo>
                  <a:lnTo>
                    <a:pt x="26" y="11"/>
                  </a:lnTo>
                  <a:lnTo>
                    <a:pt x="26" y="0"/>
                  </a:lnTo>
                  <a:lnTo>
                    <a:pt x="21" y="2"/>
                  </a:lnTo>
                  <a:lnTo>
                    <a:pt x="17" y="2"/>
                  </a:lnTo>
                  <a:lnTo>
                    <a:pt x="11" y="6"/>
                  </a:lnTo>
                  <a:lnTo>
                    <a:pt x="8" y="7"/>
                  </a:lnTo>
                  <a:lnTo>
                    <a:pt x="6" y="11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4" name="Freeform 139"/>
            <p:cNvSpPr>
              <a:spLocks/>
            </p:cNvSpPr>
            <p:nvPr/>
          </p:nvSpPr>
          <p:spPr bwMode="auto">
            <a:xfrm>
              <a:off x="1436" y="3164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2 h 6"/>
                <a:gd name="T4" fmla="*/ 2 w 11"/>
                <a:gd name="T5" fmla="*/ 4 h 6"/>
                <a:gd name="T6" fmla="*/ 4 w 11"/>
                <a:gd name="T7" fmla="*/ 4 h 6"/>
                <a:gd name="T8" fmla="*/ 6 w 11"/>
                <a:gd name="T9" fmla="*/ 6 h 6"/>
                <a:gd name="T10" fmla="*/ 8 w 11"/>
                <a:gd name="T11" fmla="*/ 4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5" name="Freeform 140"/>
            <p:cNvSpPr>
              <a:spLocks/>
            </p:cNvSpPr>
            <p:nvPr/>
          </p:nvSpPr>
          <p:spPr bwMode="auto">
            <a:xfrm>
              <a:off x="1436" y="3164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4 w 11"/>
                <a:gd name="T7" fmla="*/ 6 h 6"/>
                <a:gd name="T8" fmla="*/ 6 w 11"/>
                <a:gd name="T9" fmla="*/ 6 h 6"/>
                <a:gd name="T10" fmla="*/ 8 w 11"/>
                <a:gd name="T11" fmla="*/ 6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6" name="Freeform 141"/>
            <p:cNvSpPr>
              <a:spLocks/>
            </p:cNvSpPr>
            <p:nvPr/>
          </p:nvSpPr>
          <p:spPr bwMode="auto">
            <a:xfrm>
              <a:off x="1421" y="3138"/>
              <a:ext cx="26" cy="26"/>
            </a:xfrm>
            <a:custGeom>
              <a:avLst/>
              <a:gdLst>
                <a:gd name="T0" fmla="*/ 0 w 26"/>
                <a:gd name="T1" fmla="*/ 11 h 26"/>
                <a:gd name="T2" fmla="*/ 4 w 26"/>
                <a:gd name="T3" fmla="*/ 11 h 26"/>
                <a:gd name="T4" fmla="*/ 6 w 26"/>
                <a:gd name="T5" fmla="*/ 11 h 26"/>
                <a:gd name="T6" fmla="*/ 9 w 26"/>
                <a:gd name="T7" fmla="*/ 13 h 26"/>
                <a:gd name="T8" fmla="*/ 11 w 26"/>
                <a:gd name="T9" fmla="*/ 15 h 26"/>
                <a:gd name="T10" fmla="*/ 13 w 26"/>
                <a:gd name="T11" fmla="*/ 17 h 26"/>
                <a:gd name="T12" fmla="*/ 13 w 26"/>
                <a:gd name="T13" fmla="*/ 21 h 26"/>
                <a:gd name="T14" fmla="*/ 15 w 26"/>
                <a:gd name="T15" fmla="*/ 22 h 26"/>
                <a:gd name="T16" fmla="*/ 15 w 26"/>
                <a:gd name="T17" fmla="*/ 26 h 26"/>
                <a:gd name="T18" fmla="*/ 26 w 26"/>
                <a:gd name="T19" fmla="*/ 26 h 26"/>
                <a:gd name="T20" fmla="*/ 24 w 26"/>
                <a:gd name="T21" fmla="*/ 21 h 26"/>
                <a:gd name="T22" fmla="*/ 23 w 26"/>
                <a:gd name="T23" fmla="*/ 17 h 26"/>
                <a:gd name="T24" fmla="*/ 21 w 26"/>
                <a:gd name="T25" fmla="*/ 11 h 26"/>
                <a:gd name="T26" fmla="*/ 19 w 26"/>
                <a:gd name="T27" fmla="*/ 7 h 26"/>
                <a:gd name="T28" fmla="*/ 15 w 26"/>
                <a:gd name="T29" fmla="*/ 6 h 26"/>
                <a:gd name="T30" fmla="*/ 9 w 26"/>
                <a:gd name="T31" fmla="*/ 2 h 26"/>
                <a:gd name="T32" fmla="*/ 6 w 26"/>
                <a:gd name="T33" fmla="*/ 2 h 26"/>
                <a:gd name="T34" fmla="*/ 0 w 26"/>
                <a:gd name="T35" fmla="*/ 0 h 26"/>
                <a:gd name="T36" fmla="*/ 0 w 26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0" y="11"/>
                  </a:moveTo>
                  <a:lnTo>
                    <a:pt x="4" y="11"/>
                  </a:lnTo>
                  <a:lnTo>
                    <a:pt x="6" y="11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6" y="26"/>
                  </a:lnTo>
                  <a:lnTo>
                    <a:pt x="24" y="21"/>
                  </a:lnTo>
                  <a:lnTo>
                    <a:pt x="23" y="17"/>
                  </a:lnTo>
                  <a:lnTo>
                    <a:pt x="21" y="11"/>
                  </a:lnTo>
                  <a:lnTo>
                    <a:pt x="19" y="7"/>
                  </a:lnTo>
                  <a:lnTo>
                    <a:pt x="15" y="6"/>
                  </a:lnTo>
                  <a:lnTo>
                    <a:pt x="9" y="2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7" name="Freeform 142"/>
            <p:cNvSpPr>
              <a:spLocks/>
            </p:cNvSpPr>
            <p:nvPr/>
          </p:nvSpPr>
          <p:spPr bwMode="auto">
            <a:xfrm>
              <a:off x="1395" y="3138"/>
              <a:ext cx="26" cy="26"/>
            </a:xfrm>
            <a:custGeom>
              <a:avLst/>
              <a:gdLst>
                <a:gd name="T0" fmla="*/ 11 w 26"/>
                <a:gd name="T1" fmla="*/ 26 h 26"/>
                <a:gd name="T2" fmla="*/ 11 w 26"/>
                <a:gd name="T3" fmla="*/ 22 h 26"/>
                <a:gd name="T4" fmla="*/ 11 w 26"/>
                <a:gd name="T5" fmla="*/ 21 h 26"/>
                <a:gd name="T6" fmla="*/ 13 w 26"/>
                <a:gd name="T7" fmla="*/ 17 h 26"/>
                <a:gd name="T8" fmla="*/ 15 w 26"/>
                <a:gd name="T9" fmla="*/ 15 h 26"/>
                <a:gd name="T10" fmla="*/ 17 w 26"/>
                <a:gd name="T11" fmla="*/ 13 h 26"/>
                <a:gd name="T12" fmla="*/ 20 w 26"/>
                <a:gd name="T13" fmla="*/ 11 h 26"/>
                <a:gd name="T14" fmla="*/ 22 w 26"/>
                <a:gd name="T15" fmla="*/ 11 h 26"/>
                <a:gd name="T16" fmla="*/ 26 w 26"/>
                <a:gd name="T17" fmla="*/ 11 h 26"/>
                <a:gd name="T18" fmla="*/ 26 w 26"/>
                <a:gd name="T19" fmla="*/ 0 h 26"/>
                <a:gd name="T20" fmla="*/ 20 w 26"/>
                <a:gd name="T21" fmla="*/ 2 h 26"/>
                <a:gd name="T22" fmla="*/ 17 w 26"/>
                <a:gd name="T23" fmla="*/ 2 h 26"/>
                <a:gd name="T24" fmla="*/ 11 w 26"/>
                <a:gd name="T25" fmla="*/ 6 h 26"/>
                <a:gd name="T26" fmla="*/ 7 w 26"/>
                <a:gd name="T27" fmla="*/ 7 h 26"/>
                <a:gd name="T28" fmla="*/ 5 w 26"/>
                <a:gd name="T29" fmla="*/ 11 h 26"/>
                <a:gd name="T30" fmla="*/ 1 w 26"/>
                <a:gd name="T31" fmla="*/ 17 h 26"/>
                <a:gd name="T32" fmla="*/ 1 w 26"/>
                <a:gd name="T33" fmla="*/ 21 h 26"/>
                <a:gd name="T34" fmla="*/ 0 w 26"/>
                <a:gd name="T35" fmla="*/ 26 h 26"/>
                <a:gd name="T36" fmla="*/ 11 w 26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11" y="26"/>
                  </a:moveTo>
                  <a:lnTo>
                    <a:pt x="11" y="22"/>
                  </a:lnTo>
                  <a:lnTo>
                    <a:pt x="11" y="21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7" y="2"/>
                  </a:lnTo>
                  <a:lnTo>
                    <a:pt x="11" y="6"/>
                  </a:lnTo>
                  <a:lnTo>
                    <a:pt x="7" y="7"/>
                  </a:lnTo>
                  <a:lnTo>
                    <a:pt x="5" y="11"/>
                  </a:lnTo>
                  <a:lnTo>
                    <a:pt x="1" y="17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8" name="Freeform 143"/>
            <p:cNvSpPr>
              <a:spLocks/>
            </p:cNvSpPr>
            <p:nvPr/>
          </p:nvSpPr>
          <p:spPr bwMode="auto">
            <a:xfrm>
              <a:off x="1395" y="3164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1 w 11"/>
                <a:gd name="T3" fmla="*/ 2 h 6"/>
                <a:gd name="T4" fmla="*/ 1 w 11"/>
                <a:gd name="T5" fmla="*/ 4 h 6"/>
                <a:gd name="T6" fmla="*/ 3 w 11"/>
                <a:gd name="T7" fmla="*/ 4 h 6"/>
                <a:gd name="T8" fmla="*/ 5 w 11"/>
                <a:gd name="T9" fmla="*/ 6 h 6"/>
                <a:gd name="T10" fmla="*/ 7 w 11"/>
                <a:gd name="T11" fmla="*/ 4 h 6"/>
                <a:gd name="T12" fmla="*/ 9 w 11"/>
                <a:gd name="T13" fmla="*/ 4 h 6"/>
                <a:gd name="T14" fmla="*/ 11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1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19" name="Freeform 144"/>
            <p:cNvSpPr>
              <a:spLocks/>
            </p:cNvSpPr>
            <p:nvPr/>
          </p:nvSpPr>
          <p:spPr bwMode="auto">
            <a:xfrm>
              <a:off x="1334" y="3036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0" name="Freeform 145"/>
            <p:cNvSpPr>
              <a:spLocks/>
            </p:cNvSpPr>
            <p:nvPr/>
          </p:nvSpPr>
          <p:spPr bwMode="auto">
            <a:xfrm>
              <a:off x="1332" y="3042"/>
              <a:ext cx="12" cy="81"/>
            </a:xfrm>
            <a:custGeom>
              <a:avLst/>
              <a:gdLst>
                <a:gd name="T0" fmla="*/ 6 w 12"/>
                <a:gd name="T1" fmla="*/ 81 h 81"/>
                <a:gd name="T2" fmla="*/ 12 w 12"/>
                <a:gd name="T3" fmla="*/ 81 h 81"/>
                <a:gd name="T4" fmla="*/ 12 w 12"/>
                <a:gd name="T5" fmla="*/ 0 h 81"/>
                <a:gd name="T6" fmla="*/ 2 w 12"/>
                <a:gd name="T7" fmla="*/ 0 h 81"/>
                <a:gd name="T8" fmla="*/ 0 w 12"/>
                <a:gd name="T9" fmla="*/ 81 h 81"/>
                <a:gd name="T10" fmla="*/ 6 w 12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1"/>
                <a:gd name="T20" fmla="*/ 12 w 12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1">
                  <a:moveTo>
                    <a:pt x="6" y="81"/>
                  </a:moveTo>
                  <a:lnTo>
                    <a:pt x="12" y="81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1" name="Freeform 146"/>
            <p:cNvSpPr>
              <a:spLocks/>
            </p:cNvSpPr>
            <p:nvPr/>
          </p:nvSpPr>
          <p:spPr bwMode="auto">
            <a:xfrm>
              <a:off x="1332" y="3123"/>
              <a:ext cx="12" cy="5"/>
            </a:xfrm>
            <a:custGeom>
              <a:avLst/>
              <a:gdLst>
                <a:gd name="T0" fmla="*/ 0 w 12"/>
                <a:gd name="T1" fmla="*/ 0 h 5"/>
                <a:gd name="T2" fmla="*/ 2 w 12"/>
                <a:gd name="T3" fmla="*/ 2 h 5"/>
                <a:gd name="T4" fmla="*/ 2 w 12"/>
                <a:gd name="T5" fmla="*/ 4 h 5"/>
                <a:gd name="T6" fmla="*/ 4 w 12"/>
                <a:gd name="T7" fmla="*/ 5 h 5"/>
                <a:gd name="T8" fmla="*/ 6 w 12"/>
                <a:gd name="T9" fmla="*/ 5 h 5"/>
                <a:gd name="T10" fmla="*/ 8 w 12"/>
                <a:gd name="T11" fmla="*/ 5 h 5"/>
                <a:gd name="T12" fmla="*/ 10 w 12"/>
                <a:gd name="T13" fmla="*/ 4 h 5"/>
                <a:gd name="T14" fmla="*/ 12 w 12"/>
                <a:gd name="T15" fmla="*/ 4 h 5"/>
                <a:gd name="T16" fmla="*/ 12 w 12"/>
                <a:gd name="T17" fmla="*/ 0 h 5"/>
                <a:gd name="T18" fmla="*/ 0 w 12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2" name="Freeform 147"/>
            <p:cNvSpPr>
              <a:spLocks/>
            </p:cNvSpPr>
            <p:nvPr/>
          </p:nvSpPr>
          <p:spPr bwMode="auto">
            <a:xfrm>
              <a:off x="1323" y="3045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7 w 11"/>
                <a:gd name="T7" fmla="*/ 2 h 6"/>
                <a:gd name="T8" fmla="*/ 5 w 11"/>
                <a:gd name="T9" fmla="*/ 0 h 6"/>
                <a:gd name="T10" fmla="*/ 4 w 11"/>
                <a:gd name="T11" fmla="*/ 2 h 6"/>
                <a:gd name="T12" fmla="*/ 2 w 11"/>
                <a:gd name="T13" fmla="*/ 2 h 6"/>
                <a:gd name="T14" fmla="*/ 0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3" name="Freeform 148"/>
            <p:cNvSpPr>
              <a:spLocks/>
            </p:cNvSpPr>
            <p:nvPr/>
          </p:nvSpPr>
          <p:spPr bwMode="auto">
            <a:xfrm>
              <a:off x="1323" y="3051"/>
              <a:ext cx="11" cy="51"/>
            </a:xfrm>
            <a:custGeom>
              <a:avLst/>
              <a:gdLst>
                <a:gd name="T0" fmla="*/ 5 w 11"/>
                <a:gd name="T1" fmla="*/ 51 h 51"/>
                <a:gd name="T2" fmla="*/ 9 w 11"/>
                <a:gd name="T3" fmla="*/ 51 h 51"/>
                <a:gd name="T4" fmla="*/ 11 w 11"/>
                <a:gd name="T5" fmla="*/ 0 h 51"/>
                <a:gd name="T6" fmla="*/ 0 w 11"/>
                <a:gd name="T7" fmla="*/ 0 h 51"/>
                <a:gd name="T8" fmla="*/ 0 w 11"/>
                <a:gd name="T9" fmla="*/ 51 h 51"/>
                <a:gd name="T10" fmla="*/ 5 w 11"/>
                <a:gd name="T11" fmla="*/ 51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51"/>
                <a:gd name="T20" fmla="*/ 11 w 11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51">
                  <a:moveTo>
                    <a:pt x="5" y="51"/>
                  </a:moveTo>
                  <a:lnTo>
                    <a:pt x="9" y="5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4" name="Freeform 149"/>
            <p:cNvSpPr>
              <a:spLocks/>
            </p:cNvSpPr>
            <p:nvPr/>
          </p:nvSpPr>
          <p:spPr bwMode="auto">
            <a:xfrm>
              <a:off x="1323" y="3102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4 h 6"/>
                <a:gd name="T4" fmla="*/ 2 w 9"/>
                <a:gd name="T5" fmla="*/ 4 h 6"/>
                <a:gd name="T6" fmla="*/ 4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0 h 6"/>
                <a:gd name="T16" fmla="*/ 0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5" name="Freeform 150"/>
            <p:cNvSpPr>
              <a:spLocks/>
            </p:cNvSpPr>
            <p:nvPr/>
          </p:nvSpPr>
          <p:spPr bwMode="auto">
            <a:xfrm>
              <a:off x="1323" y="3098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4 w 11"/>
                <a:gd name="T11" fmla="*/ 0 h 4"/>
                <a:gd name="T12" fmla="*/ 2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6" name="Freeform 151"/>
            <p:cNvSpPr>
              <a:spLocks/>
            </p:cNvSpPr>
            <p:nvPr/>
          </p:nvSpPr>
          <p:spPr bwMode="auto">
            <a:xfrm>
              <a:off x="1323" y="3102"/>
              <a:ext cx="11" cy="11"/>
            </a:xfrm>
            <a:custGeom>
              <a:avLst/>
              <a:gdLst>
                <a:gd name="T0" fmla="*/ 5 w 11"/>
                <a:gd name="T1" fmla="*/ 11 h 11"/>
                <a:gd name="T2" fmla="*/ 11 w 11"/>
                <a:gd name="T3" fmla="*/ 11 h 11"/>
                <a:gd name="T4" fmla="*/ 11 w 11"/>
                <a:gd name="T5" fmla="*/ 0 h 11"/>
                <a:gd name="T6" fmla="*/ 0 w 11"/>
                <a:gd name="T7" fmla="*/ 0 h 11"/>
                <a:gd name="T8" fmla="*/ 0 w 11"/>
                <a:gd name="T9" fmla="*/ 11 h 11"/>
                <a:gd name="T10" fmla="*/ 5 w 11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1"/>
                <a:gd name="T20" fmla="*/ 11 w 1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1">
                  <a:moveTo>
                    <a:pt x="5" y="11"/>
                  </a:move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7" name="Freeform 152"/>
            <p:cNvSpPr>
              <a:spLocks/>
            </p:cNvSpPr>
            <p:nvPr/>
          </p:nvSpPr>
          <p:spPr bwMode="auto">
            <a:xfrm>
              <a:off x="1323" y="3113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0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8" name="Freeform 153"/>
            <p:cNvSpPr>
              <a:spLocks/>
            </p:cNvSpPr>
            <p:nvPr/>
          </p:nvSpPr>
          <p:spPr bwMode="auto">
            <a:xfrm>
              <a:off x="1313" y="3057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2 h 5"/>
                <a:gd name="T4" fmla="*/ 8 w 10"/>
                <a:gd name="T5" fmla="*/ 2 h 5"/>
                <a:gd name="T6" fmla="*/ 8 w 10"/>
                <a:gd name="T7" fmla="*/ 0 h 5"/>
                <a:gd name="T8" fmla="*/ 6 w 10"/>
                <a:gd name="T9" fmla="*/ 0 h 5"/>
                <a:gd name="T10" fmla="*/ 4 w 10"/>
                <a:gd name="T11" fmla="*/ 0 h 5"/>
                <a:gd name="T12" fmla="*/ 2 w 10"/>
                <a:gd name="T13" fmla="*/ 2 h 5"/>
                <a:gd name="T14" fmla="*/ 0 w 10"/>
                <a:gd name="T15" fmla="*/ 2 h 5"/>
                <a:gd name="T16" fmla="*/ 0 w 10"/>
                <a:gd name="T17" fmla="*/ 5 h 5"/>
                <a:gd name="T18" fmla="*/ 10 w 10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10" y="5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29" name="Freeform 154"/>
            <p:cNvSpPr>
              <a:spLocks/>
            </p:cNvSpPr>
            <p:nvPr/>
          </p:nvSpPr>
          <p:spPr bwMode="auto">
            <a:xfrm>
              <a:off x="1313" y="3062"/>
              <a:ext cx="10" cy="40"/>
            </a:xfrm>
            <a:custGeom>
              <a:avLst/>
              <a:gdLst>
                <a:gd name="T0" fmla="*/ 4 w 10"/>
                <a:gd name="T1" fmla="*/ 40 h 40"/>
                <a:gd name="T2" fmla="*/ 10 w 10"/>
                <a:gd name="T3" fmla="*/ 40 h 40"/>
                <a:gd name="T4" fmla="*/ 10 w 10"/>
                <a:gd name="T5" fmla="*/ 0 h 40"/>
                <a:gd name="T6" fmla="*/ 0 w 10"/>
                <a:gd name="T7" fmla="*/ 0 h 40"/>
                <a:gd name="T8" fmla="*/ 0 w 10"/>
                <a:gd name="T9" fmla="*/ 40 h 40"/>
                <a:gd name="T10" fmla="*/ 4 w 10"/>
                <a:gd name="T11" fmla="*/ 4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0"/>
                <a:gd name="T20" fmla="*/ 10 w 10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0">
                  <a:moveTo>
                    <a:pt x="4" y="40"/>
                  </a:moveTo>
                  <a:lnTo>
                    <a:pt x="10" y="4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0"/>
                  </a:lnTo>
                  <a:lnTo>
                    <a:pt x="4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0" name="Freeform 155"/>
            <p:cNvSpPr>
              <a:spLocks/>
            </p:cNvSpPr>
            <p:nvPr/>
          </p:nvSpPr>
          <p:spPr bwMode="auto">
            <a:xfrm>
              <a:off x="1313" y="3102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6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4 h 6"/>
                <a:gd name="T12" fmla="*/ 10 w 10"/>
                <a:gd name="T13" fmla="*/ 4 h 6"/>
                <a:gd name="T14" fmla="*/ 10 w 10"/>
                <a:gd name="T15" fmla="*/ 0 h 6"/>
                <a:gd name="T16" fmla="*/ 0 w 1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1" name="Freeform 156"/>
            <p:cNvSpPr>
              <a:spLocks/>
            </p:cNvSpPr>
            <p:nvPr/>
          </p:nvSpPr>
          <p:spPr bwMode="auto">
            <a:xfrm>
              <a:off x="1302" y="3066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9 w 11"/>
                <a:gd name="T5" fmla="*/ 2 h 6"/>
                <a:gd name="T6" fmla="*/ 8 w 11"/>
                <a:gd name="T7" fmla="*/ 2 h 6"/>
                <a:gd name="T8" fmla="*/ 6 w 11"/>
                <a:gd name="T9" fmla="*/ 0 h 6"/>
                <a:gd name="T10" fmla="*/ 4 w 11"/>
                <a:gd name="T11" fmla="*/ 0 h 6"/>
                <a:gd name="T12" fmla="*/ 2 w 11"/>
                <a:gd name="T13" fmla="*/ 2 h 6"/>
                <a:gd name="T14" fmla="*/ 2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2" name="Freeform 157"/>
            <p:cNvSpPr>
              <a:spLocks/>
            </p:cNvSpPr>
            <p:nvPr/>
          </p:nvSpPr>
          <p:spPr bwMode="auto">
            <a:xfrm>
              <a:off x="1302" y="3072"/>
              <a:ext cx="11" cy="21"/>
            </a:xfrm>
            <a:custGeom>
              <a:avLst/>
              <a:gdLst>
                <a:gd name="T0" fmla="*/ 6 w 11"/>
                <a:gd name="T1" fmla="*/ 21 h 21"/>
                <a:gd name="T2" fmla="*/ 11 w 11"/>
                <a:gd name="T3" fmla="*/ 21 h 21"/>
                <a:gd name="T4" fmla="*/ 11 w 11"/>
                <a:gd name="T5" fmla="*/ 0 h 21"/>
                <a:gd name="T6" fmla="*/ 0 w 11"/>
                <a:gd name="T7" fmla="*/ 0 h 21"/>
                <a:gd name="T8" fmla="*/ 0 w 11"/>
                <a:gd name="T9" fmla="*/ 21 h 21"/>
                <a:gd name="T10" fmla="*/ 6 w 11"/>
                <a:gd name="T11" fmla="*/ 2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1"/>
                <a:gd name="T20" fmla="*/ 11 w 1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1">
                  <a:moveTo>
                    <a:pt x="6" y="21"/>
                  </a:moveTo>
                  <a:lnTo>
                    <a:pt x="11" y="2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3" name="Freeform 158"/>
            <p:cNvSpPr>
              <a:spLocks/>
            </p:cNvSpPr>
            <p:nvPr/>
          </p:nvSpPr>
          <p:spPr bwMode="auto">
            <a:xfrm>
              <a:off x="1302" y="3093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1 h 5"/>
                <a:gd name="T4" fmla="*/ 2 w 11"/>
                <a:gd name="T5" fmla="*/ 3 h 5"/>
                <a:gd name="T6" fmla="*/ 4 w 11"/>
                <a:gd name="T7" fmla="*/ 3 h 5"/>
                <a:gd name="T8" fmla="*/ 6 w 11"/>
                <a:gd name="T9" fmla="*/ 5 h 5"/>
                <a:gd name="T10" fmla="*/ 8 w 11"/>
                <a:gd name="T11" fmla="*/ 3 h 5"/>
                <a:gd name="T12" fmla="*/ 9 w 11"/>
                <a:gd name="T13" fmla="*/ 3 h 5"/>
                <a:gd name="T14" fmla="*/ 9 w 11"/>
                <a:gd name="T15" fmla="*/ 1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5"/>
                  </a:lnTo>
                  <a:lnTo>
                    <a:pt x="8" y="3"/>
                  </a:lnTo>
                  <a:lnTo>
                    <a:pt x="9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4" name="Freeform 159"/>
            <p:cNvSpPr>
              <a:spLocks/>
            </p:cNvSpPr>
            <p:nvPr/>
          </p:nvSpPr>
          <p:spPr bwMode="auto">
            <a:xfrm>
              <a:off x="1359" y="3077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3 w 5"/>
                <a:gd name="T3" fmla="*/ 10 h 10"/>
                <a:gd name="T4" fmla="*/ 3 w 5"/>
                <a:gd name="T5" fmla="*/ 8 h 10"/>
                <a:gd name="T6" fmla="*/ 5 w 5"/>
                <a:gd name="T7" fmla="*/ 6 h 10"/>
                <a:gd name="T8" fmla="*/ 5 w 5"/>
                <a:gd name="T9" fmla="*/ 4 h 10"/>
                <a:gd name="T10" fmla="*/ 5 w 5"/>
                <a:gd name="T11" fmla="*/ 2 h 10"/>
                <a:gd name="T12" fmla="*/ 3 w 5"/>
                <a:gd name="T13" fmla="*/ 2 h 10"/>
                <a:gd name="T14" fmla="*/ 3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3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5" name="Freeform 160"/>
            <p:cNvSpPr>
              <a:spLocks/>
            </p:cNvSpPr>
            <p:nvPr/>
          </p:nvSpPr>
          <p:spPr bwMode="auto">
            <a:xfrm>
              <a:off x="1340" y="3077"/>
              <a:ext cx="19" cy="10"/>
            </a:xfrm>
            <a:custGeom>
              <a:avLst/>
              <a:gdLst>
                <a:gd name="T0" fmla="*/ 0 w 19"/>
                <a:gd name="T1" fmla="*/ 4 h 10"/>
                <a:gd name="T2" fmla="*/ 0 w 19"/>
                <a:gd name="T3" fmla="*/ 10 h 10"/>
                <a:gd name="T4" fmla="*/ 19 w 19"/>
                <a:gd name="T5" fmla="*/ 10 h 10"/>
                <a:gd name="T6" fmla="*/ 19 w 19"/>
                <a:gd name="T7" fmla="*/ 0 h 10"/>
                <a:gd name="T8" fmla="*/ 0 w 19"/>
                <a:gd name="T9" fmla="*/ 0 h 10"/>
                <a:gd name="T10" fmla="*/ 0 w 19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0"/>
                <a:gd name="T20" fmla="*/ 19 w 19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0">
                  <a:moveTo>
                    <a:pt x="0" y="4"/>
                  </a:moveTo>
                  <a:lnTo>
                    <a:pt x="0" y="10"/>
                  </a:lnTo>
                  <a:lnTo>
                    <a:pt x="19" y="1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6" name="Freeform 161"/>
            <p:cNvSpPr>
              <a:spLocks/>
            </p:cNvSpPr>
            <p:nvPr/>
          </p:nvSpPr>
          <p:spPr bwMode="auto">
            <a:xfrm>
              <a:off x="1334" y="3077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2 w 6"/>
                <a:gd name="T3" fmla="*/ 0 h 10"/>
                <a:gd name="T4" fmla="*/ 2 w 6"/>
                <a:gd name="T5" fmla="*/ 2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2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7" name="Freeform 162"/>
            <p:cNvSpPr>
              <a:spLocks/>
            </p:cNvSpPr>
            <p:nvPr/>
          </p:nvSpPr>
          <p:spPr bwMode="auto">
            <a:xfrm>
              <a:off x="2068" y="3081"/>
              <a:ext cx="21" cy="12"/>
            </a:xfrm>
            <a:custGeom>
              <a:avLst/>
              <a:gdLst>
                <a:gd name="T0" fmla="*/ 10 w 21"/>
                <a:gd name="T1" fmla="*/ 0 h 12"/>
                <a:gd name="T2" fmla="*/ 10 w 21"/>
                <a:gd name="T3" fmla="*/ 2 h 12"/>
                <a:gd name="T4" fmla="*/ 10 w 21"/>
                <a:gd name="T5" fmla="*/ 0 h 12"/>
                <a:gd name="T6" fmla="*/ 10 w 21"/>
                <a:gd name="T7" fmla="*/ 2 h 12"/>
                <a:gd name="T8" fmla="*/ 10 w 21"/>
                <a:gd name="T9" fmla="*/ 0 h 12"/>
                <a:gd name="T10" fmla="*/ 0 w 21"/>
                <a:gd name="T11" fmla="*/ 0 h 12"/>
                <a:gd name="T12" fmla="*/ 0 w 21"/>
                <a:gd name="T13" fmla="*/ 6 h 12"/>
                <a:gd name="T14" fmla="*/ 2 w 21"/>
                <a:gd name="T15" fmla="*/ 8 h 12"/>
                <a:gd name="T16" fmla="*/ 6 w 21"/>
                <a:gd name="T17" fmla="*/ 12 h 12"/>
                <a:gd name="T18" fmla="*/ 10 w 21"/>
                <a:gd name="T19" fmla="*/ 12 h 12"/>
                <a:gd name="T20" fmla="*/ 13 w 21"/>
                <a:gd name="T21" fmla="*/ 12 h 12"/>
                <a:gd name="T22" fmla="*/ 17 w 21"/>
                <a:gd name="T23" fmla="*/ 8 h 12"/>
                <a:gd name="T24" fmla="*/ 19 w 21"/>
                <a:gd name="T25" fmla="*/ 6 h 12"/>
                <a:gd name="T26" fmla="*/ 21 w 21"/>
                <a:gd name="T27" fmla="*/ 0 h 12"/>
                <a:gd name="T28" fmla="*/ 10 w 21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2"/>
                <a:gd name="T47" fmla="*/ 21 w 21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2">
                  <a:moveTo>
                    <a:pt x="10" y="0"/>
                  </a:move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3" y="12"/>
                  </a:lnTo>
                  <a:lnTo>
                    <a:pt x="17" y="8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8" name="Freeform 163"/>
            <p:cNvSpPr>
              <a:spLocks/>
            </p:cNvSpPr>
            <p:nvPr/>
          </p:nvSpPr>
          <p:spPr bwMode="auto">
            <a:xfrm>
              <a:off x="2068" y="3072"/>
              <a:ext cx="21" cy="11"/>
            </a:xfrm>
            <a:custGeom>
              <a:avLst/>
              <a:gdLst>
                <a:gd name="T0" fmla="*/ 10 w 21"/>
                <a:gd name="T1" fmla="*/ 9 h 11"/>
                <a:gd name="T2" fmla="*/ 10 w 21"/>
                <a:gd name="T3" fmla="*/ 11 h 11"/>
                <a:gd name="T4" fmla="*/ 10 w 21"/>
                <a:gd name="T5" fmla="*/ 9 h 11"/>
                <a:gd name="T6" fmla="*/ 10 w 21"/>
                <a:gd name="T7" fmla="*/ 11 h 11"/>
                <a:gd name="T8" fmla="*/ 10 w 21"/>
                <a:gd name="T9" fmla="*/ 9 h 11"/>
                <a:gd name="T10" fmla="*/ 21 w 21"/>
                <a:gd name="T11" fmla="*/ 9 h 11"/>
                <a:gd name="T12" fmla="*/ 19 w 21"/>
                <a:gd name="T13" fmla="*/ 5 h 11"/>
                <a:gd name="T14" fmla="*/ 17 w 21"/>
                <a:gd name="T15" fmla="*/ 2 h 11"/>
                <a:gd name="T16" fmla="*/ 13 w 21"/>
                <a:gd name="T17" fmla="*/ 0 h 11"/>
                <a:gd name="T18" fmla="*/ 10 w 21"/>
                <a:gd name="T19" fmla="*/ 0 h 11"/>
                <a:gd name="T20" fmla="*/ 6 w 21"/>
                <a:gd name="T21" fmla="*/ 0 h 11"/>
                <a:gd name="T22" fmla="*/ 4 w 21"/>
                <a:gd name="T23" fmla="*/ 2 h 11"/>
                <a:gd name="T24" fmla="*/ 0 w 21"/>
                <a:gd name="T25" fmla="*/ 5 h 11"/>
                <a:gd name="T26" fmla="*/ 0 w 21"/>
                <a:gd name="T27" fmla="*/ 9 h 11"/>
                <a:gd name="T28" fmla="*/ 10 w 21"/>
                <a:gd name="T29" fmla="*/ 9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1"/>
                <a:gd name="T47" fmla="*/ 21 w 21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1">
                  <a:moveTo>
                    <a:pt x="10" y="9"/>
                  </a:moveTo>
                  <a:lnTo>
                    <a:pt x="10" y="11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39" name="Freeform 164"/>
            <p:cNvSpPr>
              <a:spLocks/>
            </p:cNvSpPr>
            <p:nvPr/>
          </p:nvSpPr>
          <p:spPr bwMode="auto">
            <a:xfrm>
              <a:off x="2072" y="1927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1 h 11"/>
                <a:gd name="T4" fmla="*/ 2 w 6"/>
                <a:gd name="T5" fmla="*/ 1 h 11"/>
                <a:gd name="T6" fmla="*/ 2 w 6"/>
                <a:gd name="T7" fmla="*/ 3 h 11"/>
                <a:gd name="T8" fmla="*/ 0 w 6"/>
                <a:gd name="T9" fmla="*/ 5 h 11"/>
                <a:gd name="T10" fmla="*/ 2 w 6"/>
                <a:gd name="T11" fmla="*/ 7 h 11"/>
                <a:gd name="T12" fmla="*/ 2 w 6"/>
                <a:gd name="T13" fmla="*/ 9 h 11"/>
                <a:gd name="T14" fmla="*/ 4 w 6"/>
                <a:gd name="T15" fmla="*/ 11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0" name="Freeform 165"/>
            <p:cNvSpPr>
              <a:spLocks/>
            </p:cNvSpPr>
            <p:nvPr/>
          </p:nvSpPr>
          <p:spPr bwMode="auto">
            <a:xfrm>
              <a:off x="2078" y="1927"/>
              <a:ext cx="83" cy="11"/>
            </a:xfrm>
            <a:custGeom>
              <a:avLst/>
              <a:gdLst>
                <a:gd name="T0" fmla="*/ 83 w 83"/>
                <a:gd name="T1" fmla="*/ 5 h 11"/>
                <a:gd name="T2" fmla="*/ 83 w 83"/>
                <a:gd name="T3" fmla="*/ 0 h 11"/>
                <a:gd name="T4" fmla="*/ 0 w 83"/>
                <a:gd name="T5" fmla="*/ 0 h 11"/>
                <a:gd name="T6" fmla="*/ 0 w 83"/>
                <a:gd name="T7" fmla="*/ 11 h 11"/>
                <a:gd name="T8" fmla="*/ 83 w 83"/>
                <a:gd name="T9" fmla="*/ 11 h 11"/>
                <a:gd name="T10" fmla="*/ 83 w 83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1"/>
                <a:gd name="T20" fmla="*/ 83 w 83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1">
                  <a:moveTo>
                    <a:pt x="83" y="5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3" y="11"/>
                  </a:lnTo>
                  <a:lnTo>
                    <a:pt x="8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1" name="Freeform 166"/>
            <p:cNvSpPr>
              <a:spLocks/>
            </p:cNvSpPr>
            <p:nvPr/>
          </p:nvSpPr>
          <p:spPr bwMode="auto">
            <a:xfrm>
              <a:off x="2161" y="1927"/>
              <a:ext cx="3" cy="11"/>
            </a:xfrm>
            <a:custGeom>
              <a:avLst/>
              <a:gdLst>
                <a:gd name="T0" fmla="*/ 0 w 3"/>
                <a:gd name="T1" fmla="*/ 11 h 11"/>
                <a:gd name="T2" fmla="*/ 2 w 3"/>
                <a:gd name="T3" fmla="*/ 11 h 11"/>
                <a:gd name="T4" fmla="*/ 3 w 3"/>
                <a:gd name="T5" fmla="*/ 9 h 11"/>
                <a:gd name="T6" fmla="*/ 3 w 3"/>
                <a:gd name="T7" fmla="*/ 7 h 11"/>
                <a:gd name="T8" fmla="*/ 3 w 3"/>
                <a:gd name="T9" fmla="*/ 5 h 11"/>
                <a:gd name="T10" fmla="*/ 3 w 3"/>
                <a:gd name="T11" fmla="*/ 3 h 11"/>
                <a:gd name="T12" fmla="*/ 3 w 3"/>
                <a:gd name="T13" fmla="*/ 1 h 11"/>
                <a:gd name="T14" fmla="*/ 2 w 3"/>
                <a:gd name="T15" fmla="*/ 1 h 11"/>
                <a:gd name="T16" fmla="*/ 0 w 3"/>
                <a:gd name="T17" fmla="*/ 0 h 11"/>
                <a:gd name="T18" fmla="*/ 0 w 3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11"/>
                <a:gd name="T32" fmla="*/ 3 w 3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11">
                  <a:moveTo>
                    <a:pt x="0" y="11"/>
                  </a:moveTo>
                  <a:lnTo>
                    <a:pt x="2" y="11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2" name="Freeform 167"/>
            <p:cNvSpPr>
              <a:spLocks/>
            </p:cNvSpPr>
            <p:nvPr/>
          </p:nvSpPr>
          <p:spPr bwMode="auto">
            <a:xfrm>
              <a:off x="2155" y="1887"/>
              <a:ext cx="45" cy="45"/>
            </a:xfrm>
            <a:custGeom>
              <a:avLst/>
              <a:gdLst>
                <a:gd name="T0" fmla="*/ 9 w 45"/>
                <a:gd name="T1" fmla="*/ 45 h 45"/>
                <a:gd name="T2" fmla="*/ 11 w 45"/>
                <a:gd name="T3" fmla="*/ 38 h 45"/>
                <a:gd name="T4" fmla="*/ 13 w 45"/>
                <a:gd name="T5" fmla="*/ 32 h 45"/>
                <a:gd name="T6" fmla="*/ 17 w 45"/>
                <a:gd name="T7" fmla="*/ 26 h 45"/>
                <a:gd name="T8" fmla="*/ 21 w 45"/>
                <a:gd name="T9" fmla="*/ 21 h 45"/>
                <a:gd name="T10" fmla="*/ 26 w 45"/>
                <a:gd name="T11" fmla="*/ 17 h 45"/>
                <a:gd name="T12" fmla="*/ 32 w 45"/>
                <a:gd name="T13" fmla="*/ 13 h 45"/>
                <a:gd name="T14" fmla="*/ 40 w 45"/>
                <a:gd name="T15" fmla="*/ 11 h 45"/>
                <a:gd name="T16" fmla="*/ 45 w 45"/>
                <a:gd name="T17" fmla="*/ 9 h 45"/>
                <a:gd name="T18" fmla="*/ 45 w 45"/>
                <a:gd name="T19" fmla="*/ 0 h 45"/>
                <a:gd name="T20" fmla="*/ 38 w 45"/>
                <a:gd name="T21" fmla="*/ 0 h 45"/>
                <a:gd name="T22" fmla="*/ 28 w 45"/>
                <a:gd name="T23" fmla="*/ 4 h 45"/>
                <a:gd name="T24" fmla="*/ 21 w 45"/>
                <a:gd name="T25" fmla="*/ 8 h 45"/>
                <a:gd name="T26" fmla="*/ 13 w 45"/>
                <a:gd name="T27" fmla="*/ 13 h 45"/>
                <a:gd name="T28" fmla="*/ 8 w 45"/>
                <a:gd name="T29" fmla="*/ 21 h 45"/>
                <a:gd name="T30" fmla="*/ 4 w 45"/>
                <a:gd name="T31" fmla="*/ 28 h 45"/>
                <a:gd name="T32" fmla="*/ 0 w 45"/>
                <a:gd name="T33" fmla="*/ 36 h 45"/>
                <a:gd name="T34" fmla="*/ 0 w 45"/>
                <a:gd name="T35" fmla="*/ 45 h 45"/>
                <a:gd name="T36" fmla="*/ 9 w 45"/>
                <a:gd name="T37" fmla="*/ 45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5"/>
                <a:gd name="T59" fmla="*/ 45 w 45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5">
                  <a:moveTo>
                    <a:pt x="9" y="45"/>
                  </a:moveTo>
                  <a:lnTo>
                    <a:pt x="11" y="38"/>
                  </a:lnTo>
                  <a:lnTo>
                    <a:pt x="13" y="32"/>
                  </a:lnTo>
                  <a:lnTo>
                    <a:pt x="17" y="26"/>
                  </a:lnTo>
                  <a:lnTo>
                    <a:pt x="21" y="21"/>
                  </a:lnTo>
                  <a:lnTo>
                    <a:pt x="26" y="17"/>
                  </a:lnTo>
                  <a:lnTo>
                    <a:pt x="32" y="13"/>
                  </a:lnTo>
                  <a:lnTo>
                    <a:pt x="40" y="11"/>
                  </a:lnTo>
                  <a:lnTo>
                    <a:pt x="45" y="9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28" y="4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1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9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3" name="Freeform 168"/>
            <p:cNvSpPr>
              <a:spLocks/>
            </p:cNvSpPr>
            <p:nvPr/>
          </p:nvSpPr>
          <p:spPr bwMode="auto">
            <a:xfrm>
              <a:off x="2155" y="1932"/>
              <a:ext cx="45" cy="47"/>
            </a:xfrm>
            <a:custGeom>
              <a:avLst/>
              <a:gdLst>
                <a:gd name="T0" fmla="*/ 45 w 45"/>
                <a:gd name="T1" fmla="*/ 36 h 47"/>
                <a:gd name="T2" fmla="*/ 40 w 45"/>
                <a:gd name="T3" fmla="*/ 36 h 47"/>
                <a:gd name="T4" fmla="*/ 32 w 45"/>
                <a:gd name="T5" fmla="*/ 34 h 47"/>
                <a:gd name="T6" fmla="*/ 26 w 45"/>
                <a:gd name="T7" fmla="*/ 30 h 47"/>
                <a:gd name="T8" fmla="*/ 21 w 45"/>
                <a:gd name="T9" fmla="*/ 27 h 47"/>
                <a:gd name="T10" fmla="*/ 17 w 45"/>
                <a:gd name="T11" fmla="*/ 21 h 47"/>
                <a:gd name="T12" fmla="*/ 13 w 45"/>
                <a:gd name="T13" fmla="*/ 15 h 47"/>
                <a:gd name="T14" fmla="*/ 11 w 45"/>
                <a:gd name="T15" fmla="*/ 8 h 47"/>
                <a:gd name="T16" fmla="*/ 9 w 45"/>
                <a:gd name="T17" fmla="*/ 0 h 47"/>
                <a:gd name="T18" fmla="*/ 0 w 45"/>
                <a:gd name="T19" fmla="*/ 0 h 47"/>
                <a:gd name="T20" fmla="*/ 0 w 45"/>
                <a:gd name="T21" fmla="*/ 10 h 47"/>
                <a:gd name="T22" fmla="*/ 4 w 45"/>
                <a:gd name="T23" fmla="*/ 19 h 47"/>
                <a:gd name="T24" fmla="*/ 8 w 45"/>
                <a:gd name="T25" fmla="*/ 27 h 47"/>
                <a:gd name="T26" fmla="*/ 13 w 45"/>
                <a:gd name="T27" fmla="*/ 34 h 47"/>
                <a:gd name="T28" fmla="*/ 21 w 45"/>
                <a:gd name="T29" fmla="*/ 40 h 47"/>
                <a:gd name="T30" fmla="*/ 28 w 45"/>
                <a:gd name="T31" fmla="*/ 44 h 47"/>
                <a:gd name="T32" fmla="*/ 38 w 45"/>
                <a:gd name="T33" fmla="*/ 46 h 47"/>
                <a:gd name="T34" fmla="*/ 45 w 45"/>
                <a:gd name="T35" fmla="*/ 47 h 47"/>
                <a:gd name="T36" fmla="*/ 45 w 45"/>
                <a:gd name="T37" fmla="*/ 36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7"/>
                <a:gd name="T59" fmla="*/ 45 w 45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7">
                  <a:moveTo>
                    <a:pt x="45" y="36"/>
                  </a:moveTo>
                  <a:lnTo>
                    <a:pt x="40" y="36"/>
                  </a:lnTo>
                  <a:lnTo>
                    <a:pt x="32" y="34"/>
                  </a:lnTo>
                  <a:lnTo>
                    <a:pt x="26" y="30"/>
                  </a:lnTo>
                  <a:lnTo>
                    <a:pt x="21" y="27"/>
                  </a:lnTo>
                  <a:lnTo>
                    <a:pt x="17" y="21"/>
                  </a:lnTo>
                  <a:lnTo>
                    <a:pt x="13" y="15"/>
                  </a:lnTo>
                  <a:lnTo>
                    <a:pt x="11" y="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19"/>
                  </a:lnTo>
                  <a:lnTo>
                    <a:pt x="8" y="27"/>
                  </a:lnTo>
                  <a:lnTo>
                    <a:pt x="13" y="34"/>
                  </a:lnTo>
                  <a:lnTo>
                    <a:pt x="21" y="40"/>
                  </a:lnTo>
                  <a:lnTo>
                    <a:pt x="28" y="44"/>
                  </a:lnTo>
                  <a:lnTo>
                    <a:pt x="38" y="46"/>
                  </a:lnTo>
                  <a:lnTo>
                    <a:pt x="45" y="47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4" name="Freeform 169"/>
            <p:cNvSpPr>
              <a:spLocks/>
            </p:cNvSpPr>
            <p:nvPr/>
          </p:nvSpPr>
          <p:spPr bwMode="auto">
            <a:xfrm>
              <a:off x="2200" y="1932"/>
              <a:ext cx="47" cy="47"/>
            </a:xfrm>
            <a:custGeom>
              <a:avLst/>
              <a:gdLst>
                <a:gd name="T0" fmla="*/ 36 w 47"/>
                <a:gd name="T1" fmla="*/ 0 h 47"/>
                <a:gd name="T2" fmla="*/ 36 w 47"/>
                <a:gd name="T3" fmla="*/ 8 h 47"/>
                <a:gd name="T4" fmla="*/ 34 w 47"/>
                <a:gd name="T5" fmla="*/ 15 h 47"/>
                <a:gd name="T6" fmla="*/ 31 w 47"/>
                <a:gd name="T7" fmla="*/ 21 h 47"/>
                <a:gd name="T8" fmla="*/ 27 w 47"/>
                <a:gd name="T9" fmla="*/ 27 h 47"/>
                <a:gd name="T10" fmla="*/ 21 w 47"/>
                <a:gd name="T11" fmla="*/ 30 h 47"/>
                <a:gd name="T12" fmla="*/ 15 w 47"/>
                <a:gd name="T13" fmla="*/ 34 h 47"/>
                <a:gd name="T14" fmla="*/ 8 w 47"/>
                <a:gd name="T15" fmla="*/ 36 h 47"/>
                <a:gd name="T16" fmla="*/ 0 w 47"/>
                <a:gd name="T17" fmla="*/ 36 h 47"/>
                <a:gd name="T18" fmla="*/ 0 w 47"/>
                <a:gd name="T19" fmla="*/ 47 h 47"/>
                <a:gd name="T20" fmla="*/ 10 w 47"/>
                <a:gd name="T21" fmla="*/ 46 h 47"/>
                <a:gd name="T22" fmla="*/ 19 w 47"/>
                <a:gd name="T23" fmla="*/ 44 h 47"/>
                <a:gd name="T24" fmla="*/ 27 w 47"/>
                <a:gd name="T25" fmla="*/ 40 h 47"/>
                <a:gd name="T26" fmla="*/ 34 w 47"/>
                <a:gd name="T27" fmla="*/ 34 h 47"/>
                <a:gd name="T28" fmla="*/ 40 w 47"/>
                <a:gd name="T29" fmla="*/ 27 h 47"/>
                <a:gd name="T30" fmla="*/ 44 w 47"/>
                <a:gd name="T31" fmla="*/ 19 h 47"/>
                <a:gd name="T32" fmla="*/ 46 w 47"/>
                <a:gd name="T33" fmla="*/ 10 h 47"/>
                <a:gd name="T34" fmla="*/ 47 w 47"/>
                <a:gd name="T35" fmla="*/ 0 h 47"/>
                <a:gd name="T36" fmla="*/ 36 w 47"/>
                <a:gd name="T37" fmla="*/ 0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47"/>
                <a:gd name="T59" fmla="*/ 47 w 47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47">
                  <a:moveTo>
                    <a:pt x="36" y="0"/>
                  </a:moveTo>
                  <a:lnTo>
                    <a:pt x="36" y="8"/>
                  </a:lnTo>
                  <a:lnTo>
                    <a:pt x="34" y="15"/>
                  </a:lnTo>
                  <a:lnTo>
                    <a:pt x="31" y="21"/>
                  </a:lnTo>
                  <a:lnTo>
                    <a:pt x="27" y="27"/>
                  </a:lnTo>
                  <a:lnTo>
                    <a:pt x="21" y="30"/>
                  </a:lnTo>
                  <a:lnTo>
                    <a:pt x="15" y="34"/>
                  </a:lnTo>
                  <a:lnTo>
                    <a:pt x="8" y="36"/>
                  </a:lnTo>
                  <a:lnTo>
                    <a:pt x="0" y="36"/>
                  </a:lnTo>
                  <a:lnTo>
                    <a:pt x="0" y="47"/>
                  </a:lnTo>
                  <a:lnTo>
                    <a:pt x="10" y="46"/>
                  </a:lnTo>
                  <a:lnTo>
                    <a:pt x="19" y="44"/>
                  </a:lnTo>
                  <a:lnTo>
                    <a:pt x="27" y="40"/>
                  </a:lnTo>
                  <a:lnTo>
                    <a:pt x="34" y="34"/>
                  </a:lnTo>
                  <a:lnTo>
                    <a:pt x="40" y="27"/>
                  </a:lnTo>
                  <a:lnTo>
                    <a:pt x="44" y="19"/>
                  </a:lnTo>
                  <a:lnTo>
                    <a:pt x="46" y="10"/>
                  </a:lnTo>
                  <a:lnTo>
                    <a:pt x="47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5" name="Freeform 170"/>
            <p:cNvSpPr>
              <a:spLocks/>
            </p:cNvSpPr>
            <p:nvPr/>
          </p:nvSpPr>
          <p:spPr bwMode="auto">
            <a:xfrm>
              <a:off x="2200" y="1887"/>
              <a:ext cx="47" cy="45"/>
            </a:xfrm>
            <a:custGeom>
              <a:avLst/>
              <a:gdLst>
                <a:gd name="T0" fmla="*/ 0 w 47"/>
                <a:gd name="T1" fmla="*/ 9 h 45"/>
                <a:gd name="T2" fmla="*/ 8 w 47"/>
                <a:gd name="T3" fmla="*/ 11 h 45"/>
                <a:gd name="T4" fmla="*/ 15 w 47"/>
                <a:gd name="T5" fmla="*/ 13 h 45"/>
                <a:gd name="T6" fmla="*/ 21 w 47"/>
                <a:gd name="T7" fmla="*/ 17 h 45"/>
                <a:gd name="T8" fmla="*/ 27 w 47"/>
                <a:gd name="T9" fmla="*/ 21 h 45"/>
                <a:gd name="T10" fmla="*/ 31 w 47"/>
                <a:gd name="T11" fmla="*/ 26 h 45"/>
                <a:gd name="T12" fmla="*/ 34 w 47"/>
                <a:gd name="T13" fmla="*/ 32 h 45"/>
                <a:gd name="T14" fmla="*/ 36 w 47"/>
                <a:gd name="T15" fmla="*/ 38 h 45"/>
                <a:gd name="T16" fmla="*/ 36 w 47"/>
                <a:gd name="T17" fmla="*/ 45 h 45"/>
                <a:gd name="T18" fmla="*/ 47 w 47"/>
                <a:gd name="T19" fmla="*/ 45 h 45"/>
                <a:gd name="T20" fmla="*/ 46 w 47"/>
                <a:gd name="T21" fmla="*/ 36 h 45"/>
                <a:gd name="T22" fmla="*/ 44 w 47"/>
                <a:gd name="T23" fmla="*/ 28 h 45"/>
                <a:gd name="T24" fmla="*/ 40 w 47"/>
                <a:gd name="T25" fmla="*/ 21 h 45"/>
                <a:gd name="T26" fmla="*/ 34 w 47"/>
                <a:gd name="T27" fmla="*/ 13 h 45"/>
                <a:gd name="T28" fmla="*/ 27 w 47"/>
                <a:gd name="T29" fmla="*/ 8 h 45"/>
                <a:gd name="T30" fmla="*/ 19 w 47"/>
                <a:gd name="T31" fmla="*/ 4 h 45"/>
                <a:gd name="T32" fmla="*/ 10 w 47"/>
                <a:gd name="T33" fmla="*/ 0 h 45"/>
                <a:gd name="T34" fmla="*/ 0 w 47"/>
                <a:gd name="T35" fmla="*/ 0 h 45"/>
                <a:gd name="T36" fmla="*/ 0 w 47"/>
                <a:gd name="T37" fmla="*/ 9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45"/>
                <a:gd name="T59" fmla="*/ 47 w 47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45">
                  <a:moveTo>
                    <a:pt x="0" y="9"/>
                  </a:moveTo>
                  <a:lnTo>
                    <a:pt x="8" y="11"/>
                  </a:lnTo>
                  <a:lnTo>
                    <a:pt x="15" y="13"/>
                  </a:lnTo>
                  <a:lnTo>
                    <a:pt x="21" y="17"/>
                  </a:lnTo>
                  <a:lnTo>
                    <a:pt x="27" y="21"/>
                  </a:lnTo>
                  <a:lnTo>
                    <a:pt x="31" y="26"/>
                  </a:lnTo>
                  <a:lnTo>
                    <a:pt x="34" y="32"/>
                  </a:lnTo>
                  <a:lnTo>
                    <a:pt x="36" y="38"/>
                  </a:lnTo>
                  <a:lnTo>
                    <a:pt x="36" y="45"/>
                  </a:lnTo>
                  <a:lnTo>
                    <a:pt x="47" y="45"/>
                  </a:lnTo>
                  <a:lnTo>
                    <a:pt x="46" y="36"/>
                  </a:lnTo>
                  <a:lnTo>
                    <a:pt x="44" y="28"/>
                  </a:lnTo>
                  <a:lnTo>
                    <a:pt x="40" y="21"/>
                  </a:lnTo>
                  <a:lnTo>
                    <a:pt x="34" y="13"/>
                  </a:lnTo>
                  <a:lnTo>
                    <a:pt x="27" y="8"/>
                  </a:lnTo>
                  <a:lnTo>
                    <a:pt x="19" y="4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6" name="Freeform 171"/>
            <p:cNvSpPr>
              <a:spLocks/>
            </p:cNvSpPr>
            <p:nvPr/>
          </p:nvSpPr>
          <p:spPr bwMode="auto">
            <a:xfrm>
              <a:off x="2197" y="1887"/>
              <a:ext cx="45" cy="45"/>
            </a:xfrm>
            <a:custGeom>
              <a:avLst/>
              <a:gdLst>
                <a:gd name="T0" fmla="*/ 9 w 45"/>
                <a:gd name="T1" fmla="*/ 45 h 45"/>
                <a:gd name="T2" fmla="*/ 11 w 45"/>
                <a:gd name="T3" fmla="*/ 38 h 45"/>
                <a:gd name="T4" fmla="*/ 13 w 45"/>
                <a:gd name="T5" fmla="*/ 32 h 45"/>
                <a:gd name="T6" fmla="*/ 17 w 45"/>
                <a:gd name="T7" fmla="*/ 26 h 45"/>
                <a:gd name="T8" fmla="*/ 20 w 45"/>
                <a:gd name="T9" fmla="*/ 21 h 45"/>
                <a:gd name="T10" fmla="*/ 26 w 45"/>
                <a:gd name="T11" fmla="*/ 17 h 45"/>
                <a:gd name="T12" fmla="*/ 32 w 45"/>
                <a:gd name="T13" fmla="*/ 13 h 45"/>
                <a:gd name="T14" fmla="*/ 37 w 45"/>
                <a:gd name="T15" fmla="*/ 11 h 45"/>
                <a:gd name="T16" fmla="*/ 45 w 45"/>
                <a:gd name="T17" fmla="*/ 9 h 45"/>
                <a:gd name="T18" fmla="*/ 45 w 45"/>
                <a:gd name="T19" fmla="*/ 0 h 45"/>
                <a:gd name="T20" fmla="*/ 35 w 45"/>
                <a:gd name="T21" fmla="*/ 0 h 45"/>
                <a:gd name="T22" fmla="*/ 28 w 45"/>
                <a:gd name="T23" fmla="*/ 4 h 45"/>
                <a:gd name="T24" fmla="*/ 20 w 45"/>
                <a:gd name="T25" fmla="*/ 8 h 45"/>
                <a:gd name="T26" fmla="*/ 13 w 45"/>
                <a:gd name="T27" fmla="*/ 13 h 45"/>
                <a:gd name="T28" fmla="*/ 7 w 45"/>
                <a:gd name="T29" fmla="*/ 21 h 45"/>
                <a:gd name="T30" fmla="*/ 3 w 45"/>
                <a:gd name="T31" fmla="*/ 28 h 45"/>
                <a:gd name="T32" fmla="*/ 0 w 45"/>
                <a:gd name="T33" fmla="*/ 36 h 45"/>
                <a:gd name="T34" fmla="*/ 0 w 45"/>
                <a:gd name="T35" fmla="*/ 45 h 45"/>
                <a:gd name="T36" fmla="*/ 9 w 45"/>
                <a:gd name="T37" fmla="*/ 45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5"/>
                <a:gd name="T59" fmla="*/ 45 w 45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5">
                  <a:moveTo>
                    <a:pt x="9" y="45"/>
                  </a:moveTo>
                  <a:lnTo>
                    <a:pt x="11" y="38"/>
                  </a:lnTo>
                  <a:lnTo>
                    <a:pt x="13" y="32"/>
                  </a:lnTo>
                  <a:lnTo>
                    <a:pt x="17" y="26"/>
                  </a:lnTo>
                  <a:lnTo>
                    <a:pt x="20" y="21"/>
                  </a:lnTo>
                  <a:lnTo>
                    <a:pt x="26" y="17"/>
                  </a:lnTo>
                  <a:lnTo>
                    <a:pt x="32" y="13"/>
                  </a:lnTo>
                  <a:lnTo>
                    <a:pt x="37" y="11"/>
                  </a:lnTo>
                  <a:lnTo>
                    <a:pt x="45" y="9"/>
                  </a:lnTo>
                  <a:lnTo>
                    <a:pt x="45" y="0"/>
                  </a:lnTo>
                  <a:lnTo>
                    <a:pt x="35" y="0"/>
                  </a:lnTo>
                  <a:lnTo>
                    <a:pt x="28" y="4"/>
                  </a:lnTo>
                  <a:lnTo>
                    <a:pt x="20" y="8"/>
                  </a:lnTo>
                  <a:lnTo>
                    <a:pt x="13" y="13"/>
                  </a:lnTo>
                  <a:lnTo>
                    <a:pt x="7" y="21"/>
                  </a:lnTo>
                  <a:lnTo>
                    <a:pt x="3" y="28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9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7" name="Freeform 172"/>
            <p:cNvSpPr>
              <a:spLocks/>
            </p:cNvSpPr>
            <p:nvPr/>
          </p:nvSpPr>
          <p:spPr bwMode="auto">
            <a:xfrm>
              <a:off x="2197" y="1932"/>
              <a:ext cx="45" cy="47"/>
            </a:xfrm>
            <a:custGeom>
              <a:avLst/>
              <a:gdLst>
                <a:gd name="T0" fmla="*/ 45 w 45"/>
                <a:gd name="T1" fmla="*/ 36 h 47"/>
                <a:gd name="T2" fmla="*/ 37 w 45"/>
                <a:gd name="T3" fmla="*/ 36 h 47"/>
                <a:gd name="T4" fmla="*/ 32 w 45"/>
                <a:gd name="T5" fmla="*/ 34 h 47"/>
                <a:gd name="T6" fmla="*/ 26 w 45"/>
                <a:gd name="T7" fmla="*/ 30 h 47"/>
                <a:gd name="T8" fmla="*/ 20 w 45"/>
                <a:gd name="T9" fmla="*/ 27 h 47"/>
                <a:gd name="T10" fmla="*/ 17 w 45"/>
                <a:gd name="T11" fmla="*/ 21 h 47"/>
                <a:gd name="T12" fmla="*/ 13 w 45"/>
                <a:gd name="T13" fmla="*/ 15 h 47"/>
                <a:gd name="T14" fmla="*/ 11 w 45"/>
                <a:gd name="T15" fmla="*/ 8 h 47"/>
                <a:gd name="T16" fmla="*/ 9 w 45"/>
                <a:gd name="T17" fmla="*/ 0 h 47"/>
                <a:gd name="T18" fmla="*/ 0 w 45"/>
                <a:gd name="T19" fmla="*/ 0 h 47"/>
                <a:gd name="T20" fmla="*/ 0 w 45"/>
                <a:gd name="T21" fmla="*/ 10 h 47"/>
                <a:gd name="T22" fmla="*/ 3 w 45"/>
                <a:gd name="T23" fmla="*/ 19 h 47"/>
                <a:gd name="T24" fmla="*/ 7 w 45"/>
                <a:gd name="T25" fmla="*/ 27 h 47"/>
                <a:gd name="T26" fmla="*/ 13 w 45"/>
                <a:gd name="T27" fmla="*/ 34 h 47"/>
                <a:gd name="T28" fmla="*/ 20 w 45"/>
                <a:gd name="T29" fmla="*/ 40 h 47"/>
                <a:gd name="T30" fmla="*/ 28 w 45"/>
                <a:gd name="T31" fmla="*/ 44 h 47"/>
                <a:gd name="T32" fmla="*/ 35 w 45"/>
                <a:gd name="T33" fmla="*/ 46 h 47"/>
                <a:gd name="T34" fmla="*/ 45 w 45"/>
                <a:gd name="T35" fmla="*/ 47 h 47"/>
                <a:gd name="T36" fmla="*/ 45 w 45"/>
                <a:gd name="T37" fmla="*/ 36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7"/>
                <a:gd name="T59" fmla="*/ 45 w 45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7">
                  <a:moveTo>
                    <a:pt x="45" y="36"/>
                  </a:moveTo>
                  <a:lnTo>
                    <a:pt x="37" y="36"/>
                  </a:lnTo>
                  <a:lnTo>
                    <a:pt x="32" y="34"/>
                  </a:lnTo>
                  <a:lnTo>
                    <a:pt x="26" y="30"/>
                  </a:lnTo>
                  <a:lnTo>
                    <a:pt x="20" y="27"/>
                  </a:lnTo>
                  <a:lnTo>
                    <a:pt x="17" y="21"/>
                  </a:lnTo>
                  <a:lnTo>
                    <a:pt x="13" y="15"/>
                  </a:lnTo>
                  <a:lnTo>
                    <a:pt x="11" y="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" y="19"/>
                  </a:lnTo>
                  <a:lnTo>
                    <a:pt x="7" y="27"/>
                  </a:lnTo>
                  <a:lnTo>
                    <a:pt x="13" y="34"/>
                  </a:lnTo>
                  <a:lnTo>
                    <a:pt x="20" y="40"/>
                  </a:lnTo>
                  <a:lnTo>
                    <a:pt x="28" y="44"/>
                  </a:lnTo>
                  <a:lnTo>
                    <a:pt x="35" y="46"/>
                  </a:lnTo>
                  <a:lnTo>
                    <a:pt x="45" y="47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8" name="Freeform 173"/>
            <p:cNvSpPr>
              <a:spLocks/>
            </p:cNvSpPr>
            <p:nvPr/>
          </p:nvSpPr>
          <p:spPr bwMode="auto">
            <a:xfrm>
              <a:off x="2242" y="1932"/>
              <a:ext cx="47" cy="47"/>
            </a:xfrm>
            <a:custGeom>
              <a:avLst/>
              <a:gdLst>
                <a:gd name="T0" fmla="*/ 36 w 47"/>
                <a:gd name="T1" fmla="*/ 0 h 47"/>
                <a:gd name="T2" fmla="*/ 36 w 47"/>
                <a:gd name="T3" fmla="*/ 8 h 47"/>
                <a:gd name="T4" fmla="*/ 34 w 47"/>
                <a:gd name="T5" fmla="*/ 15 h 47"/>
                <a:gd name="T6" fmla="*/ 30 w 47"/>
                <a:gd name="T7" fmla="*/ 21 h 47"/>
                <a:gd name="T8" fmla="*/ 26 w 47"/>
                <a:gd name="T9" fmla="*/ 27 h 47"/>
                <a:gd name="T10" fmla="*/ 21 w 47"/>
                <a:gd name="T11" fmla="*/ 30 h 47"/>
                <a:gd name="T12" fmla="*/ 15 w 47"/>
                <a:gd name="T13" fmla="*/ 34 h 47"/>
                <a:gd name="T14" fmla="*/ 7 w 47"/>
                <a:gd name="T15" fmla="*/ 36 h 47"/>
                <a:gd name="T16" fmla="*/ 0 w 47"/>
                <a:gd name="T17" fmla="*/ 36 h 47"/>
                <a:gd name="T18" fmla="*/ 0 w 47"/>
                <a:gd name="T19" fmla="*/ 47 h 47"/>
                <a:gd name="T20" fmla="*/ 9 w 47"/>
                <a:gd name="T21" fmla="*/ 46 h 47"/>
                <a:gd name="T22" fmla="*/ 19 w 47"/>
                <a:gd name="T23" fmla="*/ 44 h 47"/>
                <a:gd name="T24" fmla="*/ 26 w 47"/>
                <a:gd name="T25" fmla="*/ 40 h 47"/>
                <a:gd name="T26" fmla="*/ 34 w 47"/>
                <a:gd name="T27" fmla="*/ 34 h 47"/>
                <a:gd name="T28" fmla="*/ 39 w 47"/>
                <a:gd name="T29" fmla="*/ 27 h 47"/>
                <a:gd name="T30" fmla="*/ 43 w 47"/>
                <a:gd name="T31" fmla="*/ 19 h 47"/>
                <a:gd name="T32" fmla="*/ 45 w 47"/>
                <a:gd name="T33" fmla="*/ 10 h 47"/>
                <a:gd name="T34" fmla="*/ 47 w 47"/>
                <a:gd name="T35" fmla="*/ 0 h 47"/>
                <a:gd name="T36" fmla="*/ 36 w 47"/>
                <a:gd name="T37" fmla="*/ 0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47"/>
                <a:gd name="T59" fmla="*/ 47 w 47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47">
                  <a:moveTo>
                    <a:pt x="36" y="0"/>
                  </a:moveTo>
                  <a:lnTo>
                    <a:pt x="36" y="8"/>
                  </a:lnTo>
                  <a:lnTo>
                    <a:pt x="34" y="15"/>
                  </a:lnTo>
                  <a:lnTo>
                    <a:pt x="30" y="21"/>
                  </a:lnTo>
                  <a:lnTo>
                    <a:pt x="26" y="27"/>
                  </a:lnTo>
                  <a:lnTo>
                    <a:pt x="21" y="30"/>
                  </a:lnTo>
                  <a:lnTo>
                    <a:pt x="15" y="34"/>
                  </a:lnTo>
                  <a:lnTo>
                    <a:pt x="7" y="36"/>
                  </a:lnTo>
                  <a:lnTo>
                    <a:pt x="0" y="36"/>
                  </a:lnTo>
                  <a:lnTo>
                    <a:pt x="0" y="47"/>
                  </a:lnTo>
                  <a:lnTo>
                    <a:pt x="9" y="46"/>
                  </a:lnTo>
                  <a:lnTo>
                    <a:pt x="19" y="44"/>
                  </a:lnTo>
                  <a:lnTo>
                    <a:pt x="26" y="40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43" y="19"/>
                  </a:lnTo>
                  <a:lnTo>
                    <a:pt x="45" y="10"/>
                  </a:lnTo>
                  <a:lnTo>
                    <a:pt x="47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49" name="Freeform 174"/>
            <p:cNvSpPr>
              <a:spLocks/>
            </p:cNvSpPr>
            <p:nvPr/>
          </p:nvSpPr>
          <p:spPr bwMode="auto">
            <a:xfrm>
              <a:off x="2242" y="1887"/>
              <a:ext cx="47" cy="45"/>
            </a:xfrm>
            <a:custGeom>
              <a:avLst/>
              <a:gdLst>
                <a:gd name="T0" fmla="*/ 0 w 47"/>
                <a:gd name="T1" fmla="*/ 9 h 45"/>
                <a:gd name="T2" fmla="*/ 7 w 47"/>
                <a:gd name="T3" fmla="*/ 11 h 45"/>
                <a:gd name="T4" fmla="*/ 15 w 47"/>
                <a:gd name="T5" fmla="*/ 13 h 45"/>
                <a:gd name="T6" fmla="*/ 21 w 47"/>
                <a:gd name="T7" fmla="*/ 17 h 45"/>
                <a:gd name="T8" fmla="*/ 26 w 47"/>
                <a:gd name="T9" fmla="*/ 21 h 45"/>
                <a:gd name="T10" fmla="*/ 30 w 47"/>
                <a:gd name="T11" fmla="*/ 26 h 45"/>
                <a:gd name="T12" fmla="*/ 34 w 47"/>
                <a:gd name="T13" fmla="*/ 32 h 45"/>
                <a:gd name="T14" fmla="*/ 36 w 47"/>
                <a:gd name="T15" fmla="*/ 38 h 45"/>
                <a:gd name="T16" fmla="*/ 36 w 47"/>
                <a:gd name="T17" fmla="*/ 45 h 45"/>
                <a:gd name="T18" fmla="*/ 47 w 47"/>
                <a:gd name="T19" fmla="*/ 45 h 45"/>
                <a:gd name="T20" fmla="*/ 45 w 47"/>
                <a:gd name="T21" fmla="*/ 36 h 45"/>
                <a:gd name="T22" fmla="*/ 43 w 47"/>
                <a:gd name="T23" fmla="*/ 28 h 45"/>
                <a:gd name="T24" fmla="*/ 39 w 47"/>
                <a:gd name="T25" fmla="*/ 21 h 45"/>
                <a:gd name="T26" fmla="*/ 34 w 47"/>
                <a:gd name="T27" fmla="*/ 13 h 45"/>
                <a:gd name="T28" fmla="*/ 26 w 47"/>
                <a:gd name="T29" fmla="*/ 8 h 45"/>
                <a:gd name="T30" fmla="*/ 19 w 47"/>
                <a:gd name="T31" fmla="*/ 4 h 45"/>
                <a:gd name="T32" fmla="*/ 9 w 47"/>
                <a:gd name="T33" fmla="*/ 0 h 45"/>
                <a:gd name="T34" fmla="*/ 0 w 47"/>
                <a:gd name="T35" fmla="*/ 0 h 45"/>
                <a:gd name="T36" fmla="*/ 0 w 47"/>
                <a:gd name="T37" fmla="*/ 9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45"/>
                <a:gd name="T59" fmla="*/ 47 w 47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45">
                  <a:moveTo>
                    <a:pt x="0" y="9"/>
                  </a:moveTo>
                  <a:lnTo>
                    <a:pt x="7" y="11"/>
                  </a:lnTo>
                  <a:lnTo>
                    <a:pt x="15" y="13"/>
                  </a:lnTo>
                  <a:lnTo>
                    <a:pt x="21" y="17"/>
                  </a:lnTo>
                  <a:lnTo>
                    <a:pt x="26" y="21"/>
                  </a:lnTo>
                  <a:lnTo>
                    <a:pt x="30" y="26"/>
                  </a:lnTo>
                  <a:lnTo>
                    <a:pt x="34" y="32"/>
                  </a:lnTo>
                  <a:lnTo>
                    <a:pt x="36" y="38"/>
                  </a:lnTo>
                  <a:lnTo>
                    <a:pt x="36" y="45"/>
                  </a:lnTo>
                  <a:lnTo>
                    <a:pt x="47" y="45"/>
                  </a:lnTo>
                  <a:lnTo>
                    <a:pt x="45" y="36"/>
                  </a:lnTo>
                  <a:lnTo>
                    <a:pt x="43" y="28"/>
                  </a:lnTo>
                  <a:lnTo>
                    <a:pt x="39" y="21"/>
                  </a:lnTo>
                  <a:lnTo>
                    <a:pt x="34" y="13"/>
                  </a:lnTo>
                  <a:lnTo>
                    <a:pt x="26" y="8"/>
                  </a:lnTo>
                  <a:lnTo>
                    <a:pt x="19" y="4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0" name="Freeform 175"/>
            <p:cNvSpPr>
              <a:spLocks/>
            </p:cNvSpPr>
            <p:nvPr/>
          </p:nvSpPr>
          <p:spPr bwMode="auto">
            <a:xfrm>
              <a:off x="2278" y="1927"/>
              <a:ext cx="5" cy="11"/>
            </a:xfrm>
            <a:custGeom>
              <a:avLst/>
              <a:gdLst>
                <a:gd name="T0" fmla="*/ 5 w 5"/>
                <a:gd name="T1" fmla="*/ 0 h 11"/>
                <a:gd name="T2" fmla="*/ 3 w 5"/>
                <a:gd name="T3" fmla="*/ 1 h 11"/>
                <a:gd name="T4" fmla="*/ 2 w 5"/>
                <a:gd name="T5" fmla="*/ 1 h 11"/>
                <a:gd name="T6" fmla="*/ 2 w 5"/>
                <a:gd name="T7" fmla="*/ 3 h 11"/>
                <a:gd name="T8" fmla="*/ 0 w 5"/>
                <a:gd name="T9" fmla="*/ 5 h 11"/>
                <a:gd name="T10" fmla="*/ 2 w 5"/>
                <a:gd name="T11" fmla="*/ 7 h 11"/>
                <a:gd name="T12" fmla="*/ 2 w 5"/>
                <a:gd name="T13" fmla="*/ 9 h 11"/>
                <a:gd name="T14" fmla="*/ 3 w 5"/>
                <a:gd name="T15" fmla="*/ 11 h 11"/>
                <a:gd name="T16" fmla="*/ 5 w 5"/>
                <a:gd name="T17" fmla="*/ 11 h 11"/>
                <a:gd name="T18" fmla="*/ 5 w 5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1"/>
                <a:gd name="T32" fmla="*/ 5 w 5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1">
                  <a:moveTo>
                    <a:pt x="5" y="0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1" name="Freeform 176"/>
            <p:cNvSpPr>
              <a:spLocks/>
            </p:cNvSpPr>
            <p:nvPr/>
          </p:nvSpPr>
          <p:spPr bwMode="auto">
            <a:xfrm>
              <a:off x="2283" y="1927"/>
              <a:ext cx="83" cy="11"/>
            </a:xfrm>
            <a:custGeom>
              <a:avLst/>
              <a:gdLst>
                <a:gd name="T0" fmla="*/ 83 w 83"/>
                <a:gd name="T1" fmla="*/ 5 h 11"/>
                <a:gd name="T2" fmla="*/ 83 w 83"/>
                <a:gd name="T3" fmla="*/ 0 h 11"/>
                <a:gd name="T4" fmla="*/ 0 w 83"/>
                <a:gd name="T5" fmla="*/ 0 h 11"/>
                <a:gd name="T6" fmla="*/ 0 w 83"/>
                <a:gd name="T7" fmla="*/ 11 h 11"/>
                <a:gd name="T8" fmla="*/ 83 w 83"/>
                <a:gd name="T9" fmla="*/ 11 h 11"/>
                <a:gd name="T10" fmla="*/ 83 w 83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1"/>
                <a:gd name="T20" fmla="*/ 83 w 83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1">
                  <a:moveTo>
                    <a:pt x="83" y="5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3" y="11"/>
                  </a:lnTo>
                  <a:lnTo>
                    <a:pt x="8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2" name="Freeform 177"/>
            <p:cNvSpPr>
              <a:spLocks/>
            </p:cNvSpPr>
            <p:nvPr/>
          </p:nvSpPr>
          <p:spPr bwMode="auto">
            <a:xfrm>
              <a:off x="2366" y="1927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2 w 4"/>
                <a:gd name="T3" fmla="*/ 11 h 11"/>
                <a:gd name="T4" fmla="*/ 4 w 4"/>
                <a:gd name="T5" fmla="*/ 9 h 11"/>
                <a:gd name="T6" fmla="*/ 4 w 4"/>
                <a:gd name="T7" fmla="*/ 7 h 11"/>
                <a:gd name="T8" fmla="*/ 4 w 4"/>
                <a:gd name="T9" fmla="*/ 5 h 11"/>
                <a:gd name="T10" fmla="*/ 4 w 4"/>
                <a:gd name="T11" fmla="*/ 3 h 11"/>
                <a:gd name="T12" fmla="*/ 4 w 4"/>
                <a:gd name="T13" fmla="*/ 1 h 11"/>
                <a:gd name="T14" fmla="*/ 2 w 4"/>
                <a:gd name="T15" fmla="*/ 1 h 11"/>
                <a:gd name="T16" fmla="*/ 0 w 4"/>
                <a:gd name="T17" fmla="*/ 0 h 11"/>
                <a:gd name="T18" fmla="*/ 0 w 4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1"/>
                <a:gd name="T32" fmla="*/ 4 w 4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3" name="Freeform 178"/>
            <p:cNvSpPr>
              <a:spLocks/>
            </p:cNvSpPr>
            <p:nvPr/>
          </p:nvSpPr>
          <p:spPr bwMode="auto">
            <a:xfrm>
              <a:off x="2068" y="1932"/>
              <a:ext cx="21" cy="12"/>
            </a:xfrm>
            <a:custGeom>
              <a:avLst/>
              <a:gdLst>
                <a:gd name="T0" fmla="*/ 10 w 21"/>
                <a:gd name="T1" fmla="*/ 0 h 12"/>
                <a:gd name="T2" fmla="*/ 0 w 21"/>
                <a:gd name="T3" fmla="*/ 0 h 12"/>
                <a:gd name="T4" fmla="*/ 0 w 21"/>
                <a:gd name="T5" fmla="*/ 4 h 12"/>
                <a:gd name="T6" fmla="*/ 2 w 21"/>
                <a:gd name="T7" fmla="*/ 8 h 12"/>
                <a:gd name="T8" fmla="*/ 6 w 21"/>
                <a:gd name="T9" fmla="*/ 10 h 12"/>
                <a:gd name="T10" fmla="*/ 10 w 21"/>
                <a:gd name="T11" fmla="*/ 12 h 12"/>
                <a:gd name="T12" fmla="*/ 13 w 21"/>
                <a:gd name="T13" fmla="*/ 10 h 12"/>
                <a:gd name="T14" fmla="*/ 17 w 21"/>
                <a:gd name="T15" fmla="*/ 8 h 12"/>
                <a:gd name="T16" fmla="*/ 19 w 21"/>
                <a:gd name="T17" fmla="*/ 4 h 12"/>
                <a:gd name="T18" fmla="*/ 21 w 21"/>
                <a:gd name="T19" fmla="*/ 0 h 12"/>
                <a:gd name="T20" fmla="*/ 10 w 21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2"/>
                <a:gd name="T35" fmla="*/ 21 w 2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2">
                  <a:moveTo>
                    <a:pt x="1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3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4" name="Freeform 179"/>
            <p:cNvSpPr>
              <a:spLocks/>
            </p:cNvSpPr>
            <p:nvPr/>
          </p:nvSpPr>
          <p:spPr bwMode="auto">
            <a:xfrm>
              <a:off x="2068" y="1923"/>
              <a:ext cx="21" cy="9"/>
            </a:xfrm>
            <a:custGeom>
              <a:avLst/>
              <a:gdLst>
                <a:gd name="T0" fmla="*/ 10 w 21"/>
                <a:gd name="T1" fmla="*/ 9 h 9"/>
                <a:gd name="T2" fmla="*/ 21 w 21"/>
                <a:gd name="T3" fmla="*/ 9 h 9"/>
                <a:gd name="T4" fmla="*/ 19 w 21"/>
                <a:gd name="T5" fmla="*/ 5 h 9"/>
                <a:gd name="T6" fmla="*/ 17 w 21"/>
                <a:gd name="T7" fmla="*/ 2 h 9"/>
                <a:gd name="T8" fmla="*/ 13 w 21"/>
                <a:gd name="T9" fmla="*/ 0 h 9"/>
                <a:gd name="T10" fmla="*/ 10 w 21"/>
                <a:gd name="T11" fmla="*/ 0 h 9"/>
                <a:gd name="T12" fmla="*/ 6 w 21"/>
                <a:gd name="T13" fmla="*/ 0 h 9"/>
                <a:gd name="T14" fmla="*/ 4 w 21"/>
                <a:gd name="T15" fmla="*/ 2 h 9"/>
                <a:gd name="T16" fmla="*/ 0 w 21"/>
                <a:gd name="T17" fmla="*/ 5 h 9"/>
                <a:gd name="T18" fmla="*/ 0 w 21"/>
                <a:gd name="T19" fmla="*/ 9 h 9"/>
                <a:gd name="T20" fmla="*/ 10 w 21"/>
                <a:gd name="T21" fmla="*/ 9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9"/>
                <a:gd name="T35" fmla="*/ 21 w 21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9">
                  <a:moveTo>
                    <a:pt x="10" y="9"/>
                  </a:moveTo>
                  <a:lnTo>
                    <a:pt x="21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5" name="Freeform 180"/>
            <p:cNvSpPr>
              <a:spLocks/>
            </p:cNvSpPr>
            <p:nvPr/>
          </p:nvSpPr>
          <p:spPr bwMode="auto">
            <a:xfrm>
              <a:off x="1395" y="2994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3 w 11"/>
                <a:gd name="T11" fmla="*/ 0 h 6"/>
                <a:gd name="T12" fmla="*/ 1 w 11"/>
                <a:gd name="T13" fmla="*/ 2 h 6"/>
                <a:gd name="T14" fmla="*/ 1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6" name="Freeform 181"/>
            <p:cNvSpPr>
              <a:spLocks/>
            </p:cNvSpPr>
            <p:nvPr/>
          </p:nvSpPr>
          <p:spPr bwMode="auto">
            <a:xfrm>
              <a:off x="1395" y="3000"/>
              <a:ext cx="11" cy="42"/>
            </a:xfrm>
            <a:custGeom>
              <a:avLst/>
              <a:gdLst>
                <a:gd name="T0" fmla="*/ 5 w 11"/>
                <a:gd name="T1" fmla="*/ 42 h 42"/>
                <a:gd name="T2" fmla="*/ 11 w 11"/>
                <a:gd name="T3" fmla="*/ 42 h 42"/>
                <a:gd name="T4" fmla="*/ 11 w 11"/>
                <a:gd name="T5" fmla="*/ 0 h 42"/>
                <a:gd name="T6" fmla="*/ 0 w 11"/>
                <a:gd name="T7" fmla="*/ 0 h 42"/>
                <a:gd name="T8" fmla="*/ 0 w 11"/>
                <a:gd name="T9" fmla="*/ 42 h 42"/>
                <a:gd name="T10" fmla="*/ 5 w 11"/>
                <a:gd name="T11" fmla="*/ 4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2"/>
                <a:gd name="T20" fmla="*/ 11 w 1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2">
                  <a:moveTo>
                    <a:pt x="5" y="42"/>
                  </a:moveTo>
                  <a:lnTo>
                    <a:pt x="11" y="42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5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7" name="Freeform 182"/>
            <p:cNvSpPr>
              <a:spLocks/>
            </p:cNvSpPr>
            <p:nvPr/>
          </p:nvSpPr>
          <p:spPr bwMode="auto">
            <a:xfrm>
              <a:off x="1395" y="3042"/>
              <a:ext cx="11" cy="3"/>
            </a:xfrm>
            <a:custGeom>
              <a:avLst/>
              <a:gdLst>
                <a:gd name="T0" fmla="*/ 0 w 11"/>
                <a:gd name="T1" fmla="*/ 0 h 3"/>
                <a:gd name="T2" fmla="*/ 1 w 11"/>
                <a:gd name="T3" fmla="*/ 2 h 3"/>
                <a:gd name="T4" fmla="*/ 1 w 11"/>
                <a:gd name="T5" fmla="*/ 3 h 3"/>
                <a:gd name="T6" fmla="*/ 3 w 11"/>
                <a:gd name="T7" fmla="*/ 3 h 3"/>
                <a:gd name="T8" fmla="*/ 5 w 11"/>
                <a:gd name="T9" fmla="*/ 3 h 3"/>
                <a:gd name="T10" fmla="*/ 7 w 11"/>
                <a:gd name="T11" fmla="*/ 3 h 3"/>
                <a:gd name="T12" fmla="*/ 9 w 11"/>
                <a:gd name="T13" fmla="*/ 3 h 3"/>
                <a:gd name="T14" fmla="*/ 11 w 11"/>
                <a:gd name="T15" fmla="*/ 2 h 3"/>
                <a:gd name="T16" fmla="*/ 11 w 11"/>
                <a:gd name="T17" fmla="*/ 0 h 3"/>
                <a:gd name="T18" fmla="*/ 0 w 11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3"/>
                <a:gd name="T32" fmla="*/ 11 w 11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3">
                  <a:moveTo>
                    <a:pt x="0" y="0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8" name="Freeform 183"/>
            <p:cNvSpPr>
              <a:spLocks/>
            </p:cNvSpPr>
            <p:nvPr/>
          </p:nvSpPr>
          <p:spPr bwMode="auto">
            <a:xfrm>
              <a:off x="1395" y="3036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1 w 5"/>
                <a:gd name="T5" fmla="*/ 2 h 9"/>
                <a:gd name="T6" fmla="*/ 1 w 5"/>
                <a:gd name="T7" fmla="*/ 4 h 9"/>
                <a:gd name="T8" fmla="*/ 0 w 5"/>
                <a:gd name="T9" fmla="*/ 6 h 9"/>
                <a:gd name="T10" fmla="*/ 1 w 5"/>
                <a:gd name="T11" fmla="*/ 8 h 9"/>
                <a:gd name="T12" fmla="*/ 1 w 5"/>
                <a:gd name="T13" fmla="*/ 9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59" name="Freeform 184"/>
            <p:cNvSpPr>
              <a:spLocks/>
            </p:cNvSpPr>
            <p:nvPr/>
          </p:nvSpPr>
          <p:spPr bwMode="auto">
            <a:xfrm>
              <a:off x="1400" y="3036"/>
              <a:ext cx="123" cy="9"/>
            </a:xfrm>
            <a:custGeom>
              <a:avLst/>
              <a:gdLst>
                <a:gd name="T0" fmla="*/ 123 w 123"/>
                <a:gd name="T1" fmla="*/ 6 h 9"/>
                <a:gd name="T2" fmla="*/ 123 w 123"/>
                <a:gd name="T3" fmla="*/ 0 h 9"/>
                <a:gd name="T4" fmla="*/ 0 w 123"/>
                <a:gd name="T5" fmla="*/ 0 h 9"/>
                <a:gd name="T6" fmla="*/ 0 w 123"/>
                <a:gd name="T7" fmla="*/ 9 h 9"/>
                <a:gd name="T8" fmla="*/ 123 w 123"/>
                <a:gd name="T9" fmla="*/ 9 h 9"/>
                <a:gd name="T10" fmla="*/ 123 w 123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"/>
                <a:gd name="T19" fmla="*/ 0 h 9"/>
                <a:gd name="T20" fmla="*/ 123 w 123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" h="9">
                  <a:moveTo>
                    <a:pt x="123" y="6"/>
                  </a:moveTo>
                  <a:lnTo>
                    <a:pt x="12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23" y="9"/>
                  </a:lnTo>
                  <a:lnTo>
                    <a:pt x="12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0" name="Freeform 185"/>
            <p:cNvSpPr>
              <a:spLocks/>
            </p:cNvSpPr>
            <p:nvPr/>
          </p:nvSpPr>
          <p:spPr bwMode="auto">
            <a:xfrm>
              <a:off x="1523" y="3036"/>
              <a:ext cx="6" cy="9"/>
            </a:xfrm>
            <a:custGeom>
              <a:avLst/>
              <a:gdLst>
                <a:gd name="T0" fmla="*/ 0 w 6"/>
                <a:gd name="T1" fmla="*/ 9 h 9"/>
                <a:gd name="T2" fmla="*/ 4 w 6"/>
                <a:gd name="T3" fmla="*/ 9 h 9"/>
                <a:gd name="T4" fmla="*/ 6 w 6"/>
                <a:gd name="T5" fmla="*/ 8 h 9"/>
                <a:gd name="T6" fmla="*/ 6 w 6"/>
                <a:gd name="T7" fmla="*/ 6 h 9"/>
                <a:gd name="T8" fmla="*/ 6 w 6"/>
                <a:gd name="T9" fmla="*/ 4 h 9"/>
                <a:gd name="T10" fmla="*/ 4 w 6"/>
                <a:gd name="T11" fmla="*/ 2 h 9"/>
                <a:gd name="T12" fmla="*/ 4 w 6"/>
                <a:gd name="T13" fmla="*/ 0 h 9"/>
                <a:gd name="T14" fmla="*/ 0 w 6"/>
                <a:gd name="T15" fmla="*/ 0 h 9"/>
                <a:gd name="T16" fmla="*/ 0 w 6"/>
                <a:gd name="T17" fmla="*/ 9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0" y="9"/>
                  </a:moveTo>
                  <a:lnTo>
                    <a:pt x="4" y="9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1" name="Freeform 186"/>
            <p:cNvSpPr>
              <a:spLocks/>
            </p:cNvSpPr>
            <p:nvPr/>
          </p:nvSpPr>
          <p:spPr bwMode="auto">
            <a:xfrm>
              <a:off x="1519" y="3042"/>
              <a:ext cx="10" cy="3"/>
            </a:xfrm>
            <a:custGeom>
              <a:avLst/>
              <a:gdLst>
                <a:gd name="T0" fmla="*/ 0 w 10"/>
                <a:gd name="T1" fmla="*/ 0 h 3"/>
                <a:gd name="T2" fmla="*/ 0 w 10"/>
                <a:gd name="T3" fmla="*/ 2 h 3"/>
                <a:gd name="T4" fmla="*/ 2 w 10"/>
                <a:gd name="T5" fmla="*/ 3 h 3"/>
                <a:gd name="T6" fmla="*/ 4 w 10"/>
                <a:gd name="T7" fmla="*/ 3 h 3"/>
                <a:gd name="T8" fmla="*/ 6 w 10"/>
                <a:gd name="T9" fmla="*/ 3 h 3"/>
                <a:gd name="T10" fmla="*/ 8 w 10"/>
                <a:gd name="T11" fmla="*/ 3 h 3"/>
                <a:gd name="T12" fmla="*/ 10 w 10"/>
                <a:gd name="T13" fmla="*/ 2 h 3"/>
                <a:gd name="T14" fmla="*/ 10 w 10"/>
                <a:gd name="T15" fmla="*/ 0 h 3"/>
                <a:gd name="T16" fmla="*/ 0 w 10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"/>
                <a:gd name="T29" fmla="*/ 10 w 10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2" name="Freeform 187"/>
            <p:cNvSpPr>
              <a:spLocks/>
            </p:cNvSpPr>
            <p:nvPr/>
          </p:nvSpPr>
          <p:spPr bwMode="auto">
            <a:xfrm>
              <a:off x="1519" y="3000"/>
              <a:ext cx="10" cy="42"/>
            </a:xfrm>
            <a:custGeom>
              <a:avLst/>
              <a:gdLst>
                <a:gd name="T0" fmla="*/ 6 w 10"/>
                <a:gd name="T1" fmla="*/ 0 h 42"/>
                <a:gd name="T2" fmla="*/ 0 w 10"/>
                <a:gd name="T3" fmla="*/ 0 h 42"/>
                <a:gd name="T4" fmla="*/ 0 w 10"/>
                <a:gd name="T5" fmla="*/ 42 h 42"/>
                <a:gd name="T6" fmla="*/ 10 w 10"/>
                <a:gd name="T7" fmla="*/ 42 h 42"/>
                <a:gd name="T8" fmla="*/ 10 w 10"/>
                <a:gd name="T9" fmla="*/ 0 h 42"/>
                <a:gd name="T10" fmla="*/ 6 w 1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2"/>
                <a:gd name="T20" fmla="*/ 10 w 1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2">
                  <a:moveTo>
                    <a:pt x="6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3" name="Freeform 188"/>
            <p:cNvSpPr>
              <a:spLocks/>
            </p:cNvSpPr>
            <p:nvPr/>
          </p:nvSpPr>
          <p:spPr bwMode="auto">
            <a:xfrm>
              <a:off x="1519" y="2994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2 h 6"/>
                <a:gd name="T8" fmla="*/ 6 w 10"/>
                <a:gd name="T9" fmla="*/ 0 h 6"/>
                <a:gd name="T10" fmla="*/ 4 w 10"/>
                <a:gd name="T11" fmla="*/ 2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4" name="Freeform 189"/>
            <p:cNvSpPr>
              <a:spLocks/>
            </p:cNvSpPr>
            <p:nvPr/>
          </p:nvSpPr>
          <p:spPr bwMode="auto">
            <a:xfrm>
              <a:off x="1525" y="2994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2 w 4"/>
                <a:gd name="T3" fmla="*/ 10 h 12"/>
                <a:gd name="T4" fmla="*/ 4 w 4"/>
                <a:gd name="T5" fmla="*/ 10 h 12"/>
                <a:gd name="T6" fmla="*/ 4 w 4"/>
                <a:gd name="T7" fmla="*/ 8 h 12"/>
                <a:gd name="T8" fmla="*/ 4 w 4"/>
                <a:gd name="T9" fmla="*/ 6 h 12"/>
                <a:gd name="T10" fmla="*/ 4 w 4"/>
                <a:gd name="T11" fmla="*/ 4 h 12"/>
                <a:gd name="T12" fmla="*/ 4 w 4"/>
                <a:gd name="T13" fmla="*/ 2 h 12"/>
                <a:gd name="T14" fmla="*/ 2 w 4"/>
                <a:gd name="T15" fmla="*/ 0 h 12"/>
                <a:gd name="T16" fmla="*/ 0 w 4"/>
                <a:gd name="T17" fmla="*/ 0 h 12"/>
                <a:gd name="T18" fmla="*/ 0 w 4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0" y="12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5" name="Freeform 190"/>
            <p:cNvSpPr>
              <a:spLocks/>
            </p:cNvSpPr>
            <p:nvPr/>
          </p:nvSpPr>
          <p:spPr bwMode="auto">
            <a:xfrm>
              <a:off x="1400" y="2994"/>
              <a:ext cx="125" cy="12"/>
            </a:xfrm>
            <a:custGeom>
              <a:avLst/>
              <a:gdLst>
                <a:gd name="T0" fmla="*/ 0 w 125"/>
                <a:gd name="T1" fmla="*/ 6 h 12"/>
                <a:gd name="T2" fmla="*/ 0 w 125"/>
                <a:gd name="T3" fmla="*/ 12 h 12"/>
                <a:gd name="T4" fmla="*/ 125 w 125"/>
                <a:gd name="T5" fmla="*/ 12 h 12"/>
                <a:gd name="T6" fmla="*/ 125 w 125"/>
                <a:gd name="T7" fmla="*/ 0 h 12"/>
                <a:gd name="T8" fmla="*/ 0 w 125"/>
                <a:gd name="T9" fmla="*/ 0 h 12"/>
                <a:gd name="T10" fmla="*/ 0 w 125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12"/>
                <a:gd name="T20" fmla="*/ 125 w 12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12">
                  <a:moveTo>
                    <a:pt x="0" y="6"/>
                  </a:moveTo>
                  <a:lnTo>
                    <a:pt x="0" y="12"/>
                  </a:lnTo>
                  <a:lnTo>
                    <a:pt x="125" y="12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6" name="Freeform 191"/>
            <p:cNvSpPr>
              <a:spLocks/>
            </p:cNvSpPr>
            <p:nvPr/>
          </p:nvSpPr>
          <p:spPr bwMode="auto">
            <a:xfrm>
              <a:off x="1396" y="2994"/>
              <a:ext cx="4" cy="12"/>
            </a:xfrm>
            <a:custGeom>
              <a:avLst/>
              <a:gdLst>
                <a:gd name="T0" fmla="*/ 4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4 h 12"/>
                <a:gd name="T8" fmla="*/ 0 w 4"/>
                <a:gd name="T9" fmla="*/ 6 h 12"/>
                <a:gd name="T10" fmla="*/ 0 w 4"/>
                <a:gd name="T11" fmla="*/ 8 h 12"/>
                <a:gd name="T12" fmla="*/ 0 w 4"/>
                <a:gd name="T13" fmla="*/ 10 h 12"/>
                <a:gd name="T14" fmla="*/ 2 w 4"/>
                <a:gd name="T15" fmla="*/ 10 h 12"/>
                <a:gd name="T16" fmla="*/ 4 w 4"/>
                <a:gd name="T17" fmla="*/ 12 h 12"/>
                <a:gd name="T18" fmla="*/ 4 w 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7" name="Freeform 192"/>
            <p:cNvSpPr>
              <a:spLocks/>
            </p:cNvSpPr>
            <p:nvPr/>
          </p:nvSpPr>
          <p:spPr bwMode="auto">
            <a:xfrm>
              <a:off x="1600" y="3036"/>
              <a:ext cx="12" cy="6"/>
            </a:xfrm>
            <a:custGeom>
              <a:avLst/>
              <a:gdLst>
                <a:gd name="T0" fmla="*/ 12 w 12"/>
                <a:gd name="T1" fmla="*/ 6 h 6"/>
                <a:gd name="T2" fmla="*/ 12 w 12"/>
                <a:gd name="T3" fmla="*/ 4 h 6"/>
                <a:gd name="T4" fmla="*/ 10 w 12"/>
                <a:gd name="T5" fmla="*/ 2 h 6"/>
                <a:gd name="T6" fmla="*/ 8 w 12"/>
                <a:gd name="T7" fmla="*/ 0 h 6"/>
                <a:gd name="T8" fmla="*/ 6 w 12"/>
                <a:gd name="T9" fmla="*/ 0 h 6"/>
                <a:gd name="T10" fmla="*/ 4 w 12"/>
                <a:gd name="T11" fmla="*/ 0 h 6"/>
                <a:gd name="T12" fmla="*/ 2 w 12"/>
                <a:gd name="T13" fmla="*/ 2 h 6"/>
                <a:gd name="T14" fmla="*/ 2 w 12"/>
                <a:gd name="T15" fmla="*/ 4 h 6"/>
                <a:gd name="T16" fmla="*/ 0 w 12"/>
                <a:gd name="T17" fmla="*/ 6 h 6"/>
                <a:gd name="T18" fmla="*/ 12 w 12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6"/>
                  </a:move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8" name="Freeform 193"/>
            <p:cNvSpPr>
              <a:spLocks/>
            </p:cNvSpPr>
            <p:nvPr/>
          </p:nvSpPr>
          <p:spPr bwMode="auto">
            <a:xfrm>
              <a:off x="1600" y="3042"/>
              <a:ext cx="12" cy="81"/>
            </a:xfrm>
            <a:custGeom>
              <a:avLst/>
              <a:gdLst>
                <a:gd name="T0" fmla="*/ 6 w 12"/>
                <a:gd name="T1" fmla="*/ 81 h 81"/>
                <a:gd name="T2" fmla="*/ 12 w 12"/>
                <a:gd name="T3" fmla="*/ 81 h 81"/>
                <a:gd name="T4" fmla="*/ 12 w 12"/>
                <a:gd name="T5" fmla="*/ 0 h 81"/>
                <a:gd name="T6" fmla="*/ 0 w 12"/>
                <a:gd name="T7" fmla="*/ 0 h 81"/>
                <a:gd name="T8" fmla="*/ 0 w 12"/>
                <a:gd name="T9" fmla="*/ 81 h 81"/>
                <a:gd name="T10" fmla="*/ 6 w 12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1"/>
                <a:gd name="T20" fmla="*/ 12 w 12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1">
                  <a:moveTo>
                    <a:pt x="6" y="81"/>
                  </a:moveTo>
                  <a:lnTo>
                    <a:pt x="12" y="8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69" name="Freeform 194"/>
            <p:cNvSpPr>
              <a:spLocks/>
            </p:cNvSpPr>
            <p:nvPr/>
          </p:nvSpPr>
          <p:spPr bwMode="auto">
            <a:xfrm>
              <a:off x="1600" y="3123"/>
              <a:ext cx="12" cy="5"/>
            </a:xfrm>
            <a:custGeom>
              <a:avLst/>
              <a:gdLst>
                <a:gd name="T0" fmla="*/ 0 w 12"/>
                <a:gd name="T1" fmla="*/ 0 h 5"/>
                <a:gd name="T2" fmla="*/ 2 w 12"/>
                <a:gd name="T3" fmla="*/ 2 h 5"/>
                <a:gd name="T4" fmla="*/ 2 w 12"/>
                <a:gd name="T5" fmla="*/ 4 h 5"/>
                <a:gd name="T6" fmla="*/ 4 w 12"/>
                <a:gd name="T7" fmla="*/ 5 h 5"/>
                <a:gd name="T8" fmla="*/ 6 w 12"/>
                <a:gd name="T9" fmla="*/ 5 h 5"/>
                <a:gd name="T10" fmla="*/ 8 w 12"/>
                <a:gd name="T11" fmla="*/ 5 h 5"/>
                <a:gd name="T12" fmla="*/ 10 w 12"/>
                <a:gd name="T13" fmla="*/ 4 h 5"/>
                <a:gd name="T14" fmla="*/ 12 w 12"/>
                <a:gd name="T15" fmla="*/ 2 h 5"/>
                <a:gd name="T16" fmla="*/ 12 w 12"/>
                <a:gd name="T17" fmla="*/ 0 h 5"/>
                <a:gd name="T18" fmla="*/ 0 w 12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0" name="Freeform 195"/>
            <p:cNvSpPr>
              <a:spLocks/>
            </p:cNvSpPr>
            <p:nvPr/>
          </p:nvSpPr>
          <p:spPr bwMode="auto">
            <a:xfrm>
              <a:off x="1621" y="3036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8 w 11"/>
                <a:gd name="T7" fmla="*/ 0 h 6"/>
                <a:gd name="T8" fmla="*/ 6 w 11"/>
                <a:gd name="T9" fmla="*/ 0 h 6"/>
                <a:gd name="T10" fmla="*/ 4 w 11"/>
                <a:gd name="T11" fmla="*/ 0 h 6"/>
                <a:gd name="T12" fmla="*/ 2 w 11"/>
                <a:gd name="T13" fmla="*/ 2 h 6"/>
                <a:gd name="T14" fmla="*/ 0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1" name="Freeform 196"/>
            <p:cNvSpPr>
              <a:spLocks/>
            </p:cNvSpPr>
            <p:nvPr/>
          </p:nvSpPr>
          <p:spPr bwMode="auto">
            <a:xfrm>
              <a:off x="1621" y="3042"/>
              <a:ext cx="11" cy="81"/>
            </a:xfrm>
            <a:custGeom>
              <a:avLst/>
              <a:gdLst>
                <a:gd name="T0" fmla="*/ 6 w 11"/>
                <a:gd name="T1" fmla="*/ 81 h 81"/>
                <a:gd name="T2" fmla="*/ 11 w 11"/>
                <a:gd name="T3" fmla="*/ 81 h 81"/>
                <a:gd name="T4" fmla="*/ 11 w 11"/>
                <a:gd name="T5" fmla="*/ 0 h 81"/>
                <a:gd name="T6" fmla="*/ 0 w 11"/>
                <a:gd name="T7" fmla="*/ 0 h 81"/>
                <a:gd name="T8" fmla="*/ 0 w 11"/>
                <a:gd name="T9" fmla="*/ 81 h 81"/>
                <a:gd name="T10" fmla="*/ 6 w 11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81"/>
                <a:gd name="T20" fmla="*/ 11 w 11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81">
                  <a:moveTo>
                    <a:pt x="6" y="81"/>
                  </a:moveTo>
                  <a:lnTo>
                    <a:pt x="11" y="8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2" name="Freeform 197"/>
            <p:cNvSpPr>
              <a:spLocks/>
            </p:cNvSpPr>
            <p:nvPr/>
          </p:nvSpPr>
          <p:spPr bwMode="auto">
            <a:xfrm>
              <a:off x="1621" y="3123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2 h 5"/>
                <a:gd name="T4" fmla="*/ 2 w 11"/>
                <a:gd name="T5" fmla="*/ 4 h 5"/>
                <a:gd name="T6" fmla="*/ 4 w 11"/>
                <a:gd name="T7" fmla="*/ 5 h 5"/>
                <a:gd name="T8" fmla="*/ 6 w 11"/>
                <a:gd name="T9" fmla="*/ 5 h 5"/>
                <a:gd name="T10" fmla="*/ 8 w 11"/>
                <a:gd name="T11" fmla="*/ 5 h 5"/>
                <a:gd name="T12" fmla="*/ 9 w 11"/>
                <a:gd name="T13" fmla="*/ 4 h 5"/>
                <a:gd name="T14" fmla="*/ 9 w 11"/>
                <a:gd name="T15" fmla="*/ 2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3" name="Freeform 198"/>
            <p:cNvSpPr>
              <a:spLocks/>
            </p:cNvSpPr>
            <p:nvPr/>
          </p:nvSpPr>
          <p:spPr bwMode="auto">
            <a:xfrm>
              <a:off x="1400" y="3015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10 h 10"/>
                <a:gd name="T6" fmla="*/ 6 w 6"/>
                <a:gd name="T7" fmla="*/ 8 h 10"/>
                <a:gd name="T8" fmla="*/ 6 w 6"/>
                <a:gd name="T9" fmla="*/ 6 h 10"/>
                <a:gd name="T10" fmla="*/ 6 w 6"/>
                <a:gd name="T11" fmla="*/ 4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4" name="Freeform 199"/>
            <p:cNvSpPr>
              <a:spLocks/>
            </p:cNvSpPr>
            <p:nvPr/>
          </p:nvSpPr>
          <p:spPr bwMode="auto">
            <a:xfrm>
              <a:off x="1379" y="3015"/>
              <a:ext cx="21" cy="10"/>
            </a:xfrm>
            <a:custGeom>
              <a:avLst/>
              <a:gdLst>
                <a:gd name="T0" fmla="*/ 0 w 21"/>
                <a:gd name="T1" fmla="*/ 6 h 10"/>
                <a:gd name="T2" fmla="*/ 0 w 21"/>
                <a:gd name="T3" fmla="*/ 10 h 10"/>
                <a:gd name="T4" fmla="*/ 21 w 21"/>
                <a:gd name="T5" fmla="*/ 10 h 10"/>
                <a:gd name="T6" fmla="*/ 21 w 21"/>
                <a:gd name="T7" fmla="*/ 0 h 10"/>
                <a:gd name="T8" fmla="*/ 0 w 21"/>
                <a:gd name="T9" fmla="*/ 0 h 10"/>
                <a:gd name="T10" fmla="*/ 0 w 21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0"/>
                <a:gd name="T20" fmla="*/ 21 w 2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0">
                  <a:moveTo>
                    <a:pt x="0" y="6"/>
                  </a:moveTo>
                  <a:lnTo>
                    <a:pt x="0" y="10"/>
                  </a:lnTo>
                  <a:lnTo>
                    <a:pt x="21" y="1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5" name="Freeform 200"/>
            <p:cNvSpPr>
              <a:spLocks/>
            </p:cNvSpPr>
            <p:nvPr/>
          </p:nvSpPr>
          <p:spPr bwMode="auto">
            <a:xfrm>
              <a:off x="1374" y="3015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4 w 5"/>
                <a:gd name="T3" fmla="*/ 0 h 10"/>
                <a:gd name="T4" fmla="*/ 2 w 5"/>
                <a:gd name="T5" fmla="*/ 2 h 10"/>
                <a:gd name="T6" fmla="*/ 2 w 5"/>
                <a:gd name="T7" fmla="*/ 4 h 10"/>
                <a:gd name="T8" fmla="*/ 0 w 5"/>
                <a:gd name="T9" fmla="*/ 6 h 10"/>
                <a:gd name="T10" fmla="*/ 2 w 5"/>
                <a:gd name="T11" fmla="*/ 8 h 10"/>
                <a:gd name="T12" fmla="*/ 2 w 5"/>
                <a:gd name="T13" fmla="*/ 10 h 10"/>
                <a:gd name="T14" fmla="*/ 4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6" name="Freeform 201"/>
            <p:cNvSpPr>
              <a:spLocks/>
            </p:cNvSpPr>
            <p:nvPr/>
          </p:nvSpPr>
          <p:spPr bwMode="auto">
            <a:xfrm>
              <a:off x="1376" y="3015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7 w 9"/>
                <a:gd name="T5" fmla="*/ 2 h 6"/>
                <a:gd name="T6" fmla="*/ 5 w 9"/>
                <a:gd name="T7" fmla="*/ 0 h 6"/>
                <a:gd name="T8" fmla="*/ 3 w 9"/>
                <a:gd name="T9" fmla="*/ 0 h 6"/>
                <a:gd name="T10" fmla="*/ 2 w 9"/>
                <a:gd name="T11" fmla="*/ 0 h 6"/>
                <a:gd name="T12" fmla="*/ 0 w 9"/>
                <a:gd name="T13" fmla="*/ 2 h 6"/>
                <a:gd name="T14" fmla="*/ 0 w 9"/>
                <a:gd name="T15" fmla="*/ 4 h 6"/>
                <a:gd name="T16" fmla="*/ 0 w 9"/>
                <a:gd name="T17" fmla="*/ 6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7" name="Freeform 202"/>
            <p:cNvSpPr>
              <a:spLocks/>
            </p:cNvSpPr>
            <p:nvPr/>
          </p:nvSpPr>
          <p:spPr bwMode="auto">
            <a:xfrm>
              <a:off x="1379" y="3021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8" name="Freeform 203"/>
            <p:cNvSpPr>
              <a:spLocks/>
            </p:cNvSpPr>
            <p:nvPr/>
          </p:nvSpPr>
          <p:spPr bwMode="auto">
            <a:xfrm>
              <a:off x="1376" y="3015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7 w 9"/>
                <a:gd name="T5" fmla="*/ 2 h 6"/>
                <a:gd name="T6" fmla="*/ 5 w 9"/>
                <a:gd name="T7" fmla="*/ 0 h 6"/>
                <a:gd name="T8" fmla="*/ 3 w 9"/>
                <a:gd name="T9" fmla="*/ 0 h 6"/>
                <a:gd name="T10" fmla="*/ 2 w 9"/>
                <a:gd name="T11" fmla="*/ 0 h 6"/>
                <a:gd name="T12" fmla="*/ 0 w 9"/>
                <a:gd name="T13" fmla="*/ 2 h 6"/>
                <a:gd name="T14" fmla="*/ 0 w 9"/>
                <a:gd name="T15" fmla="*/ 4 h 6"/>
                <a:gd name="T16" fmla="*/ 0 w 9"/>
                <a:gd name="T17" fmla="*/ 6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79" name="Freeform 204"/>
            <p:cNvSpPr>
              <a:spLocks/>
            </p:cNvSpPr>
            <p:nvPr/>
          </p:nvSpPr>
          <p:spPr bwMode="auto">
            <a:xfrm>
              <a:off x="1376" y="3015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7 w 9"/>
                <a:gd name="T5" fmla="*/ 2 h 6"/>
                <a:gd name="T6" fmla="*/ 5 w 9"/>
                <a:gd name="T7" fmla="*/ 0 h 6"/>
                <a:gd name="T8" fmla="*/ 3 w 9"/>
                <a:gd name="T9" fmla="*/ 0 h 6"/>
                <a:gd name="T10" fmla="*/ 2 w 9"/>
                <a:gd name="T11" fmla="*/ 0 h 6"/>
                <a:gd name="T12" fmla="*/ 0 w 9"/>
                <a:gd name="T13" fmla="*/ 2 h 6"/>
                <a:gd name="T14" fmla="*/ 0 w 9"/>
                <a:gd name="T15" fmla="*/ 4 h 6"/>
                <a:gd name="T16" fmla="*/ 0 w 9"/>
                <a:gd name="T17" fmla="*/ 6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0" name="Freeform 205"/>
            <p:cNvSpPr>
              <a:spLocks/>
            </p:cNvSpPr>
            <p:nvPr/>
          </p:nvSpPr>
          <p:spPr bwMode="auto">
            <a:xfrm>
              <a:off x="1376" y="3021"/>
              <a:ext cx="9" cy="60"/>
            </a:xfrm>
            <a:custGeom>
              <a:avLst/>
              <a:gdLst>
                <a:gd name="T0" fmla="*/ 3 w 9"/>
                <a:gd name="T1" fmla="*/ 60 h 60"/>
                <a:gd name="T2" fmla="*/ 9 w 9"/>
                <a:gd name="T3" fmla="*/ 60 h 60"/>
                <a:gd name="T4" fmla="*/ 9 w 9"/>
                <a:gd name="T5" fmla="*/ 0 h 60"/>
                <a:gd name="T6" fmla="*/ 0 w 9"/>
                <a:gd name="T7" fmla="*/ 0 h 60"/>
                <a:gd name="T8" fmla="*/ 0 w 9"/>
                <a:gd name="T9" fmla="*/ 60 h 60"/>
                <a:gd name="T10" fmla="*/ 3 w 9"/>
                <a:gd name="T11" fmla="*/ 6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60"/>
                <a:gd name="T20" fmla="*/ 9 w 9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60">
                  <a:moveTo>
                    <a:pt x="3" y="60"/>
                  </a:moveTo>
                  <a:lnTo>
                    <a:pt x="9" y="6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60"/>
                  </a:lnTo>
                  <a:lnTo>
                    <a:pt x="3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1" name="Freeform 206"/>
            <p:cNvSpPr>
              <a:spLocks/>
            </p:cNvSpPr>
            <p:nvPr/>
          </p:nvSpPr>
          <p:spPr bwMode="auto">
            <a:xfrm>
              <a:off x="1376" y="3081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4 h 6"/>
                <a:gd name="T4" fmla="*/ 2 w 9"/>
                <a:gd name="T5" fmla="*/ 6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4 h 6"/>
                <a:gd name="T12" fmla="*/ 9 w 9"/>
                <a:gd name="T13" fmla="*/ 4 h 6"/>
                <a:gd name="T14" fmla="*/ 9 w 9"/>
                <a:gd name="T15" fmla="*/ 0 h 6"/>
                <a:gd name="T16" fmla="*/ 0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2" name="Freeform 207"/>
            <p:cNvSpPr>
              <a:spLocks/>
            </p:cNvSpPr>
            <p:nvPr/>
          </p:nvSpPr>
          <p:spPr bwMode="auto">
            <a:xfrm>
              <a:off x="1355" y="3077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2 h 10"/>
                <a:gd name="T6" fmla="*/ 0 w 4"/>
                <a:gd name="T7" fmla="*/ 4 h 10"/>
                <a:gd name="T8" fmla="*/ 0 w 4"/>
                <a:gd name="T9" fmla="*/ 6 h 10"/>
                <a:gd name="T10" fmla="*/ 0 w 4"/>
                <a:gd name="T11" fmla="*/ 8 h 10"/>
                <a:gd name="T12" fmla="*/ 2 w 4"/>
                <a:gd name="T13" fmla="*/ 10 h 10"/>
                <a:gd name="T14" fmla="*/ 4 w 4"/>
                <a:gd name="T15" fmla="*/ 10 h 10"/>
                <a:gd name="T16" fmla="*/ 4 w 4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3" name="Freeform 208"/>
            <p:cNvSpPr>
              <a:spLocks/>
            </p:cNvSpPr>
            <p:nvPr/>
          </p:nvSpPr>
          <p:spPr bwMode="auto">
            <a:xfrm>
              <a:off x="1359" y="3077"/>
              <a:ext cx="20" cy="10"/>
            </a:xfrm>
            <a:custGeom>
              <a:avLst/>
              <a:gdLst>
                <a:gd name="T0" fmla="*/ 20 w 20"/>
                <a:gd name="T1" fmla="*/ 4 h 10"/>
                <a:gd name="T2" fmla="*/ 20 w 20"/>
                <a:gd name="T3" fmla="*/ 0 h 10"/>
                <a:gd name="T4" fmla="*/ 0 w 20"/>
                <a:gd name="T5" fmla="*/ 0 h 10"/>
                <a:gd name="T6" fmla="*/ 0 w 20"/>
                <a:gd name="T7" fmla="*/ 10 h 10"/>
                <a:gd name="T8" fmla="*/ 20 w 20"/>
                <a:gd name="T9" fmla="*/ 10 h 10"/>
                <a:gd name="T10" fmla="*/ 20 w 20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10"/>
                <a:gd name="T20" fmla="*/ 20 w 20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10">
                  <a:moveTo>
                    <a:pt x="20" y="4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0" y="10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4" name="Freeform 209"/>
            <p:cNvSpPr>
              <a:spLocks/>
            </p:cNvSpPr>
            <p:nvPr/>
          </p:nvSpPr>
          <p:spPr bwMode="auto">
            <a:xfrm>
              <a:off x="1379" y="3077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4 w 6"/>
                <a:gd name="T3" fmla="*/ 10 h 10"/>
                <a:gd name="T4" fmla="*/ 4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2 h 10"/>
                <a:gd name="T14" fmla="*/ 4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4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5" name="Freeform 210"/>
            <p:cNvSpPr>
              <a:spLocks/>
            </p:cNvSpPr>
            <p:nvPr/>
          </p:nvSpPr>
          <p:spPr bwMode="auto">
            <a:xfrm>
              <a:off x="1376" y="3077"/>
              <a:ext cx="9" cy="4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2 h 4"/>
                <a:gd name="T4" fmla="*/ 7 w 9"/>
                <a:gd name="T5" fmla="*/ 0 h 4"/>
                <a:gd name="T6" fmla="*/ 5 w 9"/>
                <a:gd name="T7" fmla="*/ 0 h 4"/>
                <a:gd name="T8" fmla="*/ 3 w 9"/>
                <a:gd name="T9" fmla="*/ 0 h 4"/>
                <a:gd name="T10" fmla="*/ 2 w 9"/>
                <a:gd name="T11" fmla="*/ 0 h 4"/>
                <a:gd name="T12" fmla="*/ 0 w 9"/>
                <a:gd name="T13" fmla="*/ 0 h 4"/>
                <a:gd name="T14" fmla="*/ 0 w 9"/>
                <a:gd name="T15" fmla="*/ 2 h 4"/>
                <a:gd name="T16" fmla="*/ 0 w 9"/>
                <a:gd name="T17" fmla="*/ 4 h 4"/>
                <a:gd name="T18" fmla="*/ 9 w 9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9" y="4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6" name="Freeform 211"/>
            <p:cNvSpPr>
              <a:spLocks/>
            </p:cNvSpPr>
            <p:nvPr/>
          </p:nvSpPr>
          <p:spPr bwMode="auto">
            <a:xfrm>
              <a:off x="1376" y="3081"/>
              <a:ext cx="9" cy="83"/>
            </a:xfrm>
            <a:custGeom>
              <a:avLst/>
              <a:gdLst>
                <a:gd name="T0" fmla="*/ 3 w 9"/>
                <a:gd name="T1" fmla="*/ 83 h 83"/>
                <a:gd name="T2" fmla="*/ 9 w 9"/>
                <a:gd name="T3" fmla="*/ 83 h 83"/>
                <a:gd name="T4" fmla="*/ 9 w 9"/>
                <a:gd name="T5" fmla="*/ 0 h 83"/>
                <a:gd name="T6" fmla="*/ 0 w 9"/>
                <a:gd name="T7" fmla="*/ 0 h 83"/>
                <a:gd name="T8" fmla="*/ 0 w 9"/>
                <a:gd name="T9" fmla="*/ 83 h 83"/>
                <a:gd name="T10" fmla="*/ 3 w 9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83"/>
                <a:gd name="T20" fmla="*/ 9 w 9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83">
                  <a:moveTo>
                    <a:pt x="3" y="83"/>
                  </a:moveTo>
                  <a:lnTo>
                    <a:pt x="9" y="8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3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7" name="Freeform 212"/>
            <p:cNvSpPr>
              <a:spLocks/>
            </p:cNvSpPr>
            <p:nvPr/>
          </p:nvSpPr>
          <p:spPr bwMode="auto">
            <a:xfrm>
              <a:off x="1376" y="3164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0 w 9"/>
                <a:gd name="T5" fmla="*/ 4 h 6"/>
                <a:gd name="T6" fmla="*/ 2 w 9"/>
                <a:gd name="T7" fmla="*/ 4 h 6"/>
                <a:gd name="T8" fmla="*/ 3 w 9"/>
                <a:gd name="T9" fmla="*/ 6 h 6"/>
                <a:gd name="T10" fmla="*/ 5 w 9"/>
                <a:gd name="T11" fmla="*/ 4 h 6"/>
                <a:gd name="T12" fmla="*/ 7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6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8" name="Freeform 213"/>
            <p:cNvSpPr>
              <a:spLocks/>
            </p:cNvSpPr>
            <p:nvPr/>
          </p:nvSpPr>
          <p:spPr bwMode="auto">
            <a:xfrm>
              <a:off x="1376" y="3159"/>
              <a:ext cx="3" cy="11"/>
            </a:xfrm>
            <a:custGeom>
              <a:avLst/>
              <a:gdLst>
                <a:gd name="T0" fmla="*/ 3 w 3"/>
                <a:gd name="T1" fmla="*/ 0 h 11"/>
                <a:gd name="T2" fmla="*/ 2 w 3"/>
                <a:gd name="T3" fmla="*/ 0 h 11"/>
                <a:gd name="T4" fmla="*/ 0 w 3"/>
                <a:gd name="T5" fmla="*/ 1 h 11"/>
                <a:gd name="T6" fmla="*/ 0 w 3"/>
                <a:gd name="T7" fmla="*/ 3 h 11"/>
                <a:gd name="T8" fmla="*/ 0 w 3"/>
                <a:gd name="T9" fmla="*/ 5 h 11"/>
                <a:gd name="T10" fmla="*/ 0 w 3"/>
                <a:gd name="T11" fmla="*/ 7 h 11"/>
                <a:gd name="T12" fmla="*/ 0 w 3"/>
                <a:gd name="T13" fmla="*/ 9 h 11"/>
                <a:gd name="T14" fmla="*/ 2 w 3"/>
                <a:gd name="T15" fmla="*/ 9 h 11"/>
                <a:gd name="T16" fmla="*/ 3 w 3"/>
                <a:gd name="T17" fmla="*/ 11 h 11"/>
                <a:gd name="T18" fmla="*/ 3 w 3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11"/>
                <a:gd name="T32" fmla="*/ 3 w 3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11">
                  <a:moveTo>
                    <a:pt x="3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3" y="1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89" name="Freeform 214"/>
            <p:cNvSpPr>
              <a:spLocks/>
            </p:cNvSpPr>
            <p:nvPr/>
          </p:nvSpPr>
          <p:spPr bwMode="auto">
            <a:xfrm>
              <a:off x="1379" y="3159"/>
              <a:ext cx="21" cy="11"/>
            </a:xfrm>
            <a:custGeom>
              <a:avLst/>
              <a:gdLst>
                <a:gd name="T0" fmla="*/ 21 w 21"/>
                <a:gd name="T1" fmla="*/ 5 h 11"/>
                <a:gd name="T2" fmla="*/ 21 w 21"/>
                <a:gd name="T3" fmla="*/ 0 h 11"/>
                <a:gd name="T4" fmla="*/ 0 w 21"/>
                <a:gd name="T5" fmla="*/ 0 h 11"/>
                <a:gd name="T6" fmla="*/ 0 w 21"/>
                <a:gd name="T7" fmla="*/ 11 h 11"/>
                <a:gd name="T8" fmla="*/ 21 w 21"/>
                <a:gd name="T9" fmla="*/ 11 h 11"/>
                <a:gd name="T10" fmla="*/ 21 w 2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1"/>
                <a:gd name="T20" fmla="*/ 21 w 2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1">
                  <a:moveTo>
                    <a:pt x="21" y="5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1" y="11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0" name="Freeform 215"/>
            <p:cNvSpPr>
              <a:spLocks/>
            </p:cNvSpPr>
            <p:nvPr/>
          </p:nvSpPr>
          <p:spPr bwMode="auto">
            <a:xfrm>
              <a:off x="1400" y="3159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9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5 h 11"/>
                <a:gd name="T10" fmla="*/ 6 w 6"/>
                <a:gd name="T11" fmla="*/ 3 h 11"/>
                <a:gd name="T12" fmla="*/ 4 w 6"/>
                <a:gd name="T13" fmla="*/ 1 h 11"/>
                <a:gd name="T14" fmla="*/ 2 w 6"/>
                <a:gd name="T15" fmla="*/ 0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1" name="Freeform 216"/>
            <p:cNvSpPr>
              <a:spLocks/>
            </p:cNvSpPr>
            <p:nvPr/>
          </p:nvSpPr>
          <p:spPr bwMode="auto">
            <a:xfrm>
              <a:off x="1519" y="3159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0 h 11"/>
                <a:gd name="T4" fmla="*/ 0 w 6"/>
                <a:gd name="T5" fmla="*/ 1 h 11"/>
                <a:gd name="T6" fmla="*/ 0 w 6"/>
                <a:gd name="T7" fmla="*/ 3 h 11"/>
                <a:gd name="T8" fmla="*/ 0 w 6"/>
                <a:gd name="T9" fmla="*/ 5 h 11"/>
                <a:gd name="T10" fmla="*/ 0 w 6"/>
                <a:gd name="T11" fmla="*/ 7 h 11"/>
                <a:gd name="T12" fmla="*/ 0 w 6"/>
                <a:gd name="T13" fmla="*/ 9 h 11"/>
                <a:gd name="T14" fmla="*/ 2 w 6"/>
                <a:gd name="T15" fmla="*/ 9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2" name="Freeform 217"/>
            <p:cNvSpPr>
              <a:spLocks/>
            </p:cNvSpPr>
            <p:nvPr/>
          </p:nvSpPr>
          <p:spPr bwMode="auto">
            <a:xfrm>
              <a:off x="1525" y="3159"/>
              <a:ext cx="60" cy="11"/>
            </a:xfrm>
            <a:custGeom>
              <a:avLst/>
              <a:gdLst>
                <a:gd name="T0" fmla="*/ 60 w 60"/>
                <a:gd name="T1" fmla="*/ 5 h 11"/>
                <a:gd name="T2" fmla="*/ 60 w 60"/>
                <a:gd name="T3" fmla="*/ 0 h 11"/>
                <a:gd name="T4" fmla="*/ 0 w 60"/>
                <a:gd name="T5" fmla="*/ 0 h 11"/>
                <a:gd name="T6" fmla="*/ 0 w 60"/>
                <a:gd name="T7" fmla="*/ 11 h 11"/>
                <a:gd name="T8" fmla="*/ 60 w 60"/>
                <a:gd name="T9" fmla="*/ 11 h 11"/>
                <a:gd name="T10" fmla="*/ 60 w 60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11"/>
                <a:gd name="T20" fmla="*/ 60 w 60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11">
                  <a:moveTo>
                    <a:pt x="60" y="5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60" y="11"/>
                  </a:lnTo>
                  <a:lnTo>
                    <a:pt x="6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3" name="Freeform 218"/>
            <p:cNvSpPr>
              <a:spLocks/>
            </p:cNvSpPr>
            <p:nvPr/>
          </p:nvSpPr>
          <p:spPr bwMode="auto">
            <a:xfrm>
              <a:off x="1585" y="3159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9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5 h 11"/>
                <a:gd name="T10" fmla="*/ 6 w 6"/>
                <a:gd name="T11" fmla="*/ 3 h 11"/>
                <a:gd name="T12" fmla="*/ 4 w 6"/>
                <a:gd name="T13" fmla="*/ 1 h 11"/>
                <a:gd name="T14" fmla="*/ 2 w 6"/>
                <a:gd name="T15" fmla="*/ 0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4" name="Freeform 219"/>
            <p:cNvSpPr>
              <a:spLocks/>
            </p:cNvSpPr>
            <p:nvPr/>
          </p:nvSpPr>
          <p:spPr bwMode="auto">
            <a:xfrm>
              <a:off x="1579" y="3164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2 h 6"/>
                <a:gd name="T4" fmla="*/ 2 w 12"/>
                <a:gd name="T5" fmla="*/ 4 h 6"/>
                <a:gd name="T6" fmla="*/ 4 w 12"/>
                <a:gd name="T7" fmla="*/ 4 h 6"/>
                <a:gd name="T8" fmla="*/ 6 w 12"/>
                <a:gd name="T9" fmla="*/ 6 h 6"/>
                <a:gd name="T10" fmla="*/ 8 w 12"/>
                <a:gd name="T11" fmla="*/ 4 h 6"/>
                <a:gd name="T12" fmla="*/ 10 w 12"/>
                <a:gd name="T13" fmla="*/ 4 h 6"/>
                <a:gd name="T14" fmla="*/ 10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5" name="Freeform 220"/>
            <p:cNvSpPr>
              <a:spLocks/>
            </p:cNvSpPr>
            <p:nvPr/>
          </p:nvSpPr>
          <p:spPr bwMode="auto">
            <a:xfrm>
              <a:off x="1579" y="3081"/>
              <a:ext cx="12" cy="83"/>
            </a:xfrm>
            <a:custGeom>
              <a:avLst/>
              <a:gdLst>
                <a:gd name="T0" fmla="*/ 6 w 12"/>
                <a:gd name="T1" fmla="*/ 0 h 83"/>
                <a:gd name="T2" fmla="*/ 0 w 12"/>
                <a:gd name="T3" fmla="*/ 0 h 83"/>
                <a:gd name="T4" fmla="*/ 0 w 12"/>
                <a:gd name="T5" fmla="*/ 83 h 83"/>
                <a:gd name="T6" fmla="*/ 12 w 12"/>
                <a:gd name="T7" fmla="*/ 83 h 83"/>
                <a:gd name="T8" fmla="*/ 12 w 12"/>
                <a:gd name="T9" fmla="*/ 0 h 83"/>
                <a:gd name="T10" fmla="*/ 6 w 12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3"/>
                <a:gd name="T20" fmla="*/ 12 w 12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3">
                  <a:moveTo>
                    <a:pt x="6" y="0"/>
                  </a:moveTo>
                  <a:lnTo>
                    <a:pt x="0" y="0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6" name="Freeform 221"/>
            <p:cNvSpPr>
              <a:spLocks/>
            </p:cNvSpPr>
            <p:nvPr/>
          </p:nvSpPr>
          <p:spPr bwMode="auto">
            <a:xfrm>
              <a:off x="1579" y="3077"/>
              <a:ext cx="12" cy="4"/>
            </a:xfrm>
            <a:custGeom>
              <a:avLst/>
              <a:gdLst>
                <a:gd name="T0" fmla="*/ 12 w 12"/>
                <a:gd name="T1" fmla="*/ 4 h 4"/>
                <a:gd name="T2" fmla="*/ 10 w 12"/>
                <a:gd name="T3" fmla="*/ 2 h 4"/>
                <a:gd name="T4" fmla="*/ 10 w 12"/>
                <a:gd name="T5" fmla="*/ 0 h 4"/>
                <a:gd name="T6" fmla="*/ 8 w 12"/>
                <a:gd name="T7" fmla="*/ 0 h 4"/>
                <a:gd name="T8" fmla="*/ 6 w 12"/>
                <a:gd name="T9" fmla="*/ 0 h 4"/>
                <a:gd name="T10" fmla="*/ 4 w 12"/>
                <a:gd name="T11" fmla="*/ 0 h 4"/>
                <a:gd name="T12" fmla="*/ 2 w 12"/>
                <a:gd name="T13" fmla="*/ 0 h 4"/>
                <a:gd name="T14" fmla="*/ 0 w 12"/>
                <a:gd name="T15" fmla="*/ 2 h 4"/>
                <a:gd name="T16" fmla="*/ 0 w 12"/>
                <a:gd name="T17" fmla="*/ 4 h 4"/>
                <a:gd name="T18" fmla="*/ 12 w 12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4"/>
                <a:gd name="T32" fmla="*/ 12 w 12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4">
                  <a:moveTo>
                    <a:pt x="12" y="4"/>
                  </a:move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7" name="Freeform 222"/>
            <p:cNvSpPr>
              <a:spLocks/>
            </p:cNvSpPr>
            <p:nvPr/>
          </p:nvSpPr>
          <p:spPr bwMode="auto">
            <a:xfrm>
              <a:off x="1579" y="3077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8" name="Freeform 223"/>
            <p:cNvSpPr>
              <a:spLocks/>
            </p:cNvSpPr>
            <p:nvPr/>
          </p:nvSpPr>
          <p:spPr bwMode="auto">
            <a:xfrm>
              <a:off x="1585" y="3077"/>
              <a:ext cx="21" cy="10"/>
            </a:xfrm>
            <a:custGeom>
              <a:avLst/>
              <a:gdLst>
                <a:gd name="T0" fmla="*/ 21 w 21"/>
                <a:gd name="T1" fmla="*/ 4 h 10"/>
                <a:gd name="T2" fmla="*/ 21 w 21"/>
                <a:gd name="T3" fmla="*/ 0 h 10"/>
                <a:gd name="T4" fmla="*/ 0 w 21"/>
                <a:gd name="T5" fmla="*/ 0 h 10"/>
                <a:gd name="T6" fmla="*/ 0 w 21"/>
                <a:gd name="T7" fmla="*/ 10 h 10"/>
                <a:gd name="T8" fmla="*/ 21 w 21"/>
                <a:gd name="T9" fmla="*/ 10 h 10"/>
                <a:gd name="T10" fmla="*/ 21 w 21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0"/>
                <a:gd name="T20" fmla="*/ 21 w 2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0">
                  <a:moveTo>
                    <a:pt x="21" y="4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1" y="10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699" name="Freeform 224"/>
            <p:cNvSpPr>
              <a:spLocks/>
            </p:cNvSpPr>
            <p:nvPr/>
          </p:nvSpPr>
          <p:spPr bwMode="auto">
            <a:xfrm>
              <a:off x="1606" y="3077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4 w 6"/>
                <a:gd name="T7" fmla="*/ 6 h 10"/>
                <a:gd name="T8" fmla="*/ 6 w 6"/>
                <a:gd name="T9" fmla="*/ 4 h 10"/>
                <a:gd name="T10" fmla="*/ 4 w 6"/>
                <a:gd name="T11" fmla="*/ 2 h 10"/>
                <a:gd name="T12" fmla="*/ 2 w 6"/>
                <a:gd name="T13" fmla="*/ 0 h 10"/>
                <a:gd name="T14" fmla="*/ 0 w 6"/>
                <a:gd name="T15" fmla="*/ 0 h 10"/>
                <a:gd name="T16" fmla="*/ 0 w 6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0" name="Freeform 225"/>
            <p:cNvSpPr>
              <a:spLocks/>
            </p:cNvSpPr>
            <p:nvPr/>
          </p:nvSpPr>
          <p:spPr bwMode="auto">
            <a:xfrm>
              <a:off x="1579" y="3081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4 h 6"/>
                <a:gd name="T4" fmla="*/ 2 w 12"/>
                <a:gd name="T5" fmla="*/ 4 h 6"/>
                <a:gd name="T6" fmla="*/ 4 w 12"/>
                <a:gd name="T7" fmla="*/ 6 h 6"/>
                <a:gd name="T8" fmla="*/ 6 w 12"/>
                <a:gd name="T9" fmla="*/ 6 h 6"/>
                <a:gd name="T10" fmla="*/ 8 w 12"/>
                <a:gd name="T11" fmla="*/ 6 h 6"/>
                <a:gd name="T12" fmla="*/ 10 w 12"/>
                <a:gd name="T13" fmla="*/ 4 h 6"/>
                <a:gd name="T14" fmla="*/ 12 w 12"/>
                <a:gd name="T15" fmla="*/ 0 h 6"/>
                <a:gd name="T16" fmla="*/ 0 w 12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6"/>
                <a:gd name="T29" fmla="*/ 12 w 12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1" name="Freeform 226"/>
            <p:cNvSpPr>
              <a:spLocks/>
            </p:cNvSpPr>
            <p:nvPr/>
          </p:nvSpPr>
          <p:spPr bwMode="auto">
            <a:xfrm>
              <a:off x="1579" y="3021"/>
              <a:ext cx="12" cy="60"/>
            </a:xfrm>
            <a:custGeom>
              <a:avLst/>
              <a:gdLst>
                <a:gd name="T0" fmla="*/ 6 w 12"/>
                <a:gd name="T1" fmla="*/ 0 h 60"/>
                <a:gd name="T2" fmla="*/ 0 w 12"/>
                <a:gd name="T3" fmla="*/ 0 h 60"/>
                <a:gd name="T4" fmla="*/ 0 w 12"/>
                <a:gd name="T5" fmla="*/ 60 h 60"/>
                <a:gd name="T6" fmla="*/ 12 w 12"/>
                <a:gd name="T7" fmla="*/ 60 h 60"/>
                <a:gd name="T8" fmla="*/ 12 w 12"/>
                <a:gd name="T9" fmla="*/ 0 h 60"/>
                <a:gd name="T10" fmla="*/ 6 w 12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60"/>
                <a:gd name="T20" fmla="*/ 12 w 12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60">
                  <a:moveTo>
                    <a:pt x="6" y="0"/>
                  </a:moveTo>
                  <a:lnTo>
                    <a:pt x="0" y="0"/>
                  </a:lnTo>
                  <a:lnTo>
                    <a:pt x="0" y="60"/>
                  </a:lnTo>
                  <a:lnTo>
                    <a:pt x="12" y="60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2" name="Freeform 227"/>
            <p:cNvSpPr>
              <a:spLocks/>
            </p:cNvSpPr>
            <p:nvPr/>
          </p:nvSpPr>
          <p:spPr bwMode="auto">
            <a:xfrm>
              <a:off x="1579" y="3015"/>
              <a:ext cx="12" cy="6"/>
            </a:xfrm>
            <a:custGeom>
              <a:avLst/>
              <a:gdLst>
                <a:gd name="T0" fmla="*/ 12 w 12"/>
                <a:gd name="T1" fmla="*/ 6 h 6"/>
                <a:gd name="T2" fmla="*/ 10 w 12"/>
                <a:gd name="T3" fmla="*/ 4 h 6"/>
                <a:gd name="T4" fmla="*/ 10 w 12"/>
                <a:gd name="T5" fmla="*/ 2 h 6"/>
                <a:gd name="T6" fmla="*/ 8 w 12"/>
                <a:gd name="T7" fmla="*/ 0 h 6"/>
                <a:gd name="T8" fmla="*/ 6 w 12"/>
                <a:gd name="T9" fmla="*/ 0 h 6"/>
                <a:gd name="T10" fmla="*/ 4 w 12"/>
                <a:gd name="T11" fmla="*/ 0 h 6"/>
                <a:gd name="T12" fmla="*/ 2 w 12"/>
                <a:gd name="T13" fmla="*/ 2 h 6"/>
                <a:gd name="T14" fmla="*/ 0 w 12"/>
                <a:gd name="T15" fmla="*/ 4 h 6"/>
                <a:gd name="T16" fmla="*/ 0 w 12"/>
                <a:gd name="T17" fmla="*/ 6 h 6"/>
                <a:gd name="T18" fmla="*/ 12 w 12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3" name="Freeform 228"/>
            <p:cNvSpPr>
              <a:spLocks/>
            </p:cNvSpPr>
            <p:nvPr/>
          </p:nvSpPr>
          <p:spPr bwMode="auto">
            <a:xfrm>
              <a:off x="1585" y="3015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10 h 10"/>
                <a:gd name="T6" fmla="*/ 4 w 6"/>
                <a:gd name="T7" fmla="*/ 8 h 10"/>
                <a:gd name="T8" fmla="*/ 6 w 6"/>
                <a:gd name="T9" fmla="*/ 6 h 10"/>
                <a:gd name="T10" fmla="*/ 4 w 6"/>
                <a:gd name="T11" fmla="*/ 4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4" name="Freeform 229"/>
            <p:cNvSpPr>
              <a:spLocks/>
            </p:cNvSpPr>
            <p:nvPr/>
          </p:nvSpPr>
          <p:spPr bwMode="auto">
            <a:xfrm>
              <a:off x="1523" y="3015"/>
              <a:ext cx="62" cy="10"/>
            </a:xfrm>
            <a:custGeom>
              <a:avLst/>
              <a:gdLst>
                <a:gd name="T0" fmla="*/ 0 w 62"/>
                <a:gd name="T1" fmla="*/ 6 h 10"/>
                <a:gd name="T2" fmla="*/ 0 w 62"/>
                <a:gd name="T3" fmla="*/ 10 h 10"/>
                <a:gd name="T4" fmla="*/ 62 w 62"/>
                <a:gd name="T5" fmla="*/ 10 h 10"/>
                <a:gd name="T6" fmla="*/ 62 w 62"/>
                <a:gd name="T7" fmla="*/ 0 h 10"/>
                <a:gd name="T8" fmla="*/ 0 w 62"/>
                <a:gd name="T9" fmla="*/ 0 h 10"/>
                <a:gd name="T10" fmla="*/ 0 w 62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10"/>
                <a:gd name="T20" fmla="*/ 62 w 6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10">
                  <a:moveTo>
                    <a:pt x="0" y="6"/>
                  </a:moveTo>
                  <a:lnTo>
                    <a:pt x="0" y="10"/>
                  </a:lnTo>
                  <a:lnTo>
                    <a:pt x="62" y="10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5" name="Freeform 230"/>
            <p:cNvSpPr>
              <a:spLocks/>
            </p:cNvSpPr>
            <p:nvPr/>
          </p:nvSpPr>
          <p:spPr bwMode="auto">
            <a:xfrm>
              <a:off x="1519" y="3015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2 h 10"/>
                <a:gd name="T6" fmla="*/ 0 w 4"/>
                <a:gd name="T7" fmla="*/ 4 h 10"/>
                <a:gd name="T8" fmla="*/ 0 w 4"/>
                <a:gd name="T9" fmla="*/ 6 h 10"/>
                <a:gd name="T10" fmla="*/ 0 w 4"/>
                <a:gd name="T11" fmla="*/ 8 h 10"/>
                <a:gd name="T12" fmla="*/ 0 w 4"/>
                <a:gd name="T13" fmla="*/ 10 h 10"/>
                <a:gd name="T14" fmla="*/ 2 w 4"/>
                <a:gd name="T15" fmla="*/ 10 h 10"/>
                <a:gd name="T16" fmla="*/ 4 w 4"/>
                <a:gd name="T17" fmla="*/ 10 h 10"/>
                <a:gd name="T18" fmla="*/ 4 w 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6" name="Freeform 231"/>
            <p:cNvSpPr>
              <a:spLocks/>
            </p:cNvSpPr>
            <p:nvPr/>
          </p:nvSpPr>
          <p:spPr bwMode="auto">
            <a:xfrm>
              <a:off x="2072" y="2708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2 h 9"/>
                <a:gd name="T6" fmla="*/ 2 w 6"/>
                <a:gd name="T7" fmla="*/ 3 h 9"/>
                <a:gd name="T8" fmla="*/ 0 w 6"/>
                <a:gd name="T9" fmla="*/ 5 h 9"/>
                <a:gd name="T10" fmla="*/ 2 w 6"/>
                <a:gd name="T11" fmla="*/ 7 h 9"/>
                <a:gd name="T12" fmla="*/ 2 w 6"/>
                <a:gd name="T13" fmla="*/ 9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7" name="Freeform 232"/>
            <p:cNvSpPr>
              <a:spLocks/>
            </p:cNvSpPr>
            <p:nvPr/>
          </p:nvSpPr>
          <p:spPr bwMode="auto">
            <a:xfrm>
              <a:off x="2078" y="2708"/>
              <a:ext cx="62" cy="9"/>
            </a:xfrm>
            <a:custGeom>
              <a:avLst/>
              <a:gdLst>
                <a:gd name="T0" fmla="*/ 62 w 62"/>
                <a:gd name="T1" fmla="*/ 5 h 9"/>
                <a:gd name="T2" fmla="*/ 62 w 62"/>
                <a:gd name="T3" fmla="*/ 0 h 9"/>
                <a:gd name="T4" fmla="*/ 0 w 62"/>
                <a:gd name="T5" fmla="*/ 0 h 9"/>
                <a:gd name="T6" fmla="*/ 0 w 62"/>
                <a:gd name="T7" fmla="*/ 9 h 9"/>
                <a:gd name="T8" fmla="*/ 62 w 62"/>
                <a:gd name="T9" fmla="*/ 9 h 9"/>
                <a:gd name="T10" fmla="*/ 62 w 62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9"/>
                <a:gd name="T20" fmla="*/ 62 w 6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9">
                  <a:moveTo>
                    <a:pt x="62" y="5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2" y="9"/>
                  </a:lnTo>
                  <a:lnTo>
                    <a:pt x="6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8" name="Freeform 233"/>
            <p:cNvSpPr>
              <a:spLocks/>
            </p:cNvSpPr>
            <p:nvPr/>
          </p:nvSpPr>
          <p:spPr bwMode="auto">
            <a:xfrm>
              <a:off x="2140" y="2708"/>
              <a:ext cx="4" cy="9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4 w 4"/>
                <a:gd name="T5" fmla="*/ 9 h 9"/>
                <a:gd name="T6" fmla="*/ 4 w 4"/>
                <a:gd name="T7" fmla="*/ 7 h 9"/>
                <a:gd name="T8" fmla="*/ 4 w 4"/>
                <a:gd name="T9" fmla="*/ 5 h 9"/>
                <a:gd name="T10" fmla="*/ 4 w 4"/>
                <a:gd name="T11" fmla="*/ 3 h 9"/>
                <a:gd name="T12" fmla="*/ 4 w 4"/>
                <a:gd name="T13" fmla="*/ 2 h 9"/>
                <a:gd name="T14" fmla="*/ 2 w 4"/>
                <a:gd name="T15" fmla="*/ 0 h 9"/>
                <a:gd name="T16" fmla="*/ 0 w 4"/>
                <a:gd name="T17" fmla="*/ 0 h 9"/>
                <a:gd name="T18" fmla="*/ 0 w 4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9"/>
                <a:gd name="T32" fmla="*/ 4 w 4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09" name="Freeform 234"/>
            <p:cNvSpPr>
              <a:spLocks/>
            </p:cNvSpPr>
            <p:nvPr/>
          </p:nvSpPr>
          <p:spPr bwMode="auto">
            <a:xfrm>
              <a:off x="2198" y="2708"/>
              <a:ext cx="8" cy="9"/>
            </a:xfrm>
            <a:custGeom>
              <a:avLst/>
              <a:gdLst>
                <a:gd name="T0" fmla="*/ 0 w 8"/>
                <a:gd name="T1" fmla="*/ 9 h 9"/>
                <a:gd name="T2" fmla="*/ 2 w 8"/>
                <a:gd name="T3" fmla="*/ 9 h 9"/>
                <a:gd name="T4" fmla="*/ 4 w 8"/>
                <a:gd name="T5" fmla="*/ 9 h 9"/>
                <a:gd name="T6" fmla="*/ 6 w 8"/>
                <a:gd name="T7" fmla="*/ 9 h 9"/>
                <a:gd name="T8" fmla="*/ 8 w 8"/>
                <a:gd name="T9" fmla="*/ 7 h 9"/>
                <a:gd name="T10" fmla="*/ 8 w 8"/>
                <a:gd name="T11" fmla="*/ 5 h 9"/>
                <a:gd name="T12" fmla="*/ 8 w 8"/>
                <a:gd name="T13" fmla="*/ 3 h 9"/>
                <a:gd name="T14" fmla="*/ 8 w 8"/>
                <a:gd name="T15" fmla="*/ 2 h 9"/>
                <a:gd name="T16" fmla="*/ 6 w 8"/>
                <a:gd name="T17" fmla="*/ 0 h 9"/>
                <a:gd name="T18" fmla="*/ 0 w 8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9"/>
                <a:gd name="T32" fmla="*/ 8 w 8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9"/>
                  </a:lnTo>
                  <a:lnTo>
                    <a:pt x="8" y="7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0" name="Freeform 235"/>
            <p:cNvSpPr>
              <a:spLocks/>
            </p:cNvSpPr>
            <p:nvPr/>
          </p:nvSpPr>
          <p:spPr bwMode="auto">
            <a:xfrm>
              <a:off x="2136" y="2668"/>
              <a:ext cx="68" cy="49"/>
            </a:xfrm>
            <a:custGeom>
              <a:avLst/>
              <a:gdLst>
                <a:gd name="T0" fmla="*/ 4 w 68"/>
                <a:gd name="T1" fmla="*/ 4 h 49"/>
                <a:gd name="T2" fmla="*/ 0 w 68"/>
                <a:gd name="T3" fmla="*/ 8 h 49"/>
                <a:gd name="T4" fmla="*/ 62 w 68"/>
                <a:gd name="T5" fmla="*/ 49 h 49"/>
                <a:gd name="T6" fmla="*/ 68 w 68"/>
                <a:gd name="T7" fmla="*/ 40 h 49"/>
                <a:gd name="T8" fmla="*/ 6 w 68"/>
                <a:gd name="T9" fmla="*/ 0 h 49"/>
                <a:gd name="T10" fmla="*/ 4 w 68"/>
                <a:gd name="T11" fmla="*/ 4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49"/>
                <a:gd name="T20" fmla="*/ 68 w 68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49">
                  <a:moveTo>
                    <a:pt x="4" y="4"/>
                  </a:moveTo>
                  <a:lnTo>
                    <a:pt x="0" y="8"/>
                  </a:lnTo>
                  <a:lnTo>
                    <a:pt x="62" y="49"/>
                  </a:lnTo>
                  <a:lnTo>
                    <a:pt x="68" y="40"/>
                  </a:lnTo>
                  <a:lnTo>
                    <a:pt x="6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1" name="Freeform 236"/>
            <p:cNvSpPr>
              <a:spLocks/>
            </p:cNvSpPr>
            <p:nvPr/>
          </p:nvSpPr>
          <p:spPr bwMode="auto">
            <a:xfrm>
              <a:off x="2134" y="2666"/>
              <a:ext cx="8" cy="10"/>
            </a:xfrm>
            <a:custGeom>
              <a:avLst/>
              <a:gdLst>
                <a:gd name="T0" fmla="*/ 8 w 8"/>
                <a:gd name="T1" fmla="*/ 2 h 10"/>
                <a:gd name="T2" fmla="*/ 6 w 8"/>
                <a:gd name="T3" fmla="*/ 0 h 10"/>
                <a:gd name="T4" fmla="*/ 4 w 8"/>
                <a:gd name="T5" fmla="*/ 0 h 10"/>
                <a:gd name="T6" fmla="*/ 2 w 8"/>
                <a:gd name="T7" fmla="*/ 2 h 10"/>
                <a:gd name="T8" fmla="*/ 0 w 8"/>
                <a:gd name="T9" fmla="*/ 4 h 10"/>
                <a:gd name="T10" fmla="*/ 0 w 8"/>
                <a:gd name="T11" fmla="*/ 6 h 10"/>
                <a:gd name="T12" fmla="*/ 2 w 8"/>
                <a:gd name="T13" fmla="*/ 8 h 10"/>
                <a:gd name="T14" fmla="*/ 2 w 8"/>
                <a:gd name="T15" fmla="*/ 10 h 10"/>
                <a:gd name="T16" fmla="*/ 8 w 8"/>
                <a:gd name="T17" fmla="*/ 2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"/>
                <a:gd name="T28" fmla="*/ 0 h 10"/>
                <a:gd name="T29" fmla="*/ 8 w 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" h="10">
                  <a:moveTo>
                    <a:pt x="8" y="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2" name="Freeform 237"/>
            <p:cNvSpPr>
              <a:spLocks/>
            </p:cNvSpPr>
            <p:nvPr/>
          </p:nvSpPr>
          <p:spPr bwMode="auto">
            <a:xfrm>
              <a:off x="2355" y="2702"/>
              <a:ext cx="11" cy="21"/>
            </a:xfrm>
            <a:custGeom>
              <a:avLst/>
              <a:gdLst>
                <a:gd name="T0" fmla="*/ 11 w 11"/>
                <a:gd name="T1" fmla="*/ 11 h 21"/>
                <a:gd name="T2" fmla="*/ 9 w 11"/>
                <a:gd name="T3" fmla="*/ 11 h 21"/>
                <a:gd name="T4" fmla="*/ 11 w 11"/>
                <a:gd name="T5" fmla="*/ 11 h 21"/>
                <a:gd name="T6" fmla="*/ 9 w 11"/>
                <a:gd name="T7" fmla="*/ 11 h 21"/>
                <a:gd name="T8" fmla="*/ 11 w 11"/>
                <a:gd name="T9" fmla="*/ 11 h 21"/>
                <a:gd name="T10" fmla="*/ 11 w 11"/>
                <a:gd name="T11" fmla="*/ 0 h 21"/>
                <a:gd name="T12" fmla="*/ 6 w 11"/>
                <a:gd name="T13" fmla="*/ 2 h 21"/>
                <a:gd name="T14" fmla="*/ 4 w 11"/>
                <a:gd name="T15" fmla="*/ 4 h 21"/>
                <a:gd name="T16" fmla="*/ 2 w 11"/>
                <a:gd name="T17" fmla="*/ 8 h 21"/>
                <a:gd name="T18" fmla="*/ 0 w 11"/>
                <a:gd name="T19" fmla="*/ 11 h 21"/>
                <a:gd name="T20" fmla="*/ 2 w 11"/>
                <a:gd name="T21" fmla="*/ 15 h 21"/>
                <a:gd name="T22" fmla="*/ 4 w 11"/>
                <a:gd name="T23" fmla="*/ 17 h 21"/>
                <a:gd name="T24" fmla="*/ 6 w 11"/>
                <a:gd name="T25" fmla="*/ 21 h 21"/>
                <a:gd name="T26" fmla="*/ 11 w 11"/>
                <a:gd name="T27" fmla="*/ 21 h 21"/>
                <a:gd name="T28" fmla="*/ 11 w 11"/>
                <a:gd name="T29" fmla="*/ 11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"/>
                <a:gd name="T46" fmla="*/ 0 h 21"/>
                <a:gd name="T47" fmla="*/ 11 w 11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" h="21">
                  <a:moveTo>
                    <a:pt x="11" y="11"/>
                  </a:moveTo>
                  <a:lnTo>
                    <a:pt x="9" y="11"/>
                  </a:lnTo>
                  <a:lnTo>
                    <a:pt x="11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7"/>
                  </a:lnTo>
                  <a:lnTo>
                    <a:pt x="6" y="21"/>
                  </a:lnTo>
                  <a:lnTo>
                    <a:pt x="11" y="2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3" name="Freeform 238"/>
            <p:cNvSpPr>
              <a:spLocks/>
            </p:cNvSpPr>
            <p:nvPr/>
          </p:nvSpPr>
          <p:spPr bwMode="auto">
            <a:xfrm>
              <a:off x="2366" y="2702"/>
              <a:ext cx="10" cy="21"/>
            </a:xfrm>
            <a:custGeom>
              <a:avLst/>
              <a:gdLst>
                <a:gd name="T0" fmla="*/ 0 w 10"/>
                <a:gd name="T1" fmla="*/ 11 h 21"/>
                <a:gd name="T2" fmla="*/ 0 w 10"/>
                <a:gd name="T3" fmla="*/ 21 h 21"/>
                <a:gd name="T4" fmla="*/ 4 w 10"/>
                <a:gd name="T5" fmla="*/ 21 h 21"/>
                <a:gd name="T6" fmla="*/ 8 w 10"/>
                <a:gd name="T7" fmla="*/ 17 h 21"/>
                <a:gd name="T8" fmla="*/ 10 w 10"/>
                <a:gd name="T9" fmla="*/ 15 h 21"/>
                <a:gd name="T10" fmla="*/ 10 w 10"/>
                <a:gd name="T11" fmla="*/ 11 h 21"/>
                <a:gd name="T12" fmla="*/ 10 w 10"/>
                <a:gd name="T13" fmla="*/ 8 h 21"/>
                <a:gd name="T14" fmla="*/ 8 w 10"/>
                <a:gd name="T15" fmla="*/ 4 h 21"/>
                <a:gd name="T16" fmla="*/ 4 w 10"/>
                <a:gd name="T17" fmla="*/ 2 h 21"/>
                <a:gd name="T18" fmla="*/ 0 w 10"/>
                <a:gd name="T19" fmla="*/ 0 h 21"/>
                <a:gd name="T20" fmla="*/ 0 w 10"/>
                <a:gd name="T21" fmla="*/ 11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21"/>
                <a:gd name="T35" fmla="*/ 10 w 10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21">
                  <a:moveTo>
                    <a:pt x="0" y="11"/>
                  </a:moveTo>
                  <a:lnTo>
                    <a:pt x="0" y="21"/>
                  </a:lnTo>
                  <a:lnTo>
                    <a:pt x="4" y="21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4" name="Freeform 239"/>
            <p:cNvSpPr>
              <a:spLocks/>
            </p:cNvSpPr>
            <p:nvPr/>
          </p:nvSpPr>
          <p:spPr bwMode="auto">
            <a:xfrm>
              <a:off x="2361" y="2913"/>
              <a:ext cx="9" cy="4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2 h 4"/>
                <a:gd name="T4" fmla="*/ 9 w 9"/>
                <a:gd name="T5" fmla="*/ 0 h 4"/>
                <a:gd name="T6" fmla="*/ 7 w 9"/>
                <a:gd name="T7" fmla="*/ 0 h 4"/>
                <a:gd name="T8" fmla="*/ 5 w 9"/>
                <a:gd name="T9" fmla="*/ 0 h 4"/>
                <a:gd name="T10" fmla="*/ 3 w 9"/>
                <a:gd name="T11" fmla="*/ 0 h 4"/>
                <a:gd name="T12" fmla="*/ 2 w 9"/>
                <a:gd name="T13" fmla="*/ 0 h 4"/>
                <a:gd name="T14" fmla="*/ 0 w 9"/>
                <a:gd name="T15" fmla="*/ 2 h 4"/>
                <a:gd name="T16" fmla="*/ 0 w 9"/>
                <a:gd name="T17" fmla="*/ 4 h 4"/>
                <a:gd name="T18" fmla="*/ 9 w 9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4"/>
                <a:gd name="T32" fmla="*/ 9 w 9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4">
                  <a:moveTo>
                    <a:pt x="9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5" name="Freeform 240"/>
            <p:cNvSpPr>
              <a:spLocks/>
            </p:cNvSpPr>
            <p:nvPr/>
          </p:nvSpPr>
          <p:spPr bwMode="auto">
            <a:xfrm>
              <a:off x="2361" y="2917"/>
              <a:ext cx="9" cy="83"/>
            </a:xfrm>
            <a:custGeom>
              <a:avLst/>
              <a:gdLst>
                <a:gd name="T0" fmla="*/ 5 w 9"/>
                <a:gd name="T1" fmla="*/ 83 h 83"/>
                <a:gd name="T2" fmla="*/ 9 w 9"/>
                <a:gd name="T3" fmla="*/ 83 h 83"/>
                <a:gd name="T4" fmla="*/ 9 w 9"/>
                <a:gd name="T5" fmla="*/ 0 h 83"/>
                <a:gd name="T6" fmla="*/ 0 w 9"/>
                <a:gd name="T7" fmla="*/ 0 h 83"/>
                <a:gd name="T8" fmla="*/ 0 w 9"/>
                <a:gd name="T9" fmla="*/ 83 h 83"/>
                <a:gd name="T10" fmla="*/ 5 w 9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83"/>
                <a:gd name="T20" fmla="*/ 9 w 9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83">
                  <a:moveTo>
                    <a:pt x="5" y="83"/>
                  </a:moveTo>
                  <a:lnTo>
                    <a:pt x="9" y="8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5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6" name="Freeform 241"/>
            <p:cNvSpPr>
              <a:spLocks/>
            </p:cNvSpPr>
            <p:nvPr/>
          </p:nvSpPr>
          <p:spPr bwMode="auto">
            <a:xfrm>
              <a:off x="2361" y="3000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2 w 9"/>
                <a:gd name="T5" fmla="*/ 4 h 6"/>
                <a:gd name="T6" fmla="*/ 3 w 9"/>
                <a:gd name="T7" fmla="*/ 4 h 6"/>
                <a:gd name="T8" fmla="*/ 5 w 9"/>
                <a:gd name="T9" fmla="*/ 6 h 6"/>
                <a:gd name="T10" fmla="*/ 7 w 9"/>
                <a:gd name="T11" fmla="*/ 4 h 6"/>
                <a:gd name="T12" fmla="*/ 9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7" name="Freeform 242"/>
            <p:cNvSpPr>
              <a:spLocks/>
            </p:cNvSpPr>
            <p:nvPr/>
          </p:nvSpPr>
          <p:spPr bwMode="auto">
            <a:xfrm>
              <a:off x="2319" y="2830"/>
              <a:ext cx="45" cy="47"/>
            </a:xfrm>
            <a:custGeom>
              <a:avLst/>
              <a:gdLst>
                <a:gd name="T0" fmla="*/ 10 w 45"/>
                <a:gd name="T1" fmla="*/ 47 h 47"/>
                <a:gd name="T2" fmla="*/ 12 w 45"/>
                <a:gd name="T3" fmla="*/ 40 h 47"/>
                <a:gd name="T4" fmla="*/ 13 w 45"/>
                <a:gd name="T5" fmla="*/ 32 h 47"/>
                <a:gd name="T6" fmla="*/ 17 w 45"/>
                <a:gd name="T7" fmla="*/ 27 h 47"/>
                <a:gd name="T8" fmla="*/ 21 w 45"/>
                <a:gd name="T9" fmla="*/ 21 h 47"/>
                <a:gd name="T10" fmla="*/ 27 w 45"/>
                <a:gd name="T11" fmla="*/ 17 h 47"/>
                <a:gd name="T12" fmla="*/ 32 w 45"/>
                <a:gd name="T13" fmla="*/ 14 h 47"/>
                <a:gd name="T14" fmla="*/ 40 w 45"/>
                <a:gd name="T15" fmla="*/ 12 h 47"/>
                <a:gd name="T16" fmla="*/ 45 w 45"/>
                <a:gd name="T17" fmla="*/ 12 h 47"/>
                <a:gd name="T18" fmla="*/ 45 w 45"/>
                <a:gd name="T19" fmla="*/ 0 h 47"/>
                <a:gd name="T20" fmla="*/ 38 w 45"/>
                <a:gd name="T21" fmla="*/ 2 h 47"/>
                <a:gd name="T22" fmla="*/ 29 w 45"/>
                <a:gd name="T23" fmla="*/ 4 h 47"/>
                <a:gd name="T24" fmla="*/ 21 w 45"/>
                <a:gd name="T25" fmla="*/ 8 h 47"/>
                <a:gd name="T26" fmla="*/ 13 w 45"/>
                <a:gd name="T27" fmla="*/ 14 h 47"/>
                <a:gd name="T28" fmla="*/ 8 w 45"/>
                <a:gd name="T29" fmla="*/ 21 h 47"/>
                <a:gd name="T30" fmla="*/ 4 w 45"/>
                <a:gd name="T31" fmla="*/ 29 h 47"/>
                <a:gd name="T32" fmla="*/ 2 w 45"/>
                <a:gd name="T33" fmla="*/ 38 h 47"/>
                <a:gd name="T34" fmla="*/ 0 w 45"/>
                <a:gd name="T35" fmla="*/ 47 h 47"/>
                <a:gd name="T36" fmla="*/ 10 w 45"/>
                <a:gd name="T37" fmla="*/ 47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7"/>
                <a:gd name="T59" fmla="*/ 45 w 45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7">
                  <a:moveTo>
                    <a:pt x="10" y="47"/>
                  </a:moveTo>
                  <a:lnTo>
                    <a:pt x="12" y="40"/>
                  </a:lnTo>
                  <a:lnTo>
                    <a:pt x="13" y="32"/>
                  </a:lnTo>
                  <a:lnTo>
                    <a:pt x="17" y="27"/>
                  </a:lnTo>
                  <a:lnTo>
                    <a:pt x="21" y="21"/>
                  </a:lnTo>
                  <a:lnTo>
                    <a:pt x="27" y="17"/>
                  </a:lnTo>
                  <a:lnTo>
                    <a:pt x="32" y="14"/>
                  </a:lnTo>
                  <a:lnTo>
                    <a:pt x="40" y="12"/>
                  </a:lnTo>
                  <a:lnTo>
                    <a:pt x="45" y="12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9" y="4"/>
                  </a:lnTo>
                  <a:lnTo>
                    <a:pt x="21" y="8"/>
                  </a:lnTo>
                  <a:lnTo>
                    <a:pt x="13" y="14"/>
                  </a:lnTo>
                  <a:lnTo>
                    <a:pt x="8" y="21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47"/>
                  </a:lnTo>
                  <a:lnTo>
                    <a:pt x="1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8" name="Freeform 243"/>
            <p:cNvSpPr>
              <a:spLocks/>
            </p:cNvSpPr>
            <p:nvPr/>
          </p:nvSpPr>
          <p:spPr bwMode="auto">
            <a:xfrm>
              <a:off x="2319" y="2877"/>
              <a:ext cx="45" cy="46"/>
            </a:xfrm>
            <a:custGeom>
              <a:avLst/>
              <a:gdLst>
                <a:gd name="T0" fmla="*/ 45 w 45"/>
                <a:gd name="T1" fmla="*/ 36 h 46"/>
                <a:gd name="T2" fmla="*/ 40 w 45"/>
                <a:gd name="T3" fmla="*/ 34 h 46"/>
                <a:gd name="T4" fmla="*/ 32 w 45"/>
                <a:gd name="T5" fmla="*/ 33 h 46"/>
                <a:gd name="T6" fmla="*/ 27 w 45"/>
                <a:gd name="T7" fmla="*/ 29 h 46"/>
                <a:gd name="T8" fmla="*/ 21 w 45"/>
                <a:gd name="T9" fmla="*/ 25 h 46"/>
                <a:gd name="T10" fmla="*/ 17 w 45"/>
                <a:gd name="T11" fmla="*/ 19 h 46"/>
                <a:gd name="T12" fmla="*/ 13 w 45"/>
                <a:gd name="T13" fmla="*/ 14 h 46"/>
                <a:gd name="T14" fmla="*/ 12 w 45"/>
                <a:gd name="T15" fmla="*/ 6 h 46"/>
                <a:gd name="T16" fmla="*/ 10 w 45"/>
                <a:gd name="T17" fmla="*/ 0 h 46"/>
                <a:gd name="T18" fmla="*/ 0 w 45"/>
                <a:gd name="T19" fmla="*/ 0 h 46"/>
                <a:gd name="T20" fmla="*/ 2 w 45"/>
                <a:gd name="T21" fmla="*/ 10 h 46"/>
                <a:gd name="T22" fmla="*/ 4 w 45"/>
                <a:gd name="T23" fmla="*/ 17 h 46"/>
                <a:gd name="T24" fmla="*/ 8 w 45"/>
                <a:gd name="T25" fmla="*/ 25 h 46"/>
                <a:gd name="T26" fmla="*/ 13 w 45"/>
                <a:gd name="T27" fmla="*/ 33 h 46"/>
                <a:gd name="T28" fmla="*/ 21 w 45"/>
                <a:gd name="T29" fmla="*/ 38 h 46"/>
                <a:gd name="T30" fmla="*/ 29 w 45"/>
                <a:gd name="T31" fmla="*/ 42 h 46"/>
                <a:gd name="T32" fmla="*/ 38 w 45"/>
                <a:gd name="T33" fmla="*/ 46 h 46"/>
                <a:gd name="T34" fmla="*/ 45 w 45"/>
                <a:gd name="T35" fmla="*/ 46 h 46"/>
                <a:gd name="T36" fmla="*/ 45 w 45"/>
                <a:gd name="T37" fmla="*/ 36 h 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6"/>
                <a:gd name="T59" fmla="*/ 45 w 45"/>
                <a:gd name="T60" fmla="*/ 46 h 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6">
                  <a:moveTo>
                    <a:pt x="45" y="36"/>
                  </a:moveTo>
                  <a:lnTo>
                    <a:pt x="40" y="34"/>
                  </a:lnTo>
                  <a:lnTo>
                    <a:pt x="32" y="33"/>
                  </a:lnTo>
                  <a:lnTo>
                    <a:pt x="27" y="29"/>
                  </a:lnTo>
                  <a:lnTo>
                    <a:pt x="21" y="25"/>
                  </a:lnTo>
                  <a:lnTo>
                    <a:pt x="17" y="19"/>
                  </a:lnTo>
                  <a:lnTo>
                    <a:pt x="13" y="14"/>
                  </a:lnTo>
                  <a:lnTo>
                    <a:pt x="12" y="6"/>
                  </a:lnTo>
                  <a:lnTo>
                    <a:pt x="1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7"/>
                  </a:lnTo>
                  <a:lnTo>
                    <a:pt x="8" y="25"/>
                  </a:lnTo>
                  <a:lnTo>
                    <a:pt x="13" y="33"/>
                  </a:lnTo>
                  <a:lnTo>
                    <a:pt x="21" y="38"/>
                  </a:lnTo>
                  <a:lnTo>
                    <a:pt x="29" y="42"/>
                  </a:lnTo>
                  <a:lnTo>
                    <a:pt x="38" y="46"/>
                  </a:lnTo>
                  <a:lnTo>
                    <a:pt x="45" y="46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19" name="Freeform 244"/>
            <p:cNvSpPr>
              <a:spLocks/>
            </p:cNvSpPr>
            <p:nvPr/>
          </p:nvSpPr>
          <p:spPr bwMode="auto">
            <a:xfrm>
              <a:off x="2364" y="2877"/>
              <a:ext cx="48" cy="46"/>
            </a:xfrm>
            <a:custGeom>
              <a:avLst/>
              <a:gdLst>
                <a:gd name="T0" fmla="*/ 38 w 48"/>
                <a:gd name="T1" fmla="*/ 0 h 46"/>
                <a:gd name="T2" fmla="*/ 36 w 48"/>
                <a:gd name="T3" fmla="*/ 6 h 46"/>
                <a:gd name="T4" fmla="*/ 34 w 48"/>
                <a:gd name="T5" fmla="*/ 14 h 46"/>
                <a:gd name="T6" fmla="*/ 31 w 48"/>
                <a:gd name="T7" fmla="*/ 19 h 46"/>
                <a:gd name="T8" fmla="*/ 27 w 48"/>
                <a:gd name="T9" fmla="*/ 25 h 46"/>
                <a:gd name="T10" fmla="*/ 21 w 48"/>
                <a:gd name="T11" fmla="*/ 29 h 46"/>
                <a:gd name="T12" fmla="*/ 16 w 48"/>
                <a:gd name="T13" fmla="*/ 33 h 46"/>
                <a:gd name="T14" fmla="*/ 8 w 48"/>
                <a:gd name="T15" fmla="*/ 34 h 46"/>
                <a:gd name="T16" fmla="*/ 0 w 48"/>
                <a:gd name="T17" fmla="*/ 36 h 46"/>
                <a:gd name="T18" fmla="*/ 0 w 48"/>
                <a:gd name="T19" fmla="*/ 46 h 46"/>
                <a:gd name="T20" fmla="*/ 10 w 48"/>
                <a:gd name="T21" fmla="*/ 46 h 46"/>
                <a:gd name="T22" fmla="*/ 19 w 48"/>
                <a:gd name="T23" fmla="*/ 42 h 46"/>
                <a:gd name="T24" fmla="*/ 27 w 48"/>
                <a:gd name="T25" fmla="*/ 38 h 46"/>
                <a:gd name="T26" fmla="*/ 34 w 48"/>
                <a:gd name="T27" fmla="*/ 33 h 46"/>
                <a:gd name="T28" fmla="*/ 40 w 48"/>
                <a:gd name="T29" fmla="*/ 25 h 46"/>
                <a:gd name="T30" fmla="*/ 44 w 48"/>
                <a:gd name="T31" fmla="*/ 17 h 46"/>
                <a:gd name="T32" fmla="*/ 46 w 48"/>
                <a:gd name="T33" fmla="*/ 10 h 46"/>
                <a:gd name="T34" fmla="*/ 48 w 48"/>
                <a:gd name="T35" fmla="*/ 0 h 46"/>
                <a:gd name="T36" fmla="*/ 38 w 48"/>
                <a:gd name="T37" fmla="*/ 0 h 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46"/>
                <a:gd name="T59" fmla="*/ 48 w 48"/>
                <a:gd name="T60" fmla="*/ 46 h 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46">
                  <a:moveTo>
                    <a:pt x="38" y="0"/>
                  </a:moveTo>
                  <a:lnTo>
                    <a:pt x="36" y="6"/>
                  </a:lnTo>
                  <a:lnTo>
                    <a:pt x="34" y="14"/>
                  </a:lnTo>
                  <a:lnTo>
                    <a:pt x="31" y="19"/>
                  </a:lnTo>
                  <a:lnTo>
                    <a:pt x="27" y="25"/>
                  </a:lnTo>
                  <a:lnTo>
                    <a:pt x="21" y="29"/>
                  </a:lnTo>
                  <a:lnTo>
                    <a:pt x="16" y="33"/>
                  </a:lnTo>
                  <a:lnTo>
                    <a:pt x="8" y="34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10" y="46"/>
                  </a:lnTo>
                  <a:lnTo>
                    <a:pt x="19" y="42"/>
                  </a:lnTo>
                  <a:lnTo>
                    <a:pt x="27" y="38"/>
                  </a:lnTo>
                  <a:lnTo>
                    <a:pt x="34" y="33"/>
                  </a:lnTo>
                  <a:lnTo>
                    <a:pt x="40" y="25"/>
                  </a:lnTo>
                  <a:lnTo>
                    <a:pt x="44" y="17"/>
                  </a:lnTo>
                  <a:lnTo>
                    <a:pt x="46" y="10"/>
                  </a:lnTo>
                  <a:lnTo>
                    <a:pt x="4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0" name="Freeform 245"/>
            <p:cNvSpPr>
              <a:spLocks/>
            </p:cNvSpPr>
            <p:nvPr/>
          </p:nvSpPr>
          <p:spPr bwMode="auto">
            <a:xfrm>
              <a:off x="2364" y="2830"/>
              <a:ext cx="48" cy="47"/>
            </a:xfrm>
            <a:custGeom>
              <a:avLst/>
              <a:gdLst>
                <a:gd name="T0" fmla="*/ 0 w 48"/>
                <a:gd name="T1" fmla="*/ 12 h 47"/>
                <a:gd name="T2" fmla="*/ 8 w 48"/>
                <a:gd name="T3" fmla="*/ 12 h 47"/>
                <a:gd name="T4" fmla="*/ 16 w 48"/>
                <a:gd name="T5" fmla="*/ 14 h 47"/>
                <a:gd name="T6" fmla="*/ 21 w 48"/>
                <a:gd name="T7" fmla="*/ 17 h 47"/>
                <a:gd name="T8" fmla="*/ 27 w 48"/>
                <a:gd name="T9" fmla="*/ 21 h 47"/>
                <a:gd name="T10" fmla="*/ 31 w 48"/>
                <a:gd name="T11" fmla="*/ 27 h 47"/>
                <a:gd name="T12" fmla="*/ 34 w 48"/>
                <a:gd name="T13" fmla="*/ 32 h 47"/>
                <a:gd name="T14" fmla="*/ 36 w 48"/>
                <a:gd name="T15" fmla="*/ 40 h 47"/>
                <a:gd name="T16" fmla="*/ 38 w 48"/>
                <a:gd name="T17" fmla="*/ 47 h 47"/>
                <a:gd name="T18" fmla="*/ 48 w 48"/>
                <a:gd name="T19" fmla="*/ 47 h 47"/>
                <a:gd name="T20" fmla="*/ 46 w 48"/>
                <a:gd name="T21" fmla="*/ 38 h 47"/>
                <a:gd name="T22" fmla="*/ 44 w 48"/>
                <a:gd name="T23" fmla="*/ 29 h 47"/>
                <a:gd name="T24" fmla="*/ 40 w 48"/>
                <a:gd name="T25" fmla="*/ 21 h 47"/>
                <a:gd name="T26" fmla="*/ 34 w 48"/>
                <a:gd name="T27" fmla="*/ 14 h 47"/>
                <a:gd name="T28" fmla="*/ 27 w 48"/>
                <a:gd name="T29" fmla="*/ 8 h 47"/>
                <a:gd name="T30" fmla="*/ 19 w 48"/>
                <a:gd name="T31" fmla="*/ 4 h 47"/>
                <a:gd name="T32" fmla="*/ 10 w 48"/>
                <a:gd name="T33" fmla="*/ 2 h 47"/>
                <a:gd name="T34" fmla="*/ 0 w 48"/>
                <a:gd name="T35" fmla="*/ 0 h 47"/>
                <a:gd name="T36" fmla="*/ 0 w 48"/>
                <a:gd name="T37" fmla="*/ 12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47"/>
                <a:gd name="T59" fmla="*/ 48 w 48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47">
                  <a:moveTo>
                    <a:pt x="0" y="12"/>
                  </a:moveTo>
                  <a:lnTo>
                    <a:pt x="8" y="12"/>
                  </a:lnTo>
                  <a:lnTo>
                    <a:pt x="16" y="14"/>
                  </a:lnTo>
                  <a:lnTo>
                    <a:pt x="21" y="17"/>
                  </a:lnTo>
                  <a:lnTo>
                    <a:pt x="27" y="21"/>
                  </a:lnTo>
                  <a:lnTo>
                    <a:pt x="31" y="27"/>
                  </a:lnTo>
                  <a:lnTo>
                    <a:pt x="34" y="32"/>
                  </a:lnTo>
                  <a:lnTo>
                    <a:pt x="36" y="40"/>
                  </a:lnTo>
                  <a:lnTo>
                    <a:pt x="38" y="47"/>
                  </a:lnTo>
                  <a:lnTo>
                    <a:pt x="48" y="47"/>
                  </a:lnTo>
                  <a:lnTo>
                    <a:pt x="46" y="38"/>
                  </a:lnTo>
                  <a:lnTo>
                    <a:pt x="44" y="29"/>
                  </a:lnTo>
                  <a:lnTo>
                    <a:pt x="40" y="21"/>
                  </a:lnTo>
                  <a:lnTo>
                    <a:pt x="34" y="14"/>
                  </a:lnTo>
                  <a:lnTo>
                    <a:pt x="27" y="8"/>
                  </a:lnTo>
                  <a:lnTo>
                    <a:pt x="19" y="4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1" name="Freeform 246"/>
            <p:cNvSpPr>
              <a:spLocks/>
            </p:cNvSpPr>
            <p:nvPr/>
          </p:nvSpPr>
          <p:spPr bwMode="auto">
            <a:xfrm>
              <a:off x="2319" y="2791"/>
              <a:ext cx="45" cy="45"/>
            </a:xfrm>
            <a:custGeom>
              <a:avLst/>
              <a:gdLst>
                <a:gd name="T0" fmla="*/ 10 w 45"/>
                <a:gd name="T1" fmla="*/ 45 h 45"/>
                <a:gd name="T2" fmla="*/ 12 w 45"/>
                <a:gd name="T3" fmla="*/ 37 h 45"/>
                <a:gd name="T4" fmla="*/ 13 w 45"/>
                <a:gd name="T5" fmla="*/ 32 h 45"/>
                <a:gd name="T6" fmla="*/ 17 w 45"/>
                <a:gd name="T7" fmla="*/ 24 h 45"/>
                <a:gd name="T8" fmla="*/ 21 w 45"/>
                <a:gd name="T9" fmla="*/ 20 h 45"/>
                <a:gd name="T10" fmla="*/ 27 w 45"/>
                <a:gd name="T11" fmla="*/ 15 h 45"/>
                <a:gd name="T12" fmla="*/ 32 w 45"/>
                <a:gd name="T13" fmla="*/ 11 h 45"/>
                <a:gd name="T14" fmla="*/ 40 w 45"/>
                <a:gd name="T15" fmla="*/ 9 h 45"/>
                <a:gd name="T16" fmla="*/ 45 w 45"/>
                <a:gd name="T17" fmla="*/ 9 h 45"/>
                <a:gd name="T18" fmla="*/ 45 w 45"/>
                <a:gd name="T19" fmla="*/ 0 h 45"/>
                <a:gd name="T20" fmla="*/ 38 w 45"/>
                <a:gd name="T21" fmla="*/ 0 h 45"/>
                <a:gd name="T22" fmla="*/ 29 w 45"/>
                <a:gd name="T23" fmla="*/ 2 h 45"/>
                <a:gd name="T24" fmla="*/ 21 w 45"/>
                <a:gd name="T25" fmla="*/ 7 h 45"/>
                <a:gd name="T26" fmla="*/ 13 w 45"/>
                <a:gd name="T27" fmla="*/ 13 h 45"/>
                <a:gd name="T28" fmla="*/ 8 w 45"/>
                <a:gd name="T29" fmla="*/ 19 h 45"/>
                <a:gd name="T30" fmla="*/ 4 w 45"/>
                <a:gd name="T31" fmla="*/ 28 h 45"/>
                <a:gd name="T32" fmla="*/ 2 w 45"/>
                <a:gd name="T33" fmla="*/ 36 h 45"/>
                <a:gd name="T34" fmla="*/ 0 w 45"/>
                <a:gd name="T35" fmla="*/ 45 h 45"/>
                <a:gd name="T36" fmla="*/ 10 w 45"/>
                <a:gd name="T37" fmla="*/ 45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5"/>
                <a:gd name="T59" fmla="*/ 45 w 45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5">
                  <a:moveTo>
                    <a:pt x="10" y="45"/>
                  </a:moveTo>
                  <a:lnTo>
                    <a:pt x="12" y="37"/>
                  </a:lnTo>
                  <a:lnTo>
                    <a:pt x="13" y="32"/>
                  </a:lnTo>
                  <a:lnTo>
                    <a:pt x="17" y="24"/>
                  </a:lnTo>
                  <a:lnTo>
                    <a:pt x="21" y="20"/>
                  </a:lnTo>
                  <a:lnTo>
                    <a:pt x="27" y="15"/>
                  </a:lnTo>
                  <a:lnTo>
                    <a:pt x="32" y="11"/>
                  </a:lnTo>
                  <a:lnTo>
                    <a:pt x="40" y="9"/>
                  </a:lnTo>
                  <a:lnTo>
                    <a:pt x="45" y="9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29" y="2"/>
                  </a:lnTo>
                  <a:lnTo>
                    <a:pt x="21" y="7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10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2" name="Freeform 247"/>
            <p:cNvSpPr>
              <a:spLocks/>
            </p:cNvSpPr>
            <p:nvPr/>
          </p:nvSpPr>
          <p:spPr bwMode="auto">
            <a:xfrm>
              <a:off x="2319" y="2836"/>
              <a:ext cx="45" cy="45"/>
            </a:xfrm>
            <a:custGeom>
              <a:avLst/>
              <a:gdLst>
                <a:gd name="T0" fmla="*/ 45 w 45"/>
                <a:gd name="T1" fmla="*/ 36 h 45"/>
                <a:gd name="T2" fmla="*/ 40 w 45"/>
                <a:gd name="T3" fmla="*/ 36 h 45"/>
                <a:gd name="T4" fmla="*/ 32 w 45"/>
                <a:gd name="T5" fmla="*/ 34 h 45"/>
                <a:gd name="T6" fmla="*/ 27 w 45"/>
                <a:gd name="T7" fmla="*/ 30 h 45"/>
                <a:gd name="T8" fmla="*/ 21 w 45"/>
                <a:gd name="T9" fmla="*/ 25 h 45"/>
                <a:gd name="T10" fmla="*/ 17 w 45"/>
                <a:gd name="T11" fmla="*/ 21 h 45"/>
                <a:gd name="T12" fmla="*/ 13 w 45"/>
                <a:gd name="T13" fmla="*/ 13 h 45"/>
                <a:gd name="T14" fmla="*/ 12 w 45"/>
                <a:gd name="T15" fmla="*/ 8 h 45"/>
                <a:gd name="T16" fmla="*/ 10 w 45"/>
                <a:gd name="T17" fmla="*/ 0 h 45"/>
                <a:gd name="T18" fmla="*/ 0 w 45"/>
                <a:gd name="T19" fmla="*/ 0 h 45"/>
                <a:gd name="T20" fmla="*/ 2 w 45"/>
                <a:gd name="T21" fmla="*/ 9 h 45"/>
                <a:gd name="T22" fmla="*/ 4 w 45"/>
                <a:gd name="T23" fmla="*/ 19 h 45"/>
                <a:gd name="T24" fmla="*/ 8 w 45"/>
                <a:gd name="T25" fmla="*/ 26 h 45"/>
                <a:gd name="T26" fmla="*/ 13 w 45"/>
                <a:gd name="T27" fmla="*/ 32 h 45"/>
                <a:gd name="T28" fmla="*/ 21 w 45"/>
                <a:gd name="T29" fmla="*/ 38 h 45"/>
                <a:gd name="T30" fmla="*/ 29 w 45"/>
                <a:gd name="T31" fmla="*/ 43 h 45"/>
                <a:gd name="T32" fmla="*/ 38 w 45"/>
                <a:gd name="T33" fmla="*/ 45 h 45"/>
                <a:gd name="T34" fmla="*/ 45 w 45"/>
                <a:gd name="T35" fmla="*/ 45 h 45"/>
                <a:gd name="T36" fmla="*/ 45 w 45"/>
                <a:gd name="T37" fmla="*/ 36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5"/>
                <a:gd name="T58" fmla="*/ 0 h 45"/>
                <a:gd name="T59" fmla="*/ 45 w 45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5" h="45">
                  <a:moveTo>
                    <a:pt x="45" y="36"/>
                  </a:moveTo>
                  <a:lnTo>
                    <a:pt x="40" y="36"/>
                  </a:lnTo>
                  <a:lnTo>
                    <a:pt x="32" y="34"/>
                  </a:lnTo>
                  <a:lnTo>
                    <a:pt x="27" y="30"/>
                  </a:lnTo>
                  <a:lnTo>
                    <a:pt x="21" y="25"/>
                  </a:lnTo>
                  <a:lnTo>
                    <a:pt x="17" y="21"/>
                  </a:lnTo>
                  <a:lnTo>
                    <a:pt x="13" y="13"/>
                  </a:lnTo>
                  <a:lnTo>
                    <a:pt x="12" y="8"/>
                  </a:lnTo>
                  <a:lnTo>
                    <a:pt x="10" y="0"/>
                  </a:lnTo>
                  <a:lnTo>
                    <a:pt x="0" y="0"/>
                  </a:lnTo>
                  <a:lnTo>
                    <a:pt x="2" y="9"/>
                  </a:lnTo>
                  <a:lnTo>
                    <a:pt x="4" y="19"/>
                  </a:lnTo>
                  <a:lnTo>
                    <a:pt x="8" y="26"/>
                  </a:lnTo>
                  <a:lnTo>
                    <a:pt x="13" y="32"/>
                  </a:lnTo>
                  <a:lnTo>
                    <a:pt x="21" y="38"/>
                  </a:lnTo>
                  <a:lnTo>
                    <a:pt x="29" y="43"/>
                  </a:lnTo>
                  <a:lnTo>
                    <a:pt x="38" y="45"/>
                  </a:lnTo>
                  <a:lnTo>
                    <a:pt x="45" y="45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3" name="Freeform 248"/>
            <p:cNvSpPr>
              <a:spLocks/>
            </p:cNvSpPr>
            <p:nvPr/>
          </p:nvSpPr>
          <p:spPr bwMode="auto">
            <a:xfrm>
              <a:off x="2364" y="2836"/>
              <a:ext cx="48" cy="45"/>
            </a:xfrm>
            <a:custGeom>
              <a:avLst/>
              <a:gdLst>
                <a:gd name="T0" fmla="*/ 38 w 48"/>
                <a:gd name="T1" fmla="*/ 0 h 45"/>
                <a:gd name="T2" fmla="*/ 36 w 48"/>
                <a:gd name="T3" fmla="*/ 8 h 45"/>
                <a:gd name="T4" fmla="*/ 34 w 48"/>
                <a:gd name="T5" fmla="*/ 13 h 45"/>
                <a:gd name="T6" fmla="*/ 31 w 48"/>
                <a:gd name="T7" fmla="*/ 21 h 45"/>
                <a:gd name="T8" fmla="*/ 27 w 48"/>
                <a:gd name="T9" fmla="*/ 25 h 45"/>
                <a:gd name="T10" fmla="*/ 21 w 48"/>
                <a:gd name="T11" fmla="*/ 30 h 45"/>
                <a:gd name="T12" fmla="*/ 16 w 48"/>
                <a:gd name="T13" fmla="*/ 34 h 45"/>
                <a:gd name="T14" fmla="*/ 8 w 48"/>
                <a:gd name="T15" fmla="*/ 36 h 45"/>
                <a:gd name="T16" fmla="*/ 0 w 48"/>
                <a:gd name="T17" fmla="*/ 36 h 45"/>
                <a:gd name="T18" fmla="*/ 0 w 48"/>
                <a:gd name="T19" fmla="*/ 45 h 45"/>
                <a:gd name="T20" fmla="*/ 10 w 48"/>
                <a:gd name="T21" fmla="*/ 45 h 45"/>
                <a:gd name="T22" fmla="*/ 19 w 48"/>
                <a:gd name="T23" fmla="*/ 43 h 45"/>
                <a:gd name="T24" fmla="*/ 27 w 48"/>
                <a:gd name="T25" fmla="*/ 38 h 45"/>
                <a:gd name="T26" fmla="*/ 34 w 48"/>
                <a:gd name="T27" fmla="*/ 32 h 45"/>
                <a:gd name="T28" fmla="*/ 40 w 48"/>
                <a:gd name="T29" fmla="*/ 26 h 45"/>
                <a:gd name="T30" fmla="*/ 44 w 48"/>
                <a:gd name="T31" fmla="*/ 19 h 45"/>
                <a:gd name="T32" fmla="*/ 46 w 48"/>
                <a:gd name="T33" fmla="*/ 9 h 45"/>
                <a:gd name="T34" fmla="*/ 48 w 48"/>
                <a:gd name="T35" fmla="*/ 0 h 45"/>
                <a:gd name="T36" fmla="*/ 38 w 48"/>
                <a:gd name="T37" fmla="*/ 0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45"/>
                <a:gd name="T59" fmla="*/ 48 w 48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45">
                  <a:moveTo>
                    <a:pt x="38" y="0"/>
                  </a:moveTo>
                  <a:lnTo>
                    <a:pt x="36" y="8"/>
                  </a:lnTo>
                  <a:lnTo>
                    <a:pt x="34" y="13"/>
                  </a:lnTo>
                  <a:lnTo>
                    <a:pt x="31" y="21"/>
                  </a:lnTo>
                  <a:lnTo>
                    <a:pt x="27" y="25"/>
                  </a:lnTo>
                  <a:lnTo>
                    <a:pt x="21" y="30"/>
                  </a:lnTo>
                  <a:lnTo>
                    <a:pt x="16" y="34"/>
                  </a:lnTo>
                  <a:lnTo>
                    <a:pt x="8" y="36"/>
                  </a:lnTo>
                  <a:lnTo>
                    <a:pt x="0" y="36"/>
                  </a:lnTo>
                  <a:lnTo>
                    <a:pt x="0" y="45"/>
                  </a:lnTo>
                  <a:lnTo>
                    <a:pt x="10" y="45"/>
                  </a:lnTo>
                  <a:lnTo>
                    <a:pt x="19" y="43"/>
                  </a:lnTo>
                  <a:lnTo>
                    <a:pt x="27" y="38"/>
                  </a:lnTo>
                  <a:lnTo>
                    <a:pt x="34" y="32"/>
                  </a:lnTo>
                  <a:lnTo>
                    <a:pt x="40" y="26"/>
                  </a:lnTo>
                  <a:lnTo>
                    <a:pt x="44" y="19"/>
                  </a:lnTo>
                  <a:lnTo>
                    <a:pt x="46" y="9"/>
                  </a:lnTo>
                  <a:lnTo>
                    <a:pt x="4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4" name="Freeform 249"/>
            <p:cNvSpPr>
              <a:spLocks/>
            </p:cNvSpPr>
            <p:nvPr/>
          </p:nvSpPr>
          <p:spPr bwMode="auto">
            <a:xfrm>
              <a:off x="2364" y="2791"/>
              <a:ext cx="48" cy="45"/>
            </a:xfrm>
            <a:custGeom>
              <a:avLst/>
              <a:gdLst>
                <a:gd name="T0" fmla="*/ 0 w 48"/>
                <a:gd name="T1" fmla="*/ 9 h 45"/>
                <a:gd name="T2" fmla="*/ 8 w 48"/>
                <a:gd name="T3" fmla="*/ 9 h 45"/>
                <a:gd name="T4" fmla="*/ 16 w 48"/>
                <a:gd name="T5" fmla="*/ 11 h 45"/>
                <a:gd name="T6" fmla="*/ 21 w 48"/>
                <a:gd name="T7" fmla="*/ 15 h 45"/>
                <a:gd name="T8" fmla="*/ 27 w 48"/>
                <a:gd name="T9" fmla="*/ 20 h 45"/>
                <a:gd name="T10" fmla="*/ 31 w 48"/>
                <a:gd name="T11" fmla="*/ 24 h 45"/>
                <a:gd name="T12" fmla="*/ 34 w 48"/>
                <a:gd name="T13" fmla="*/ 32 h 45"/>
                <a:gd name="T14" fmla="*/ 36 w 48"/>
                <a:gd name="T15" fmla="*/ 37 h 45"/>
                <a:gd name="T16" fmla="*/ 38 w 48"/>
                <a:gd name="T17" fmla="*/ 45 h 45"/>
                <a:gd name="T18" fmla="*/ 48 w 48"/>
                <a:gd name="T19" fmla="*/ 45 h 45"/>
                <a:gd name="T20" fmla="*/ 46 w 48"/>
                <a:gd name="T21" fmla="*/ 36 h 45"/>
                <a:gd name="T22" fmla="*/ 44 w 48"/>
                <a:gd name="T23" fmla="*/ 28 h 45"/>
                <a:gd name="T24" fmla="*/ 40 w 48"/>
                <a:gd name="T25" fmla="*/ 19 h 45"/>
                <a:gd name="T26" fmla="*/ 34 w 48"/>
                <a:gd name="T27" fmla="*/ 13 h 45"/>
                <a:gd name="T28" fmla="*/ 27 w 48"/>
                <a:gd name="T29" fmla="*/ 7 h 45"/>
                <a:gd name="T30" fmla="*/ 19 w 48"/>
                <a:gd name="T31" fmla="*/ 2 h 45"/>
                <a:gd name="T32" fmla="*/ 10 w 48"/>
                <a:gd name="T33" fmla="*/ 0 h 45"/>
                <a:gd name="T34" fmla="*/ 0 w 48"/>
                <a:gd name="T35" fmla="*/ 0 h 45"/>
                <a:gd name="T36" fmla="*/ 0 w 48"/>
                <a:gd name="T37" fmla="*/ 9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45"/>
                <a:gd name="T59" fmla="*/ 48 w 48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45">
                  <a:moveTo>
                    <a:pt x="0" y="9"/>
                  </a:moveTo>
                  <a:lnTo>
                    <a:pt x="8" y="9"/>
                  </a:lnTo>
                  <a:lnTo>
                    <a:pt x="16" y="11"/>
                  </a:lnTo>
                  <a:lnTo>
                    <a:pt x="21" y="15"/>
                  </a:lnTo>
                  <a:lnTo>
                    <a:pt x="27" y="20"/>
                  </a:lnTo>
                  <a:lnTo>
                    <a:pt x="31" y="24"/>
                  </a:lnTo>
                  <a:lnTo>
                    <a:pt x="34" y="32"/>
                  </a:lnTo>
                  <a:lnTo>
                    <a:pt x="36" y="37"/>
                  </a:lnTo>
                  <a:lnTo>
                    <a:pt x="38" y="45"/>
                  </a:lnTo>
                  <a:lnTo>
                    <a:pt x="48" y="45"/>
                  </a:lnTo>
                  <a:lnTo>
                    <a:pt x="46" y="36"/>
                  </a:lnTo>
                  <a:lnTo>
                    <a:pt x="44" y="28"/>
                  </a:lnTo>
                  <a:lnTo>
                    <a:pt x="40" y="19"/>
                  </a:lnTo>
                  <a:lnTo>
                    <a:pt x="34" y="13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5" name="Freeform 250"/>
            <p:cNvSpPr>
              <a:spLocks/>
            </p:cNvSpPr>
            <p:nvPr/>
          </p:nvSpPr>
          <p:spPr bwMode="auto">
            <a:xfrm>
              <a:off x="2361" y="2708"/>
              <a:ext cx="9" cy="5"/>
            </a:xfrm>
            <a:custGeom>
              <a:avLst/>
              <a:gdLst>
                <a:gd name="T0" fmla="*/ 9 w 9"/>
                <a:gd name="T1" fmla="*/ 5 h 5"/>
                <a:gd name="T2" fmla="*/ 9 w 9"/>
                <a:gd name="T3" fmla="*/ 3 h 5"/>
                <a:gd name="T4" fmla="*/ 9 w 9"/>
                <a:gd name="T5" fmla="*/ 2 h 5"/>
                <a:gd name="T6" fmla="*/ 7 w 9"/>
                <a:gd name="T7" fmla="*/ 0 h 5"/>
                <a:gd name="T8" fmla="*/ 5 w 9"/>
                <a:gd name="T9" fmla="*/ 0 h 5"/>
                <a:gd name="T10" fmla="*/ 3 w 9"/>
                <a:gd name="T11" fmla="*/ 0 h 5"/>
                <a:gd name="T12" fmla="*/ 2 w 9"/>
                <a:gd name="T13" fmla="*/ 2 h 5"/>
                <a:gd name="T14" fmla="*/ 0 w 9"/>
                <a:gd name="T15" fmla="*/ 3 h 5"/>
                <a:gd name="T16" fmla="*/ 0 w 9"/>
                <a:gd name="T17" fmla="*/ 5 h 5"/>
                <a:gd name="T18" fmla="*/ 9 w 9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9" y="5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6" name="Freeform 251"/>
            <p:cNvSpPr>
              <a:spLocks/>
            </p:cNvSpPr>
            <p:nvPr/>
          </p:nvSpPr>
          <p:spPr bwMode="auto">
            <a:xfrm>
              <a:off x="2361" y="2713"/>
              <a:ext cx="9" cy="81"/>
            </a:xfrm>
            <a:custGeom>
              <a:avLst/>
              <a:gdLst>
                <a:gd name="T0" fmla="*/ 5 w 9"/>
                <a:gd name="T1" fmla="*/ 81 h 81"/>
                <a:gd name="T2" fmla="*/ 9 w 9"/>
                <a:gd name="T3" fmla="*/ 81 h 81"/>
                <a:gd name="T4" fmla="*/ 9 w 9"/>
                <a:gd name="T5" fmla="*/ 0 h 81"/>
                <a:gd name="T6" fmla="*/ 0 w 9"/>
                <a:gd name="T7" fmla="*/ 0 h 81"/>
                <a:gd name="T8" fmla="*/ 0 w 9"/>
                <a:gd name="T9" fmla="*/ 81 h 81"/>
                <a:gd name="T10" fmla="*/ 5 w 9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81"/>
                <a:gd name="T20" fmla="*/ 9 w 9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81">
                  <a:moveTo>
                    <a:pt x="5" y="81"/>
                  </a:moveTo>
                  <a:lnTo>
                    <a:pt x="9" y="81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5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7" name="Freeform 252"/>
            <p:cNvSpPr>
              <a:spLocks/>
            </p:cNvSpPr>
            <p:nvPr/>
          </p:nvSpPr>
          <p:spPr bwMode="auto">
            <a:xfrm>
              <a:off x="2361" y="2794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2 w 9"/>
                <a:gd name="T5" fmla="*/ 4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8" name="Freeform 253"/>
            <p:cNvSpPr>
              <a:spLocks/>
            </p:cNvSpPr>
            <p:nvPr/>
          </p:nvSpPr>
          <p:spPr bwMode="auto">
            <a:xfrm>
              <a:off x="2463" y="2713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2 w 11"/>
                <a:gd name="T3" fmla="*/ 2 h 4"/>
                <a:gd name="T4" fmla="*/ 2 w 11"/>
                <a:gd name="T5" fmla="*/ 4 h 4"/>
                <a:gd name="T6" fmla="*/ 3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29" name="Freeform 254"/>
            <p:cNvSpPr>
              <a:spLocks/>
            </p:cNvSpPr>
            <p:nvPr/>
          </p:nvSpPr>
          <p:spPr bwMode="auto">
            <a:xfrm>
              <a:off x="2463" y="2508"/>
              <a:ext cx="11" cy="205"/>
            </a:xfrm>
            <a:custGeom>
              <a:avLst/>
              <a:gdLst>
                <a:gd name="T0" fmla="*/ 5 w 11"/>
                <a:gd name="T1" fmla="*/ 0 h 205"/>
                <a:gd name="T2" fmla="*/ 0 w 11"/>
                <a:gd name="T3" fmla="*/ 0 h 205"/>
                <a:gd name="T4" fmla="*/ 0 w 11"/>
                <a:gd name="T5" fmla="*/ 205 h 205"/>
                <a:gd name="T6" fmla="*/ 11 w 11"/>
                <a:gd name="T7" fmla="*/ 205 h 205"/>
                <a:gd name="T8" fmla="*/ 11 w 11"/>
                <a:gd name="T9" fmla="*/ 0 h 205"/>
                <a:gd name="T10" fmla="*/ 5 w 11"/>
                <a:gd name="T11" fmla="*/ 0 h 2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05"/>
                <a:gd name="T20" fmla="*/ 11 w 11"/>
                <a:gd name="T21" fmla="*/ 205 h 2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05">
                  <a:moveTo>
                    <a:pt x="5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11" y="205"/>
                  </a:lnTo>
                  <a:lnTo>
                    <a:pt x="1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0" name="Freeform 255"/>
            <p:cNvSpPr>
              <a:spLocks/>
            </p:cNvSpPr>
            <p:nvPr/>
          </p:nvSpPr>
          <p:spPr bwMode="auto">
            <a:xfrm>
              <a:off x="2463" y="2502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3 w 11"/>
                <a:gd name="T11" fmla="*/ 0 h 6"/>
                <a:gd name="T12" fmla="*/ 2 w 11"/>
                <a:gd name="T13" fmla="*/ 2 h 6"/>
                <a:gd name="T14" fmla="*/ 2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1" name="Freeform 256"/>
            <p:cNvSpPr>
              <a:spLocks/>
            </p:cNvSpPr>
            <p:nvPr/>
          </p:nvSpPr>
          <p:spPr bwMode="auto">
            <a:xfrm>
              <a:off x="2463" y="2502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2 w 5"/>
                <a:gd name="T5" fmla="*/ 2 h 9"/>
                <a:gd name="T6" fmla="*/ 0 w 5"/>
                <a:gd name="T7" fmla="*/ 4 h 9"/>
                <a:gd name="T8" fmla="*/ 0 w 5"/>
                <a:gd name="T9" fmla="*/ 6 h 9"/>
                <a:gd name="T10" fmla="*/ 0 w 5"/>
                <a:gd name="T11" fmla="*/ 8 h 9"/>
                <a:gd name="T12" fmla="*/ 2 w 5"/>
                <a:gd name="T13" fmla="*/ 9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2" name="Freeform 257"/>
            <p:cNvSpPr>
              <a:spLocks/>
            </p:cNvSpPr>
            <p:nvPr/>
          </p:nvSpPr>
          <p:spPr bwMode="auto">
            <a:xfrm>
              <a:off x="2468" y="2502"/>
              <a:ext cx="123" cy="9"/>
            </a:xfrm>
            <a:custGeom>
              <a:avLst/>
              <a:gdLst>
                <a:gd name="T0" fmla="*/ 123 w 123"/>
                <a:gd name="T1" fmla="*/ 6 h 9"/>
                <a:gd name="T2" fmla="*/ 123 w 123"/>
                <a:gd name="T3" fmla="*/ 0 h 9"/>
                <a:gd name="T4" fmla="*/ 0 w 123"/>
                <a:gd name="T5" fmla="*/ 0 h 9"/>
                <a:gd name="T6" fmla="*/ 0 w 123"/>
                <a:gd name="T7" fmla="*/ 9 h 9"/>
                <a:gd name="T8" fmla="*/ 123 w 123"/>
                <a:gd name="T9" fmla="*/ 9 h 9"/>
                <a:gd name="T10" fmla="*/ 123 w 123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"/>
                <a:gd name="T19" fmla="*/ 0 h 9"/>
                <a:gd name="T20" fmla="*/ 123 w 123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" h="9">
                  <a:moveTo>
                    <a:pt x="123" y="6"/>
                  </a:moveTo>
                  <a:lnTo>
                    <a:pt x="12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23" y="9"/>
                  </a:lnTo>
                  <a:lnTo>
                    <a:pt x="12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3" name="Freeform 258"/>
            <p:cNvSpPr>
              <a:spLocks/>
            </p:cNvSpPr>
            <p:nvPr/>
          </p:nvSpPr>
          <p:spPr bwMode="auto">
            <a:xfrm>
              <a:off x="2591" y="2502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6 w 6"/>
                <a:gd name="T7" fmla="*/ 8 h 9"/>
                <a:gd name="T8" fmla="*/ 6 w 6"/>
                <a:gd name="T9" fmla="*/ 6 h 9"/>
                <a:gd name="T10" fmla="*/ 6 w 6"/>
                <a:gd name="T11" fmla="*/ 4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4" name="Freeform 259"/>
            <p:cNvSpPr>
              <a:spLocks/>
            </p:cNvSpPr>
            <p:nvPr/>
          </p:nvSpPr>
          <p:spPr bwMode="auto">
            <a:xfrm>
              <a:off x="2463" y="2708"/>
              <a:ext cx="11" cy="5"/>
            </a:xfrm>
            <a:custGeom>
              <a:avLst/>
              <a:gdLst>
                <a:gd name="T0" fmla="*/ 11 w 11"/>
                <a:gd name="T1" fmla="*/ 5 h 5"/>
                <a:gd name="T2" fmla="*/ 9 w 11"/>
                <a:gd name="T3" fmla="*/ 3 h 5"/>
                <a:gd name="T4" fmla="*/ 9 w 11"/>
                <a:gd name="T5" fmla="*/ 2 h 5"/>
                <a:gd name="T6" fmla="*/ 7 w 11"/>
                <a:gd name="T7" fmla="*/ 0 h 5"/>
                <a:gd name="T8" fmla="*/ 5 w 11"/>
                <a:gd name="T9" fmla="*/ 0 h 5"/>
                <a:gd name="T10" fmla="*/ 3 w 11"/>
                <a:gd name="T11" fmla="*/ 0 h 5"/>
                <a:gd name="T12" fmla="*/ 2 w 11"/>
                <a:gd name="T13" fmla="*/ 2 h 5"/>
                <a:gd name="T14" fmla="*/ 2 w 11"/>
                <a:gd name="T15" fmla="*/ 3 h 5"/>
                <a:gd name="T16" fmla="*/ 0 w 11"/>
                <a:gd name="T17" fmla="*/ 5 h 5"/>
                <a:gd name="T18" fmla="*/ 11 w 11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11" y="5"/>
                  </a:moveTo>
                  <a:lnTo>
                    <a:pt x="9" y="3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5" name="Freeform 260"/>
            <p:cNvSpPr>
              <a:spLocks/>
            </p:cNvSpPr>
            <p:nvPr/>
          </p:nvSpPr>
          <p:spPr bwMode="auto">
            <a:xfrm>
              <a:off x="2463" y="2713"/>
              <a:ext cx="11" cy="206"/>
            </a:xfrm>
            <a:custGeom>
              <a:avLst/>
              <a:gdLst>
                <a:gd name="T0" fmla="*/ 5 w 11"/>
                <a:gd name="T1" fmla="*/ 206 h 206"/>
                <a:gd name="T2" fmla="*/ 11 w 11"/>
                <a:gd name="T3" fmla="*/ 206 h 206"/>
                <a:gd name="T4" fmla="*/ 11 w 11"/>
                <a:gd name="T5" fmla="*/ 0 h 206"/>
                <a:gd name="T6" fmla="*/ 0 w 11"/>
                <a:gd name="T7" fmla="*/ 0 h 206"/>
                <a:gd name="T8" fmla="*/ 0 w 11"/>
                <a:gd name="T9" fmla="*/ 206 h 206"/>
                <a:gd name="T10" fmla="*/ 5 w 11"/>
                <a:gd name="T11" fmla="*/ 206 h 2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06"/>
                <a:gd name="T20" fmla="*/ 11 w 11"/>
                <a:gd name="T21" fmla="*/ 206 h 2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06">
                  <a:moveTo>
                    <a:pt x="5" y="206"/>
                  </a:moveTo>
                  <a:lnTo>
                    <a:pt x="11" y="206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06"/>
                  </a:lnTo>
                  <a:lnTo>
                    <a:pt x="5" y="2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6" name="Freeform 261"/>
            <p:cNvSpPr>
              <a:spLocks/>
            </p:cNvSpPr>
            <p:nvPr/>
          </p:nvSpPr>
          <p:spPr bwMode="auto">
            <a:xfrm>
              <a:off x="2463" y="2919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2 w 11"/>
                <a:gd name="T3" fmla="*/ 2 h 4"/>
                <a:gd name="T4" fmla="*/ 2 w 11"/>
                <a:gd name="T5" fmla="*/ 4 h 4"/>
                <a:gd name="T6" fmla="*/ 3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7" name="Freeform 262"/>
            <p:cNvSpPr>
              <a:spLocks/>
            </p:cNvSpPr>
            <p:nvPr/>
          </p:nvSpPr>
          <p:spPr bwMode="auto">
            <a:xfrm>
              <a:off x="2463" y="2913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3 w 5"/>
                <a:gd name="T3" fmla="*/ 0 h 10"/>
                <a:gd name="T4" fmla="*/ 2 w 5"/>
                <a:gd name="T5" fmla="*/ 2 h 10"/>
                <a:gd name="T6" fmla="*/ 0 w 5"/>
                <a:gd name="T7" fmla="*/ 2 h 10"/>
                <a:gd name="T8" fmla="*/ 0 w 5"/>
                <a:gd name="T9" fmla="*/ 4 h 10"/>
                <a:gd name="T10" fmla="*/ 0 w 5"/>
                <a:gd name="T11" fmla="*/ 6 h 10"/>
                <a:gd name="T12" fmla="*/ 2 w 5"/>
                <a:gd name="T13" fmla="*/ 8 h 10"/>
                <a:gd name="T14" fmla="*/ 3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8" name="Freeform 263"/>
            <p:cNvSpPr>
              <a:spLocks/>
            </p:cNvSpPr>
            <p:nvPr/>
          </p:nvSpPr>
          <p:spPr bwMode="auto">
            <a:xfrm>
              <a:off x="2468" y="2913"/>
              <a:ext cx="123" cy="10"/>
            </a:xfrm>
            <a:custGeom>
              <a:avLst/>
              <a:gdLst>
                <a:gd name="T0" fmla="*/ 123 w 123"/>
                <a:gd name="T1" fmla="*/ 4 h 10"/>
                <a:gd name="T2" fmla="*/ 123 w 123"/>
                <a:gd name="T3" fmla="*/ 0 h 10"/>
                <a:gd name="T4" fmla="*/ 0 w 123"/>
                <a:gd name="T5" fmla="*/ 0 h 10"/>
                <a:gd name="T6" fmla="*/ 0 w 123"/>
                <a:gd name="T7" fmla="*/ 10 h 10"/>
                <a:gd name="T8" fmla="*/ 123 w 123"/>
                <a:gd name="T9" fmla="*/ 10 h 10"/>
                <a:gd name="T10" fmla="*/ 123 w 123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"/>
                <a:gd name="T19" fmla="*/ 0 h 10"/>
                <a:gd name="T20" fmla="*/ 123 w 12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" h="10">
                  <a:moveTo>
                    <a:pt x="123" y="4"/>
                  </a:moveTo>
                  <a:lnTo>
                    <a:pt x="12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23" y="10"/>
                  </a:lnTo>
                  <a:lnTo>
                    <a:pt x="12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39" name="Freeform 264"/>
            <p:cNvSpPr>
              <a:spLocks/>
            </p:cNvSpPr>
            <p:nvPr/>
          </p:nvSpPr>
          <p:spPr bwMode="auto">
            <a:xfrm>
              <a:off x="2591" y="2913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0" name="Freeform 265"/>
            <p:cNvSpPr>
              <a:spLocks/>
            </p:cNvSpPr>
            <p:nvPr/>
          </p:nvSpPr>
          <p:spPr bwMode="auto">
            <a:xfrm>
              <a:off x="2463" y="2708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2 w 5"/>
                <a:gd name="T5" fmla="*/ 2 h 9"/>
                <a:gd name="T6" fmla="*/ 0 w 5"/>
                <a:gd name="T7" fmla="*/ 3 h 9"/>
                <a:gd name="T8" fmla="*/ 0 w 5"/>
                <a:gd name="T9" fmla="*/ 5 h 9"/>
                <a:gd name="T10" fmla="*/ 0 w 5"/>
                <a:gd name="T11" fmla="*/ 7 h 9"/>
                <a:gd name="T12" fmla="*/ 2 w 5"/>
                <a:gd name="T13" fmla="*/ 9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1" name="Freeform 266"/>
            <p:cNvSpPr>
              <a:spLocks/>
            </p:cNvSpPr>
            <p:nvPr/>
          </p:nvSpPr>
          <p:spPr bwMode="auto">
            <a:xfrm>
              <a:off x="2468" y="2708"/>
              <a:ext cx="123" cy="9"/>
            </a:xfrm>
            <a:custGeom>
              <a:avLst/>
              <a:gdLst>
                <a:gd name="T0" fmla="*/ 123 w 123"/>
                <a:gd name="T1" fmla="*/ 5 h 9"/>
                <a:gd name="T2" fmla="*/ 123 w 123"/>
                <a:gd name="T3" fmla="*/ 0 h 9"/>
                <a:gd name="T4" fmla="*/ 0 w 123"/>
                <a:gd name="T5" fmla="*/ 0 h 9"/>
                <a:gd name="T6" fmla="*/ 0 w 123"/>
                <a:gd name="T7" fmla="*/ 9 h 9"/>
                <a:gd name="T8" fmla="*/ 123 w 123"/>
                <a:gd name="T9" fmla="*/ 9 h 9"/>
                <a:gd name="T10" fmla="*/ 123 w 123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"/>
                <a:gd name="T19" fmla="*/ 0 h 9"/>
                <a:gd name="T20" fmla="*/ 123 w 123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" h="9">
                  <a:moveTo>
                    <a:pt x="123" y="5"/>
                  </a:moveTo>
                  <a:lnTo>
                    <a:pt x="12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23" y="9"/>
                  </a:lnTo>
                  <a:lnTo>
                    <a:pt x="12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2" name="Freeform 267"/>
            <p:cNvSpPr>
              <a:spLocks/>
            </p:cNvSpPr>
            <p:nvPr/>
          </p:nvSpPr>
          <p:spPr bwMode="auto">
            <a:xfrm>
              <a:off x="2591" y="2708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6 w 6"/>
                <a:gd name="T7" fmla="*/ 7 h 9"/>
                <a:gd name="T8" fmla="*/ 6 w 6"/>
                <a:gd name="T9" fmla="*/ 5 h 9"/>
                <a:gd name="T10" fmla="*/ 6 w 6"/>
                <a:gd name="T11" fmla="*/ 3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3" name="Freeform 268"/>
            <p:cNvSpPr>
              <a:spLocks/>
            </p:cNvSpPr>
            <p:nvPr/>
          </p:nvSpPr>
          <p:spPr bwMode="auto">
            <a:xfrm>
              <a:off x="2525" y="2728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0 w 6"/>
                <a:gd name="T9" fmla="*/ 6 h 10"/>
                <a:gd name="T10" fmla="*/ 0 w 6"/>
                <a:gd name="T11" fmla="*/ 8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4" name="Freeform 269"/>
            <p:cNvSpPr>
              <a:spLocks/>
            </p:cNvSpPr>
            <p:nvPr/>
          </p:nvSpPr>
          <p:spPr bwMode="auto">
            <a:xfrm>
              <a:off x="2531" y="2728"/>
              <a:ext cx="122" cy="10"/>
            </a:xfrm>
            <a:custGeom>
              <a:avLst/>
              <a:gdLst>
                <a:gd name="T0" fmla="*/ 122 w 122"/>
                <a:gd name="T1" fmla="*/ 6 h 10"/>
                <a:gd name="T2" fmla="*/ 122 w 122"/>
                <a:gd name="T3" fmla="*/ 0 h 10"/>
                <a:gd name="T4" fmla="*/ 0 w 122"/>
                <a:gd name="T5" fmla="*/ 0 h 10"/>
                <a:gd name="T6" fmla="*/ 0 w 122"/>
                <a:gd name="T7" fmla="*/ 10 h 10"/>
                <a:gd name="T8" fmla="*/ 122 w 122"/>
                <a:gd name="T9" fmla="*/ 10 h 10"/>
                <a:gd name="T10" fmla="*/ 122 w 122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10"/>
                <a:gd name="T20" fmla="*/ 122 w 12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10">
                  <a:moveTo>
                    <a:pt x="122" y="6"/>
                  </a:moveTo>
                  <a:lnTo>
                    <a:pt x="122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22" y="10"/>
                  </a:lnTo>
                  <a:lnTo>
                    <a:pt x="12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5" name="Freeform 270"/>
            <p:cNvSpPr>
              <a:spLocks/>
            </p:cNvSpPr>
            <p:nvPr/>
          </p:nvSpPr>
          <p:spPr bwMode="auto">
            <a:xfrm>
              <a:off x="2653" y="2728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8 h 10"/>
                <a:gd name="T8" fmla="*/ 6 w 6"/>
                <a:gd name="T9" fmla="*/ 6 h 10"/>
                <a:gd name="T10" fmla="*/ 6 w 6"/>
                <a:gd name="T11" fmla="*/ 4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6" name="Freeform 271"/>
            <p:cNvSpPr>
              <a:spLocks/>
            </p:cNvSpPr>
            <p:nvPr/>
          </p:nvSpPr>
          <p:spPr bwMode="auto">
            <a:xfrm>
              <a:off x="2653" y="2687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7 h 9"/>
                <a:gd name="T6" fmla="*/ 6 w 6"/>
                <a:gd name="T7" fmla="*/ 7 h 9"/>
                <a:gd name="T8" fmla="*/ 6 w 6"/>
                <a:gd name="T9" fmla="*/ 6 h 9"/>
                <a:gd name="T10" fmla="*/ 6 w 6"/>
                <a:gd name="T11" fmla="*/ 4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7" name="Freeform 272"/>
            <p:cNvSpPr>
              <a:spLocks/>
            </p:cNvSpPr>
            <p:nvPr/>
          </p:nvSpPr>
          <p:spPr bwMode="auto">
            <a:xfrm>
              <a:off x="2531" y="2687"/>
              <a:ext cx="122" cy="9"/>
            </a:xfrm>
            <a:custGeom>
              <a:avLst/>
              <a:gdLst>
                <a:gd name="T0" fmla="*/ 0 w 122"/>
                <a:gd name="T1" fmla="*/ 6 h 9"/>
                <a:gd name="T2" fmla="*/ 0 w 122"/>
                <a:gd name="T3" fmla="*/ 9 h 9"/>
                <a:gd name="T4" fmla="*/ 122 w 122"/>
                <a:gd name="T5" fmla="*/ 9 h 9"/>
                <a:gd name="T6" fmla="*/ 122 w 122"/>
                <a:gd name="T7" fmla="*/ 0 h 9"/>
                <a:gd name="T8" fmla="*/ 0 w 122"/>
                <a:gd name="T9" fmla="*/ 0 h 9"/>
                <a:gd name="T10" fmla="*/ 0 w 122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9"/>
                <a:gd name="T20" fmla="*/ 122 w 12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9">
                  <a:moveTo>
                    <a:pt x="0" y="6"/>
                  </a:moveTo>
                  <a:lnTo>
                    <a:pt x="0" y="9"/>
                  </a:lnTo>
                  <a:lnTo>
                    <a:pt x="122" y="9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8" name="Freeform 273"/>
            <p:cNvSpPr>
              <a:spLocks/>
            </p:cNvSpPr>
            <p:nvPr/>
          </p:nvSpPr>
          <p:spPr bwMode="auto">
            <a:xfrm>
              <a:off x="2525" y="2687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2 h 9"/>
                <a:gd name="T6" fmla="*/ 0 w 6"/>
                <a:gd name="T7" fmla="*/ 4 h 9"/>
                <a:gd name="T8" fmla="*/ 0 w 6"/>
                <a:gd name="T9" fmla="*/ 6 h 9"/>
                <a:gd name="T10" fmla="*/ 0 w 6"/>
                <a:gd name="T11" fmla="*/ 7 h 9"/>
                <a:gd name="T12" fmla="*/ 2 w 6"/>
                <a:gd name="T13" fmla="*/ 7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49" name="Freeform 274"/>
            <p:cNvSpPr>
              <a:spLocks/>
            </p:cNvSpPr>
            <p:nvPr/>
          </p:nvSpPr>
          <p:spPr bwMode="auto">
            <a:xfrm>
              <a:off x="2648" y="2734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1 w 11"/>
                <a:gd name="T3" fmla="*/ 2 h 4"/>
                <a:gd name="T4" fmla="*/ 1 w 11"/>
                <a:gd name="T5" fmla="*/ 4 h 4"/>
                <a:gd name="T6" fmla="*/ 3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11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1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0" name="Freeform 275"/>
            <p:cNvSpPr>
              <a:spLocks/>
            </p:cNvSpPr>
            <p:nvPr/>
          </p:nvSpPr>
          <p:spPr bwMode="auto">
            <a:xfrm>
              <a:off x="2648" y="2693"/>
              <a:ext cx="11" cy="41"/>
            </a:xfrm>
            <a:custGeom>
              <a:avLst/>
              <a:gdLst>
                <a:gd name="T0" fmla="*/ 5 w 11"/>
                <a:gd name="T1" fmla="*/ 0 h 41"/>
                <a:gd name="T2" fmla="*/ 0 w 11"/>
                <a:gd name="T3" fmla="*/ 0 h 41"/>
                <a:gd name="T4" fmla="*/ 0 w 11"/>
                <a:gd name="T5" fmla="*/ 41 h 41"/>
                <a:gd name="T6" fmla="*/ 11 w 11"/>
                <a:gd name="T7" fmla="*/ 41 h 41"/>
                <a:gd name="T8" fmla="*/ 11 w 11"/>
                <a:gd name="T9" fmla="*/ 0 h 41"/>
                <a:gd name="T10" fmla="*/ 5 w 11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1"/>
                <a:gd name="T20" fmla="*/ 11 w 1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1">
                  <a:moveTo>
                    <a:pt x="5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11" y="41"/>
                  </a:lnTo>
                  <a:lnTo>
                    <a:pt x="1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1" name="Freeform 276"/>
            <p:cNvSpPr>
              <a:spLocks/>
            </p:cNvSpPr>
            <p:nvPr/>
          </p:nvSpPr>
          <p:spPr bwMode="auto">
            <a:xfrm>
              <a:off x="2648" y="2687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3 w 11"/>
                <a:gd name="T11" fmla="*/ 0 h 6"/>
                <a:gd name="T12" fmla="*/ 1 w 11"/>
                <a:gd name="T13" fmla="*/ 2 h 6"/>
                <a:gd name="T14" fmla="*/ 1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2" name="Freeform 277"/>
            <p:cNvSpPr>
              <a:spLocks/>
            </p:cNvSpPr>
            <p:nvPr/>
          </p:nvSpPr>
          <p:spPr bwMode="auto">
            <a:xfrm>
              <a:off x="2525" y="2687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2 h 6"/>
                <a:gd name="T4" fmla="*/ 7 w 9"/>
                <a:gd name="T5" fmla="*/ 0 h 6"/>
                <a:gd name="T6" fmla="*/ 6 w 9"/>
                <a:gd name="T7" fmla="*/ 0 h 6"/>
                <a:gd name="T8" fmla="*/ 4 w 9"/>
                <a:gd name="T9" fmla="*/ 0 h 6"/>
                <a:gd name="T10" fmla="*/ 2 w 9"/>
                <a:gd name="T11" fmla="*/ 2 h 6"/>
                <a:gd name="T12" fmla="*/ 0 w 9"/>
                <a:gd name="T13" fmla="*/ 2 h 6"/>
                <a:gd name="T14" fmla="*/ 0 w 9"/>
                <a:gd name="T15" fmla="*/ 6 h 6"/>
                <a:gd name="T16" fmla="*/ 9 w 9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9" y="6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3" name="Freeform 278"/>
            <p:cNvSpPr>
              <a:spLocks/>
            </p:cNvSpPr>
            <p:nvPr/>
          </p:nvSpPr>
          <p:spPr bwMode="auto">
            <a:xfrm>
              <a:off x="2525" y="2693"/>
              <a:ext cx="9" cy="39"/>
            </a:xfrm>
            <a:custGeom>
              <a:avLst/>
              <a:gdLst>
                <a:gd name="T0" fmla="*/ 6 w 9"/>
                <a:gd name="T1" fmla="*/ 39 h 39"/>
                <a:gd name="T2" fmla="*/ 9 w 9"/>
                <a:gd name="T3" fmla="*/ 39 h 39"/>
                <a:gd name="T4" fmla="*/ 9 w 9"/>
                <a:gd name="T5" fmla="*/ 0 h 39"/>
                <a:gd name="T6" fmla="*/ 0 w 9"/>
                <a:gd name="T7" fmla="*/ 0 h 39"/>
                <a:gd name="T8" fmla="*/ 0 w 9"/>
                <a:gd name="T9" fmla="*/ 39 h 39"/>
                <a:gd name="T10" fmla="*/ 6 w 9"/>
                <a:gd name="T11" fmla="*/ 39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39"/>
                <a:gd name="T20" fmla="*/ 9 w 9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39">
                  <a:moveTo>
                    <a:pt x="6" y="39"/>
                  </a:moveTo>
                  <a:lnTo>
                    <a:pt x="9" y="39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6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4" name="Freeform 279"/>
            <p:cNvSpPr>
              <a:spLocks/>
            </p:cNvSpPr>
            <p:nvPr/>
          </p:nvSpPr>
          <p:spPr bwMode="auto">
            <a:xfrm>
              <a:off x="2525" y="2732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4 h 6"/>
                <a:gd name="T4" fmla="*/ 2 w 9"/>
                <a:gd name="T5" fmla="*/ 4 h 6"/>
                <a:gd name="T6" fmla="*/ 4 w 9"/>
                <a:gd name="T7" fmla="*/ 6 h 6"/>
                <a:gd name="T8" fmla="*/ 6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0 h 6"/>
                <a:gd name="T16" fmla="*/ 0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5" name="Freeform 280"/>
            <p:cNvSpPr>
              <a:spLocks/>
            </p:cNvSpPr>
            <p:nvPr/>
          </p:nvSpPr>
          <p:spPr bwMode="auto">
            <a:xfrm>
              <a:off x="2668" y="2755"/>
              <a:ext cx="12" cy="4"/>
            </a:xfrm>
            <a:custGeom>
              <a:avLst/>
              <a:gdLst>
                <a:gd name="T0" fmla="*/ 0 w 12"/>
                <a:gd name="T1" fmla="*/ 0 h 4"/>
                <a:gd name="T2" fmla="*/ 0 w 12"/>
                <a:gd name="T3" fmla="*/ 2 h 4"/>
                <a:gd name="T4" fmla="*/ 2 w 12"/>
                <a:gd name="T5" fmla="*/ 4 h 4"/>
                <a:gd name="T6" fmla="*/ 4 w 12"/>
                <a:gd name="T7" fmla="*/ 4 h 4"/>
                <a:gd name="T8" fmla="*/ 6 w 12"/>
                <a:gd name="T9" fmla="*/ 4 h 4"/>
                <a:gd name="T10" fmla="*/ 8 w 12"/>
                <a:gd name="T11" fmla="*/ 4 h 4"/>
                <a:gd name="T12" fmla="*/ 10 w 12"/>
                <a:gd name="T13" fmla="*/ 4 h 4"/>
                <a:gd name="T14" fmla="*/ 10 w 12"/>
                <a:gd name="T15" fmla="*/ 2 h 4"/>
                <a:gd name="T16" fmla="*/ 12 w 12"/>
                <a:gd name="T17" fmla="*/ 0 h 4"/>
                <a:gd name="T18" fmla="*/ 0 w 12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4"/>
                <a:gd name="T32" fmla="*/ 12 w 12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6" name="Freeform 281"/>
            <p:cNvSpPr>
              <a:spLocks/>
            </p:cNvSpPr>
            <p:nvPr/>
          </p:nvSpPr>
          <p:spPr bwMode="auto">
            <a:xfrm>
              <a:off x="2668" y="2672"/>
              <a:ext cx="12" cy="83"/>
            </a:xfrm>
            <a:custGeom>
              <a:avLst/>
              <a:gdLst>
                <a:gd name="T0" fmla="*/ 6 w 12"/>
                <a:gd name="T1" fmla="*/ 0 h 83"/>
                <a:gd name="T2" fmla="*/ 0 w 12"/>
                <a:gd name="T3" fmla="*/ 0 h 83"/>
                <a:gd name="T4" fmla="*/ 0 w 12"/>
                <a:gd name="T5" fmla="*/ 83 h 83"/>
                <a:gd name="T6" fmla="*/ 12 w 12"/>
                <a:gd name="T7" fmla="*/ 83 h 83"/>
                <a:gd name="T8" fmla="*/ 12 w 12"/>
                <a:gd name="T9" fmla="*/ 0 h 83"/>
                <a:gd name="T10" fmla="*/ 6 w 12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3"/>
                <a:gd name="T20" fmla="*/ 12 w 12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3">
                  <a:moveTo>
                    <a:pt x="6" y="0"/>
                  </a:moveTo>
                  <a:lnTo>
                    <a:pt x="0" y="0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7" name="Freeform 282"/>
            <p:cNvSpPr>
              <a:spLocks/>
            </p:cNvSpPr>
            <p:nvPr/>
          </p:nvSpPr>
          <p:spPr bwMode="auto">
            <a:xfrm>
              <a:off x="2668" y="2666"/>
              <a:ext cx="12" cy="6"/>
            </a:xfrm>
            <a:custGeom>
              <a:avLst/>
              <a:gdLst>
                <a:gd name="T0" fmla="*/ 12 w 12"/>
                <a:gd name="T1" fmla="*/ 6 h 6"/>
                <a:gd name="T2" fmla="*/ 12 w 12"/>
                <a:gd name="T3" fmla="*/ 4 h 6"/>
                <a:gd name="T4" fmla="*/ 10 w 12"/>
                <a:gd name="T5" fmla="*/ 2 h 6"/>
                <a:gd name="T6" fmla="*/ 8 w 12"/>
                <a:gd name="T7" fmla="*/ 2 h 6"/>
                <a:gd name="T8" fmla="*/ 6 w 12"/>
                <a:gd name="T9" fmla="*/ 0 h 6"/>
                <a:gd name="T10" fmla="*/ 4 w 12"/>
                <a:gd name="T11" fmla="*/ 2 h 6"/>
                <a:gd name="T12" fmla="*/ 2 w 12"/>
                <a:gd name="T13" fmla="*/ 2 h 6"/>
                <a:gd name="T14" fmla="*/ 2 w 12"/>
                <a:gd name="T15" fmla="*/ 4 h 6"/>
                <a:gd name="T16" fmla="*/ 0 w 12"/>
                <a:gd name="T17" fmla="*/ 6 h 6"/>
                <a:gd name="T18" fmla="*/ 12 w 12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6"/>
                  </a:move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8" name="Freeform 283"/>
            <p:cNvSpPr>
              <a:spLocks/>
            </p:cNvSpPr>
            <p:nvPr/>
          </p:nvSpPr>
          <p:spPr bwMode="auto">
            <a:xfrm>
              <a:off x="2680" y="2744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1 h 5"/>
                <a:gd name="T4" fmla="*/ 2 w 9"/>
                <a:gd name="T5" fmla="*/ 3 h 5"/>
                <a:gd name="T6" fmla="*/ 2 w 9"/>
                <a:gd name="T7" fmla="*/ 5 h 5"/>
                <a:gd name="T8" fmla="*/ 3 w 9"/>
                <a:gd name="T9" fmla="*/ 5 h 5"/>
                <a:gd name="T10" fmla="*/ 5 w 9"/>
                <a:gd name="T11" fmla="*/ 5 h 5"/>
                <a:gd name="T12" fmla="*/ 7 w 9"/>
                <a:gd name="T13" fmla="*/ 3 h 5"/>
                <a:gd name="T14" fmla="*/ 9 w 9"/>
                <a:gd name="T15" fmla="*/ 1 h 5"/>
                <a:gd name="T16" fmla="*/ 9 w 9"/>
                <a:gd name="T17" fmla="*/ 0 h 5"/>
                <a:gd name="T18" fmla="*/ 0 w 9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59" name="Freeform 284"/>
            <p:cNvSpPr>
              <a:spLocks/>
            </p:cNvSpPr>
            <p:nvPr/>
          </p:nvSpPr>
          <p:spPr bwMode="auto">
            <a:xfrm>
              <a:off x="2680" y="2693"/>
              <a:ext cx="9" cy="51"/>
            </a:xfrm>
            <a:custGeom>
              <a:avLst/>
              <a:gdLst>
                <a:gd name="T0" fmla="*/ 5 w 9"/>
                <a:gd name="T1" fmla="*/ 0 h 51"/>
                <a:gd name="T2" fmla="*/ 0 w 9"/>
                <a:gd name="T3" fmla="*/ 0 h 51"/>
                <a:gd name="T4" fmla="*/ 0 w 9"/>
                <a:gd name="T5" fmla="*/ 51 h 51"/>
                <a:gd name="T6" fmla="*/ 9 w 9"/>
                <a:gd name="T7" fmla="*/ 51 h 51"/>
                <a:gd name="T8" fmla="*/ 9 w 9"/>
                <a:gd name="T9" fmla="*/ 0 h 51"/>
                <a:gd name="T10" fmla="*/ 5 w 9"/>
                <a:gd name="T11" fmla="*/ 0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51"/>
                <a:gd name="T20" fmla="*/ 9 w 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51">
                  <a:moveTo>
                    <a:pt x="5" y="0"/>
                  </a:moveTo>
                  <a:lnTo>
                    <a:pt x="0" y="0"/>
                  </a:lnTo>
                  <a:lnTo>
                    <a:pt x="0" y="51"/>
                  </a:lnTo>
                  <a:lnTo>
                    <a:pt x="9" y="51"/>
                  </a:lnTo>
                  <a:lnTo>
                    <a:pt x="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0" name="Freeform 285"/>
            <p:cNvSpPr>
              <a:spLocks/>
            </p:cNvSpPr>
            <p:nvPr/>
          </p:nvSpPr>
          <p:spPr bwMode="auto">
            <a:xfrm>
              <a:off x="2680" y="2687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7 w 9"/>
                <a:gd name="T5" fmla="*/ 2 h 6"/>
                <a:gd name="T6" fmla="*/ 5 w 9"/>
                <a:gd name="T7" fmla="*/ 0 h 6"/>
                <a:gd name="T8" fmla="*/ 3 w 9"/>
                <a:gd name="T9" fmla="*/ 0 h 6"/>
                <a:gd name="T10" fmla="*/ 2 w 9"/>
                <a:gd name="T11" fmla="*/ 2 h 6"/>
                <a:gd name="T12" fmla="*/ 0 w 9"/>
                <a:gd name="T13" fmla="*/ 4 h 6"/>
                <a:gd name="T14" fmla="*/ 0 w 9"/>
                <a:gd name="T15" fmla="*/ 6 h 6"/>
                <a:gd name="T16" fmla="*/ 9 w 9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1" name="Freeform 286"/>
            <p:cNvSpPr>
              <a:spLocks/>
            </p:cNvSpPr>
            <p:nvPr/>
          </p:nvSpPr>
          <p:spPr bwMode="auto">
            <a:xfrm>
              <a:off x="2680" y="2693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1 h 5"/>
                <a:gd name="T4" fmla="*/ 2 w 9"/>
                <a:gd name="T5" fmla="*/ 3 h 5"/>
                <a:gd name="T6" fmla="*/ 3 w 9"/>
                <a:gd name="T7" fmla="*/ 3 h 5"/>
                <a:gd name="T8" fmla="*/ 5 w 9"/>
                <a:gd name="T9" fmla="*/ 5 h 5"/>
                <a:gd name="T10" fmla="*/ 7 w 9"/>
                <a:gd name="T11" fmla="*/ 3 h 5"/>
                <a:gd name="T12" fmla="*/ 9 w 9"/>
                <a:gd name="T13" fmla="*/ 3 h 5"/>
                <a:gd name="T14" fmla="*/ 9 w 9"/>
                <a:gd name="T15" fmla="*/ 1 h 5"/>
                <a:gd name="T16" fmla="*/ 9 w 9"/>
                <a:gd name="T17" fmla="*/ 0 h 5"/>
                <a:gd name="T18" fmla="*/ 0 w 9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3" y="3"/>
                  </a:lnTo>
                  <a:lnTo>
                    <a:pt x="5" y="5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2" name="Freeform 287"/>
            <p:cNvSpPr>
              <a:spLocks/>
            </p:cNvSpPr>
            <p:nvPr/>
          </p:nvSpPr>
          <p:spPr bwMode="auto">
            <a:xfrm>
              <a:off x="2680" y="2681"/>
              <a:ext cx="9" cy="12"/>
            </a:xfrm>
            <a:custGeom>
              <a:avLst/>
              <a:gdLst>
                <a:gd name="T0" fmla="*/ 5 w 9"/>
                <a:gd name="T1" fmla="*/ 0 h 12"/>
                <a:gd name="T2" fmla="*/ 0 w 9"/>
                <a:gd name="T3" fmla="*/ 0 h 12"/>
                <a:gd name="T4" fmla="*/ 0 w 9"/>
                <a:gd name="T5" fmla="*/ 12 h 12"/>
                <a:gd name="T6" fmla="*/ 9 w 9"/>
                <a:gd name="T7" fmla="*/ 12 h 12"/>
                <a:gd name="T8" fmla="*/ 9 w 9"/>
                <a:gd name="T9" fmla="*/ 0 h 12"/>
                <a:gd name="T10" fmla="*/ 5 w 9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2"/>
                <a:gd name="T20" fmla="*/ 9 w 9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2">
                  <a:moveTo>
                    <a:pt x="5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9" y="12"/>
                  </a:lnTo>
                  <a:lnTo>
                    <a:pt x="9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3" name="Freeform 288"/>
            <p:cNvSpPr>
              <a:spLocks/>
            </p:cNvSpPr>
            <p:nvPr/>
          </p:nvSpPr>
          <p:spPr bwMode="auto">
            <a:xfrm>
              <a:off x="2680" y="2678"/>
              <a:ext cx="9" cy="3"/>
            </a:xfrm>
            <a:custGeom>
              <a:avLst/>
              <a:gdLst>
                <a:gd name="T0" fmla="*/ 9 w 9"/>
                <a:gd name="T1" fmla="*/ 3 h 3"/>
                <a:gd name="T2" fmla="*/ 9 w 9"/>
                <a:gd name="T3" fmla="*/ 1 h 3"/>
                <a:gd name="T4" fmla="*/ 9 w 9"/>
                <a:gd name="T5" fmla="*/ 0 h 3"/>
                <a:gd name="T6" fmla="*/ 7 w 9"/>
                <a:gd name="T7" fmla="*/ 0 h 3"/>
                <a:gd name="T8" fmla="*/ 5 w 9"/>
                <a:gd name="T9" fmla="*/ 0 h 3"/>
                <a:gd name="T10" fmla="*/ 3 w 9"/>
                <a:gd name="T11" fmla="*/ 0 h 3"/>
                <a:gd name="T12" fmla="*/ 2 w 9"/>
                <a:gd name="T13" fmla="*/ 0 h 3"/>
                <a:gd name="T14" fmla="*/ 0 w 9"/>
                <a:gd name="T15" fmla="*/ 1 h 3"/>
                <a:gd name="T16" fmla="*/ 0 w 9"/>
                <a:gd name="T17" fmla="*/ 3 h 3"/>
                <a:gd name="T18" fmla="*/ 9 w 9"/>
                <a:gd name="T19" fmla="*/ 3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3"/>
                <a:gd name="T32" fmla="*/ 9 w 9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3">
                  <a:moveTo>
                    <a:pt x="9" y="3"/>
                  </a:moveTo>
                  <a:lnTo>
                    <a:pt x="9" y="1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4" name="Freeform 289"/>
            <p:cNvSpPr>
              <a:spLocks/>
            </p:cNvSpPr>
            <p:nvPr/>
          </p:nvSpPr>
          <p:spPr bwMode="auto">
            <a:xfrm>
              <a:off x="2689" y="2734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4 w 10"/>
                <a:gd name="T7" fmla="*/ 4 h 6"/>
                <a:gd name="T8" fmla="*/ 6 w 10"/>
                <a:gd name="T9" fmla="*/ 6 h 6"/>
                <a:gd name="T10" fmla="*/ 8 w 10"/>
                <a:gd name="T11" fmla="*/ 4 h 6"/>
                <a:gd name="T12" fmla="*/ 10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5" name="Freeform 290"/>
            <p:cNvSpPr>
              <a:spLocks/>
            </p:cNvSpPr>
            <p:nvPr/>
          </p:nvSpPr>
          <p:spPr bwMode="auto">
            <a:xfrm>
              <a:off x="2689" y="2693"/>
              <a:ext cx="11" cy="41"/>
            </a:xfrm>
            <a:custGeom>
              <a:avLst/>
              <a:gdLst>
                <a:gd name="T0" fmla="*/ 6 w 11"/>
                <a:gd name="T1" fmla="*/ 0 h 41"/>
                <a:gd name="T2" fmla="*/ 0 w 11"/>
                <a:gd name="T3" fmla="*/ 0 h 41"/>
                <a:gd name="T4" fmla="*/ 0 w 11"/>
                <a:gd name="T5" fmla="*/ 41 h 41"/>
                <a:gd name="T6" fmla="*/ 10 w 11"/>
                <a:gd name="T7" fmla="*/ 41 h 41"/>
                <a:gd name="T8" fmla="*/ 11 w 11"/>
                <a:gd name="T9" fmla="*/ 0 h 41"/>
                <a:gd name="T10" fmla="*/ 6 w 11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1"/>
                <a:gd name="T20" fmla="*/ 11 w 1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1">
                  <a:moveTo>
                    <a:pt x="6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10" y="41"/>
                  </a:lnTo>
                  <a:lnTo>
                    <a:pt x="1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6" name="Freeform 291"/>
            <p:cNvSpPr>
              <a:spLocks/>
            </p:cNvSpPr>
            <p:nvPr/>
          </p:nvSpPr>
          <p:spPr bwMode="auto">
            <a:xfrm>
              <a:off x="2689" y="2687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0 w 11"/>
                <a:gd name="T3" fmla="*/ 4 h 6"/>
                <a:gd name="T4" fmla="*/ 10 w 11"/>
                <a:gd name="T5" fmla="*/ 2 h 6"/>
                <a:gd name="T6" fmla="*/ 8 w 11"/>
                <a:gd name="T7" fmla="*/ 2 h 6"/>
                <a:gd name="T8" fmla="*/ 6 w 11"/>
                <a:gd name="T9" fmla="*/ 0 h 6"/>
                <a:gd name="T10" fmla="*/ 4 w 11"/>
                <a:gd name="T11" fmla="*/ 2 h 6"/>
                <a:gd name="T12" fmla="*/ 2 w 11"/>
                <a:gd name="T13" fmla="*/ 2 h 6"/>
                <a:gd name="T14" fmla="*/ 2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7" name="Freeform 292"/>
            <p:cNvSpPr>
              <a:spLocks/>
            </p:cNvSpPr>
            <p:nvPr/>
          </p:nvSpPr>
          <p:spPr bwMode="auto">
            <a:xfrm>
              <a:off x="2699" y="2723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4 h 5"/>
                <a:gd name="T4" fmla="*/ 3 w 11"/>
                <a:gd name="T5" fmla="*/ 5 h 5"/>
                <a:gd name="T6" fmla="*/ 5 w 11"/>
                <a:gd name="T7" fmla="*/ 5 h 5"/>
                <a:gd name="T8" fmla="*/ 7 w 11"/>
                <a:gd name="T9" fmla="*/ 5 h 5"/>
                <a:gd name="T10" fmla="*/ 9 w 11"/>
                <a:gd name="T11" fmla="*/ 4 h 5"/>
                <a:gd name="T12" fmla="*/ 11 w 11"/>
                <a:gd name="T13" fmla="*/ 4 h 5"/>
                <a:gd name="T14" fmla="*/ 11 w 11"/>
                <a:gd name="T15" fmla="*/ 0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4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8" name="Freeform 293"/>
            <p:cNvSpPr>
              <a:spLocks/>
            </p:cNvSpPr>
            <p:nvPr/>
          </p:nvSpPr>
          <p:spPr bwMode="auto">
            <a:xfrm>
              <a:off x="2699" y="2702"/>
              <a:ext cx="11" cy="21"/>
            </a:xfrm>
            <a:custGeom>
              <a:avLst/>
              <a:gdLst>
                <a:gd name="T0" fmla="*/ 5 w 11"/>
                <a:gd name="T1" fmla="*/ 2 h 21"/>
                <a:gd name="T2" fmla="*/ 1 w 11"/>
                <a:gd name="T3" fmla="*/ 0 h 21"/>
                <a:gd name="T4" fmla="*/ 0 w 11"/>
                <a:gd name="T5" fmla="*/ 21 h 21"/>
                <a:gd name="T6" fmla="*/ 11 w 11"/>
                <a:gd name="T7" fmla="*/ 21 h 21"/>
                <a:gd name="T8" fmla="*/ 11 w 11"/>
                <a:gd name="T9" fmla="*/ 2 h 21"/>
                <a:gd name="T10" fmla="*/ 5 w 11"/>
                <a:gd name="T11" fmla="*/ 2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1"/>
                <a:gd name="T20" fmla="*/ 11 w 1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1">
                  <a:moveTo>
                    <a:pt x="5" y="2"/>
                  </a:moveTo>
                  <a:lnTo>
                    <a:pt x="1" y="0"/>
                  </a:lnTo>
                  <a:lnTo>
                    <a:pt x="0" y="21"/>
                  </a:lnTo>
                  <a:lnTo>
                    <a:pt x="11" y="21"/>
                  </a:lnTo>
                  <a:lnTo>
                    <a:pt x="11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69" name="Freeform 294"/>
            <p:cNvSpPr>
              <a:spLocks/>
            </p:cNvSpPr>
            <p:nvPr/>
          </p:nvSpPr>
          <p:spPr bwMode="auto">
            <a:xfrm>
              <a:off x="2700" y="2698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2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10 w 10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6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0" name="Freeform 295"/>
            <p:cNvSpPr>
              <a:spLocks/>
            </p:cNvSpPr>
            <p:nvPr/>
          </p:nvSpPr>
          <p:spPr bwMode="auto">
            <a:xfrm>
              <a:off x="2648" y="2708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1 w 5"/>
                <a:gd name="T5" fmla="*/ 2 h 9"/>
                <a:gd name="T6" fmla="*/ 1 w 5"/>
                <a:gd name="T7" fmla="*/ 3 h 9"/>
                <a:gd name="T8" fmla="*/ 0 w 5"/>
                <a:gd name="T9" fmla="*/ 5 h 9"/>
                <a:gd name="T10" fmla="*/ 1 w 5"/>
                <a:gd name="T11" fmla="*/ 7 h 9"/>
                <a:gd name="T12" fmla="*/ 1 w 5"/>
                <a:gd name="T13" fmla="*/ 9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1" name="Freeform 296"/>
            <p:cNvSpPr>
              <a:spLocks/>
            </p:cNvSpPr>
            <p:nvPr/>
          </p:nvSpPr>
          <p:spPr bwMode="auto">
            <a:xfrm>
              <a:off x="2653" y="2708"/>
              <a:ext cx="21" cy="11"/>
            </a:xfrm>
            <a:custGeom>
              <a:avLst/>
              <a:gdLst>
                <a:gd name="T0" fmla="*/ 21 w 21"/>
                <a:gd name="T1" fmla="*/ 5 h 11"/>
                <a:gd name="T2" fmla="*/ 21 w 21"/>
                <a:gd name="T3" fmla="*/ 0 h 11"/>
                <a:gd name="T4" fmla="*/ 0 w 21"/>
                <a:gd name="T5" fmla="*/ 0 h 11"/>
                <a:gd name="T6" fmla="*/ 0 w 21"/>
                <a:gd name="T7" fmla="*/ 9 h 11"/>
                <a:gd name="T8" fmla="*/ 21 w 21"/>
                <a:gd name="T9" fmla="*/ 11 h 11"/>
                <a:gd name="T10" fmla="*/ 21 w 2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1"/>
                <a:gd name="T20" fmla="*/ 21 w 2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1">
                  <a:moveTo>
                    <a:pt x="21" y="5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1" y="11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2" name="Freeform 297"/>
            <p:cNvSpPr>
              <a:spLocks/>
            </p:cNvSpPr>
            <p:nvPr/>
          </p:nvSpPr>
          <p:spPr bwMode="auto">
            <a:xfrm>
              <a:off x="2674" y="2708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9 h 11"/>
                <a:gd name="T4" fmla="*/ 4 w 6"/>
                <a:gd name="T5" fmla="*/ 9 h 11"/>
                <a:gd name="T6" fmla="*/ 4 w 6"/>
                <a:gd name="T7" fmla="*/ 7 h 11"/>
                <a:gd name="T8" fmla="*/ 6 w 6"/>
                <a:gd name="T9" fmla="*/ 5 h 11"/>
                <a:gd name="T10" fmla="*/ 4 w 6"/>
                <a:gd name="T11" fmla="*/ 3 h 11"/>
                <a:gd name="T12" fmla="*/ 4 w 6"/>
                <a:gd name="T13" fmla="*/ 2 h 11"/>
                <a:gd name="T14" fmla="*/ 2 w 6"/>
                <a:gd name="T15" fmla="*/ 2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6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3" name="Freeform 298"/>
            <p:cNvSpPr>
              <a:spLocks/>
            </p:cNvSpPr>
            <p:nvPr/>
          </p:nvSpPr>
          <p:spPr bwMode="auto">
            <a:xfrm>
              <a:off x="2585" y="2442"/>
              <a:ext cx="68" cy="66"/>
            </a:xfrm>
            <a:custGeom>
              <a:avLst/>
              <a:gdLst>
                <a:gd name="T0" fmla="*/ 12 w 68"/>
                <a:gd name="T1" fmla="*/ 66 h 66"/>
                <a:gd name="T2" fmla="*/ 12 w 68"/>
                <a:gd name="T3" fmla="*/ 54 h 66"/>
                <a:gd name="T4" fmla="*/ 15 w 68"/>
                <a:gd name="T5" fmla="*/ 43 h 66"/>
                <a:gd name="T6" fmla="*/ 21 w 68"/>
                <a:gd name="T7" fmla="*/ 34 h 66"/>
                <a:gd name="T8" fmla="*/ 29 w 68"/>
                <a:gd name="T9" fmla="*/ 26 h 66"/>
                <a:gd name="T10" fmla="*/ 36 w 68"/>
                <a:gd name="T11" fmla="*/ 19 h 66"/>
                <a:gd name="T12" fmla="*/ 46 w 68"/>
                <a:gd name="T13" fmla="*/ 13 h 66"/>
                <a:gd name="T14" fmla="*/ 57 w 68"/>
                <a:gd name="T15" fmla="*/ 11 h 66"/>
                <a:gd name="T16" fmla="*/ 68 w 68"/>
                <a:gd name="T17" fmla="*/ 9 h 66"/>
                <a:gd name="T18" fmla="*/ 68 w 68"/>
                <a:gd name="T19" fmla="*/ 0 h 66"/>
                <a:gd name="T20" fmla="*/ 55 w 68"/>
                <a:gd name="T21" fmla="*/ 0 h 66"/>
                <a:gd name="T22" fmla="*/ 42 w 68"/>
                <a:gd name="T23" fmla="*/ 3 h 66"/>
                <a:gd name="T24" fmla="*/ 30 w 68"/>
                <a:gd name="T25" fmla="*/ 11 h 66"/>
                <a:gd name="T26" fmla="*/ 21 w 68"/>
                <a:gd name="T27" fmla="*/ 19 h 66"/>
                <a:gd name="T28" fmla="*/ 12 w 68"/>
                <a:gd name="T29" fmla="*/ 28 h 66"/>
                <a:gd name="T30" fmla="*/ 6 w 68"/>
                <a:gd name="T31" fmla="*/ 39 h 66"/>
                <a:gd name="T32" fmla="*/ 2 w 68"/>
                <a:gd name="T33" fmla="*/ 52 h 66"/>
                <a:gd name="T34" fmla="*/ 0 w 68"/>
                <a:gd name="T35" fmla="*/ 66 h 66"/>
                <a:gd name="T36" fmla="*/ 12 w 68"/>
                <a:gd name="T37" fmla="*/ 66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66"/>
                <a:gd name="T59" fmla="*/ 68 w 68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66">
                  <a:moveTo>
                    <a:pt x="12" y="66"/>
                  </a:moveTo>
                  <a:lnTo>
                    <a:pt x="12" y="54"/>
                  </a:lnTo>
                  <a:lnTo>
                    <a:pt x="15" y="43"/>
                  </a:lnTo>
                  <a:lnTo>
                    <a:pt x="21" y="34"/>
                  </a:lnTo>
                  <a:lnTo>
                    <a:pt x="29" y="26"/>
                  </a:lnTo>
                  <a:lnTo>
                    <a:pt x="36" y="19"/>
                  </a:lnTo>
                  <a:lnTo>
                    <a:pt x="46" y="13"/>
                  </a:lnTo>
                  <a:lnTo>
                    <a:pt x="57" y="11"/>
                  </a:lnTo>
                  <a:lnTo>
                    <a:pt x="68" y="9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42" y="3"/>
                  </a:lnTo>
                  <a:lnTo>
                    <a:pt x="30" y="11"/>
                  </a:lnTo>
                  <a:lnTo>
                    <a:pt x="21" y="19"/>
                  </a:lnTo>
                  <a:lnTo>
                    <a:pt x="12" y="28"/>
                  </a:lnTo>
                  <a:lnTo>
                    <a:pt x="6" y="39"/>
                  </a:lnTo>
                  <a:lnTo>
                    <a:pt x="2" y="52"/>
                  </a:lnTo>
                  <a:lnTo>
                    <a:pt x="0" y="66"/>
                  </a:lnTo>
                  <a:lnTo>
                    <a:pt x="12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4" name="Freeform 299"/>
            <p:cNvSpPr>
              <a:spLocks/>
            </p:cNvSpPr>
            <p:nvPr/>
          </p:nvSpPr>
          <p:spPr bwMode="auto">
            <a:xfrm>
              <a:off x="2585" y="2508"/>
              <a:ext cx="68" cy="66"/>
            </a:xfrm>
            <a:custGeom>
              <a:avLst/>
              <a:gdLst>
                <a:gd name="T0" fmla="*/ 68 w 68"/>
                <a:gd name="T1" fmla="*/ 56 h 66"/>
                <a:gd name="T2" fmla="*/ 57 w 68"/>
                <a:gd name="T3" fmla="*/ 54 h 66"/>
                <a:gd name="T4" fmla="*/ 46 w 68"/>
                <a:gd name="T5" fmla="*/ 51 h 66"/>
                <a:gd name="T6" fmla="*/ 36 w 68"/>
                <a:gd name="T7" fmla="*/ 47 h 66"/>
                <a:gd name="T8" fmla="*/ 29 w 68"/>
                <a:gd name="T9" fmla="*/ 39 h 66"/>
                <a:gd name="T10" fmla="*/ 21 w 68"/>
                <a:gd name="T11" fmla="*/ 32 h 66"/>
                <a:gd name="T12" fmla="*/ 15 w 68"/>
                <a:gd name="T13" fmla="*/ 20 h 66"/>
                <a:gd name="T14" fmla="*/ 12 w 68"/>
                <a:gd name="T15" fmla="*/ 11 h 66"/>
                <a:gd name="T16" fmla="*/ 12 w 68"/>
                <a:gd name="T17" fmla="*/ 0 h 66"/>
                <a:gd name="T18" fmla="*/ 0 w 68"/>
                <a:gd name="T19" fmla="*/ 0 h 66"/>
                <a:gd name="T20" fmla="*/ 2 w 68"/>
                <a:gd name="T21" fmla="*/ 13 h 66"/>
                <a:gd name="T22" fmla="*/ 6 w 68"/>
                <a:gd name="T23" fmla="*/ 26 h 66"/>
                <a:gd name="T24" fmla="*/ 12 w 68"/>
                <a:gd name="T25" fmla="*/ 37 h 66"/>
                <a:gd name="T26" fmla="*/ 21 w 68"/>
                <a:gd name="T27" fmla="*/ 47 h 66"/>
                <a:gd name="T28" fmla="*/ 30 w 68"/>
                <a:gd name="T29" fmla="*/ 54 h 66"/>
                <a:gd name="T30" fmla="*/ 42 w 68"/>
                <a:gd name="T31" fmla="*/ 60 h 66"/>
                <a:gd name="T32" fmla="*/ 55 w 68"/>
                <a:gd name="T33" fmla="*/ 64 h 66"/>
                <a:gd name="T34" fmla="*/ 68 w 68"/>
                <a:gd name="T35" fmla="*/ 66 h 66"/>
                <a:gd name="T36" fmla="*/ 68 w 68"/>
                <a:gd name="T37" fmla="*/ 56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66"/>
                <a:gd name="T59" fmla="*/ 68 w 68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66">
                  <a:moveTo>
                    <a:pt x="68" y="56"/>
                  </a:moveTo>
                  <a:lnTo>
                    <a:pt x="57" y="54"/>
                  </a:lnTo>
                  <a:lnTo>
                    <a:pt x="46" y="51"/>
                  </a:lnTo>
                  <a:lnTo>
                    <a:pt x="36" y="47"/>
                  </a:lnTo>
                  <a:lnTo>
                    <a:pt x="29" y="39"/>
                  </a:lnTo>
                  <a:lnTo>
                    <a:pt x="21" y="32"/>
                  </a:lnTo>
                  <a:lnTo>
                    <a:pt x="15" y="20"/>
                  </a:lnTo>
                  <a:lnTo>
                    <a:pt x="12" y="1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13"/>
                  </a:lnTo>
                  <a:lnTo>
                    <a:pt x="6" y="26"/>
                  </a:lnTo>
                  <a:lnTo>
                    <a:pt x="12" y="37"/>
                  </a:lnTo>
                  <a:lnTo>
                    <a:pt x="21" y="47"/>
                  </a:lnTo>
                  <a:lnTo>
                    <a:pt x="30" y="54"/>
                  </a:lnTo>
                  <a:lnTo>
                    <a:pt x="42" y="60"/>
                  </a:lnTo>
                  <a:lnTo>
                    <a:pt x="55" y="64"/>
                  </a:lnTo>
                  <a:lnTo>
                    <a:pt x="68" y="66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5" name="Freeform 300"/>
            <p:cNvSpPr>
              <a:spLocks/>
            </p:cNvSpPr>
            <p:nvPr/>
          </p:nvSpPr>
          <p:spPr bwMode="auto">
            <a:xfrm>
              <a:off x="2653" y="2508"/>
              <a:ext cx="66" cy="66"/>
            </a:xfrm>
            <a:custGeom>
              <a:avLst/>
              <a:gdLst>
                <a:gd name="T0" fmla="*/ 57 w 66"/>
                <a:gd name="T1" fmla="*/ 0 h 66"/>
                <a:gd name="T2" fmla="*/ 55 w 66"/>
                <a:gd name="T3" fmla="*/ 11 h 66"/>
                <a:gd name="T4" fmla="*/ 51 w 66"/>
                <a:gd name="T5" fmla="*/ 20 h 66"/>
                <a:gd name="T6" fmla="*/ 47 w 66"/>
                <a:gd name="T7" fmla="*/ 32 h 66"/>
                <a:gd name="T8" fmla="*/ 40 w 66"/>
                <a:gd name="T9" fmla="*/ 39 h 66"/>
                <a:gd name="T10" fmla="*/ 32 w 66"/>
                <a:gd name="T11" fmla="*/ 47 h 66"/>
                <a:gd name="T12" fmla="*/ 21 w 66"/>
                <a:gd name="T13" fmla="*/ 51 h 66"/>
                <a:gd name="T14" fmla="*/ 12 w 66"/>
                <a:gd name="T15" fmla="*/ 54 h 66"/>
                <a:gd name="T16" fmla="*/ 0 w 66"/>
                <a:gd name="T17" fmla="*/ 56 h 66"/>
                <a:gd name="T18" fmla="*/ 0 w 66"/>
                <a:gd name="T19" fmla="*/ 66 h 66"/>
                <a:gd name="T20" fmla="*/ 13 w 66"/>
                <a:gd name="T21" fmla="*/ 64 h 66"/>
                <a:gd name="T22" fmla="*/ 27 w 66"/>
                <a:gd name="T23" fmla="*/ 60 h 66"/>
                <a:gd name="T24" fmla="*/ 38 w 66"/>
                <a:gd name="T25" fmla="*/ 54 h 66"/>
                <a:gd name="T26" fmla="*/ 47 w 66"/>
                <a:gd name="T27" fmla="*/ 47 h 66"/>
                <a:gd name="T28" fmla="*/ 55 w 66"/>
                <a:gd name="T29" fmla="*/ 37 h 66"/>
                <a:gd name="T30" fmla="*/ 61 w 66"/>
                <a:gd name="T31" fmla="*/ 26 h 66"/>
                <a:gd name="T32" fmla="*/ 64 w 66"/>
                <a:gd name="T33" fmla="*/ 13 h 66"/>
                <a:gd name="T34" fmla="*/ 66 w 66"/>
                <a:gd name="T35" fmla="*/ 0 h 66"/>
                <a:gd name="T36" fmla="*/ 57 w 66"/>
                <a:gd name="T37" fmla="*/ 0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6"/>
                <a:gd name="T58" fmla="*/ 0 h 66"/>
                <a:gd name="T59" fmla="*/ 66 w 66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6" h="66">
                  <a:moveTo>
                    <a:pt x="57" y="0"/>
                  </a:moveTo>
                  <a:lnTo>
                    <a:pt x="55" y="11"/>
                  </a:lnTo>
                  <a:lnTo>
                    <a:pt x="51" y="20"/>
                  </a:lnTo>
                  <a:lnTo>
                    <a:pt x="47" y="32"/>
                  </a:lnTo>
                  <a:lnTo>
                    <a:pt x="40" y="39"/>
                  </a:lnTo>
                  <a:lnTo>
                    <a:pt x="32" y="47"/>
                  </a:lnTo>
                  <a:lnTo>
                    <a:pt x="21" y="51"/>
                  </a:lnTo>
                  <a:lnTo>
                    <a:pt x="12" y="54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13" y="64"/>
                  </a:lnTo>
                  <a:lnTo>
                    <a:pt x="27" y="60"/>
                  </a:lnTo>
                  <a:lnTo>
                    <a:pt x="38" y="54"/>
                  </a:lnTo>
                  <a:lnTo>
                    <a:pt x="47" y="47"/>
                  </a:lnTo>
                  <a:lnTo>
                    <a:pt x="55" y="37"/>
                  </a:lnTo>
                  <a:lnTo>
                    <a:pt x="61" y="26"/>
                  </a:lnTo>
                  <a:lnTo>
                    <a:pt x="64" y="13"/>
                  </a:lnTo>
                  <a:lnTo>
                    <a:pt x="66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6" name="Freeform 301"/>
            <p:cNvSpPr>
              <a:spLocks/>
            </p:cNvSpPr>
            <p:nvPr/>
          </p:nvSpPr>
          <p:spPr bwMode="auto">
            <a:xfrm>
              <a:off x="2653" y="2442"/>
              <a:ext cx="66" cy="66"/>
            </a:xfrm>
            <a:custGeom>
              <a:avLst/>
              <a:gdLst>
                <a:gd name="T0" fmla="*/ 0 w 66"/>
                <a:gd name="T1" fmla="*/ 9 h 66"/>
                <a:gd name="T2" fmla="*/ 12 w 66"/>
                <a:gd name="T3" fmla="*/ 11 h 66"/>
                <a:gd name="T4" fmla="*/ 21 w 66"/>
                <a:gd name="T5" fmla="*/ 13 h 66"/>
                <a:gd name="T6" fmla="*/ 32 w 66"/>
                <a:gd name="T7" fmla="*/ 19 h 66"/>
                <a:gd name="T8" fmla="*/ 40 w 66"/>
                <a:gd name="T9" fmla="*/ 26 h 66"/>
                <a:gd name="T10" fmla="*/ 47 w 66"/>
                <a:gd name="T11" fmla="*/ 34 h 66"/>
                <a:gd name="T12" fmla="*/ 51 w 66"/>
                <a:gd name="T13" fmla="*/ 43 h 66"/>
                <a:gd name="T14" fmla="*/ 55 w 66"/>
                <a:gd name="T15" fmla="*/ 54 h 66"/>
                <a:gd name="T16" fmla="*/ 57 w 66"/>
                <a:gd name="T17" fmla="*/ 66 h 66"/>
                <a:gd name="T18" fmla="*/ 66 w 66"/>
                <a:gd name="T19" fmla="*/ 66 h 66"/>
                <a:gd name="T20" fmla="*/ 64 w 66"/>
                <a:gd name="T21" fmla="*/ 52 h 66"/>
                <a:gd name="T22" fmla="*/ 61 w 66"/>
                <a:gd name="T23" fmla="*/ 39 h 66"/>
                <a:gd name="T24" fmla="*/ 55 w 66"/>
                <a:gd name="T25" fmla="*/ 28 h 66"/>
                <a:gd name="T26" fmla="*/ 47 w 66"/>
                <a:gd name="T27" fmla="*/ 19 h 66"/>
                <a:gd name="T28" fmla="*/ 38 w 66"/>
                <a:gd name="T29" fmla="*/ 11 h 66"/>
                <a:gd name="T30" fmla="*/ 27 w 66"/>
                <a:gd name="T31" fmla="*/ 3 h 66"/>
                <a:gd name="T32" fmla="*/ 13 w 66"/>
                <a:gd name="T33" fmla="*/ 0 h 66"/>
                <a:gd name="T34" fmla="*/ 0 w 66"/>
                <a:gd name="T35" fmla="*/ 0 h 66"/>
                <a:gd name="T36" fmla="*/ 0 w 66"/>
                <a:gd name="T37" fmla="*/ 9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6"/>
                <a:gd name="T58" fmla="*/ 0 h 66"/>
                <a:gd name="T59" fmla="*/ 66 w 66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6" h="66">
                  <a:moveTo>
                    <a:pt x="0" y="9"/>
                  </a:moveTo>
                  <a:lnTo>
                    <a:pt x="12" y="11"/>
                  </a:lnTo>
                  <a:lnTo>
                    <a:pt x="21" y="13"/>
                  </a:lnTo>
                  <a:lnTo>
                    <a:pt x="32" y="19"/>
                  </a:lnTo>
                  <a:lnTo>
                    <a:pt x="40" y="26"/>
                  </a:lnTo>
                  <a:lnTo>
                    <a:pt x="47" y="34"/>
                  </a:lnTo>
                  <a:lnTo>
                    <a:pt x="51" y="43"/>
                  </a:lnTo>
                  <a:lnTo>
                    <a:pt x="55" y="54"/>
                  </a:lnTo>
                  <a:lnTo>
                    <a:pt x="57" y="66"/>
                  </a:lnTo>
                  <a:lnTo>
                    <a:pt x="66" y="66"/>
                  </a:lnTo>
                  <a:lnTo>
                    <a:pt x="64" y="52"/>
                  </a:lnTo>
                  <a:lnTo>
                    <a:pt x="61" y="39"/>
                  </a:lnTo>
                  <a:lnTo>
                    <a:pt x="55" y="28"/>
                  </a:lnTo>
                  <a:lnTo>
                    <a:pt x="47" y="19"/>
                  </a:lnTo>
                  <a:lnTo>
                    <a:pt x="38" y="11"/>
                  </a:lnTo>
                  <a:lnTo>
                    <a:pt x="27" y="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7" name="Freeform 302"/>
            <p:cNvSpPr>
              <a:spLocks/>
            </p:cNvSpPr>
            <p:nvPr/>
          </p:nvSpPr>
          <p:spPr bwMode="auto">
            <a:xfrm>
              <a:off x="2648" y="2442"/>
              <a:ext cx="67" cy="66"/>
            </a:xfrm>
            <a:custGeom>
              <a:avLst/>
              <a:gdLst>
                <a:gd name="T0" fmla="*/ 11 w 67"/>
                <a:gd name="T1" fmla="*/ 66 h 66"/>
                <a:gd name="T2" fmla="*/ 11 w 67"/>
                <a:gd name="T3" fmla="*/ 54 h 66"/>
                <a:gd name="T4" fmla="*/ 15 w 67"/>
                <a:gd name="T5" fmla="*/ 43 h 66"/>
                <a:gd name="T6" fmla="*/ 20 w 67"/>
                <a:gd name="T7" fmla="*/ 34 h 66"/>
                <a:gd name="T8" fmla="*/ 28 w 67"/>
                <a:gd name="T9" fmla="*/ 26 h 66"/>
                <a:gd name="T10" fmla="*/ 35 w 67"/>
                <a:gd name="T11" fmla="*/ 19 h 66"/>
                <a:gd name="T12" fmla="*/ 45 w 67"/>
                <a:gd name="T13" fmla="*/ 13 h 66"/>
                <a:gd name="T14" fmla="*/ 56 w 67"/>
                <a:gd name="T15" fmla="*/ 11 h 66"/>
                <a:gd name="T16" fmla="*/ 67 w 67"/>
                <a:gd name="T17" fmla="*/ 9 h 66"/>
                <a:gd name="T18" fmla="*/ 67 w 67"/>
                <a:gd name="T19" fmla="*/ 0 h 66"/>
                <a:gd name="T20" fmla="*/ 54 w 67"/>
                <a:gd name="T21" fmla="*/ 0 h 66"/>
                <a:gd name="T22" fmla="*/ 41 w 67"/>
                <a:gd name="T23" fmla="*/ 3 h 66"/>
                <a:gd name="T24" fmla="*/ 30 w 67"/>
                <a:gd name="T25" fmla="*/ 11 h 66"/>
                <a:gd name="T26" fmla="*/ 20 w 67"/>
                <a:gd name="T27" fmla="*/ 19 h 66"/>
                <a:gd name="T28" fmla="*/ 13 w 67"/>
                <a:gd name="T29" fmla="*/ 28 h 66"/>
                <a:gd name="T30" fmla="*/ 5 w 67"/>
                <a:gd name="T31" fmla="*/ 39 h 66"/>
                <a:gd name="T32" fmla="*/ 1 w 67"/>
                <a:gd name="T33" fmla="*/ 52 h 66"/>
                <a:gd name="T34" fmla="*/ 0 w 67"/>
                <a:gd name="T35" fmla="*/ 66 h 66"/>
                <a:gd name="T36" fmla="*/ 11 w 67"/>
                <a:gd name="T37" fmla="*/ 66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6"/>
                <a:gd name="T59" fmla="*/ 67 w 67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6">
                  <a:moveTo>
                    <a:pt x="11" y="66"/>
                  </a:moveTo>
                  <a:lnTo>
                    <a:pt x="11" y="54"/>
                  </a:lnTo>
                  <a:lnTo>
                    <a:pt x="15" y="43"/>
                  </a:lnTo>
                  <a:lnTo>
                    <a:pt x="20" y="34"/>
                  </a:lnTo>
                  <a:lnTo>
                    <a:pt x="28" y="26"/>
                  </a:lnTo>
                  <a:lnTo>
                    <a:pt x="35" y="19"/>
                  </a:lnTo>
                  <a:lnTo>
                    <a:pt x="45" y="13"/>
                  </a:lnTo>
                  <a:lnTo>
                    <a:pt x="56" y="11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41" y="3"/>
                  </a:lnTo>
                  <a:lnTo>
                    <a:pt x="30" y="11"/>
                  </a:lnTo>
                  <a:lnTo>
                    <a:pt x="20" y="19"/>
                  </a:lnTo>
                  <a:lnTo>
                    <a:pt x="13" y="28"/>
                  </a:lnTo>
                  <a:lnTo>
                    <a:pt x="5" y="39"/>
                  </a:lnTo>
                  <a:lnTo>
                    <a:pt x="1" y="52"/>
                  </a:lnTo>
                  <a:lnTo>
                    <a:pt x="0" y="66"/>
                  </a:lnTo>
                  <a:lnTo>
                    <a:pt x="11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8" name="Freeform 303"/>
            <p:cNvSpPr>
              <a:spLocks/>
            </p:cNvSpPr>
            <p:nvPr/>
          </p:nvSpPr>
          <p:spPr bwMode="auto">
            <a:xfrm>
              <a:off x="2648" y="2508"/>
              <a:ext cx="67" cy="66"/>
            </a:xfrm>
            <a:custGeom>
              <a:avLst/>
              <a:gdLst>
                <a:gd name="T0" fmla="*/ 67 w 67"/>
                <a:gd name="T1" fmla="*/ 56 h 66"/>
                <a:gd name="T2" fmla="*/ 56 w 67"/>
                <a:gd name="T3" fmla="*/ 54 h 66"/>
                <a:gd name="T4" fmla="*/ 45 w 67"/>
                <a:gd name="T5" fmla="*/ 51 h 66"/>
                <a:gd name="T6" fmla="*/ 35 w 67"/>
                <a:gd name="T7" fmla="*/ 47 h 66"/>
                <a:gd name="T8" fmla="*/ 28 w 67"/>
                <a:gd name="T9" fmla="*/ 39 h 66"/>
                <a:gd name="T10" fmla="*/ 20 w 67"/>
                <a:gd name="T11" fmla="*/ 32 h 66"/>
                <a:gd name="T12" fmla="*/ 15 w 67"/>
                <a:gd name="T13" fmla="*/ 20 h 66"/>
                <a:gd name="T14" fmla="*/ 11 w 67"/>
                <a:gd name="T15" fmla="*/ 11 h 66"/>
                <a:gd name="T16" fmla="*/ 11 w 67"/>
                <a:gd name="T17" fmla="*/ 0 h 66"/>
                <a:gd name="T18" fmla="*/ 0 w 67"/>
                <a:gd name="T19" fmla="*/ 0 h 66"/>
                <a:gd name="T20" fmla="*/ 1 w 67"/>
                <a:gd name="T21" fmla="*/ 13 h 66"/>
                <a:gd name="T22" fmla="*/ 5 w 67"/>
                <a:gd name="T23" fmla="*/ 26 h 66"/>
                <a:gd name="T24" fmla="*/ 13 w 67"/>
                <a:gd name="T25" fmla="*/ 37 h 66"/>
                <a:gd name="T26" fmla="*/ 20 w 67"/>
                <a:gd name="T27" fmla="*/ 47 h 66"/>
                <a:gd name="T28" fmla="*/ 30 w 67"/>
                <a:gd name="T29" fmla="*/ 54 h 66"/>
                <a:gd name="T30" fmla="*/ 41 w 67"/>
                <a:gd name="T31" fmla="*/ 60 h 66"/>
                <a:gd name="T32" fmla="*/ 54 w 67"/>
                <a:gd name="T33" fmla="*/ 64 h 66"/>
                <a:gd name="T34" fmla="*/ 67 w 67"/>
                <a:gd name="T35" fmla="*/ 66 h 66"/>
                <a:gd name="T36" fmla="*/ 67 w 67"/>
                <a:gd name="T37" fmla="*/ 56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6"/>
                <a:gd name="T59" fmla="*/ 67 w 67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6">
                  <a:moveTo>
                    <a:pt x="67" y="56"/>
                  </a:moveTo>
                  <a:lnTo>
                    <a:pt x="56" y="54"/>
                  </a:lnTo>
                  <a:lnTo>
                    <a:pt x="45" y="51"/>
                  </a:lnTo>
                  <a:lnTo>
                    <a:pt x="35" y="47"/>
                  </a:lnTo>
                  <a:lnTo>
                    <a:pt x="28" y="39"/>
                  </a:lnTo>
                  <a:lnTo>
                    <a:pt x="20" y="32"/>
                  </a:lnTo>
                  <a:lnTo>
                    <a:pt x="15" y="20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" y="13"/>
                  </a:lnTo>
                  <a:lnTo>
                    <a:pt x="5" y="26"/>
                  </a:lnTo>
                  <a:lnTo>
                    <a:pt x="13" y="37"/>
                  </a:lnTo>
                  <a:lnTo>
                    <a:pt x="20" y="47"/>
                  </a:lnTo>
                  <a:lnTo>
                    <a:pt x="30" y="54"/>
                  </a:lnTo>
                  <a:lnTo>
                    <a:pt x="41" y="60"/>
                  </a:lnTo>
                  <a:lnTo>
                    <a:pt x="54" y="64"/>
                  </a:lnTo>
                  <a:lnTo>
                    <a:pt x="67" y="66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79" name="Freeform 304"/>
            <p:cNvSpPr>
              <a:spLocks/>
            </p:cNvSpPr>
            <p:nvPr/>
          </p:nvSpPr>
          <p:spPr bwMode="auto">
            <a:xfrm>
              <a:off x="2715" y="2508"/>
              <a:ext cx="67" cy="66"/>
            </a:xfrm>
            <a:custGeom>
              <a:avLst/>
              <a:gdLst>
                <a:gd name="T0" fmla="*/ 57 w 67"/>
                <a:gd name="T1" fmla="*/ 0 h 66"/>
                <a:gd name="T2" fmla="*/ 55 w 67"/>
                <a:gd name="T3" fmla="*/ 11 h 66"/>
                <a:gd name="T4" fmla="*/ 51 w 67"/>
                <a:gd name="T5" fmla="*/ 20 h 66"/>
                <a:gd name="T6" fmla="*/ 48 w 67"/>
                <a:gd name="T7" fmla="*/ 32 h 66"/>
                <a:gd name="T8" fmla="*/ 40 w 67"/>
                <a:gd name="T9" fmla="*/ 39 h 66"/>
                <a:gd name="T10" fmla="*/ 33 w 67"/>
                <a:gd name="T11" fmla="*/ 47 h 66"/>
                <a:gd name="T12" fmla="*/ 21 w 67"/>
                <a:gd name="T13" fmla="*/ 51 h 66"/>
                <a:gd name="T14" fmla="*/ 12 w 67"/>
                <a:gd name="T15" fmla="*/ 54 h 66"/>
                <a:gd name="T16" fmla="*/ 0 w 67"/>
                <a:gd name="T17" fmla="*/ 56 h 66"/>
                <a:gd name="T18" fmla="*/ 0 w 67"/>
                <a:gd name="T19" fmla="*/ 66 h 66"/>
                <a:gd name="T20" fmla="*/ 14 w 67"/>
                <a:gd name="T21" fmla="*/ 64 h 66"/>
                <a:gd name="T22" fmla="*/ 27 w 67"/>
                <a:gd name="T23" fmla="*/ 60 h 66"/>
                <a:gd name="T24" fmla="*/ 38 w 67"/>
                <a:gd name="T25" fmla="*/ 54 h 66"/>
                <a:gd name="T26" fmla="*/ 48 w 67"/>
                <a:gd name="T27" fmla="*/ 47 h 66"/>
                <a:gd name="T28" fmla="*/ 55 w 67"/>
                <a:gd name="T29" fmla="*/ 37 h 66"/>
                <a:gd name="T30" fmla="*/ 61 w 67"/>
                <a:gd name="T31" fmla="*/ 26 h 66"/>
                <a:gd name="T32" fmla="*/ 65 w 67"/>
                <a:gd name="T33" fmla="*/ 13 h 66"/>
                <a:gd name="T34" fmla="*/ 67 w 67"/>
                <a:gd name="T35" fmla="*/ 0 h 66"/>
                <a:gd name="T36" fmla="*/ 57 w 67"/>
                <a:gd name="T37" fmla="*/ 0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6"/>
                <a:gd name="T59" fmla="*/ 67 w 67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6">
                  <a:moveTo>
                    <a:pt x="57" y="0"/>
                  </a:moveTo>
                  <a:lnTo>
                    <a:pt x="55" y="11"/>
                  </a:lnTo>
                  <a:lnTo>
                    <a:pt x="51" y="20"/>
                  </a:lnTo>
                  <a:lnTo>
                    <a:pt x="48" y="32"/>
                  </a:lnTo>
                  <a:lnTo>
                    <a:pt x="40" y="39"/>
                  </a:lnTo>
                  <a:lnTo>
                    <a:pt x="33" y="47"/>
                  </a:lnTo>
                  <a:lnTo>
                    <a:pt x="21" y="51"/>
                  </a:lnTo>
                  <a:lnTo>
                    <a:pt x="12" y="54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14" y="64"/>
                  </a:lnTo>
                  <a:lnTo>
                    <a:pt x="27" y="60"/>
                  </a:lnTo>
                  <a:lnTo>
                    <a:pt x="38" y="54"/>
                  </a:lnTo>
                  <a:lnTo>
                    <a:pt x="48" y="47"/>
                  </a:lnTo>
                  <a:lnTo>
                    <a:pt x="55" y="37"/>
                  </a:lnTo>
                  <a:lnTo>
                    <a:pt x="61" y="26"/>
                  </a:lnTo>
                  <a:lnTo>
                    <a:pt x="65" y="13"/>
                  </a:lnTo>
                  <a:lnTo>
                    <a:pt x="6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0" name="Freeform 305"/>
            <p:cNvSpPr>
              <a:spLocks/>
            </p:cNvSpPr>
            <p:nvPr/>
          </p:nvSpPr>
          <p:spPr bwMode="auto">
            <a:xfrm>
              <a:off x="2715" y="2442"/>
              <a:ext cx="67" cy="66"/>
            </a:xfrm>
            <a:custGeom>
              <a:avLst/>
              <a:gdLst>
                <a:gd name="T0" fmla="*/ 0 w 67"/>
                <a:gd name="T1" fmla="*/ 9 h 66"/>
                <a:gd name="T2" fmla="*/ 12 w 67"/>
                <a:gd name="T3" fmla="*/ 11 h 66"/>
                <a:gd name="T4" fmla="*/ 21 w 67"/>
                <a:gd name="T5" fmla="*/ 13 h 66"/>
                <a:gd name="T6" fmla="*/ 33 w 67"/>
                <a:gd name="T7" fmla="*/ 19 h 66"/>
                <a:gd name="T8" fmla="*/ 40 w 67"/>
                <a:gd name="T9" fmla="*/ 26 h 66"/>
                <a:gd name="T10" fmla="*/ 48 w 67"/>
                <a:gd name="T11" fmla="*/ 34 h 66"/>
                <a:gd name="T12" fmla="*/ 51 w 67"/>
                <a:gd name="T13" fmla="*/ 43 h 66"/>
                <a:gd name="T14" fmla="*/ 55 w 67"/>
                <a:gd name="T15" fmla="*/ 54 h 66"/>
                <a:gd name="T16" fmla="*/ 57 w 67"/>
                <a:gd name="T17" fmla="*/ 66 h 66"/>
                <a:gd name="T18" fmla="*/ 67 w 67"/>
                <a:gd name="T19" fmla="*/ 66 h 66"/>
                <a:gd name="T20" fmla="*/ 65 w 67"/>
                <a:gd name="T21" fmla="*/ 52 h 66"/>
                <a:gd name="T22" fmla="*/ 61 w 67"/>
                <a:gd name="T23" fmla="*/ 39 h 66"/>
                <a:gd name="T24" fmla="*/ 55 w 67"/>
                <a:gd name="T25" fmla="*/ 28 h 66"/>
                <a:gd name="T26" fmla="*/ 48 w 67"/>
                <a:gd name="T27" fmla="*/ 19 h 66"/>
                <a:gd name="T28" fmla="*/ 38 w 67"/>
                <a:gd name="T29" fmla="*/ 11 h 66"/>
                <a:gd name="T30" fmla="*/ 27 w 67"/>
                <a:gd name="T31" fmla="*/ 3 h 66"/>
                <a:gd name="T32" fmla="*/ 14 w 67"/>
                <a:gd name="T33" fmla="*/ 0 h 66"/>
                <a:gd name="T34" fmla="*/ 0 w 67"/>
                <a:gd name="T35" fmla="*/ 0 h 66"/>
                <a:gd name="T36" fmla="*/ 0 w 67"/>
                <a:gd name="T37" fmla="*/ 9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6"/>
                <a:gd name="T59" fmla="*/ 67 w 67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6">
                  <a:moveTo>
                    <a:pt x="0" y="9"/>
                  </a:moveTo>
                  <a:lnTo>
                    <a:pt x="12" y="11"/>
                  </a:lnTo>
                  <a:lnTo>
                    <a:pt x="21" y="13"/>
                  </a:lnTo>
                  <a:lnTo>
                    <a:pt x="33" y="19"/>
                  </a:lnTo>
                  <a:lnTo>
                    <a:pt x="40" y="26"/>
                  </a:lnTo>
                  <a:lnTo>
                    <a:pt x="48" y="34"/>
                  </a:lnTo>
                  <a:lnTo>
                    <a:pt x="51" y="43"/>
                  </a:lnTo>
                  <a:lnTo>
                    <a:pt x="55" y="54"/>
                  </a:lnTo>
                  <a:lnTo>
                    <a:pt x="57" y="66"/>
                  </a:lnTo>
                  <a:lnTo>
                    <a:pt x="67" y="66"/>
                  </a:lnTo>
                  <a:lnTo>
                    <a:pt x="65" y="52"/>
                  </a:lnTo>
                  <a:lnTo>
                    <a:pt x="61" y="39"/>
                  </a:lnTo>
                  <a:lnTo>
                    <a:pt x="55" y="28"/>
                  </a:lnTo>
                  <a:lnTo>
                    <a:pt x="48" y="19"/>
                  </a:lnTo>
                  <a:lnTo>
                    <a:pt x="38" y="11"/>
                  </a:lnTo>
                  <a:lnTo>
                    <a:pt x="27" y="3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1" name="Freeform 306"/>
            <p:cNvSpPr>
              <a:spLocks/>
            </p:cNvSpPr>
            <p:nvPr/>
          </p:nvSpPr>
          <p:spPr bwMode="auto">
            <a:xfrm>
              <a:off x="2585" y="2851"/>
              <a:ext cx="68" cy="66"/>
            </a:xfrm>
            <a:custGeom>
              <a:avLst/>
              <a:gdLst>
                <a:gd name="T0" fmla="*/ 12 w 68"/>
                <a:gd name="T1" fmla="*/ 66 h 66"/>
                <a:gd name="T2" fmla="*/ 12 w 68"/>
                <a:gd name="T3" fmla="*/ 55 h 66"/>
                <a:gd name="T4" fmla="*/ 15 w 68"/>
                <a:gd name="T5" fmla="*/ 45 h 66"/>
                <a:gd name="T6" fmla="*/ 21 w 68"/>
                <a:gd name="T7" fmla="*/ 36 h 66"/>
                <a:gd name="T8" fmla="*/ 29 w 68"/>
                <a:gd name="T9" fmla="*/ 26 h 66"/>
                <a:gd name="T10" fmla="*/ 36 w 68"/>
                <a:gd name="T11" fmla="*/ 21 h 66"/>
                <a:gd name="T12" fmla="*/ 46 w 68"/>
                <a:gd name="T13" fmla="*/ 15 h 66"/>
                <a:gd name="T14" fmla="*/ 57 w 68"/>
                <a:gd name="T15" fmla="*/ 11 h 66"/>
                <a:gd name="T16" fmla="*/ 68 w 68"/>
                <a:gd name="T17" fmla="*/ 11 h 66"/>
                <a:gd name="T18" fmla="*/ 68 w 68"/>
                <a:gd name="T19" fmla="*/ 0 h 66"/>
                <a:gd name="T20" fmla="*/ 55 w 68"/>
                <a:gd name="T21" fmla="*/ 2 h 66"/>
                <a:gd name="T22" fmla="*/ 42 w 68"/>
                <a:gd name="T23" fmla="*/ 6 h 66"/>
                <a:gd name="T24" fmla="*/ 30 w 68"/>
                <a:gd name="T25" fmla="*/ 11 h 66"/>
                <a:gd name="T26" fmla="*/ 21 w 68"/>
                <a:gd name="T27" fmla="*/ 19 h 66"/>
                <a:gd name="T28" fmla="*/ 12 w 68"/>
                <a:gd name="T29" fmla="*/ 30 h 66"/>
                <a:gd name="T30" fmla="*/ 6 w 68"/>
                <a:gd name="T31" fmla="*/ 42 h 66"/>
                <a:gd name="T32" fmla="*/ 2 w 68"/>
                <a:gd name="T33" fmla="*/ 53 h 66"/>
                <a:gd name="T34" fmla="*/ 0 w 68"/>
                <a:gd name="T35" fmla="*/ 66 h 66"/>
                <a:gd name="T36" fmla="*/ 12 w 68"/>
                <a:gd name="T37" fmla="*/ 66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66"/>
                <a:gd name="T59" fmla="*/ 68 w 68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66">
                  <a:moveTo>
                    <a:pt x="12" y="66"/>
                  </a:moveTo>
                  <a:lnTo>
                    <a:pt x="12" y="55"/>
                  </a:lnTo>
                  <a:lnTo>
                    <a:pt x="15" y="45"/>
                  </a:lnTo>
                  <a:lnTo>
                    <a:pt x="21" y="36"/>
                  </a:lnTo>
                  <a:lnTo>
                    <a:pt x="29" y="26"/>
                  </a:lnTo>
                  <a:lnTo>
                    <a:pt x="36" y="21"/>
                  </a:lnTo>
                  <a:lnTo>
                    <a:pt x="46" y="15"/>
                  </a:lnTo>
                  <a:lnTo>
                    <a:pt x="5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5" y="2"/>
                  </a:lnTo>
                  <a:lnTo>
                    <a:pt x="42" y="6"/>
                  </a:lnTo>
                  <a:lnTo>
                    <a:pt x="30" y="11"/>
                  </a:lnTo>
                  <a:lnTo>
                    <a:pt x="21" y="19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3"/>
                  </a:lnTo>
                  <a:lnTo>
                    <a:pt x="0" y="66"/>
                  </a:lnTo>
                  <a:lnTo>
                    <a:pt x="12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2" name="Freeform 307"/>
            <p:cNvSpPr>
              <a:spLocks/>
            </p:cNvSpPr>
            <p:nvPr/>
          </p:nvSpPr>
          <p:spPr bwMode="auto">
            <a:xfrm>
              <a:off x="2585" y="2917"/>
              <a:ext cx="68" cy="68"/>
            </a:xfrm>
            <a:custGeom>
              <a:avLst/>
              <a:gdLst>
                <a:gd name="T0" fmla="*/ 68 w 68"/>
                <a:gd name="T1" fmla="*/ 57 h 68"/>
                <a:gd name="T2" fmla="*/ 57 w 68"/>
                <a:gd name="T3" fmla="*/ 57 h 68"/>
                <a:gd name="T4" fmla="*/ 46 w 68"/>
                <a:gd name="T5" fmla="*/ 53 h 68"/>
                <a:gd name="T6" fmla="*/ 36 w 68"/>
                <a:gd name="T7" fmla="*/ 47 h 68"/>
                <a:gd name="T8" fmla="*/ 29 w 68"/>
                <a:gd name="T9" fmla="*/ 42 h 68"/>
                <a:gd name="T10" fmla="*/ 21 w 68"/>
                <a:gd name="T11" fmla="*/ 32 h 68"/>
                <a:gd name="T12" fmla="*/ 15 w 68"/>
                <a:gd name="T13" fmla="*/ 23 h 68"/>
                <a:gd name="T14" fmla="*/ 12 w 68"/>
                <a:gd name="T15" fmla="*/ 11 h 68"/>
                <a:gd name="T16" fmla="*/ 12 w 68"/>
                <a:gd name="T17" fmla="*/ 0 h 68"/>
                <a:gd name="T18" fmla="*/ 0 w 68"/>
                <a:gd name="T19" fmla="*/ 0 h 68"/>
                <a:gd name="T20" fmla="*/ 2 w 68"/>
                <a:gd name="T21" fmla="*/ 15 h 68"/>
                <a:gd name="T22" fmla="*/ 6 w 68"/>
                <a:gd name="T23" fmla="*/ 27 h 68"/>
                <a:gd name="T24" fmla="*/ 12 w 68"/>
                <a:gd name="T25" fmla="*/ 38 h 68"/>
                <a:gd name="T26" fmla="*/ 21 w 68"/>
                <a:gd name="T27" fmla="*/ 47 h 68"/>
                <a:gd name="T28" fmla="*/ 30 w 68"/>
                <a:gd name="T29" fmla="*/ 57 h 68"/>
                <a:gd name="T30" fmla="*/ 42 w 68"/>
                <a:gd name="T31" fmla="*/ 62 h 68"/>
                <a:gd name="T32" fmla="*/ 55 w 68"/>
                <a:gd name="T33" fmla="*/ 66 h 68"/>
                <a:gd name="T34" fmla="*/ 68 w 68"/>
                <a:gd name="T35" fmla="*/ 68 h 68"/>
                <a:gd name="T36" fmla="*/ 68 w 68"/>
                <a:gd name="T37" fmla="*/ 57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8"/>
                <a:gd name="T58" fmla="*/ 0 h 68"/>
                <a:gd name="T59" fmla="*/ 68 w 68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8" h="68">
                  <a:moveTo>
                    <a:pt x="68" y="57"/>
                  </a:moveTo>
                  <a:lnTo>
                    <a:pt x="57" y="57"/>
                  </a:lnTo>
                  <a:lnTo>
                    <a:pt x="46" y="53"/>
                  </a:lnTo>
                  <a:lnTo>
                    <a:pt x="36" y="47"/>
                  </a:lnTo>
                  <a:lnTo>
                    <a:pt x="29" y="42"/>
                  </a:lnTo>
                  <a:lnTo>
                    <a:pt x="21" y="32"/>
                  </a:lnTo>
                  <a:lnTo>
                    <a:pt x="15" y="23"/>
                  </a:lnTo>
                  <a:lnTo>
                    <a:pt x="12" y="1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15"/>
                  </a:lnTo>
                  <a:lnTo>
                    <a:pt x="6" y="27"/>
                  </a:lnTo>
                  <a:lnTo>
                    <a:pt x="12" y="38"/>
                  </a:lnTo>
                  <a:lnTo>
                    <a:pt x="21" y="47"/>
                  </a:lnTo>
                  <a:lnTo>
                    <a:pt x="30" y="57"/>
                  </a:lnTo>
                  <a:lnTo>
                    <a:pt x="42" y="62"/>
                  </a:lnTo>
                  <a:lnTo>
                    <a:pt x="55" y="66"/>
                  </a:lnTo>
                  <a:lnTo>
                    <a:pt x="68" y="68"/>
                  </a:lnTo>
                  <a:lnTo>
                    <a:pt x="68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3" name="Freeform 308"/>
            <p:cNvSpPr>
              <a:spLocks/>
            </p:cNvSpPr>
            <p:nvPr/>
          </p:nvSpPr>
          <p:spPr bwMode="auto">
            <a:xfrm>
              <a:off x="2653" y="2917"/>
              <a:ext cx="66" cy="68"/>
            </a:xfrm>
            <a:custGeom>
              <a:avLst/>
              <a:gdLst>
                <a:gd name="T0" fmla="*/ 57 w 66"/>
                <a:gd name="T1" fmla="*/ 0 h 68"/>
                <a:gd name="T2" fmla="*/ 55 w 66"/>
                <a:gd name="T3" fmla="*/ 11 h 68"/>
                <a:gd name="T4" fmla="*/ 51 w 66"/>
                <a:gd name="T5" fmla="*/ 23 h 68"/>
                <a:gd name="T6" fmla="*/ 47 w 66"/>
                <a:gd name="T7" fmla="*/ 32 h 68"/>
                <a:gd name="T8" fmla="*/ 40 w 66"/>
                <a:gd name="T9" fmla="*/ 42 h 68"/>
                <a:gd name="T10" fmla="*/ 32 w 66"/>
                <a:gd name="T11" fmla="*/ 47 h 68"/>
                <a:gd name="T12" fmla="*/ 21 w 66"/>
                <a:gd name="T13" fmla="*/ 53 h 68"/>
                <a:gd name="T14" fmla="*/ 12 w 66"/>
                <a:gd name="T15" fmla="*/ 57 h 68"/>
                <a:gd name="T16" fmla="*/ 0 w 66"/>
                <a:gd name="T17" fmla="*/ 57 h 68"/>
                <a:gd name="T18" fmla="*/ 0 w 66"/>
                <a:gd name="T19" fmla="*/ 68 h 68"/>
                <a:gd name="T20" fmla="*/ 13 w 66"/>
                <a:gd name="T21" fmla="*/ 66 h 68"/>
                <a:gd name="T22" fmla="*/ 27 w 66"/>
                <a:gd name="T23" fmla="*/ 62 h 68"/>
                <a:gd name="T24" fmla="*/ 38 w 66"/>
                <a:gd name="T25" fmla="*/ 57 h 68"/>
                <a:gd name="T26" fmla="*/ 47 w 66"/>
                <a:gd name="T27" fmla="*/ 47 h 68"/>
                <a:gd name="T28" fmla="*/ 55 w 66"/>
                <a:gd name="T29" fmla="*/ 38 h 68"/>
                <a:gd name="T30" fmla="*/ 61 w 66"/>
                <a:gd name="T31" fmla="*/ 27 h 68"/>
                <a:gd name="T32" fmla="*/ 64 w 66"/>
                <a:gd name="T33" fmla="*/ 15 h 68"/>
                <a:gd name="T34" fmla="*/ 66 w 66"/>
                <a:gd name="T35" fmla="*/ 0 h 68"/>
                <a:gd name="T36" fmla="*/ 57 w 66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6"/>
                <a:gd name="T58" fmla="*/ 0 h 68"/>
                <a:gd name="T59" fmla="*/ 66 w 66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6" h="68">
                  <a:moveTo>
                    <a:pt x="57" y="0"/>
                  </a:moveTo>
                  <a:lnTo>
                    <a:pt x="55" y="11"/>
                  </a:lnTo>
                  <a:lnTo>
                    <a:pt x="51" y="23"/>
                  </a:lnTo>
                  <a:lnTo>
                    <a:pt x="47" y="32"/>
                  </a:lnTo>
                  <a:lnTo>
                    <a:pt x="40" y="42"/>
                  </a:lnTo>
                  <a:lnTo>
                    <a:pt x="32" y="47"/>
                  </a:lnTo>
                  <a:lnTo>
                    <a:pt x="21" y="53"/>
                  </a:lnTo>
                  <a:lnTo>
                    <a:pt x="12" y="57"/>
                  </a:lnTo>
                  <a:lnTo>
                    <a:pt x="0" y="57"/>
                  </a:lnTo>
                  <a:lnTo>
                    <a:pt x="0" y="68"/>
                  </a:lnTo>
                  <a:lnTo>
                    <a:pt x="13" y="66"/>
                  </a:lnTo>
                  <a:lnTo>
                    <a:pt x="27" y="62"/>
                  </a:lnTo>
                  <a:lnTo>
                    <a:pt x="38" y="57"/>
                  </a:lnTo>
                  <a:lnTo>
                    <a:pt x="47" y="47"/>
                  </a:lnTo>
                  <a:lnTo>
                    <a:pt x="55" y="38"/>
                  </a:lnTo>
                  <a:lnTo>
                    <a:pt x="61" y="27"/>
                  </a:lnTo>
                  <a:lnTo>
                    <a:pt x="64" y="15"/>
                  </a:lnTo>
                  <a:lnTo>
                    <a:pt x="66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4" name="Freeform 309"/>
            <p:cNvSpPr>
              <a:spLocks/>
            </p:cNvSpPr>
            <p:nvPr/>
          </p:nvSpPr>
          <p:spPr bwMode="auto">
            <a:xfrm>
              <a:off x="2653" y="2851"/>
              <a:ext cx="66" cy="66"/>
            </a:xfrm>
            <a:custGeom>
              <a:avLst/>
              <a:gdLst>
                <a:gd name="T0" fmla="*/ 0 w 66"/>
                <a:gd name="T1" fmla="*/ 11 h 66"/>
                <a:gd name="T2" fmla="*/ 12 w 66"/>
                <a:gd name="T3" fmla="*/ 11 h 66"/>
                <a:gd name="T4" fmla="*/ 21 w 66"/>
                <a:gd name="T5" fmla="*/ 15 h 66"/>
                <a:gd name="T6" fmla="*/ 32 w 66"/>
                <a:gd name="T7" fmla="*/ 21 h 66"/>
                <a:gd name="T8" fmla="*/ 40 w 66"/>
                <a:gd name="T9" fmla="*/ 26 h 66"/>
                <a:gd name="T10" fmla="*/ 47 w 66"/>
                <a:gd name="T11" fmla="*/ 36 h 66"/>
                <a:gd name="T12" fmla="*/ 51 w 66"/>
                <a:gd name="T13" fmla="*/ 45 h 66"/>
                <a:gd name="T14" fmla="*/ 55 w 66"/>
                <a:gd name="T15" fmla="*/ 55 h 66"/>
                <a:gd name="T16" fmla="*/ 57 w 66"/>
                <a:gd name="T17" fmla="*/ 66 h 66"/>
                <a:gd name="T18" fmla="*/ 66 w 66"/>
                <a:gd name="T19" fmla="*/ 66 h 66"/>
                <a:gd name="T20" fmla="*/ 64 w 66"/>
                <a:gd name="T21" fmla="*/ 53 h 66"/>
                <a:gd name="T22" fmla="*/ 61 w 66"/>
                <a:gd name="T23" fmla="*/ 42 h 66"/>
                <a:gd name="T24" fmla="*/ 55 w 66"/>
                <a:gd name="T25" fmla="*/ 30 h 66"/>
                <a:gd name="T26" fmla="*/ 47 w 66"/>
                <a:gd name="T27" fmla="*/ 19 h 66"/>
                <a:gd name="T28" fmla="*/ 38 w 66"/>
                <a:gd name="T29" fmla="*/ 11 h 66"/>
                <a:gd name="T30" fmla="*/ 27 w 66"/>
                <a:gd name="T31" fmla="*/ 6 h 66"/>
                <a:gd name="T32" fmla="*/ 13 w 66"/>
                <a:gd name="T33" fmla="*/ 2 h 66"/>
                <a:gd name="T34" fmla="*/ 0 w 66"/>
                <a:gd name="T35" fmla="*/ 0 h 66"/>
                <a:gd name="T36" fmla="*/ 0 w 66"/>
                <a:gd name="T37" fmla="*/ 11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6"/>
                <a:gd name="T58" fmla="*/ 0 h 66"/>
                <a:gd name="T59" fmla="*/ 66 w 66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6" h="66">
                  <a:moveTo>
                    <a:pt x="0" y="11"/>
                  </a:moveTo>
                  <a:lnTo>
                    <a:pt x="12" y="11"/>
                  </a:lnTo>
                  <a:lnTo>
                    <a:pt x="21" y="15"/>
                  </a:lnTo>
                  <a:lnTo>
                    <a:pt x="32" y="21"/>
                  </a:lnTo>
                  <a:lnTo>
                    <a:pt x="40" y="26"/>
                  </a:lnTo>
                  <a:lnTo>
                    <a:pt x="47" y="36"/>
                  </a:lnTo>
                  <a:lnTo>
                    <a:pt x="51" y="45"/>
                  </a:lnTo>
                  <a:lnTo>
                    <a:pt x="55" y="55"/>
                  </a:lnTo>
                  <a:lnTo>
                    <a:pt x="57" y="66"/>
                  </a:lnTo>
                  <a:lnTo>
                    <a:pt x="66" y="66"/>
                  </a:lnTo>
                  <a:lnTo>
                    <a:pt x="64" y="53"/>
                  </a:lnTo>
                  <a:lnTo>
                    <a:pt x="61" y="42"/>
                  </a:lnTo>
                  <a:lnTo>
                    <a:pt x="55" y="30"/>
                  </a:lnTo>
                  <a:lnTo>
                    <a:pt x="47" y="19"/>
                  </a:lnTo>
                  <a:lnTo>
                    <a:pt x="38" y="11"/>
                  </a:lnTo>
                  <a:lnTo>
                    <a:pt x="27" y="6"/>
                  </a:lnTo>
                  <a:lnTo>
                    <a:pt x="13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5" name="Freeform 310"/>
            <p:cNvSpPr>
              <a:spLocks/>
            </p:cNvSpPr>
            <p:nvPr/>
          </p:nvSpPr>
          <p:spPr bwMode="auto">
            <a:xfrm>
              <a:off x="2648" y="2851"/>
              <a:ext cx="67" cy="66"/>
            </a:xfrm>
            <a:custGeom>
              <a:avLst/>
              <a:gdLst>
                <a:gd name="T0" fmla="*/ 11 w 67"/>
                <a:gd name="T1" fmla="*/ 66 h 66"/>
                <a:gd name="T2" fmla="*/ 11 w 67"/>
                <a:gd name="T3" fmla="*/ 55 h 66"/>
                <a:gd name="T4" fmla="*/ 15 w 67"/>
                <a:gd name="T5" fmla="*/ 45 h 66"/>
                <a:gd name="T6" fmla="*/ 20 w 67"/>
                <a:gd name="T7" fmla="*/ 36 h 66"/>
                <a:gd name="T8" fmla="*/ 28 w 67"/>
                <a:gd name="T9" fmla="*/ 26 h 66"/>
                <a:gd name="T10" fmla="*/ 35 w 67"/>
                <a:gd name="T11" fmla="*/ 21 h 66"/>
                <a:gd name="T12" fmla="*/ 45 w 67"/>
                <a:gd name="T13" fmla="*/ 15 h 66"/>
                <a:gd name="T14" fmla="*/ 56 w 67"/>
                <a:gd name="T15" fmla="*/ 11 h 66"/>
                <a:gd name="T16" fmla="*/ 67 w 67"/>
                <a:gd name="T17" fmla="*/ 11 h 66"/>
                <a:gd name="T18" fmla="*/ 67 w 67"/>
                <a:gd name="T19" fmla="*/ 0 h 66"/>
                <a:gd name="T20" fmla="*/ 54 w 67"/>
                <a:gd name="T21" fmla="*/ 2 h 66"/>
                <a:gd name="T22" fmla="*/ 41 w 67"/>
                <a:gd name="T23" fmla="*/ 6 h 66"/>
                <a:gd name="T24" fmla="*/ 30 w 67"/>
                <a:gd name="T25" fmla="*/ 11 h 66"/>
                <a:gd name="T26" fmla="*/ 20 w 67"/>
                <a:gd name="T27" fmla="*/ 19 h 66"/>
                <a:gd name="T28" fmla="*/ 13 w 67"/>
                <a:gd name="T29" fmla="*/ 30 h 66"/>
                <a:gd name="T30" fmla="*/ 5 w 67"/>
                <a:gd name="T31" fmla="*/ 42 h 66"/>
                <a:gd name="T32" fmla="*/ 1 w 67"/>
                <a:gd name="T33" fmla="*/ 53 h 66"/>
                <a:gd name="T34" fmla="*/ 0 w 67"/>
                <a:gd name="T35" fmla="*/ 66 h 66"/>
                <a:gd name="T36" fmla="*/ 11 w 67"/>
                <a:gd name="T37" fmla="*/ 66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6"/>
                <a:gd name="T59" fmla="*/ 67 w 67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6">
                  <a:moveTo>
                    <a:pt x="11" y="66"/>
                  </a:moveTo>
                  <a:lnTo>
                    <a:pt x="11" y="55"/>
                  </a:lnTo>
                  <a:lnTo>
                    <a:pt x="15" y="45"/>
                  </a:lnTo>
                  <a:lnTo>
                    <a:pt x="20" y="36"/>
                  </a:lnTo>
                  <a:lnTo>
                    <a:pt x="28" y="26"/>
                  </a:lnTo>
                  <a:lnTo>
                    <a:pt x="35" y="21"/>
                  </a:lnTo>
                  <a:lnTo>
                    <a:pt x="45" y="15"/>
                  </a:lnTo>
                  <a:lnTo>
                    <a:pt x="56" y="11"/>
                  </a:lnTo>
                  <a:lnTo>
                    <a:pt x="67" y="11"/>
                  </a:lnTo>
                  <a:lnTo>
                    <a:pt x="67" y="0"/>
                  </a:lnTo>
                  <a:lnTo>
                    <a:pt x="54" y="2"/>
                  </a:lnTo>
                  <a:lnTo>
                    <a:pt x="41" y="6"/>
                  </a:lnTo>
                  <a:lnTo>
                    <a:pt x="30" y="11"/>
                  </a:lnTo>
                  <a:lnTo>
                    <a:pt x="20" y="19"/>
                  </a:lnTo>
                  <a:lnTo>
                    <a:pt x="13" y="30"/>
                  </a:lnTo>
                  <a:lnTo>
                    <a:pt x="5" y="42"/>
                  </a:lnTo>
                  <a:lnTo>
                    <a:pt x="1" y="53"/>
                  </a:lnTo>
                  <a:lnTo>
                    <a:pt x="0" y="66"/>
                  </a:lnTo>
                  <a:lnTo>
                    <a:pt x="11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6" name="Freeform 311"/>
            <p:cNvSpPr>
              <a:spLocks/>
            </p:cNvSpPr>
            <p:nvPr/>
          </p:nvSpPr>
          <p:spPr bwMode="auto">
            <a:xfrm>
              <a:off x="2648" y="2917"/>
              <a:ext cx="67" cy="68"/>
            </a:xfrm>
            <a:custGeom>
              <a:avLst/>
              <a:gdLst>
                <a:gd name="T0" fmla="*/ 67 w 67"/>
                <a:gd name="T1" fmla="*/ 57 h 68"/>
                <a:gd name="T2" fmla="*/ 56 w 67"/>
                <a:gd name="T3" fmla="*/ 57 h 68"/>
                <a:gd name="T4" fmla="*/ 45 w 67"/>
                <a:gd name="T5" fmla="*/ 53 h 68"/>
                <a:gd name="T6" fmla="*/ 35 w 67"/>
                <a:gd name="T7" fmla="*/ 47 h 68"/>
                <a:gd name="T8" fmla="*/ 28 w 67"/>
                <a:gd name="T9" fmla="*/ 42 h 68"/>
                <a:gd name="T10" fmla="*/ 20 w 67"/>
                <a:gd name="T11" fmla="*/ 32 h 68"/>
                <a:gd name="T12" fmla="*/ 15 w 67"/>
                <a:gd name="T13" fmla="*/ 23 h 68"/>
                <a:gd name="T14" fmla="*/ 11 w 67"/>
                <a:gd name="T15" fmla="*/ 11 h 68"/>
                <a:gd name="T16" fmla="*/ 11 w 67"/>
                <a:gd name="T17" fmla="*/ 0 h 68"/>
                <a:gd name="T18" fmla="*/ 0 w 67"/>
                <a:gd name="T19" fmla="*/ 0 h 68"/>
                <a:gd name="T20" fmla="*/ 1 w 67"/>
                <a:gd name="T21" fmla="*/ 15 h 68"/>
                <a:gd name="T22" fmla="*/ 5 w 67"/>
                <a:gd name="T23" fmla="*/ 27 h 68"/>
                <a:gd name="T24" fmla="*/ 13 w 67"/>
                <a:gd name="T25" fmla="*/ 38 h 68"/>
                <a:gd name="T26" fmla="*/ 20 w 67"/>
                <a:gd name="T27" fmla="*/ 47 h 68"/>
                <a:gd name="T28" fmla="*/ 30 w 67"/>
                <a:gd name="T29" fmla="*/ 57 h 68"/>
                <a:gd name="T30" fmla="*/ 41 w 67"/>
                <a:gd name="T31" fmla="*/ 62 h 68"/>
                <a:gd name="T32" fmla="*/ 54 w 67"/>
                <a:gd name="T33" fmla="*/ 66 h 68"/>
                <a:gd name="T34" fmla="*/ 67 w 67"/>
                <a:gd name="T35" fmla="*/ 68 h 68"/>
                <a:gd name="T36" fmla="*/ 67 w 67"/>
                <a:gd name="T37" fmla="*/ 57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8"/>
                <a:gd name="T59" fmla="*/ 67 w 6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8">
                  <a:moveTo>
                    <a:pt x="67" y="57"/>
                  </a:moveTo>
                  <a:lnTo>
                    <a:pt x="56" y="57"/>
                  </a:lnTo>
                  <a:lnTo>
                    <a:pt x="45" y="53"/>
                  </a:lnTo>
                  <a:lnTo>
                    <a:pt x="35" y="47"/>
                  </a:lnTo>
                  <a:lnTo>
                    <a:pt x="28" y="42"/>
                  </a:lnTo>
                  <a:lnTo>
                    <a:pt x="20" y="32"/>
                  </a:lnTo>
                  <a:lnTo>
                    <a:pt x="15" y="23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" y="15"/>
                  </a:lnTo>
                  <a:lnTo>
                    <a:pt x="5" y="27"/>
                  </a:lnTo>
                  <a:lnTo>
                    <a:pt x="13" y="38"/>
                  </a:lnTo>
                  <a:lnTo>
                    <a:pt x="20" y="47"/>
                  </a:lnTo>
                  <a:lnTo>
                    <a:pt x="30" y="57"/>
                  </a:lnTo>
                  <a:lnTo>
                    <a:pt x="41" y="62"/>
                  </a:lnTo>
                  <a:lnTo>
                    <a:pt x="54" y="66"/>
                  </a:lnTo>
                  <a:lnTo>
                    <a:pt x="67" y="68"/>
                  </a:lnTo>
                  <a:lnTo>
                    <a:pt x="67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7" name="Freeform 312"/>
            <p:cNvSpPr>
              <a:spLocks/>
            </p:cNvSpPr>
            <p:nvPr/>
          </p:nvSpPr>
          <p:spPr bwMode="auto">
            <a:xfrm>
              <a:off x="2715" y="2917"/>
              <a:ext cx="67" cy="68"/>
            </a:xfrm>
            <a:custGeom>
              <a:avLst/>
              <a:gdLst>
                <a:gd name="T0" fmla="*/ 57 w 67"/>
                <a:gd name="T1" fmla="*/ 0 h 68"/>
                <a:gd name="T2" fmla="*/ 55 w 67"/>
                <a:gd name="T3" fmla="*/ 11 h 68"/>
                <a:gd name="T4" fmla="*/ 51 w 67"/>
                <a:gd name="T5" fmla="*/ 23 h 68"/>
                <a:gd name="T6" fmla="*/ 48 w 67"/>
                <a:gd name="T7" fmla="*/ 32 h 68"/>
                <a:gd name="T8" fmla="*/ 40 w 67"/>
                <a:gd name="T9" fmla="*/ 42 h 68"/>
                <a:gd name="T10" fmla="*/ 33 w 67"/>
                <a:gd name="T11" fmla="*/ 47 h 68"/>
                <a:gd name="T12" fmla="*/ 21 w 67"/>
                <a:gd name="T13" fmla="*/ 53 h 68"/>
                <a:gd name="T14" fmla="*/ 12 w 67"/>
                <a:gd name="T15" fmla="*/ 57 h 68"/>
                <a:gd name="T16" fmla="*/ 0 w 67"/>
                <a:gd name="T17" fmla="*/ 57 h 68"/>
                <a:gd name="T18" fmla="*/ 0 w 67"/>
                <a:gd name="T19" fmla="*/ 68 h 68"/>
                <a:gd name="T20" fmla="*/ 14 w 67"/>
                <a:gd name="T21" fmla="*/ 66 h 68"/>
                <a:gd name="T22" fmla="*/ 27 w 67"/>
                <a:gd name="T23" fmla="*/ 62 h 68"/>
                <a:gd name="T24" fmla="*/ 38 w 67"/>
                <a:gd name="T25" fmla="*/ 57 h 68"/>
                <a:gd name="T26" fmla="*/ 48 w 67"/>
                <a:gd name="T27" fmla="*/ 47 h 68"/>
                <a:gd name="T28" fmla="*/ 55 w 67"/>
                <a:gd name="T29" fmla="*/ 38 h 68"/>
                <a:gd name="T30" fmla="*/ 61 w 67"/>
                <a:gd name="T31" fmla="*/ 27 h 68"/>
                <a:gd name="T32" fmla="*/ 65 w 67"/>
                <a:gd name="T33" fmla="*/ 15 h 68"/>
                <a:gd name="T34" fmla="*/ 67 w 67"/>
                <a:gd name="T35" fmla="*/ 0 h 68"/>
                <a:gd name="T36" fmla="*/ 57 w 67"/>
                <a:gd name="T37" fmla="*/ 0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8"/>
                <a:gd name="T59" fmla="*/ 67 w 67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8">
                  <a:moveTo>
                    <a:pt x="57" y="0"/>
                  </a:moveTo>
                  <a:lnTo>
                    <a:pt x="55" y="11"/>
                  </a:lnTo>
                  <a:lnTo>
                    <a:pt x="51" y="23"/>
                  </a:lnTo>
                  <a:lnTo>
                    <a:pt x="48" y="32"/>
                  </a:lnTo>
                  <a:lnTo>
                    <a:pt x="40" y="42"/>
                  </a:lnTo>
                  <a:lnTo>
                    <a:pt x="33" y="47"/>
                  </a:lnTo>
                  <a:lnTo>
                    <a:pt x="21" y="53"/>
                  </a:lnTo>
                  <a:lnTo>
                    <a:pt x="12" y="57"/>
                  </a:lnTo>
                  <a:lnTo>
                    <a:pt x="0" y="57"/>
                  </a:lnTo>
                  <a:lnTo>
                    <a:pt x="0" y="68"/>
                  </a:lnTo>
                  <a:lnTo>
                    <a:pt x="14" y="66"/>
                  </a:lnTo>
                  <a:lnTo>
                    <a:pt x="27" y="62"/>
                  </a:lnTo>
                  <a:lnTo>
                    <a:pt x="38" y="57"/>
                  </a:lnTo>
                  <a:lnTo>
                    <a:pt x="48" y="47"/>
                  </a:lnTo>
                  <a:lnTo>
                    <a:pt x="55" y="38"/>
                  </a:lnTo>
                  <a:lnTo>
                    <a:pt x="61" y="27"/>
                  </a:lnTo>
                  <a:lnTo>
                    <a:pt x="65" y="15"/>
                  </a:lnTo>
                  <a:lnTo>
                    <a:pt x="6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8" name="Freeform 313"/>
            <p:cNvSpPr>
              <a:spLocks/>
            </p:cNvSpPr>
            <p:nvPr/>
          </p:nvSpPr>
          <p:spPr bwMode="auto">
            <a:xfrm>
              <a:off x="2715" y="2851"/>
              <a:ext cx="67" cy="66"/>
            </a:xfrm>
            <a:custGeom>
              <a:avLst/>
              <a:gdLst>
                <a:gd name="T0" fmla="*/ 0 w 67"/>
                <a:gd name="T1" fmla="*/ 11 h 66"/>
                <a:gd name="T2" fmla="*/ 12 w 67"/>
                <a:gd name="T3" fmla="*/ 11 h 66"/>
                <a:gd name="T4" fmla="*/ 21 w 67"/>
                <a:gd name="T5" fmla="*/ 15 h 66"/>
                <a:gd name="T6" fmla="*/ 33 w 67"/>
                <a:gd name="T7" fmla="*/ 21 h 66"/>
                <a:gd name="T8" fmla="*/ 40 w 67"/>
                <a:gd name="T9" fmla="*/ 26 h 66"/>
                <a:gd name="T10" fmla="*/ 48 w 67"/>
                <a:gd name="T11" fmla="*/ 36 h 66"/>
                <a:gd name="T12" fmla="*/ 51 w 67"/>
                <a:gd name="T13" fmla="*/ 45 h 66"/>
                <a:gd name="T14" fmla="*/ 55 w 67"/>
                <a:gd name="T15" fmla="*/ 55 h 66"/>
                <a:gd name="T16" fmla="*/ 57 w 67"/>
                <a:gd name="T17" fmla="*/ 66 h 66"/>
                <a:gd name="T18" fmla="*/ 67 w 67"/>
                <a:gd name="T19" fmla="*/ 66 h 66"/>
                <a:gd name="T20" fmla="*/ 65 w 67"/>
                <a:gd name="T21" fmla="*/ 53 h 66"/>
                <a:gd name="T22" fmla="*/ 61 w 67"/>
                <a:gd name="T23" fmla="*/ 42 h 66"/>
                <a:gd name="T24" fmla="*/ 55 w 67"/>
                <a:gd name="T25" fmla="*/ 30 h 66"/>
                <a:gd name="T26" fmla="*/ 48 w 67"/>
                <a:gd name="T27" fmla="*/ 19 h 66"/>
                <a:gd name="T28" fmla="*/ 38 w 67"/>
                <a:gd name="T29" fmla="*/ 11 h 66"/>
                <a:gd name="T30" fmla="*/ 27 w 67"/>
                <a:gd name="T31" fmla="*/ 6 h 66"/>
                <a:gd name="T32" fmla="*/ 14 w 67"/>
                <a:gd name="T33" fmla="*/ 2 h 66"/>
                <a:gd name="T34" fmla="*/ 0 w 67"/>
                <a:gd name="T35" fmla="*/ 0 h 66"/>
                <a:gd name="T36" fmla="*/ 0 w 67"/>
                <a:gd name="T37" fmla="*/ 11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6"/>
                <a:gd name="T59" fmla="*/ 67 w 67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6">
                  <a:moveTo>
                    <a:pt x="0" y="11"/>
                  </a:moveTo>
                  <a:lnTo>
                    <a:pt x="12" y="11"/>
                  </a:lnTo>
                  <a:lnTo>
                    <a:pt x="21" y="15"/>
                  </a:lnTo>
                  <a:lnTo>
                    <a:pt x="33" y="21"/>
                  </a:lnTo>
                  <a:lnTo>
                    <a:pt x="40" y="26"/>
                  </a:lnTo>
                  <a:lnTo>
                    <a:pt x="48" y="36"/>
                  </a:lnTo>
                  <a:lnTo>
                    <a:pt x="51" y="45"/>
                  </a:lnTo>
                  <a:lnTo>
                    <a:pt x="55" y="55"/>
                  </a:lnTo>
                  <a:lnTo>
                    <a:pt x="57" y="66"/>
                  </a:lnTo>
                  <a:lnTo>
                    <a:pt x="67" y="66"/>
                  </a:lnTo>
                  <a:lnTo>
                    <a:pt x="65" y="53"/>
                  </a:lnTo>
                  <a:lnTo>
                    <a:pt x="61" y="42"/>
                  </a:lnTo>
                  <a:lnTo>
                    <a:pt x="55" y="30"/>
                  </a:lnTo>
                  <a:lnTo>
                    <a:pt x="48" y="19"/>
                  </a:lnTo>
                  <a:lnTo>
                    <a:pt x="38" y="11"/>
                  </a:lnTo>
                  <a:lnTo>
                    <a:pt x="27" y="6"/>
                  </a:lnTo>
                  <a:lnTo>
                    <a:pt x="14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89" name="Freeform 314"/>
            <p:cNvSpPr>
              <a:spLocks/>
            </p:cNvSpPr>
            <p:nvPr/>
          </p:nvSpPr>
          <p:spPr bwMode="auto">
            <a:xfrm>
              <a:off x="2585" y="2587"/>
              <a:ext cx="10" cy="7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2 h 7"/>
                <a:gd name="T4" fmla="*/ 0 w 10"/>
                <a:gd name="T5" fmla="*/ 4 h 7"/>
                <a:gd name="T6" fmla="*/ 2 w 10"/>
                <a:gd name="T7" fmla="*/ 6 h 7"/>
                <a:gd name="T8" fmla="*/ 4 w 10"/>
                <a:gd name="T9" fmla="*/ 7 h 7"/>
                <a:gd name="T10" fmla="*/ 6 w 10"/>
                <a:gd name="T11" fmla="*/ 7 h 7"/>
                <a:gd name="T12" fmla="*/ 8 w 10"/>
                <a:gd name="T13" fmla="*/ 7 h 7"/>
                <a:gd name="T14" fmla="*/ 10 w 10"/>
                <a:gd name="T15" fmla="*/ 7 h 7"/>
                <a:gd name="T16" fmla="*/ 10 w 10"/>
                <a:gd name="T17" fmla="*/ 6 h 7"/>
                <a:gd name="T18" fmla="*/ 2 w 10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7"/>
                <a:gd name="T32" fmla="*/ 10 w 10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7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7"/>
                  </a:lnTo>
                  <a:lnTo>
                    <a:pt x="6" y="7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0" name="Freeform 315"/>
            <p:cNvSpPr>
              <a:spLocks/>
            </p:cNvSpPr>
            <p:nvPr/>
          </p:nvSpPr>
          <p:spPr bwMode="auto">
            <a:xfrm>
              <a:off x="2587" y="2402"/>
              <a:ext cx="132" cy="191"/>
            </a:xfrm>
            <a:custGeom>
              <a:avLst/>
              <a:gdLst>
                <a:gd name="T0" fmla="*/ 127 w 132"/>
                <a:gd name="T1" fmla="*/ 2 h 191"/>
                <a:gd name="T2" fmla="*/ 123 w 132"/>
                <a:gd name="T3" fmla="*/ 0 h 191"/>
                <a:gd name="T4" fmla="*/ 0 w 132"/>
                <a:gd name="T5" fmla="*/ 185 h 191"/>
                <a:gd name="T6" fmla="*/ 8 w 132"/>
                <a:gd name="T7" fmla="*/ 191 h 191"/>
                <a:gd name="T8" fmla="*/ 132 w 132"/>
                <a:gd name="T9" fmla="*/ 6 h 191"/>
                <a:gd name="T10" fmla="*/ 127 w 132"/>
                <a:gd name="T11" fmla="*/ 2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2"/>
                <a:gd name="T19" fmla="*/ 0 h 191"/>
                <a:gd name="T20" fmla="*/ 132 w 132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2" h="191">
                  <a:moveTo>
                    <a:pt x="127" y="2"/>
                  </a:moveTo>
                  <a:lnTo>
                    <a:pt x="123" y="0"/>
                  </a:lnTo>
                  <a:lnTo>
                    <a:pt x="0" y="185"/>
                  </a:lnTo>
                  <a:lnTo>
                    <a:pt x="8" y="191"/>
                  </a:lnTo>
                  <a:lnTo>
                    <a:pt x="132" y="6"/>
                  </a:lnTo>
                  <a:lnTo>
                    <a:pt x="127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1" name="Freeform 316"/>
            <p:cNvSpPr>
              <a:spLocks/>
            </p:cNvSpPr>
            <p:nvPr/>
          </p:nvSpPr>
          <p:spPr bwMode="auto">
            <a:xfrm>
              <a:off x="2710" y="2400"/>
              <a:ext cx="9" cy="8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6 h 8"/>
                <a:gd name="T4" fmla="*/ 9 w 9"/>
                <a:gd name="T5" fmla="*/ 4 h 8"/>
                <a:gd name="T6" fmla="*/ 9 w 9"/>
                <a:gd name="T7" fmla="*/ 2 h 8"/>
                <a:gd name="T8" fmla="*/ 7 w 9"/>
                <a:gd name="T9" fmla="*/ 0 h 8"/>
                <a:gd name="T10" fmla="*/ 5 w 9"/>
                <a:gd name="T11" fmla="*/ 0 h 8"/>
                <a:gd name="T12" fmla="*/ 4 w 9"/>
                <a:gd name="T13" fmla="*/ 0 h 8"/>
                <a:gd name="T14" fmla="*/ 2 w 9"/>
                <a:gd name="T15" fmla="*/ 0 h 8"/>
                <a:gd name="T16" fmla="*/ 0 w 9"/>
                <a:gd name="T17" fmla="*/ 2 h 8"/>
                <a:gd name="T18" fmla="*/ 9 w 9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9" y="8"/>
                  </a:moveTo>
                  <a:lnTo>
                    <a:pt x="9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2" name="Freeform 317"/>
            <p:cNvSpPr>
              <a:spLocks/>
            </p:cNvSpPr>
            <p:nvPr/>
          </p:nvSpPr>
          <p:spPr bwMode="auto">
            <a:xfrm>
              <a:off x="2697" y="2442"/>
              <a:ext cx="9" cy="7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2 h 7"/>
                <a:gd name="T4" fmla="*/ 0 w 9"/>
                <a:gd name="T5" fmla="*/ 3 h 7"/>
                <a:gd name="T6" fmla="*/ 2 w 9"/>
                <a:gd name="T7" fmla="*/ 5 h 7"/>
                <a:gd name="T8" fmla="*/ 3 w 9"/>
                <a:gd name="T9" fmla="*/ 7 h 7"/>
                <a:gd name="T10" fmla="*/ 5 w 9"/>
                <a:gd name="T11" fmla="*/ 5 h 7"/>
                <a:gd name="T12" fmla="*/ 7 w 9"/>
                <a:gd name="T13" fmla="*/ 5 h 7"/>
                <a:gd name="T14" fmla="*/ 9 w 9"/>
                <a:gd name="T15" fmla="*/ 3 h 7"/>
                <a:gd name="T16" fmla="*/ 0 w 9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7"/>
                <a:gd name="T29" fmla="*/ 9 w 9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7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3" name="Freeform 318"/>
            <p:cNvSpPr>
              <a:spLocks/>
            </p:cNvSpPr>
            <p:nvPr/>
          </p:nvSpPr>
          <p:spPr bwMode="auto">
            <a:xfrm>
              <a:off x="2697" y="2402"/>
              <a:ext cx="22" cy="43"/>
            </a:xfrm>
            <a:custGeom>
              <a:avLst/>
              <a:gdLst>
                <a:gd name="T0" fmla="*/ 18 w 22"/>
                <a:gd name="T1" fmla="*/ 2 h 43"/>
                <a:gd name="T2" fmla="*/ 13 w 22"/>
                <a:gd name="T3" fmla="*/ 0 h 43"/>
                <a:gd name="T4" fmla="*/ 0 w 22"/>
                <a:gd name="T5" fmla="*/ 40 h 43"/>
                <a:gd name="T6" fmla="*/ 9 w 22"/>
                <a:gd name="T7" fmla="*/ 43 h 43"/>
                <a:gd name="T8" fmla="*/ 22 w 22"/>
                <a:gd name="T9" fmla="*/ 4 h 43"/>
                <a:gd name="T10" fmla="*/ 18 w 22"/>
                <a:gd name="T11" fmla="*/ 2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3"/>
                <a:gd name="T20" fmla="*/ 22 w 22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3">
                  <a:moveTo>
                    <a:pt x="18" y="2"/>
                  </a:moveTo>
                  <a:lnTo>
                    <a:pt x="13" y="0"/>
                  </a:lnTo>
                  <a:lnTo>
                    <a:pt x="0" y="40"/>
                  </a:lnTo>
                  <a:lnTo>
                    <a:pt x="9" y="43"/>
                  </a:lnTo>
                  <a:lnTo>
                    <a:pt x="22" y="4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4" name="Freeform 319"/>
            <p:cNvSpPr>
              <a:spLocks/>
            </p:cNvSpPr>
            <p:nvPr/>
          </p:nvSpPr>
          <p:spPr bwMode="auto">
            <a:xfrm>
              <a:off x="2710" y="2400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9 w 9"/>
                <a:gd name="T5" fmla="*/ 2 h 6"/>
                <a:gd name="T6" fmla="*/ 9 w 9"/>
                <a:gd name="T7" fmla="*/ 0 h 6"/>
                <a:gd name="T8" fmla="*/ 7 w 9"/>
                <a:gd name="T9" fmla="*/ 0 h 6"/>
                <a:gd name="T10" fmla="*/ 5 w 9"/>
                <a:gd name="T11" fmla="*/ 0 h 6"/>
                <a:gd name="T12" fmla="*/ 4 w 9"/>
                <a:gd name="T13" fmla="*/ 0 h 6"/>
                <a:gd name="T14" fmla="*/ 2 w 9"/>
                <a:gd name="T15" fmla="*/ 0 h 6"/>
                <a:gd name="T16" fmla="*/ 0 w 9"/>
                <a:gd name="T17" fmla="*/ 2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5" name="Freeform 320"/>
            <p:cNvSpPr>
              <a:spLocks/>
            </p:cNvSpPr>
            <p:nvPr/>
          </p:nvSpPr>
          <p:spPr bwMode="auto">
            <a:xfrm>
              <a:off x="2712" y="2400"/>
              <a:ext cx="9" cy="8"/>
            </a:xfrm>
            <a:custGeom>
              <a:avLst/>
              <a:gdLst>
                <a:gd name="T0" fmla="*/ 7 w 9"/>
                <a:gd name="T1" fmla="*/ 8 h 8"/>
                <a:gd name="T2" fmla="*/ 7 w 9"/>
                <a:gd name="T3" fmla="*/ 6 h 8"/>
                <a:gd name="T4" fmla="*/ 9 w 9"/>
                <a:gd name="T5" fmla="*/ 4 h 8"/>
                <a:gd name="T6" fmla="*/ 7 w 9"/>
                <a:gd name="T7" fmla="*/ 2 h 8"/>
                <a:gd name="T8" fmla="*/ 5 w 9"/>
                <a:gd name="T9" fmla="*/ 0 h 8"/>
                <a:gd name="T10" fmla="*/ 3 w 9"/>
                <a:gd name="T11" fmla="*/ 0 h 8"/>
                <a:gd name="T12" fmla="*/ 2 w 9"/>
                <a:gd name="T13" fmla="*/ 0 h 8"/>
                <a:gd name="T14" fmla="*/ 0 w 9"/>
                <a:gd name="T15" fmla="*/ 0 h 8"/>
                <a:gd name="T16" fmla="*/ 7 w 9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8"/>
                <a:gd name="T29" fmla="*/ 9 w 9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8">
                  <a:moveTo>
                    <a:pt x="7" y="8"/>
                  </a:moveTo>
                  <a:lnTo>
                    <a:pt x="7" y="6"/>
                  </a:ln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6" name="Freeform 321"/>
            <p:cNvSpPr>
              <a:spLocks/>
            </p:cNvSpPr>
            <p:nvPr/>
          </p:nvSpPr>
          <p:spPr bwMode="auto">
            <a:xfrm>
              <a:off x="2682" y="2400"/>
              <a:ext cx="37" cy="36"/>
            </a:xfrm>
            <a:custGeom>
              <a:avLst/>
              <a:gdLst>
                <a:gd name="T0" fmla="*/ 3 w 37"/>
                <a:gd name="T1" fmla="*/ 32 h 36"/>
                <a:gd name="T2" fmla="*/ 7 w 37"/>
                <a:gd name="T3" fmla="*/ 36 h 36"/>
                <a:gd name="T4" fmla="*/ 37 w 37"/>
                <a:gd name="T5" fmla="*/ 8 h 36"/>
                <a:gd name="T6" fmla="*/ 30 w 37"/>
                <a:gd name="T7" fmla="*/ 0 h 36"/>
                <a:gd name="T8" fmla="*/ 0 w 37"/>
                <a:gd name="T9" fmla="*/ 28 h 36"/>
                <a:gd name="T10" fmla="*/ 3 w 37"/>
                <a:gd name="T11" fmla="*/ 3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6"/>
                <a:gd name="T20" fmla="*/ 37 w 37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6">
                  <a:moveTo>
                    <a:pt x="3" y="32"/>
                  </a:moveTo>
                  <a:lnTo>
                    <a:pt x="7" y="36"/>
                  </a:lnTo>
                  <a:lnTo>
                    <a:pt x="37" y="8"/>
                  </a:lnTo>
                  <a:lnTo>
                    <a:pt x="30" y="0"/>
                  </a:lnTo>
                  <a:lnTo>
                    <a:pt x="0" y="28"/>
                  </a:lnTo>
                  <a:lnTo>
                    <a:pt x="3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7" name="Freeform 322"/>
            <p:cNvSpPr>
              <a:spLocks/>
            </p:cNvSpPr>
            <p:nvPr/>
          </p:nvSpPr>
          <p:spPr bwMode="auto">
            <a:xfrm>
              <a:off x="2680" y="2428"/>
              <a:ext cx="9" cy="10"/>
            </a:xfrm>
            <a:custGeom>
              <a:avLst/>
              <a:gdLst>
                <a:gd name="T0" fmla="*/ 2 w 9"/>
                <a:gd name="T1" fmla="*/ 0 h 10"/>
                <a:gd name="T2" fmla="*/ 0 w 9"/>
                <a:gd name="T3" fmla="*/ 2 h 10"/>
                <a:gd name="T4" fmla="*/ 0 w 9"/>
                <a:gd name="T5" fmla="*/ 4 h 10"/>
                <a:gd name="T6" fmla="*/ 0 w 9"/>
                <a:gd name="T7" fmla="*/ 6 h 10"/>
                <a:gd name="T8" fmla="*/ 2 w 9"/>
                <a:gd name="T9" fmla="*/ 8 h 10"/>
                <a:gd name="T10" fmla="*/ 3 w 9"/>
                <a:gd name="T11" fmla="*/ 8 h 10"/>
                <a:gd name="T12" fmla="*/ 5 w 9"/>
                <a:gd name="T13" fmla="*/ 10 h 10"/>
                <a:gd name="T14" fmla="*/ 7 w 9"/>
                <a:gd name="T15" fmla="*/ 10 h 10"/>
                <a:gd name="T16" fmla="*/ 9 w 9"/>
                <a:gd name="T17" fmla="*/ 8 h 10"/>
                <a:gd name="T18" fmla="*/ 2 w 9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10"/>
                <a:gd name="T32" fmla="*/ 9 w 9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10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8" name="Freeform 323"/>
            <p:cNvSpPr>
              <a:spLocks/>
            </p:cNvSpPr>
            <p:nvPr/>
          </p:nvSpPr>
          <p:spPr bwMode="auto">
            <a:xfrm>
              <a:off x="2682" y="2428"/>
              <a:ext cx="24" cy="23"/>
            </a:xfrm>
            <a:custGeom>
              <a:avLst/>
              <a:gdLst>
                <a:gd name="T0" fmla="*/ 15 w 24"/>
                <a:gd name="T1" fmla="*/ 14 h 23"/>
                <a:gd name="T2" fmla="*/ 22 w 24"/>
                <a:gd name="T3" fmla="*/ 12 h 23"/>
                <a:gd name="T4" fmla="*/ 5 w 24"/>
                <a:gd name="T5" fmla="*/ 0 h 23"/>
                <a:gd name="T6" fmla="*/ 0 w 24"/>
                <a:gd name="T7" fmla="*/ 8 h 23"/>
                <a:gd name="T8" fmla="*/ 17 w 24"/>
                <a:gd name="T9" fmla="*/ 19 h 23"/>
                <a:gd name="T10" fmla="*/ 24 w 24"/>
                <a:gd name="T11" fmla="*/ 17 h 23"/>
                <a:gd name="T12" fmla="*/ 17 w 24"/>
                <a:gd name="T13" fmla="*/ 19 h 23"/>
                <a:gd name="T14" fmla="*/ 22 w 24"/>
                <a:gd name="T15" fmla="*/ 23 h 23"/>
                <a:gd name="T16" fmla="*/ 24 w 24"/>
                <a:gd name="T17" fmla="*/ 17 h 23"/>
                <a:gd name="T18" fmla="*/ 15 w 24"/>
                <a:gd name="T19" fmla="*/ 14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3"/>
                <a:gd name="T32" fmla="*/ 24 w 24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3">
                  <a:moveTo>
                    <a:pt x="15" y="14"/>
                  </a:moveTo>
                  <a:lnTo>
                    <a:pt x="22" y="12"/>
                  </a:lnTo>
                  <a:lnTo>
                    <a:pt x="5" y="0"/>
                  </a:lnTo>
                  <a:lnTo>
                    <a:pt x="0" y="8"/>
                  </a:lnTo>
                  <a:lnTo>
                    <a:pt x="17" y="19"/>
                  </a:lnTo>
                  <a:lnTo>
                    <a:pt x="24" y="17"/>
                  </a:lnTo>
                  <a:lnTo>
                    <a:pt x="17" y="19"/>
                  </a:lnTo>
                  <a:lnTo>
                    <a:pt x="22" y="23"/>
                  </a:lnTo>
                  <a:lnTo>
                    <a:pt x="24" y="17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799" name="Freeform 324"/>
            <p:cNvSpPr>
              <a:spLocks/>
            </p:cNvSpPr>
            <p:nvPr/>
          </p:nvSpPr>
          <p:spPr bwMode="auto">
            <a:xfrm>
              <a:off x="2697" y="2402"/>
              <a:ext cx="22" cy="43"/>
            </a:xfrm>
            <a:custGeom>
              <a:avLst/>
              <a:gdLst>
                <a:gd name="T0" fmla="*/ 22 w 22"/>
                <a:gd name="T1" fmla="*/ 8 h 43"/>
                <a:gd name="T2" fmla="*/ 13 w 22"/>
                <a:gd name="T3" fmla="*/ 2 h 43"/>
                <a:gd name="T4" fmla="*/ 0 w 22"/>
                <a:gd name="T5" fmla="*/ 40 h 43"/>
                <a:gd name="T6" fmla="*/ 9 w 22"/>
                <a:gd name="T7" fmla="*/ 43 h 43"/>
                <a:gd name="T8" fmla="*/ 22 w 22"/>
                <a:gd name="T9" fmla="*/ 6 h 43"/>
                <a:gd name="T10" fmla="*/ 15 w 22"/>
                <a:gd name="T11" fmla="*/ 0 h 43"/>
                <a:gd name="T12" fmla="*/ 22 w 22"/>
                <a:gd name="T13" fmla="*/ 8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43"/>
                <a:gd name="T23" fmla="*/ 22 w 22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43">
                  <a:moveTo>
                    <a:pt x="22" y="8"/>
                  </a:moveTo>
                  <a:lnTo>
                    <a:pt x="13" y="2"/>
                  </a:lnTo>
                  <a:lnTo>
                    <a:pt x="0" y="40"/>
                  </a:lnTo>
                  <a:lnTo>
                    <a:pt x="9" y="43"/>
                  </a:lnTo>
                  <a:lnTo>
                    <a:pt x="22" y="6"/>
                  </a:lnTo>
                  <a:lnTo>
                    <a:pt x="15" y="0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0" name="Freeform 325"/>
            <p:cNvSpPr>
              <a:spLocks/>
            </p:cNvSpPr>
            <p:nvPr/>
          </p:nvSpPr>
          <p:spPr bwMode="auto">
            <a:xfrm>
              <a:off x="2676" y="2402"/>
              <a:ext cx="43" cy="34"/>
            </a:xfrm>
            <a:custGeom>
              <a:avLst/>
              <a:gdLst>
                <a:gd name="T0" fmla="*/ 11 w 43"/>
                <a:gd name="T1" fmla="*/ 26 h 34"/>
                <a:gd name="T2" fmla="*/ 11 w 43"/>
                <a:gd name="T3" fmla="*/ 34 h 34"/>
                <a:gd name="T4" fmla="*/ 43 w 43"/>
                <a:gd name="T5" fmla="*/ 8 h 34"/>
                <a:gd name="T6" fmla="*/ 36 w 43"/>
                <a:gd name="T7" fmla="*/ 0 h 34"/>
                <a:gd name="T8" fmla="*/ 6 w 43"/>
                <a:gd name="T9" fmla="*/ 26 h 34"/>
                <a:gd name="T10" fmla="*/ 6 w 43"/>
                <a:gd name="T11" fmla="*/ 34 h 34"/>
                <a:gd name="T12" fmla="*/ 6 w 43"/>
                <a:gd name="T13" fmla="*/ 26 h 34"/>
                <a:gd name="T14" fmla="*/ 0 w 43"/>
                <a:gd name="T15" fmla="*/ 30 h 34"/>
                <a:gd name="T16" fmla="*/ 6 w 43"/>
                <a:gd name="T17" fmla="*/ 34 h 34"/>
                <a:gd name="T18" fmla="*/ 11 w 43"/>
                <a:gd name="T19" fmla="*/ 26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4"/>
                <a:gd name="T32" fmla="*/ 43 w 43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4">
                  <a:moveTo>
                    <a:pt x="11" y="26"/>
                  </a:moveTo>
                  <a:lnTo>
                    <a:pt x="11" y="34"/>
                  </a:lnTo>
                  <a:lnTo>
                    <a:pt x="43" y="8"/>
                  </a:lnTo>
                  <a:lnTo>
                    <a:pt x="36" y="0"/>
                  </a:lnTo>
                  <a:lnTo>
                    <a:pt x="6" y="26"/>
                  </a:lnTo>
                  <a:lnTo>
                    <a:pt x="6" y="34"/>
                  </a:lnTo>
                  <a:lnTo>
                    <a:pt x="6" y="26"/>
                  </a:lnTo>
                  <a:lnTo>
                    <a:pt x="0" y="30"/>
                  </a:lnTo>
                  <a:lnTo>
                    <a:pt x="6" y="34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1" name="Freeform 326"/>
            <p:cNvSpPr>
              <a:spLocks/>
            </p:cNvSpPr>
            <p:nvPr/>
          </p:nvSpPr>
          <p:spPr bwMode="auto">
            <a:xfrm>
              <a:off x="2697" y="2442"/>
              <a:ext cx="9" cy="7"/>
            </a:xfrm>
            <a:custGeom>
              <a:avLst/>
              <a:gdLst>
                <a:gd name="T0" fmla="*/ 0 w 9"/>
                <a:gd name="T1" fmla="*/ 0 h 7"/>
                <a:gd name="T2" fmla="*/ 0 w 9"/>
                <a:gd name="T3" fmla="*/ 2 h 7"/>
                <a:gd name="T4" fmla="*/ 0 w 9"/>
                <a:gd name="T5" fmla="*/ 3 h 7"/>
                <a:gd name="T6" fmla="*/ 2 w 9"/>
                <a:gd name="T7" fmla="*/ 5 h 7"/>
                <a:gd name="T8" fmla="*/ 3 w 9"/>
                <a:gd name="T9" fmla="*/ 7 h 7"/>
                <a:gd name="T10" fmla="*/ 5 w 9"/>
                <a:gd name="T11" fmla="*/ 5 h 7"/>
                <a:gd name="T12" fmla="*/ 7 w 9"/>
                <a:gd name="T13" fmla="*/ 5 h 7"/>
                <a:gd name="T14" fmla="*/ 9 w 9"/>
                <a:gd name="T15" fmla="*/ 3 h 7"/>
                <a:gd name="T16" fmla="*/ 0 w 9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7"/>
                <a:gd name="T29" fmla="*/ 9 w 9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7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2" name="Freeform 327"/>
            <p:cNvSpPr>
              <a:spLocks/>
            </p:cNvSpPr>
            <p:nvPr/>
          </p:nvSpPr>
          <p:spPr bwMode="auto">
            <a:xfrm>
              <a:off x="2697" y="2402"/>
              <a:ext cx="22" cy="43"/>
            </a:xfrm>
            <a:custGeom>
              <a:avLst/>
              <a:gdLst>
                <a:gd name="T0" fmla="*/ 18 w 22"/>
                <a:gd name="T1" fmla="*/ 2 h 43"/>
                <a:gd name="T2" fmla="*/ 13 w 22"/>
                <a:gd name="T3" fmla="*/ 0 h 43"/>
                <a:gd name="T4" fmla="*/ 0 w 22"/>
                <a:gd name="T5" fmla="*/ 40 h 43"/>
                <a:gd name="T6" fmla="*/ 9 w 22"/>
                <a:gd name="T7" fmla="*/ 43 h 43"/>
                <a:gd name="T8" fmla="*/ 22 w 22"/>
                <a:gd name="T9" fmla="*/ 4 h 43"/>
                <a:gd name="T10" fmla="*/ 18 w 22"/>
                <a:gd name="T11" fmla="*/ 2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3"/>
                <a:gd name="T20" fmla="*/ 22 w 22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3">
                  <a:moveTo>
                    <a:pt x="18" y="2"/>
                  </a:moveTo>
                  <a:lnTo>
                    <a:pt x="13" y="0"/>
                  </a:lnTo>
                  <a:lnTo>
                    <a:pt x="0" y="40"/>
                  </a:lnTo>
                  <a:lnTo>
                    <a:pt x="9" y="43"/>
                  </a:lnTo>
                  <a:lnTo>
                    <a:pt x="22" y="4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3" name="Freeform 328"/>
            <p:cNvSpPr>
              <a:spLocks/>
            </p:cNvSpPr>
            <p:nvPr/>
          </p:nvSpPr>
          <p:spPr bwMode="auto">
            <a:xfrm>
              <a:off x="2710" y="2400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9 w 9"/>
                <a:gd name="T5" fmla="*/ 2 h 6"/>
                <a:gd name="T6" fmla="*/ 9 w 9"/>
                <a:gd name="T7" fmla="*/ 0 h 6"/>
                <a:gd name="T8" fmla="*/ 7 w 9"/>
                <a:gd name="T9" fmla="*/ 0 h 6"/>
                <a:gd name="T10" fmla="*/ 5 w 9"/>
                <a:gd name="T11" fmla="*/ 0 h 6"/>
                <a:gd name="T12" fmla="*/ 4 w 9"/>
                <a:gd name="T13" fmla="*/ 0 h 6"/>
                <a:gd name="T14" fmla="*/ 2 w 9"/>
                <a:gd name="T15" fmla="*/ 0 h 6"/>
                <a:gd name="T16" fmla="*/ 0 w 9"/>
                <a:gd name="T17" fmla="*/ 2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4" name="Freeform 329"/>
            <p:cNvSpPr>
              <a:spLocks/>
            </p:cNvSpPr>
            <p:nvPr/>
          </p:nvSpPr>
          <p:spPr bwMode="auto">
            <a:xfrm>
              <a:off x="2697" y="2853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0 w 9"/>
                <a:gd name="T5" fmla="*/ 4 h 6"/>
                <a:gd name="T6" fmla="*/ 2 w 9"/>
                <a:gd name="T7" fmla="*/ 4 h 6"/>
                <a:gd name="T8" fmla="*/ 2 w 9"/>
                <a:gd name="T9" fmla="*/ 6 h 6"/>
                <a:gd name="T10" fmla="*/ 3 w 9"/>
                <a:gd name="T11" fmla="*/ 6 h 6"/>
                <a:gd name="T12" fmla="*/ 5 w 9"/>
                <a:gd name="T13" fmla="*/ 6 h 6"/>
                <a:gd name="T14" fmla="*/ 7 w 9"/>
                <a:gd name="T15" fmla="*/ 4 h 6"/>
                <a:gd name="T16" fmla="*/ 9 w 9"/>
                <a:gd name="T17" fmla="*/ 2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5" name="Freeform 330"/>
            <p:cNvSpPr>
              <a:spLocks/>
            </p:cNvSpPr>
            <p:nvPr/>
          </p:nvSpPr>
          <p:spPr bwMode="auto">
            <a:xfrm>
              <a:off x="2697" y="2813"/>
              <a:ext cx="22" cy="42"/>
            </a:xfrm>
            <a:custGeom>
              <a:avLst/>
              <a:gdLst>
                <a:gd name="T0" fmla="*/ 18 w 22"/>
                <a:gd name="T1" fmla="*/ 2 h 42"/>
                <a:gd name="T2" fmla="*/ 13 w 22"/>
                <a:gd name="T3" fmla="*/ 0 h 42"/>
                <a:gd name="T4" fmla="*/ 0 w 22"/>
                <a:gd name="T5" fmla="*/ 40 h 42"/>
                <a:gd name="T6" fmla="*/ 9 w 22"/>
                <a:gd name="T7" fmla="*/ 42 h 42"/>
                <a:gd name="T8" fmla="*/ 22 w 22"/>
                <a:gd name="T9" fmla="*/ 4 h 42"/>
                <a:gd name="T10" fmla="*/ 18 w 22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2"/>
                <a:gd name="T20" fmla="*/ 22 w 22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2">
                  <a:moveTo>
                    <a:pt x="18" y="2"/>
                  </a:moveTo>
                  <a:lnTo>
                    <a:pt x="13" y="0"/>
                  </a:lnTo>
                  <a:lnTo>
                    <a:pt x="0" y="40"/>
                  </a:lnTo>
                  <a:lnTo>
                    <a:pt x="9" y="42"/>
                  </a:lnTo>
                  <a:lnTo>
                    <a:pt x="22" y="4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6" name="Freeform 331"/>
            <p:cNvSpPr>
              <a:spLocks/>
            </p:cNvSpPr>
            <p:nvPr/>
          </p:nvSpPr>
          <p:spPr bwMode="auto">
            <a:xfrm>
              <a:off x="2710" y="2810"/>
              <a:ext cx="9" cy="7"/>
            </a:xfrm>
            <a:custGeom>
              <a:avLst/>
              <a:gdLst>
                <a:gd name="T0" fmla="*/ 9 w 9"/>
                <a:gd name="T1" fmla="*/ 7 h 7"/>
                <a:gd name="T2" fmla="*/ 9 w 9"/>
                <a:gd name="T3" fmla="*/ 5 h 7"/>
                <a:gd name="T4" fmla="*/ 9 w 9"/>
                <a:gd name="T5" fmla="*/ 3 h 7"/>
                <a:gd name="T6" fmla="*/ 9 w 9"/>
                <a:gd name="T7" fmla="*/ 1 h 7"/>
                <a:gd name="T8" fmla="*/ 7 w 9"/>
                <a:gd name="T9" fmla="*/ 0 h 7"/>
                <a:gd name="T10" fmla="*/ 5 w 9"/>
                <a:gd name="T11" fmla="*/ 0 h 7"/>
                <a:gd name="T12" fmla="*/ 4 w 9"/>
                <a:gd name="T13" fmla="*/ 0 h 7"/>
                <a:gd name="T14" fmla="*/ 2 w 9"/>
                <a:gd name="T15" fmla="*/ 1 h 7"/>
                <a:gd name="T16" fmla="*/ 0 w 9"/>
                <a:gd name="T17" fmla="*/ 3 h 7"/>
                <a:gd name="T18" fmla="*/ 9 w 9"/>
                <a:gd name="T19" fmla="*/ 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9" y="7"/>
                  </a:moveTo>
                  <a:lnTo>
                    <a:pt x="9" y="5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7" name="Freeform 332"/>
            <p:cNvSpPr>
              <a:spLocks/>
            </p:cNvSpPr>
            <p:nvPr/>
          </p:nvSpPr>
          <p:spPr bwMode="auto">
            <a:xfrm>
              <a:off x="2712" y="2810"/>
              <a:ext cx="9" cy="9"/>
            </a:xfrm>
            <a:custGeom>
              <a:avLst/>
              <a:gdLst>
                <a:gd name="T0" fmla="*/ 7 w 9"/>
                <a:gd name="T1" fmla="*/ 9 h 9"/>
                <a:gd name="T2" fmla="*/ 7 w 9"/>
                <a:gd name="T3" fmla="*/ 7 h 9"/>
                <a:gd name="T4" fmla="*/ 9 w 9"/>
                <a:gd name="T5" fmla="*/ 5 h 9"/>
                <a:gd name="T6" fmla="*/ 7 w 9"/>
                <a:gd name="T7" fmla="*/ 3 h 9"/>
                <a:gd name="T8" fmla="*/ 7 w 9"/>
                <a:gd name="T9" fmla="*/ 1 h 9"/>
                <a:gd name="T10" fmla="*/ 5 w 9"/>
                <a:gd name="T11" fmla="*/ 1 h 9"/>
                <a:gd name="T12" fmla="*/ 3 w 9"/>
                <a:gd name="T13" fmla="*/ 0 h 9"/>
                <a:gd name="T14" fmla="*/ 2 w 9"/>
                <a:gd name="T15" fmla="*/ 0 h 9"/>
                <a:gd name="T16" fmla="*/ 0 w 9"/>
                <a:gd name="T17" fmla="*/ 1 h 9"/>
                <a:gd name="T18" fmla="*/ 7 w 9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9"/>
                <a:gd name="T32" fmla="*/ 9 w 9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9">
                  <a:moveTo>
                    <a:pt x="7" y="9"/>
                  </a:moveTo>
                  <a:lnTo>
                    <a:pt x="7" y="7"/>
                  </a:lnTo>
                  <a:lnTo>
                    <a:pt x="9" y="5"/>
                  </a:lnTo>
                  <a:lnTo>
                    <a:pt x="7" y="3"/>
                  </a:lnTo>
                  <a:lnTo>
                    <a:pt x="7" y="1"/>
                  </a:lnTo>
                  <a:lnTo>
                    <a:pt x="5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8" name="Freeform 333"/>
            <p:cNvSpPr>
              <a:spLocks/>
            </p:cNvSpPr>
            <p:nvPr/>
          </p:nvSpPr>
          <p:spPr bwMode="auto">
            <a:xfrm>
              <a:off x="2682" y="2811"/>
              <a:ext cx="37" cy="36"/>
            </a:xfrm>
            <a:custGeom>
              <a:avLst/>
              <a:gdLst>
                <a:gd name="T0" fmla="*/ 3 w 37"/>
                <a:gd name="T1" fmla="*/ 33 h 36"/>
                <a:gd name="T2" fmla="*/ 7 w 37"/>
                <a:gd name="T3" fmla="*/ 36 h 36"/>
                <a:gd name="T4" fmla="*/ 37 w 37"/>
                <a:gd name="T5" fmla="*/ 8 h 36"/>
                <a:gd name="T6" fmla="*/ 30 w 37"/>
                <a:gd name="T7" fmla="*/ 0 h 36"/>
                <a:gd name="T8" fmla="*/ 0 w 37"/>
                <a:gd name="T9" fmla="*/ 29 h 36"/>
                <a:gd name="T10" fmla="*/ 3 w 37"/>
                <a:gd name="T11" fmla="*/ 33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6"/>
                <a:gd name="T20" fmla="*/ 37 w 37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6">
                  <a:moveTo>
                    <a:pt x="3" y="33"/>
                  </a:moveTo>
                  <a:lnTo>
                    <a:pt x="7" y="36"/>
                  </a:lnTo>
                  <a:lnTo>
                    <a:pt x="37" y="8"/>
                  </a:lnTo>
                  <a:lnTo>
                    <a:pt x="30" y="0"/>
                  </a:lnTo>
                  <a:lnTo>
                    <a:pt x="0" y="29"/>
                  </a:lnTo>
                  <a:lnTo>
                    <a:pt x="3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09" name="Freeform 334"/>
            <p:cNvSpPr>
              <a:spLocks/>
            </p:cNvSpPr>
            <p:nvPr/>
          </p:nvSpPr>
          <p:spPr bwMode="auto">
            <a:xfrm>
              <a:off x="2680" y="2840"/>
              <a:ext cx="9" cy="7"/>
            </a:xfrm>
            <a:custGeom>
              <a:avLst/>
              <a:gdLst>
                <a:gd name="T0" fmla="*/ 2 w 9"/>
                <a:gd name="T1" fmla="*/ 0 h 7"/>
                <a:gd name="T2" fmla="*/ 0 w 9"/>
                <a:gd name="T3" fmla="*/ 2 h 7"/>
                <a:gd name="T4" fmla="*/ 0 w 9"/>
                <a:gd name="T5" fmla="*/ 4 h 7"/>
                <a:gd name="T6" fmla="*/ 0 w 9"/>
                <a:gd name="T7" fmla="*/ 5 h 7"/>
                <a:gd name="T8" fmla="*/ 2 w 9"/>
                <a:gd name="T9" fmla="*/ 5 h 7"/>
                <a:gd name="T10" fmla="*/ 3 w 9"/>
                <a:gd name="T11" fmla="*/ 7 h 7"/>
                <a:gd name="T12" fmla="*/ 5 w 9"/>
                <a:gd name="T13" fmla="*/ 7 h 7"/>
                <a:gd name="T14" fmla="*/ 7 w 9"/>
                <a:gd name="T15" fmla="*/ 7 h 7"/>
                <a:gd name="T16" fmla="*/ 9 w 9"/>
                <a:gd name="T17" fmla="*/ 7 h 7"/>
                <a:gd name="T18" fmla="*/ 2 w 9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9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0" name="Freeform 335"/>
            <p:cNvSpPr>
              <a:spLocks/>
            </p:cNvSpPr>
            <p:nvPr/>
          </p:nvSpPr>
          <p:spPr bwMode="auto">
            <a:xfrm>
              <a:off x="2682" y="2840"/>
              <a:ext cx="24" cy="22"/>
            </a:xfrm>
            <a:custGeom>
              <a:avLst/>
              <a:gdLst>
                <a:gd name="T0" fmla="*/ 15 w 24"/>
                <a:gd name="T1" fmla="*/ 13 h 22"/>
                <a:gd name="T2" fmla="*/ 22 w 24"/>
                <a:gd name="T3" fmla="*/ 9 h 22"/>
                <a:gd name="T4" fmla="*/ 5 w 24"/>
                <a:gd name="T5" fmla="*/ 0 h 22"/>
                <a:gd name="T6" fmla="*/ 0 w 24"/>
                <a:gd name="T7" fmla="*/ 7 h 22"/>
                <a:gd name="T8" fmla="*/ 17 w 24"/>
                <a:gd name="T9" fmla="*/ 19 h 22"/>
                <a:gd name="T10" fmla="*/ 24 w 24"/>
                <a:gd name="T11" fmla="*/ 17 h 22"/>
                <a:gd name="T12" fmla="*/ 17 w 24"/>
                <a:gd name="T13" fmla="*/ 19 h 22"/>
                <a:gd name="T14" fmla="*/ 22 w 24"/>
                <a:gd name="T15" fmla="*/ 22 h 22"/>
                <a:gd name="T16" fmla="*/ 24 w 24"/>
                <a:gd name="T17" fmla="*/ 17 h 22"/>
                <a:gd name="T18" fmla="*/ 15 w 24"/>
                <a:gd name="T19" fmla="*/ 13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2"/>
                <a:gd name="T32" fmla="*/ 24 w 24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2">
                  <a:moveTo>
                    <a:pt x="15" y="13"/>
                  </a:moveTo>
                  <a:lnTo>
                    <a:pt x="22" y="9"/>
                  </a:lnTo>
                  <a:lnTo>
                    <a:pt x="5" y="0"/>
                  </a:lnTo>
                  <a:lnTo>
                    <a:pt x="0" y="7"/>
                  </a:lnTo>
                  <a:lnTo>
                    <a:pt x="17" y="19"/>
                  </a:lnTo>
                  <a:lnTo>
                    <a:pt x="24" y="17"/>
                  </a:lnTo>
                  <a:lnTo>
                    <a:pt x="17" y="19"/>
                  </a:lnTo>
                  <a:lnTo>
                    <a:pt x="22" y="22"/>
                  </a:lnTo>
                  <a:lnTo>
                    <a:pt x="24" y="17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1" name="Freeform 336"/>
            <p:cNvSpPr>
              <a:spLocks/>
            </p:cNvSpPr>
            <p:nvPr/>
          </p:nvSpPr>
          <p:spPr bwMode="auto">
            <a:xfrm>
              <a:off x="2697" y="2811"/>
              <a:ext cx="22" cy="46"/>
            </a:xfrm>
            <a:custGeom>
              <a:avLst/>
              <a:gdLst>
                <a:gd name="T0" fmla="*/ 22 w 22"/>
                <a:gd name="T1" fmla="*/ 8 h 46"/>
                <a:gd name="T2" fmla="*/ 13 w 22"/>
                <a:gd name="T3" fmla="*/ 2 h 46"/>
                <a:gd name="T4" fmla="*/ 0 w 22"/>
                <a:gd name="T5" fmla="*/ 42 h 46"/>
                <a:gd name="T6" fmla="*/ 9 w 22"/>
                <a:gd name="T7" fmla="*/ 46 h 46"/>
                <a:gd name="T8" fmla="*/ 22 w 22"/>
                <a:gd name="T9" fmla="*/ 6 h 46"/>
                <a:gd name="T10" fmla="*/ 15 w 22"/>
                <a:gd name="T11" fmla="*/ 0 h 46"/>
                <a:gd name="T12" fmla="*/ 22 w 22"/>
                <a:gd name="T13" fmla="*/ 8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46"/>
                <a:gd name="T23" fmla="*/ 22 w 22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46">
                  <a:moveTo>
                    <a:pt x="22" y="8"/>
                  </a:moveTo>
                  <a:lnTo>
                    <a:pt x="13" y="2"/>
                  </a:lnTo>
                  <a:lnTo>
                    <a:pt x="0" y="42"/>
                  </a:lnTo>
                  <a:lnTo>
                    <a:pt x="9" y="46"/>
                  </a:lnTo>
                  <a:lnTo>
                    <a:pt x="22" y="6"/>
                  </a:lnTo>
                  <a:lnTo>
                    <a:pt x="15" y="0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2" name="Freeform 337"/>
            <p:cNvSpPr>
              <a:spLocks/>
            </p:cNvSpPr>
            <p:nvPr/>
          </p:nvSpPr>
          <p:spPr bwMode="auto">
            <a:xfrm>
              <a:off x="2676" y="2811"/>
              <a:ext cx="43" cy="36"/>
            </a:xfrm>
            <a:custGeom>
              <a:avLst/>
              <a:gdLst>
                <a:gd name="T0" fmla="*/ 11 w 43"/>
                <a:gd name="T1" fmla="*/ 29 h 36"/>
                <a:gd name="T2" fmla="*/ 11 w 43"/>
                <a:gd name="T3" fmla="*/ 36 h 36"/>
                <a:gd name="T4" fmla="*/ 43 w 43"/>
                <a:gd name="T5" fmla="*/ 8 h 36"/>
                <a:gd name="T6" fmla="*/ 36 w 43"/>
                <a:gd name="T7" fmla="*/ 0 h 36"/>
                <a:gd name="T8" fmla="*/ 6 w 43"/>
                <a:gd name="T9" fmla="*/ 29 h 36"/>
                <a:gd name="T10" fmla="*/ 6 w 43"/>
                <a:gd name="T11" fmla="*/ 36 h 36"/>
                <a:gd name="T12" fmla="*/ 6 w 43"/>
                <a:gd name="T13" fmla="*/ 29 h 36"/>
                <a:gd name="T14" fmla="*/ 0 w 43"/>
                <a:gd name="T15" fmla="*/ 33 h 36"/>
                <a:gd name="T16" fmla="*/ 6 w 43"/>
                <a:gd name="T17" fmla="*/ 36 h 36"/>
                <a:gd name="T18" fmla="*/ 11 w 43"/>
                <a:gd name="T19" fmla="*/ 29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11" y="29"/>
                  </a:moveTo>
                  <a:lnTo>
                    <a:pt x="11" y="36"/>
                  </a:lnTo>
                  <a:lnTo>
                    <a:pt x="43" y="8"/>
                  </a:lnTo>
                  <a:lnTo>
                    <a:pt x="36" y="0"/>
                  </a:lnTo>
                  <a:lnTo>
                    <a:pt x="6" y="29"/>
                  </a:lnTo>
                  <a:lnTo>
                    <a:pt x="6" y="36"/>
                  </a:lnTo>
                  <a:lnTo>
                    <a:pt x="6" y="29"/>
                  </a:lnTo>
                  <a:lnTo>
                    <a:pt x="0" y="33"/>
                  </a:lnTo>
                  <a:lnTo>
                    <a:pt x="6" y="36"/>
                  </a:lnTo>
                  <a:lnTo>
                    <a:pt x="11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3" name="Freeform 338"/>
            <p:cNvSpPr>
              <a:spLocks/>
            </p:cNvSpPr>
            <p:nvPr/>
          </p:nvSpPr>
          <p:spPr bwMode="auto">
            <a:xfrm>
              <a:off x="2697" y="2853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0 w 9"/>
                <a:gd name="T5" fmla="*/ 4 h 6"/>
                <a:gd name="T6" fmla="*/ 2 w 9"/>
                <a:gd name="T7" fmla="*/ 4 h 6"/>
                <a:gd name="T8" fmla="*/ 2 w 9"/>
                <a:gd name="T9" fmla="*/ 6 h 6"/>
                <a:gd name="T10" fmla="*/ 3 w 9"/>
                <a:gd name="T11" fmla="*/ 6 h 6"/>
                <a:gd name="T12" fmla="*/ 5 w 9"/>
                <a:gd name="T13" fmla="*/ 6 h 6"/>
                <a:gd name="T14" fmla="*/ 7 w 9"/>
                <a:gd name="T15" fmla="*/ 4 h 6"/>
                <a:gd name="T16" fmla="*/ 9 w 9"/>
                <a:gd name="T17" fmla="*/ 2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4" name="Freeform 339"/>
            <p:cNvSpPr>
              <a:spLocks/>
            </p:cNvSpPr>
            <p:nvPr/>
          </p:nvSpPr>
          <p:spPr bwMode="auto">
            <a:xfrm>
              <a:off x="2697" y="2813"/>
              <a:ext cx="22" cy="42"/>
            </a:xfrm>
            <a:custGeom>
              <a:avLst/>
              <a:gdLst>
                <a:gd name="T0" fmla="*/ 18 w 22"/>
                <a:gd name="T1" fmla="*/ 2 h 42"/>
                <a:gd name="T2" fmla="*/ 13 w 22"/>
                <a:gd name="T3" fmla="*/ 0 h 42"/>
                <a:gd name="T4" fmla="*/ 0 w 22"/>
                <a:gd name="T5" fmla="*/ 40 h 42"/>
                <a:gd name="T6" fmla="*/ 9 w 22"/>
                <a:gd name="T7" fmla="*/ 42 h 42"/>
                <a:gd name="T8" fmla="*/ 22 w 22"/>
                <a:gd name="T9" fmla="*/ 4 h 42"/>
                <a:gd name="T10" fmla="*/ 18 w 22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2"/>
                <a:gd name="T20" fmla="*/ 22 w 22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2">
                  <a:moveTo>
                    <a:pt x="18" y="2"/>
                  </a:moveTo>
                  <a:lnTo>
                    <a:pt x="13" y="0"/>
                  </a:lnTo>
                  <a:lnTo>
                    <a:pt x="0" y="40"/>
                  </a:lnTo>
                  <a:lnTo>
                    <a:pt x="9" y="42"/>
                  </a:lnTo>
                  <a:lnTo>
                    <a:pt x="22" y="4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5" name="Freeform 340"/>
            <p:cNvSpPr>
              <a:spLocks/>
            </p:cNvSpPr>
            <p:nvPr/>
          </p:nvSpPr>
          <p:spPr bwMode="auto">
            <a:xfrm>
              <a:off x="2710" y="2810"/>
              <a:ext cx="9" cy="7"/>
            </a:xfrm>
            <a:custGeom>
              <a:avLst/>
              <a:gdLst>
                <a:gd name="T0" fmla="*/ 9 w 9"/>
                <a:gd name="T1" fmla="*/ 7 h 7"/>
                <a:gd name="T2" fmla="*/ 9 w 9"/>
                <a:gd name="T3" fmla="*/ 5 h 7"/>
                <a:gd name="T4" fmla="*/ 9 w 9"/>
                <a:gd name="T5" fmla="*/ 3 h 7"/>
                <a:gd name="T6" fmla="*/ 9 w 9"/>
                <a:gd name="T7" fmla="*/ 1 h 7"/>
                <a:gd name="T8" fmla="*/ 7 w 9"/>
                <a:gd name="T9" fmla="*/ 0 h 7"/>
                <a:gd name="T10" fmla="*/ 5 w 9"/>
                <a:gd name="T11" fmla="*/ 0 h 7"/>
                <a:gd name="T12" fmla="*/ 4 w 9"/>
                <a:gd name="T13" fmla="*/ 0 h 7"/>
                <a:gd name="T14" fmla="*/ 2 w 9"/>
                <a:gd name="T15" fmla="*/ 1 h 7"/>
                <a:gd name="T16" fmla="*/ 0 w 9"/>
                <a:gd name="T17" fmla="*/ 3 h 7"/>
                <a:gd name="T18" fmla="*/ 9 w 9"/>
                <a:gd name="T19" fmla="*/ 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9" y="7"/>
                  </a:moveTo>
                  <a:lnTo>
                    <a:pt x="9" y="5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6" name="Freeform 341"/>
            <p:cNvSpPr>
              <a:spLocks/>
            </p:cNvSpPr>
            <p:nvPr/>
          </p:nvSpPr>
          <p:spPr bwMode="auto">
            <a:xfrm>
              <a:off x="2585" y="2996"/>
              <a:ext cx="10" cy="10"/>
            </a:xfrm>
            <a:custGeom>
              <a:avLst/>
              <a:gdLst>
                <a:gd name="T0" fmla="*/ 2 w 10"/>
                <a:gd name="T1" fmla="*/ 0 h 10"/>
                <a:gd name="T2" fmla="*/ 0 w 10"/>
                <a:gd name="T3" fmla="*/ 4 h 10"/>
                <a:gd name="T4" fmla="*/ 0 w 10"/>
                <a:gd name="T5" fmla="*/ 6 h 10"/>
                <a:gd name="T6" fmla="*/ 2 w 10"/>
                <a:gd name="T7" fmla="*/ 6 h 10"/>
                <a:gd name="T8" fmla="*/ 4 w 10"/>
                <a:gd name="T9" fmla="*/ 8 h 10"/>
                <a:gd name="T10" fmla="*/ 6 w 10"/>
                <a:gd name="T11" fmla="*/ 10 h 10"/>
                <a:gd name="T12" fmla="*/ 8 w 10"/>
                <a:gd name="T13" fmla="*/ 10 h 10"/>
                <a:gd name="T14" fmla="*/ 10 w 10"/>
                <a:gd name="T15" fmla="*/ 8 h 10"/>
                <a:gd name="T16" fmla="*/ 10 w 10"/>
                <a:gd name="T17" fmla="*/ 6 h 10"/>
                <a:gd name="T18" fmla="*/ 2 w 1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10"/>
                <a:gd name="T32" fmla="*/ 10 w 1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10">
                  <a:moveTo>
                    <a:pt x="2" y="0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7" name="Freeform 342"/>
            <p:cNvSpPr>
              <a:spLocks/>
            </p:cNvSpPr>
            <p:nvPr/>
          </p:nvSpPr>
          <p:spPr bwMode="auto">
            <a:xfrm>
              <a:off x="2587" y="2811"/>
              <a:ext cx="132" cy="191"/>
            </a:xfrm>
            <a:custGeom>
              <a:avLst/>
              <a:gdLst>
                <a:gd name="T0" fmla="*/ 127 w 132"/>
                <a:gd name="T1" fmla="*/ 4 h 191"/>
                <a:gd name="T2" fmla="*/ 123 w 132"/>
                <a:gd name="T3" fmla="*/ 0 h 191"/>
                <a:gd name="T4" fmla="*/ 0 w 132"/>
                <a:gd name="T5" fmla="*/ 185 h 191"/>
                <a:gd name="T6" fmla="*/ 8 w 132"/>
                <a:gd name="T7" fmla="*/ 191 h 191"/>
                <a:gd name="T8" fmla="*/ 132 w 132"/>
                <a:gd name="T9" fmla="*/ 6 h 191"/>
                <a:gd name="T10" fmla="*/ 127 w 132"/>
                <a:gd name="T11" fmla="*/ 4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2"/>
                <a:gd name="T19" fmla="*/ 0 h 191"/>
                <a:gd name="T20" fmla="*/ 132 w 132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2" h="191">
                  <a:moveTo>
                    <a:pt x="127" y="4"/>
                  </a:moveTo>
                  <a:lnTo>
                    <a:pt x="123" y="0"/>
                  </a:lnTo>
                  <a:lnTo>
                    <a:pt x="0" y="185"/>
                  </a:lnTo>
                  <a:lnTo>
                    <a:pt x="8" y="191"/>
                  </a:lnTo>
                  <a:lnTo>
                    <a:pt x="132" y="6"/>
                  </a:lnTo>
                  <a:lnTo>
                    <a:pt x="12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8" name="Freeform 343"/>
            <p:cNvSpPr>
              <a:spLocks/>
            </p:cNvSpPr>
            <p:nvPr/>
          </p:nvSpPr>
          <p:spPr bwMode="auto">
            <a:xfrm>
              <a:off x="2710" y="2810"/>
              <a:ext cx="9" cy="7"/>
            </a:xfrm>
            <a:custGeom>
              <a:avLst/>
              <a:gdLst>
                <a:gd name="T0" fmla="*/ 9 w 9"/>
                <a:gd name="T1" fmla="*/ 7 h 7"/>
                <a:gd name="T2" fmla="*/ 9 w 9"/>
                <a:gd name="T3" fmla="*/ 5 h 7"/>
                <a:gd name="T4" fmla="*/ 9 w 9"/>
                <a:gd name="T5" fmla="*/ 3 h 7"/>
                <a:gd name="T6" fmla="*/ 9 w 9"/>
                <a:gd name="T7" fmla="*/ 1 h 7"/>
                <a:gd name="T8" fmla="*/ 7 w 9"/>
                <a:gd name="T9" fmla="*/ 1 h 7"/>
                <a:gd name="T10" fmla="*/ 5 w 9"/>
                <a:gd name="T11" fmla="*/ 0 h 7"/>
                <a:gd name="T12" fmla="*/ 4 w 9"/>
                <a:gd name="T13" fmla="*/ 0 h 7"/>
                <a:gd name="T14" fmla="*/ 2 w 9"/>
                <a:gd name="T15" fmla="*/ 1 h 7"/>
                <a:gd name="T16" fmla="*/ 0 w 9"/>
                <a:gd name="T17" fmla="*/ 1 h 7"/>
                <a:gd name="T18" fmla="*/ 9 w 9"/>
                <a:gd name="T19" fmla="*/ 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9" y="7"/>
                  </a:moveTo>
                  <a:lnTo>
                    <a:pt x="9" y="5"/>
                  </a:lnTo>
                  <a:lnTo>
                    <a:pt x="9" y="3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19" name="Freeform 344"/>
            <p:cNvSpPr>
              <a:spLocks/>
            </p:cNvSpPr>
            <p:nvPr/>
          </p:nvSpPr>
          <p:spPr bwMode="auto">
            <a:xfrm>
              <a:off x="3183" y="2338"/>
              <a:ext cx="10" cy="7"/>
            </a:xfrm>
            <a:custGeom>
              <a:avLst/>
              <a:gdLst>
                <a:gd name="T0" fmla="*/ 10 w 10"/>
                <a:gd name="T1" fmla="*/ 7 h 7"/>
                <a:gd name="T2" fmla="*/ 10 w 10"/>
                <a:gd name="T3" fmla="*/ 6 h 7"/>
                <a:gd name="T4" fmla="*/ 10 w 10"/>
                <a:gd name="T5" fmla="*/ 4 h 7"/>
                <a:gd name="T6" fmla="*/ 10 w 10"/>
                <a:gd name="T7" fmla="*/ 2 h 7"/>
                <a:gd name="T8" fmla="*/ 8 w 10"/>
                <a:gd name="T9" fmla="*/ 0 h 7"/>
                <a:gd name="T10" fmla="*/ 6 w 10"/>
                <a:gd name="T11" fmla="*/ 0 h 7"/>
                <a:gd name="T12" fmla="*/ 4 w 10"/>
                <a:gd name="T13" fmla="*/ 0 h 7"/>
                <a:gd name="T14" fmla="*/ 2 w 10"/>
                <a:gd name="T15" fmla="*/ 0 h 7"/>
                <a:gd name="T16" fmla="*/ 0 w 10"/>
                <a:gd name="T17" fmla="*/ 2 h 7"/>
                <a:gd name="T18" fmla="*/ 10 w 10"/>
                <a:gd name="T19" fmla="*/ 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7"/>
                <a:gd name="T32" fmla="*/ 10 w 10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7">
                  <a:moveTo>
                    <a:pt x="10" y="7"/>
                  </a:move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0" name="Freeform 345"/>
            <p:cNvSpPr>
              <a:spLocks/>
            </p:cNvSpPr>
            <p:nvPr/>
          </p:nvSpPr>
          <p:spPr bwMode="auto">
            <a:xfrm>
              <a:off x="3142" y="2340"/>
              <a:ext cx="51" cy="68"/>
            </a:xfrm>
            <a:custGeom>
              <a:avLst/>
              <a:gdLst>
                <a:gd name="T0" fmla="*/ 6 w 51"/>
                <a:gd name="T1" fmla="*/ 64 h 68"/>
                <a:gd name="T2" fmla="*/ 9 w 51"/>
                <a:gd name="T3" fmla="*/ 68 h 68"/>
                <a:gd name="T4" fmla="*/ 51 w 51"/>
                <a:gd name="T5" fmla="*/ 5 h 68"/>
                <a:gd name="T6" fmla="*/ 41 w 51"/>
                <a:gd name="T7" fmla="*/ 0 h 68"/>
                <a:gd name="T8" fmla="*/ 0 w 51"/>
                <a:gd name="T9" fmla="*/ 62 h 68"/>
                <a:gd name="T10" fmla="*/ 6 w 51"/>
                <a:gd name="T11" fmla="*/ 64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"/>
                <a:gd name="T19" fmla="*/ 0 h 68"/>
                <a:gd name="T20" fmla="*/ 51 w 51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" h="68">
                  <a:moveTo>
                    <a:pt x="6" y="64"/>
                  </a:moveTo>
                  <a:lnTo>
                    <a:pt x="9" y="68"/>
                  </a:lnTo>
                  <a:lnTo>
                    <a:pt x="51" y="5"/>
                  </a:lnTo>
                  <a:lnTo>
                    <a:pt x="41" y="0"/>
                  </a:lnTo>
                  <a:lnTo>
                    <a:pt x="0" y="62"/>
                  </a:lnTo>
                  <a:lnTo>
                    <a:pt x="6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1" name="Freeform 346"/>
            <p:cNvSpPr>
              <a:spLocks/>
            </p:cNvSpPr>
            <p:nvPr/>
          </p:nvSpPr>
          <p:spPr bwMode="auto">
            <a:xfrm>
              <a:off x="3142" y="2402"/>
              <a:ext cx="9" cy="8"/>
            </a:xfrm>
            <a:custGeom>
              <a:avLst/>
              <a:gdLst>
                <a:gd name="T0" fmla="*/ 0 w 9"/>
                <a:gd name="T1" fmla="*/ 0 h 8"/>
                <a:gd name="T2" fmla="*/ 0 w 9"/>
                <a:gd name="T3" fmla="*/ 2 h 8"/>
                <a:gd name="T4" fmla="*/ 0 w 9"/>
                <a:gd name="T5" fmla="*/ 4 h 8"/>
                <a:gd name="T6" fmla="*/ 0 w 9"/>
                <a:gd name="T7" fmla="*/ 6 h 8"/>
                <a:gd name="T8" fmla="*/ 2 w 9"/>
                <a:gd name="T9" fmla="*/ 8 h 8"/>
                <a:gd name="T10" fmla="*/ 4 w 9"/>
                <a:gd name="T11" fmla="*/ 8 h 8"/>
                <a:gd name="T12" fmla="*/ 6 w 9"/>
                <a:gd name="T13" fmla="*/ 8 h 8"/>
                <a:gd name="T14" fmla="*/ 8 w 9"/>
                <a:gd name="T15" fmla="*/ 8 h 8"/>
                <a:gd name="T16" fmla="*/ 9 w 9"/>
                <a:gd name="T17" fmla="*/ 6 h 8"/>
                <a:gd name="T18" fmla="*/ 0 w 9"/>
                <a:gd name="T19" fmla="*/ 0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9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2" name="Freeform 347"/>
            <p:cNvSpPr>
              <a:spLocks/>
            </p:cNvSpPr>
            <p:nvPr/>
          </p:nvSpPr>
          <p:spPr bwMode="auto">
            <a:xfrm>
              <a:off x="3142" y="2400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2 h 10"/>
                <a:gd name="T6" fmla="*/ 0 w 4"/>
                <a:gd name="T7" fmla="*/ 4 h 10"/>
                <a:gd name="T8" fmla="*/ 0 w 4"/>
                <a:gd name="T9" fmla="*/ 6 h 10"/>
                <a:gd name="T10" fmla="*/ 0 w 4"/>
                <a:gd name="T11" fmla="*/ 8 h 10"/>
                <a:gd name="T12" fmla="*/ 2 w 4"/>
                <a:gd name="T13" fmla="*/ 10 h 10"/>
                <a:gd name="T14" fmla="*/ 4 w 4"/>
                <a:gd name="T15" fmla="*/ 10 h 10"/>
                <a:gd name="T16" fmla="*/ 4 w 4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3" name="Freeform 348"/>
            <p:cNvSpPr>
              <a:spLocks/>
            </p:cNvSpPr>
            <p:nvPr/>
          </p:nvSpPr>
          <p:spPr bwMode="auto">
            <a:xfrm>
              <a:off x="3146" y="2400"/>
              <a:ext cx="83" cy="10"/>
            </a:xfrm>
            <a:custGeom>
              <a:avLst/>
              <a:gdLst>
                <a:gd name="T0" fmla="*/ 83 w 83"/>
                <a:gd name="T1" fmla="*/ 4 h 10"/>
                <a:gd name="T2" fmla="*/ 83 w 83"/>
                <a:gd name="T3" fmla="*/ 0 h 10"/>
                <a:gd name="T4" fmla="*/ 0 w 83"/>
                <a:gd name="T5" fmla="*/ 0 h 10"/>
                <a:gd name="T6" fmla="*/ 0 w 83"/>
                <a:gd name="T7" fmla="*/ 10 h 10"/>
                <a:gd name="T8" fmla="*/ 83 w 83"/>
                <a:gd name="T9" fmla="*/ 10 h 10"/>
                <a:gd name="T10" fmla="*/ 83 w 83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0"/>
                <a:gd name="T20" fmla="*/ 83 w 8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0">
                  <a:moveTo>
                    <a:pt x="83" y="4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3" y="10"/>
                  </a:lnTo>
                  <a:lnTo>
                    <a:pt x="8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4" name="Freeform 349"/>
            <p:cNvSpPr>
              <a:spLocks/>
            </p:cNvSpPr>
            <p:nvPr/>
          </p:nvSpPr>
          <p:spPr bwMode="auto">
            <a:xfrm>
              <a:off x="3229" y="2400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2 w 5"/>
                <a:gd name="T3" fmla="*/ 10 h 10"/>
                <a:gd name="T4" fmla="*/ 4 w 5"/>
                <a:gd name="T5" fmla="*/ 8 h 10"/>
                <a:gd name="T6" fmla="*/ 4 w 5"/>
                <a:gd name="T7" fmla="*/ 6 h 10"/>
                <a:gd name="T8" fmla="*/ 5 w 5"/>
                <a:gd name="T9" fmla="*/ 4 h 10"/>
                <a:gd name="T10" fmla="*/ 4 w 5"/>
                <a:gd name="T11" fmla="*/ 2 h 10"/>
                <a:gd name="T12" fmla="*/ 2 w 5"/>
                <a:gd name="T13" fmla="*/ 0 h 10"/>
                <a:gd name="T14" fmla="*/ 0 w 5"/>
                <a:gd name="T15" fmla="*/ 0 h 10"/>
                <a:gd name="T16" fmla="*/ 0 w 5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10"/>
                <a:gd name="T29" fmla="*/ 5 w 5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5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5" name="Freeform 350"/>
            <p:cNvSpPr>
              <a:spLocks/>
            </p:cNvSpPr>
            <p:nvPr/>
          </p:nvSpPr>
          <p:spPr bwMode="auto">
            <a:xfrm>
              <a:off x="3225" y="2402"/>
              <a:ext cx="9" cy="8"/>
            </a:xfrm>
            <a:custGeom>
              <a:avLst/>
              <a:gdLst>
                <a:gd name="T0" fmla="*/ 0 w 9"/>
                <a:gd name="T1" fmla="*/ 6 h 8"/>
                <a:gd name="T2" fmla="*/ 0 w 9"/>
                <a:gd name="T3" fmla="*/ 8 h 8"/>
                <a:gd name="T4" fmla="*/ 2 w 9"/>
                <a:gd name="T5" fmla="*/ 8 h 8"/>
                <a:gd name="T6" fmla="*/ 4 w 9"/>
                <a:gd name="T7" fmla="*/ 8 h 8"/>
                <a:gd name="T8" fmla="*/ 6 w 9"/>
                <a:gd name="T9" fmla="*/ 8 h 8"/>
                <a:gd name="T10" fmla="*/ 8 w 9"/>
                <a:gd name="T11" fmla="*/ 6 h 8"/>
                <a:gd name="T12" fmla="*/ 9 w 9"/>
                <a:gd name="T13" fmla="*/ 4 h 8"/>
                <a:gd name="T14" fmla="*/ 9 w 9"/>
                <a:gd name="T15" fmla="*/ 2 h 8"/>
                <a:gd name="T16" fmla="*/ 8 w 9"/>
                <a:gd name="T17" fmla="*/ 0 h 8"/>
                <a:gd name="T18" fmla="*/ 0 w 9"/>
                <a:gd name="T19" fmla="*/ 6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6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6" name="Freeform 351"/>
            <p:cNvSpPr>
              <a:spLocks/>
            </p:cNvSpPr>
            <p:nvPr/>
          </p:nvSpPr>
          <p:spPr bwMode="auto">
            <a:xfrm>
              <a:off x="3183" y="2340"/>
              <a:ext cx="50" cy="68"/>
            </a:xfrm>
            <a:custGeom>
              <a:avLst/>
              <a:gdLst>
                <a:gd name="T0" fmla="*/ 4 w 50"/>
                <a:gd name="T1" fmla="*/ 4 h 68"/>
                <a:gd name="T2" fmla="*/ 0 w 50"/>
                <a:gd name="T3" fmla="*/ 5 h 68"/>
                <a:gd name="T4" fmla="*/ 42 w 50"/>
                <a:gd name="T5" fmla="*/ 68 h 68"/>
                <a:gd name="T6" fmla="*/ 50 w 50"/>
                <a:gd name="T7" fmla="*/ 62 h 68"/>
                <a:gd name="T8" fmla="*/ 8 w 50"/>
                <a:gd name="T9" fmla="*/ 0 h 68"/>
                <a:gd name="T10" fmla="*/ 4 w 50"/>
                <a:gd name="T11" fmla="*/ 4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68"/>
                <a:gd name="T20" fmla="*/ 50 w 50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68">
                  <a:moveTo>
                    <a:pt x="4" y="4"/>
                  </a:moveTo>
                  <a:lnTo>
                    <a:pt x="0" y="5"/>
                  </a:lnTo>
                  <a:lnTo>
                    <a:pt x="42" y="68"/>
                  </a:lnTo>
                  <a:lnTo>
                    <a:pt x="50" y="62"/>
                  </a:lnTo>
                  <a:lnTo>
                    <a:pt x="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7" name="Freeform 352"/>
            <p:cNvSpPr>
              <a:spLocks/>
            </p:cNvSpPr>
            <p:nvPr/>
          </p:nvSpPr>
          <p:spPr bwMode="auto">
            <a:xfrm>
              <a:off x="3182" y="2338"/>
              <a:ext cx="9" cy="7"/>
            </a:xfrm>
            <a:custGeom>
              <a:avLst/>
              <a:gdLst>
                <a:gd name="T0" fmla="*/ 9 w 9"/>
                <a:gd name="T1" fmla="*/ 2 h 7"/>
                <a:gd name="T2" fmla="*/ 9 w 9"/>
                <a:gd name="T3" fmla="*/ 0 h 7"/>
                <a:gd name="T4" fmla="*/ 7 w 9"/>
                <a:gd name="T5" fmla="*/ 0 h 7"/>
                <a:gd name="T6" fmla="*/ 5 w 9"/>
                <a:gd name="T7" fmla="*/ 0 h 7"/>
                <a:gd name="T8" fmla="*/ 3 w 9"/>
                <a:gd name="T9" fmla="*/ 2 h 7"/>
                <a:gd name="T10" fmla="*/ 1 w 9"/>
                <a:gd name="T11" fmla="*/ 2 h 7"/>
                <a:gd name="T12" fmla="*/ 0 w 9"/>
                <a:gd name="T13" fmla="*/ 4 h 7"/>
                <a:gd name="T14" fmla="*/ 0 w 9"/>
                <a:gd name="T15" fmla="*/ 6 h 7"/>
                <a:gd name="T16" fmla="*/ 1 w 9"/>
                <a:gd name="T17" fmla="*/ 7 h 7"/>
                <a:gd name="T18" fmla="*/ 9 w 9"/>
                <a:gd name="T19" fmla="*/ 2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9" y="2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8" name="Freeform 353"/>
            <p:cNvSpPr>
              <a:spLocks/>
            </p:cNvSpPr>
            <p:nvPr/>
          </p:nvSpPr>
          <p:spPr bwMode="auto">
            <a:xfrm>
              <a:off x="3172" y="2362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4 w 4"/>
                <a:gd name="T13" fmla="*/ 0 h 10"/>
                <a:gd name="T14" fmla="*/ 2 w 4"/>
                <a:gd name="T15" fmla="*/ 0 h 10"/>
                <a:gd name="T16" fmla="*/ 0 w 4"/>
                <a:gd name="T17" fmla="*/ 0 h 10"/>
                <a:gd name="T18" fmla="*/ 0 w 4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29" name="Freeform 354"/>
            <p:cNvSpPr>
              <a:spLocks/>
            </p:cNvSpPr>
            <p:nvPr/>
          </p:nvSpPr>
          <p:spPr bwMode="auto">
            <a:xfrm>
              <a:off x="3146" y="2362"/>
              <a:ext cx="26" cy="10"/>
            </a:xfrm>
            <a:custGeom>
              <a:avLst/>
              <a:gdLst>
                <a:gd name="T0" fmla="*/ 0 w 26"/>
                <a:gd name="T1" fmla="*/ 4 h 10"/>
                <a:gd name="T2" fmla="*/ 0 w 26"/>
                <a:gd name="T3" fmla="*/ 10 h 10"/>
                <a:gd name="T4" fmla="*/ 26 w 26"/>
                <a:gd name="T5" fmla="*/ 10 h 10"/>
                <a:gd name="T6" fmla="*/ 26 w 26"/>
                <a:gd name="T7" fmla="*/ 0 h 10"/>
                <a:gd name="T8" fmla="*/ 0 w 26"/>
                <a:gd name="T9" fmla="*/ 0 h 10"/>
                <a:gd name="T10" fmla="*/ 0 w 26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10"/>
                <a:gd name="T20" fmla="*/ 26 w 2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10">
                  <a:moveTo>
                    <a:pt x="0" y="4"/>
                  </a:moveTo>
                  <a:lnTo>
                    <a:pt x="0" y="10"/>
                  </a:lnTo>
                  <a:lnTo>
                    <a:pt x="26" y="1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0" name="Freeform 355"/>
            <p:cNvSpPr>
              <a:spLocks/>
            </p:cNvSpPr>
            <p:nvPr/>
          </p:nvSpPr>
          <p:spPr bwMode="auto">
            <a:xfrm>
              <a:off x="3142" y="2362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0 h 10"/>
                <a:gd name="T6" fmla="*/ 0 w 4"/>
                <a:gd name="T7" fmla="*/ 2 h 10"/>
                <a:gd name="T8" fmla="*/ 0 w 4"/>
                <a:gd name="T9" fmla="*/ 4 h 10"/>
                <a:gd name="T10" fmla="*/ 0 w 4"/>
                <a:gd name="T11" fmla="*/ 6 h 10"/>
                <a:gd name="T12" fmla="*/ 0 w 4"/>
                <a:gd name="T13" fmla="*/ 8 h 10"/>
                <a:gd name="T14" fmla="*/ 2 w 4"/>
                <a:gd name="T15" fmla="*/ 10 h 10"/>
                <a:gd name="T16" fmla="*/ 4 w 4"/>
                <a:gd name="T17" fmla="*/ 10 h 10"/>
                <a:gd name="T18" fmla="*/ 4 w 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1" name="Freeform 356"/>
            <p:cNvSpPr>
              <a:spLocks/>
            </p:cNvSpPr>
            <p:nvPr/>
          </p:nvSpPr>
          <p:spPr bwMode="auto">
            <a:xfrm>
              <a:off x="3142" y="2338"/>
              <a:ext cx="4" cy="9"/>
            </a:xfrm>
            <a:custGeom>
              <a:avLst/>
              <a:gdLst>
                <a:gd name="T0" fmla="*/ 4 w 4"/>
                <a:gd name="T1" fmla="*/ 0 h 9"/>
                <a:gd name="T2" fmla="*/ 2 w 4"/>
                <a:gd name="T3" fmla="*/ 0 h 9"/>
                <a:gd name="T4" fmla="*/ 0 w 4"/>
                <a:gd name="T5" fmla="*/ 2 h 9"/>
                <a:gd name="T6" fmla="*/ 0 w 4"/>
                <a:gd name="T7" fmla="*/ 4 h 9"/>
                <a:gd name="T8" fmla="*/ 0 w 4"/>
                <a:gd name="T9" fmla="*/ 6 h 9"/>
                <a:gd name="T10" fmla="*/ 0 w 4"/>
                <a:gd name="T11" fmla="*/ 7 h 9"/>
                <a:gd name="T12" fmla="*/ 0 w 4"/>
                <a:gd name="T13" fmla="*/ 9 h 9"/>
                <a:gd name="T14" fmla="*/ 2 w 4"/>
                <a:gd name="T15" fmla="*/ 9 h 9"/>
                <a:gd name="T16" fmla="*/ 4 w 4"/>
                <a:gd name="T17" fmla="*/ 9 h 9"/>
                <a:gd name="T18" fmla="*/ 4 w 4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9"/>
                <a:gd name="T32" fmla="*/ 4 w 4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9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2" name="Freeform 357"/>
            <p:cNvSpPr>
              <a:spLocks/>
            </p:cNvSpPr>
            <p:nvPr/>
          </p:nvSpPr>
          <p:spPr bwMode="auto">
            <a:xfrm>
              <a:off x="3146" y="2338"/>
              <a:ext cx="83" cy="9"/>
            </a:xfrm>
            <a:custGeom>
              <a:avLst/>
              <a:gdLst>
                <a:gd name="T0" fmla="*/ 83 w 83"/>
                <a:gd name="T1" fmla="*/ 6 h 9"/>
                <a:gd name="T2" fmla="*/ 83 w 83"/>
                <a:gd name="T3" fmla="*/ 0 h 9"/>
                <a:gd name="T4" fmla="*/ 0 w 83"/>
                <a:gd name="T5" fmla="*/ 0 h 9"/>
                <a:gd name="T6" fmla="*/ 0 w 83"/>
                <a:gd name="T7" fmla="*/ 9 h 9"/>
                <a:gd name="T8" fmla="*/ 83 w 83"/>
                <a:gd name="T9" fmla="*/ 9 h 9"/>
                <a:gd name="T10" fmla="*/ 83 w 83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9"/>
                <a:gd name="T20" fmla="*/ 83 w 83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9">
                  <a:moveTo>
                    <a:pt x="83" y="6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3" y="9"/>
                  </a:lnTo>
                  <a:lnTo>
                    <a:pt x="8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3" name="Freeform 358"/>
            <p:cNvSpPr>
              <a:spLocks/>
            </p:cNvSpPr>
            <p:nvPr/>
          </p:nvSpPr>
          <p:spPr bwMode="auto">
            <a:xfrm>
              <a:off x="3229" y="2338"/>
              <a:ext cx="5" cy="9"/>
            </a:xfrm>
            <a:custGeom>
              <a:avLst/>
              <a:gdLst>
                <a:gd name="T0" fmla="*/ 0 w 5"/>
                <a:gd name="T1" fmla="*/ 9 h 9"/>
                <a:gd name="T2" fmla="*/ 2 w 5"/>
                <a:gd name="T3" fmla="*/ 9 h 9"/>
                <a:gd name="T4" fmla="*/ 4 w 5"/>
                <a:gd name="T5" fmla="*/ 9 h 9"/>
                <a:gd name="T6" fmla="*/ 4 w 5"/>
                <a:gd name="T7" fmla="*/ 7 h 9"/>
                <a:gd name="T8" fmla="*/ 5 w 5"/>
                <a:gd name="T9" fmla="*/ 6 h 9"/>
                <a:gd name="T10" fmla="*/ 4 w 5"/>
                <a:gd name="T11" fmla="*/ 4 h 9"/>
                <a:gd name="T12" fmla="*/ 4 w 5"/>
                <a:gd name="T13" fmla="*/ 2 h 9"/>
                <a:gd name="T14" fmla="*/ 2 w 5"/>
                <a:gd name="T15" fmla="*/ 0 h 9"/>
                <a:gd name="T16" fmla="*/ 0 w 5"/>
                <a:gd name="T17" fmla="*/ 0 h 9"/>
                <a:gd name="T18" fmla="*/ 0 w 5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5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4" name="Freeform 359"/>
            <p:cNvSpPr>
              <a:spLocks/>
            </p:cNvSpPr>
            <p:nvPr/>
          </p:nvSpPr>
          <p:spPr bwMode="auto">
            <a:xfrm>
              <a:off x="3183" y="2404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6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4 h 6"/>
                <a:gd name="T12" fmla="*/ 10 w 10"/>
                <a:gd name="T13" fmla="*/ 4 h 6"/>
                <a:gd name="T14" fmla="*/ 10 w 10"/>
                <a:gd name="T15" fmla="*/ 0 h 6"/>
                <a:gd name="T16" fmla="*/ 0 w 1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5" name="Freeform 360"/>
            <p:cNvSpPr>
              <a:spLocks/>
            </p:cNvSpPr>
            <p:nvPr/>
          </p:nvSpPr>
          <p:spPr bwMode="auto">
            <a:xfrm>
              <a:off x="3183" y="2344"/>
              <a:ext cx="10" cy="60"/>
            </a:xfrm>
            <a:custGeom>
              <a:avLst/>
              <a:gdLst>
                <a:gd name="T0" fmla="*/ 4 w 10"/>
                <a:gd name="T1" fmla="*/ 0 h 60"/>
                <a:gd name="T2" fmla="*/ 0 w 10"/>
                <a:gd name="T3" fmla="*/ 0 h 60"/>
                <a:gd name="T4" fmla="*/ 0 w 10"/>
                <a:gd name="T5" fmla="*/ 60 h 60"/>
                <a:gd name="T6" fmla="*/ 10 w 10"/>
                <a:gd name="T7" fmla="*/ 60 h 60"/>
                <a:gd name="T8" fmla="*/ 10 w 10"/>
                <a:gd name="T9" fmla="*/ 0 h 60"/>
                <a:gd name="T10" fmla="*/ 4 w 10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60"/>
                <a:gd name="T20" fmla="*/ 10 w 10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60">
                  <a:moveTo>
                    <a:pt x="4" y="0"/>
                  </a:moveTo>
                  <a:lnTo>
                    <a:pt x="0" y="0"/>
                  </a:lnTo>
                  <a:lnTo>
                    <a:pt x="0" y="60"/>
                  </a:lnTo>
                  <a:lnTo>
                    <a:pt x="10" y="60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6" name="Freeform 361"/>
            <p:cNvSpPr>
              <a:spLocks/>
            </p:cNvSpPr>
            <p:nvPr/>
          </p:nvSpPr>
          <p:spPr bwMode="auto">
            <a:xfrm>
              <a:off x="3183" y="2338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7" name="Freeform 362"/>
            <p:cNvSpPr>
              <a:spLocks/>
            </p:cNvSpPr>
            <p:nvPr/>
          </p:nvSpPr>
          <p:spPr bwMode="auto">
            <a:xfrm>
              <a:off x="3023" y="2338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6 w 6"/>
                <a:gd name="T7" fmla="*/ 7 h 9"/>
                <a:gd name="T8" fmla="*/ 6 w 6"/>
                <a:gd name="T9" fmla="*/ 6 h 9"/>
                <a:gd name="T10" fmla="*/ 6 w 6"/>
                <a:gd name="T11" fmla="*/ 4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8" name="Freeform 363"/>
            <p:cNvSpPr>
              <a:spLocks/>
            </p:cNvSpPr>
            <p:nvPr/>
          </p:nvSpPr>
          <p:spPr bwMode="auto">
            <a:xfrm>
              <a:off x="2982" y="2338"/>
              <a:ext cx="41" cy="9"/>
            </a:xfrm>
            <a:custGeom>
              <a:avLst/>
              <a:gdLst>
                <a:gd name="T0" fmla="*/ 0 w 41"/>
                <a:gd name="T1" fmla="*/ 6 h 9"/>
                <a:gd name="T2" fmla="*/ 0 w 41"/>
                <a:gd name="T3" fmla="*/ 9 h 9"/>
                <a:gd name="T4" fmla="*/ 41 w 41"/>
                <a:gd name="T5" fmla="*/ 9 h 9"/>
                <a:gd name="T6" fmla="*/ 41 w 41"/>
                <a:gd name="T7" fmla="*/ 0 h 9"/>
                <a:gd name="T8" fmla="*/ 0 w 41"/>
                <a:gd name="T9" fmla="*/ 0 h 9"/>
                <a:gd name="T10" fmla="*/ 0 w 41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9"/>
                <a:gd name="T20" fmla="*/ 41 w 4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9">
                  <a:moveTo>
                    <a:pt x="0" y="6"/>
                  </a:moveTo>
                  <a:lnTo>
                    <a:pt x="0" y="9"/>
                  </a:lnTo>
                  <a:lnTo>
                    <a:pt x="41" y="9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39" name="Freeform 364"/>
            <p:cNvSpPr>
              <a:spLocks/>
            </p:cNvSpPr>
            <p:nvPr/>
          </p:nvSpPr>
          <p:spPr bwMode="auto">
            <a:xfrm>
              <a:off x="2978" y="2338"/>
              <a:ext cx="4" cy="9"/>
            </a:xfrm>
            <a:custGeom>
              <a:avLst/>
              <a:gdLst>
                <a:gd name="T0" fmla="*/ 4 w 4"/>
                <a:gd name="T1" fmla="*/ 0 h 9"/>
                <a:gd name="T2" fmla="*/ 2 w 4"/>
                <a:gd name="T3" fmla="*/ 0 h 9"/>
                <a:gd name="T4" fmla="*/ 0 w 4"/>
                <a:gd name="T5" fmla="*/ 2 h 9"/>
                <a:gd name="T6" fmla="*/ 0 w 4"/>
                <a:gd name="T7" fmla="*/ 4 h 9"/>
                <a:gd name="T8" fmla="*/ 0 w 4"/>
                <a:gd name="T9" fmla="*/ 6 h 9"/>
                <a:gd name="T10" fmla="*/ 0 w 4"/>
                <a:gd name="T11" fmla="*/ 7 h 9"/>
                <a:gd name="T12" fmla="*/ 0 w 4"/>
                <a:gd name="T13" fmla="*/ 9 h 9"/>
                <a:gd name="T14" fmla="*/ 2 w 4"/>
                <a:gd name="T15" fmla="*/ 9 h 9"/>
                <a:gd name="T16" fmla="*/ 4 w 4"/>
                <a:gd name="T17" fmla="*/ 9 h 9"/>
                <a:gd name="T18" fmla="*/ 4 w 4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9"/>
                <a:gd name="T32" fmla="*/ 4 w 4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9">
                  <a:moveTo>
                    <a:pt x="4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0" name="Freeform 365"/>
            <p:cNvSpPr>
              <a:spLocks/>
            </p:cNvSpPr>
            <p:nvPr/>
          </p:nvSpPr>
          <p:spPr bwMode="auto">
            <a:xfrm>
              <a:off x="2978" y="2461"/>
              <a:ext cx="4" cy="11"/>
            </a:xfrm>
            <a:custGeom>
              <a:avLst/>
              <a:gdLst>
                <a:gd name="T0" fmla="*/ 4 w 4"/>
                <a:gd name="T1" fmla="*/ 0 h 11"/>
                <a:gd name="T2" fmla="*/ 2 w 4"/>
                <a:gd name="T3" fmla="*/ 1 h 11"/>
                <a:gd name="T4" fmla="*/ 0 w 4"/>
                <a:gd name="T5" fmla="*/ 1 h 11"/>
                <a:gd name="T6" fmla="*/ 0 w 4"/>
                <a:gd name="T7" fmla="*/ 3 h 11"/>
                <a:gd name="T8" fmla="*/ 0 w 4"/>
                <a:gd name="T9" fmla="*/ 5 h 11"/>
                <a:gd name="T10" fmla="*/ 0 w 4"/>
                <a:gd name="T11" fmla="*/ 7 h 11"/>
                <a:gd name="T12" fmla="*/ 0 w 4"/>
                <a:gd name="T13" fmla="*/ 9 h 11"/>
                <a:gd name="T14" fmla="*/ 2 w 4"/>
                <a:gd name="T15" fmla="*/ 11 h 11"/>
                <a:gd name="T16" fmla="*/ 4 w 4"/>
                <a:gd name="T17" fmla="*/ 11 h 11"/>
                <a:gd name="T18" fmla="*/ 4 w 4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1"/>
                <a:gd name="T32" fmla="*/ 4 w 4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1">
                  <a:moveTo>
                    <a:pt x="4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1" name="Freeform 366"/>
            <p:cNvSpPr>
              <a:spLocks/>
            </p:cNvSpPr>
            <p:nvPr/>
          </p:nvSpPr>
          <p:spPr bwMode="auto">
            <a:xfrm>
              <a:off x="2982" y="2461"/>
              <a:ext cx="41" cy="11"/>
            </a:xfrm>
            <a:custGeom>
              <a:avLst/>
              <a:gdLst>
                <a:gd name="T0" fmla="*/ 41 w 41"/>
                <a:gd name="T1" fmla="*/ 5 h 11"/>
                <a:gd name="T2" fmla="*/ 41 w 41"/>
                <a:gd name="T3" fmla="*/ 0 h 11"/>
                <a:gd name="T4" fmla="*/ 0 w 41"/>
                <a:gd name="T5" fmla="*/ 0 h 11"/>
                <a:gd name="T6" fmla="*/ 0 w 41"/>
                <a:gd name="T7" fmla="*/ 11 h 11"/>
                <a:gd name="T8" fmla="*/ 41 w 41"/>
                <a:gd name="T9" fmla="*/ 11 h 11"/>
                <a:gd name="T10" fmla="*/ 41 w 4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11"/>
                <a:gd name="T20" fmla="*/ 41 w 4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11">
                  <a:moveTo>
                    <a:pt x="41" y="5"/>
                  </a:moveTo>
                  <a:lnTo>
                    <a:pt x="4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41" y="11"/>
                  </a:lnTo>
                  <a:lnTo>
                    <a:pt x="4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2" name="Freeform 367"/>
            <p:cNvSpPr>
              <a:spLocks/>
            </p:cNvSpPr>
            <p:nvPr/>
          </p:nvSpPr>
          <p:spPr bwMode="auto">
            <a:xfrm>
              <a:off x="3023" y="2461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11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5 h 11"/>
                <a:gd name="T10" fmla="*/ 6 w 6"/>
                <a:gd name="T11" fmla="*/ 3 h 11"/>
                <a:gd name="T12" fmla="*/ 4 w 6"/>
                <a:gd name="T13" fmla="*/ 1 h 11"/>
                <a:gd name="T14" fmla="*/ 2 w 6"/>
                <a:gd name="T15" fmla="*/ 1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3" name="Freeform 368"/>
            <p:cNvSpPr>
              <a:spLocks/>
            </p:cNvSpPr>
            <p:nvPr/>
          </p:nvSpPr>
          <p:spPr bwMode="auto">
            <a:xfrm>
              <a:off x="3019" y="2466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0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4" name="Freeform 369"/>
            <p:cNvSpPr>
              <a:spLocks/>
            </p:cNvSpPr>
            <p:nvPr/>
          </p:nvSpPr>
          <p:spPr bwMode="auto">
            <a:xfrm>
              <a:off x="3019" y="2344"/>
              <a:ext cx="10" cy="122"/>
            </a:xfrm>
            <a:custGeom>
              <a:avLst/>
              <a:gdLst>
                <a:gd name="T0" fmla="*/ 4 w 10"/>
                <a:gd name="T1" fmla="*/ 0 h 122"/>
                <a:gd name="T2" fmla="*/ 0 w 10"/>
                <a:gd name="T3" fmla="*/ 0 h 122"/>
                <a:gd name="T4" fmla="*/ 0 w 10"/>
                <a:gd name="T5" fmla="*/ 122 h 122"/>
                <a:gd name="T6" fmla="*/ 10 w 10"/>
                <a:gd name="T7" fmla="*/ 122 h 122"/>
                <a:gd name="T8" fmla="*/ 10 w 10"/>
                <a:gd name="T9" fmla="*/ 0 h 122"/>
                <a:gd name="T10" fmla="*/ 4 w 10"/>
                <a:gd name="T11" fmla="*/ 0 h 1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22"/>
                <a:gd name="T20" fmla="*/ 10 w 10"/>
                <a:gd name="T21" fmla="*/ 122 h 1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22">
                  <a:moveTo>
                    <a:pt x="4" y="0"/>
                  </a:moveTo>
                  <a:lnTo>
                    <a:pt x="0" y="0"/>
                  </a:lnTo>
                  <a:lnTo>
                    <a:pt x="0" y="122"/>
                  </a:lnTo>
                  <a:lnTo>
                    <a:pt x="10" y="122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5" name="Freeform 370"/>
            <p:cNvSpPr>
              <a:spLocks/>
            </p:cNvSpPr>
            <p:nvPr/>
          </p:nvSpPr>
          <p:spPr bwMode="auto">
            <a:xfrm>
              <a:off x="3019" y="2338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6" name="Freeform 371"/>
            <p:cNvSpPr>
              <a:spLocks/>
            </p:cNvSpPr>
            <p:nvPr/>
          </p:nvSpPr>
          <p:spPr bwMode="auto">
            <a:xfrm>
              <a:off x="2978" y="2338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7 w 9"/>
                <a:gd name="T5" fmla="*/ 2 h 6"/>
                <a:gd name="T6" fmla="*/ 5 w 9"/>
                <a:gd name="T7" fmla="*/ 0 h 6"/>
                <a:gd name="T8" fmla="*/ 4 w 9"/>
                <a:gd name="T9" fmla="*/ 0 h 6"/>
                <a:gd name="T10" fmla="*/ 2 w 9"/>
                <a:gd name="T11" fmla="*/ 0 h 6"/>
                <a:gd name="T12" fmla="*/ 0 w 9"/>
                <a:gd name="T13" fmla="*/ 2 h 6"/>
                <a:gd name="T14" fmla="*/ 0 w 9"/>
                <a:gd name="T15" fmla="*/ 4 h 6"/>
                <a:gd name="T16" fmla="*/ 0 w 9"/>
                <a:gd name="T17" fmla="*/ 6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7" name="Freeform 372"/>
            <p:cNvSpPr>
              <a:spLocks/>
            </p:cNvSpPr>
            <p:nvPr/>
          </p:nvSpPr>
          <p:spPr bwMode="auto">
            <a:xfrm>
              <a:off x="2978" y="2344"/>
              <a:ext cx="9" cy="122"/>
            </a:xfrm>
            <a:custGeom>
              <a:avLst/>
              <a:gdLst>
                <a:gd name="T0" fmla="*/ 4 w 9"/>
                <a:gd name="T1" fmla="*/ 122 h 122"/>
                <a:gd name="T2" fmla="*/ 9 w 9"/>
                <a:gd name="T3" fmla="*/ 122 h 122"/>
                <a:gd name="T4" fmla="*/ 9 w 9"/>
                <a:gd name="T5" fmla="*/ 0 h 122"/>
                <a:gd name="T6" fmla="*/ 0 w 9"/>
                <a:gd name="T7" fmla="*/ 0 h 122"/>
                <a:gd name="T8" fmla="*/ 0 w 9"/>
                <a:gd name="T9" fmla="*/ 122 h 122"/>
                <a:gd name="T10" fmla="*/ 4 w 9"/>
                <a:gd name="T11" fmla="*/ 122 h 1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22"/>
                <a:gd name="T20" fmla="*/ 9 w 9"/>
                <a:gd name="T21" fmla="*/ 122 h 1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22">
                  <a:moveTo>
                    <a:pt x="4" y="122"/>
                  </a:moveTo>
                  <a:lnTo>
                    <a:pt x="9" y="12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4" y="1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8" name="Freeform 373"/>
            <p:cNvSpPr>
              <a:spLocks/>
            </p:cNvSpPr>
            <p:nvPr/>
          </p:nvSpPr>
          <p:spPr bwMode="auto">
            <a:xfrm>
              <a:off x="2978" y="2466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0 w 9"/>
                <a:gd name="T5" fmla="*/ 4 h 6"/>
                <a:gd name="T6" fmla="*/ 2 w 9"/>
                <a:gd name="T7" fmla="*/ 6 h 6"/>
                <a:gd name="T8" fmla="*/ 4 w 9"/>
                <a:gd name="T9" fmla="*/ 6 h 6"/>
                <a:gd name="T10" fmla="*/ 5 w 9"/>
                <a:gd name="T11" fmla="*/ 6 h 6"/>
                <a:gd name="T12" fmla="*/ 7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49" name="Freeform 374"/>
            <p:cNvSpPr>
              <a:spLocks/>
            </p:cNvSpPr>
            <p:nvPr/>
          </p:nvSpPr>
          <p:spPr bwMode="auto">
            <a:xfrm>
              <a:off x="2997" y="2404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4 h 6"/>
                <a:gd name="T4" fmla="*/ 3 w 11"/>
                <a:gd name="T5" fmla="*/ 6 h 6"/>
                <a:gd name="T6" fmla="*/ 5 w 11"/>
                <a:gd name="T7" fmla="*/ 6 h 6"/>
                <a:gd name="T8" fmla="*/ 7 w 11"/>
                <a:gd name="T9" fmla="*/ 6 h 6"/>
                <a:gd name="T10" fmla="*/ 9 w 11"/>
                <a:gd name="T11" fmla="*/ 4 h 6"/>
                <a:gd name="T12" fmla="*/ 11 w 11"/>
                <a:gd name="T13" fmla="*/ 4 h 6"/>
                <a:gd name="T14" fmla="*/ 11 w 11"/>
                <a:gd name="T15" fmla="*/ 0 h 6"/>
                <a:gd name="T16" fmla="*/ 0 w 1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0" y="0"/>
                  </a:moveTo>
                  <a:lnTo>
                    <a:pt x="2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0" name="Freeform 375"/>
            <p:cNvSpPr>
              <a:spLocks/>
            </p:cNvSpPr>
            <p:nvPr/>
          </p:nvSpPr>
          <p:spPr bwMode="auto">
            <a:xfrm>
              <a:off x="2997" y="2344"/>
              <a:ext cx="11" cy="60"/>
            </a:xfrm>
            <a:custGeom>
              <a:avLst/>
              <a:gdLst>
                <a:gd name="T0" fmla="*/ 5 w 11"/>
                <a:gd name="T1" fmla="*/ 0 h 60"/>
                <a:gd name="T2" fmla="*/ 0 w 11"/>
                <a:gd name="T3" fmla="*/ 0 h 60"/>
                <a:gd name="T4" fmla="*/ 0 w 11"/>
                <a:gd name="T5" fmla="*/ 60 h 60"/>
                <a:gd name="T6" fmla="*/ 11 w 11"/>
                <a:gd name="T7" fmla="*/ 60 h 60"/>
                <a:gd name="T8" fmla="*/ 11 w 11"/>
                <a:gd name="T9" fmla="*/ 0 h 60"/>
                <a:gd name="T10" fmla="*/ 5 w 11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60"/>
                <a:gd name="T20" fmla="*/ 11 w 11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60">
                  <a:moveTo>
                    <a:pt x="5" y="0"/>
                  </a:moveTo>
                  <a:lnTo>
                    <a:pt x="0" y="0"/>
                  </a:lnTo>
                  <a:lnTo>
                    <a:pt x="0" y="60"/>
                  </a:lnTo>
                  <a:lnTo>
                    <a:pt x="11" y="60"/>
                  </a:lnTo>
                  <a:lnTo>
                    <a:pt x="1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1" name="Freeform 376"/>
            <p:cNvSpPr>
              <a:spLocks/>
            </p:cNvSpPr>
            <p:nvPr/>
          </p:nvSpPr>
          <p:spPr bwMode="auto">
            <a:xfrm>
              <a:off x="2997" y="2338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3 w 11"/>
                <a:gd name="T11" fmla="*/ 0 h 6"/>
                <a:gd name="T12" fmla="*/ 2 w 11"/>
                <a:gd name="T13" fmla="*/ 2 h 6"/>
                <a:gd name="T14" fmla="*/ 2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2" name="Freeform 377"/>
            <p:cNvSpPr>
              <a:spLocks/>
            </p:cNvSpPr>
            <p:nvPr/>
          </p:nvSpPr>
          <p:spPr bwMode="auto">
            <a:xfrm>
              <a:off x="2997" y="2344"/>
              <a:ext cx="11" cy="3"/>
            </a:xfrm>
            <a:custGeom>
              <a:avLst/>
              <a:gdLst>
                <a:gd name="T0" fmla="*/ 0 w 11"/>
                <a:gd name="T1" fmla="*/ 0 h 3"/>
                <a:gd name="T2" fmla="*/ 2 w 11"/>
                <a:gd name="T3" fmla="*/ 1 h 3"/>
                <a:gd name="T4" fmla="*/ 2 w 11"/>
                <a:gd name="T5" fmla="*/ 3 h 3"/>
                <a:gd name="T6" fmla="*/ 3 w 11"/>
                <a:gd name="T7" fmla="*/ 3 h 3"/>
                <a:gd name="T8" fmla="*/ 5 w 11"/>
                <a:gd name="T9" fmla="*/ 3 h 3"/>
                <a:gd name="T10" fmla="*/ 7 w 11"/>
                <a:gd name="T11" fmla="*/ 3 h 3"/>
                <a:gd name="T12" fmla="*/ 9 w 11"/>
                <a:gd name="T13" fmla="*/ 3 h 3"/>
                <a:gd name="T14" fmla="*/ 11 w 11"/>
                <a:gd name="T15" fmla="*/ 1 h 3"/>
                <a:gd name="T16" fmla="*/ 11 w 11"/>
                <a:gd name="T17" fmla="*/ 0 h 3"/>
                <a:gd name="T18" fmla="*/ 0 w 11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3"/>
                <a:gd name="T32" fmla="*/ 11 w 11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3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grpSp>
          <p:nvGrpSpPr>
            <p:cNvPr id="1853" name="Group 378"/>
            <p:cNvGrpSpPr>
              <a:grpSpLocks/>
            </p:cNvGrpSpPr>
            <p:nvPr/>
          </p:nvGrpSpPr>
          <p:grpSpPr bwMode="auto">
            <a:xfrm>
              <a:off x="2978" y="2296"/>
              <a:ext cx="502" cy="791"/>
              <a:chOff x="2978" y="2296"/>
              <a:chExt cx="502" cy="791"/>
            </a:xfrm>
          </p:grpSpPr>
          <p:sp>
            <p:nvSpPr>
              <p:cNvPr id="2754" name="Freeform 379"/>
              <p:cNvSpPr>
                <a:spLocks/>
              </p:cNvSpPr>
              <p:nvPr/>
            </p:nvSpPr>
            <p:spPr bwMode="auto">
              <a:xfrm>
                <a:off x="2997" y="2302"/>
                <a:ext cx="11" cy="42"/>
              </a:xfrm>
              <a:custGeom>
                <a:avLst/>
                <a:gdLst>
                  <a:gd name="T0" fmla="*/ 5 w 11"/>
                  <a:gd name="T1" fmla="*/ 0 h 42"/>
                  <a:gd name="T2" fmla="*/ 0 w 11"/>
                  <a:gd name="T3" fmla="*/ 0 h 42"/>
                  <a:gd name="T4" fmla="*/ 0 w 11"/>
                  <a:gd name="T5" fmla="*/ 42 h 42"/>
                  <a:gd name="T6" fmla="*/ 11 w 11"/>
                  <a:gd name="T7" fmla="*/ 42 h 42"/>
                  <a:gd name="T8" fmla="*/ 11 w 11"/>
                  <a:gd name="T9" fmla="*/ 0 h 42"/>
                  <a:gd name="T10" fmla="*/ 5 w 11"/>
                  <a:gd name="T11" fmla="*/ 0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2"/>
                  <a:gd name="T20" fmla="*/ 11 w 11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2">
                    <a:moveTo>
                      <a:pt x="5" y="0"/>
                    </a:moveTo>
                    <a:lnTo>
                      <a:pt x="0" y="0"/>
                    </a:lnTo>
                    <a:lnTo>
                      <a:pt x="0" y="42"/>
                    </a:lnTo>
                    <a:lnTo>
                      <a:pt x="11" y="4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5" name="Freeform 380"/>
              <p:cNvSpPr>
                <a:spLocks/>
              </p:cNvSpPr>
              <p:nvPr/>
            </p:nvSpPr>
            <p:spPr bwMode="auto">
              <a:xfrm>
                <a:off x="2997" y="2296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11 w 11"/>
                  <a:gd name="T3" fmla="*/ 4 h 6"/>
                  <a:gd name="T4" fmla="*/ 9 w 11"/>
                  <a:gd name="T5" fmla="*/ 2 h 6"/>
                  <a:gd name="T6" fmla="*/ 7 w 11"/>
                  <a:gd name="T7" fmla="*/ 0 h 6"/>
                  <a:gd name="T8" fmla="*/ 5 w 11"/>
                  <a:gd name="T9" fmla="*/ 0 h 6"/>
                  <a:gd name="T10" fmla="*/ 3 w 11"/>
                  <a:gd name="T11" fmla="*/ 0 h 6"/>
                  <a:gd name="T12" fmla="*/ 2 w 11"/>
                  <a:gd name="T13" fmla="*/ 2 h 6"/>
                  <a:gd name="T14" fmla="*/ 2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11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6" name="Freeform 381"/>
              <p:cNvSpPr>
                <a:spLocks/>
              </p:cNvSpPr>
              <p:nvPr/>
            </p:nvSpPr>
            <p:spPr bwMode="auto">
              <a:xfrm>
                <a:off x="3306" y="2404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4 h 6"/>
                  <a:gd name="T4" fmla="*/ 2 w 10"/>
                  <a:gd name="T5" fmla="*/ 4 h 6"/>
                  <a:gd name="T6" fmla="*/ 2 w 10"/>
                  <a:gd name="T7" fmla="*/ 6 h 6"/>
                  <a:gd name="T8" fmla="*/ 4 w 10"/>
                  <a:gd name="T9" fmla="*/ 6 h 6"/>
                  <a:gd name="T10" fmla="*/ 6 w 10"/>
                  <a:gd name="T11" fmla="*/ 6 h 6"/>
                  <a:gd name="T12" fmla="*/ 8 w 10"/>
                  <a:gd name="T13" fmla="*/ 4 h 6"/>
                  <a:gd name="T14" fmla="*/ 10 w 10"/>
                  <a:gd name="T15" fmla="*/ 4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7" name="Freeform 382"/>
              <p:cNvSpPr>
                <a:spLocks/>
              </p:cNvSpPr>
              <p:nvPr/>
            </p:nvSpPr>
            <p:spPr bwMode="auto">
              <a:xfrm>
                <a:off x="3306" y="2344"/>
                <a:ext cx="10" cy="60"/>
              </a:xfrm>
              <a:custGeom>
                <a:avLst/>
                <a:gdLst>
                  <a:gd name="T0" fmla="*/ 4 w 10"/>
                  <a:gd name="T1" fmla="*/ 0 h 60"/>
                  <a:gd name="T2" fmla="*/ 0 w 10"/>
                  <a:gd name="T3" fmla="*/ 0 h 60"/>
                  <a:gd name="T4" fmla="*/ 0 w 10"/>
                  <a:gd name="T5" fmla="*/ 60 h 60"/>
                  <a:gd name="T6" fmla="*/ 10 w 10"/>
                  <a:gd name="T7" fmla="*/ 60 h 60"/>
                  <a:gd name="T8" fmla="*/ 10 w 10"/>
                  <a:gd name="T9" fmla="*/ 0 h 60"/>
                  <a:gd name="T10" fmla="*/ 4 w 1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0"/>
                  <a:gd name="T20" fmla="*/ 10 w 10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0">
                    <a:moveTo>
                      <a:pt x="4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10" y="60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8" name="Freeform 383"/>
              <p:cNvSpPr>
                <a:spLocks/>
              </p:cNvSpPr>
              <p:nvPr/>
            </p:nvSpPr>
            <p:spPr bwMode="auto">
              <a:xfrm>
                <a:off x="3306" y="2338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0 h 6"/>
                  <a:gd name="T8" fmla="*/ 4 w 10"/>
                  <a:gd name="T9" fmla="*/ 0 h 6"/>
                  <a:gd name="T10" fmla="*/ 2 w 10"/>
                  <a:gd name="T11" fmla="*/ 0 h 6"/>
                  <a:gd name="T12" fmla="*/ 2 w 10"/>
                  <a:gd name="T13" fmla="*/ 2 h 6"/>
                  <a:gd name="T14" fmla="*/ 0 w 10"/>
                  <a:gd name="T15" fmla="*/ 4 h 6"/>
                  <a:gd name="T16" fmla="*/ 0 w 10"/>
                  <a:gd name="T17" fmla="*/ 6 h 6"/>
                  <a:gd name="T18" fmla="*/ 10 w 10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9" name="Freeform 384"/>
              <p:cNvSpPr>
                <a:spLocks/>
              </p:cNvSpPr>
              <p:nvPr/>
            </p:nvSpPr>
            <p:spPr bwMode="auto">
              <a:xfrm>
                <a:off x="3265" y="2338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2 h 9"/>
                  <a:gd name="T6" fmla="*/ 0 w 5"/>
                  <a:gd name="T7" fmla="*/ 4 h 9"/>
                  <a:gd name="T8" fmla="*/ 0 w 5"/>
                  <a:gd name="T9" fmla="*/ 6 h 9"/>
                  <a:gd name="T10" fmla="*/ 0 w 5"/>
                  <a:gd name="T11" fmla="*/ 7 h 9"/>
                  <a:gd name="T12" fmla="*/ 2 w 5"/>
                  <a:gd name="T13" fmla="*/ 9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0" name="Freeform 385"/>
              <p:cNvSpPr>
                <a:spLocks/>
              </p:cNvSpPr>
              <p:nvPr/>
            </p:nvSpPr>
            <p:spPr bwMode="auto">
              <a:xfrm>
                <a:off x="3270" y="2338"/>
                <a:ext cx="81" cy="9"/>
              </a:xfrm>
              <a:custGeom>
                <a:avLst/>
                <a:gdLst>
                  <a:gd name="T0" fmla="*/ 81 w 81"/>
                  <a:gd name="T1" fmla="*/ 6 h 9"/>
                  <a:gd name="T2" fmla="*/ 81 w 81"/>
                  <a:gd name="T3" fmla="*/ 0 h 9"/>
                  <a:gd name="T4" fmla="*/ 0 w 81"/>
                  <a:gd name="T5" fmla="*/ 0 h 9"/>
                  <a:gd name="T6" fmla="*/ 0 w 81"/>
                  <a:gd name="T7" fmla="*/ 9 h 9"/>
                  <a:gd name="T8" fmla="*/ 81 w 81"/>
                  <a:gd name="T9" fmla="*/ 9 h 9"/>
                  <a:gd name="T10" fmla="*/ 81 w 81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9"/>
                  <a:gd name="T20" fmla="*/ 81 w 8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9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1" y="9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1" name="Freeform 386"/>
              <p:cNvSpPr>
                <a:spLocks/>
              </p:cNvSpPr>
              <p:nvPr/>
            </p:nvSpPr>
            <p:spPr bwMode="auto">
              <a:xfrm>
                <a:off x="3351" y="2338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6 w 6"/>
                  <a:gd name="T5" fmla="*/ 7 h 9"/>
                  <a:gd name="T6" fmla="*/ 6 w 6"/>
                  <a:gd name="T7" fmla="*/ 6 h 9"/>
                  <a:gd name="T8" fmla="*/ 6 w 6"/>
                  <a:gd name="T9" fmla="*/ 4 h 9"/>
                  <a:gd name="T10" fmla="*/ 4 w 6"/>
                  <a:gd name="T11" fmla="*/ 2 h 9"/>
                  <a:gd name="T12" fmla="*/ 4 w 6"/>
                  <a:gd name="T13" fmla="*/ 0 h 9"/>
                  <a:gd name="T14" fmla="*/ 0 w 6"/>
                  <a:gd name="T15" fmla="*/ 0 h 9"/>
                  <a:gd name="T16" fmla="*/ 0 w 6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9"/>
                  <a:gd name="T29" fmla="*/ 6 w 6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6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2" name="Freeform 387"/>
              <p:cNvSpPr>
                <a:spLocks/>
              </p:cNvSpPr>
              <p:nvPr/>
            </p:nvSpPr>
            <p:spPr bwMode="auto">
              <a:xfrm>
                <a:off x="3295" y="2362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2 w 5"/>
                  <a:gd name="T3" fmla="*/ 10 h 10"/>
                  <a:gd name="T4" fmla="*/ 4 w 5"/>
                  <a:gd name="T5" fmla="*/ 8 h 10"/>
                  <a:gd name="T6" fmla="*/ 5 w 5"/>
                  <a:gd name="T7" fmla="*/ 6 h 10"/>
                  <a:gd name="T8" fmla="*/ 5 w 5"/>
                  <a:gd name="T9" fmla="*/ 4 h 10"/>
                  <a:gd name="T10" fmla="*/ 5 w 5"/>
                  <a:gd name="T11" fmla="*/ 2 h 10"/>
                  <a:gd name="T12" fmla="*/ 4 w 5"/>
                  <a:gd name="T13" fmla="*/ 0 h 10"/>
                  <a:gd name="T14" fmla="*/ 2 w 5"/>
                  <a:gd name="T15" fmla="*/ 0 h 10"/>
                  <a:gd name="T16" fmla="*/ 0 w 5"/>
                  <a:gd name="T17" fmla="*/ 0 h 10"/>
                  <a:gd name="T18" fmla="*/ 0 w 5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3" name="Freeform 388"/>
              <p:cNvSpPr>
                <a:spLocks/>
              </p:cNvSpPr>
              <p:nvPr/>
            </p:nvSpPr>
            <p:spPr bwMode="auto">
              <a:xfrm>
                <a:off x="3270" y="2362"/>
                <a:ext cx="25" cy="10"/>
              </a:xfrm>
              <a:custGeom>
                <a:avLst/>
                <a:gdLst>
                  <a:gd name="T0" fmla="*/ 0 w 25"/>
                  <a:gd name="T1" fmla="*/ 4 h 10"/>
                  <a:gd name="T2" fmla="*/ 0 w 25"/>
                  <a:gd name="T3" fmla="*/ 10 h 10"/>
                  <a:gd name="T4" fmla="*/ 25 w 25"/>
                  <a:gd name="T5" fmla="*/ 10 h 10"/>
                  <a:gd name="T6" fmla="*/ 25 w 25"/>
                  <a:gd name="T7" fmla="*/ 0 h 10"/>
                  <a:gd name="T8" fmla="*/ 0 w 25"/>
                  <a:gd name="T9" fmla="*/ 0 h 10"/>
                  <a:gd name="T10" fmla="*/ 0 w 25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10"/>
                  <a:gd name="T20" fmla="*/ 25 w 25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10">
                    <a:moveTo>
                      <a:pt x="0" y="4"/>
                    </a:moveTo>
                    <a:lnTo>
                      <a:pt x="0" y="10"/>
                    </a:lnTo>
                    <a:lnTo>
                      <a:pt x="25" y="10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4" name="Freeform 389"/>
              <p:cNvSpPr>
                <a:spLocks/>
              </p:cNvSpPr>
              <p:nvPr/>
            </p:nvSpPr>
            <p:spPr bwMode="auto">
              <a:xfrm>
                <a:off x="3265" y="2362"/>
                <a:ext cx="5" cy="10"/>
              </a:xfrm>
              <a:custGeom>
                <a:avLst/>
                <a:gdLst>
                  <a:gd name="T0" fmla="*/ 5 w 5"/>
                  <a:gd name="T1" fmla="*/ 0 h 10"/>
                  <a:gd name="T2" fmla="*/ 3 w 5"/>
                  <a:gd name="T3" fmla="*/ 0 h 10"/>
                  <a:gd name="T4" fmla="*/ 2 w 5"/>
                  <a:gd name="T5" fmla="*/ 0 h 10"/>
                  <a:gd name="T6" fmla="*/ 0 w 5"/>
                  <a:gd name="T7" fmla="*/ 2 h 10"/>
                  <a:gd name="T8" fmla="*/ 0 w 5"/>
                  <a:gd name="T9" fmla="*/ 4 h 10"/>
                  <a:gd name="T10" fmla="*/ 0 w 5"/>
                  <a:gd name="T11" fmla="*/ 6 h 10"/>
                  <a:gd name="T12" fmla="*/ 2 w 5"/>
                  <a:gd name="T13" fmla="*/ 8 h 10"/>
                  <a:gd name="T14" fmla="*/ 3 w 5"/>
                  <a:gd name="T15" fmla="*/ 10 h 10"/>
                  <a:gd name="T16" fmla="*/ 5 w 5"/>
                  <a:gd name="T17" fmla="*/ 10 h 10"/>
                  <a:gd name="T18" fmla="*/ 5 w 5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5" name="Freeform 390"/>
              <p:cNvSpPr>
                <a:spLocks/>
              </p:cNvSpPr>
              <p:nvPr/>
            </p:nvSpPr>
            <p:spPr bwMode="auto">
              <a:xfrm>
                <a:off x="3348" y="2402"/>
                <a:ext cx="9" cy="8"/>
              </a:xfrm>
              <a:custGeom>
                <a:avLst/>
                <a:gdLst>
                  <a:gd name="T0" fmla="*/ 0 w 9"/>
                  <a:gd name="T1" fmla="*/ 6 h 8"/>
                  <a:gd name="T2" fmla="*/ 2 w 9"/>
                  <a:gd name="T3" fmla="*/ 8 h 8"/>
                  <a:gd name="T4" fmla="*/ 3 w 9"/>
                  <a:gd name="T5" fmla="*/ 8 h 8"/>
                  <a:gd name="T6" fmla="*/ 5 w 9"/>
                  <a:gd name="T7" fmla="*/ 8 h 8"/>
                  <a:gd name="T8" fmla="*/ 7 w 9"/>
                  <a:gd name="T9" fmla="*/ 8 h 8"/>
                  <a:gd name="T10" fmla="*/ 9 w 9"/>
                  <a:gd name="T11" fmla="*/ 6 h 8"/>
                  <a:gd name="T12" fmla="*/ 9 w 9"/>
                  <a:gd name="T13" fmla="*/ 4 h 8"/>
                  <a:gd name="T14" fmla="*/ 9 w 9"/>
                  <a:gd name="T15" fmla="*/ 2 h 8"/>
                  <a:gd name="T16" fmla="*/ 9 w 9"/>
                  <a:gd name="T17" fmla="*/ 0 h 8"/>
                  <a:gd name="T18" fmla="*/ 0 w 9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6"/>
                    </a:moveTo>
                    <a:lnTo>
                      <a:pt x="2" y="8"/>
                    </a:lnTo>
                    <a:lnTo>
                      <a:pt x="3" y="8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6" name="Freeform 391"/>
              <p:cNvSpPr>
                <a:spLocks/>
              </p:cNvSpPr>
              <p:nvPr/>
            </p:nvSpPr>
            <p:spPr bwMode="auto">
              <a:xfrm>
                <a:off x="3306" y="2340"/>
                <a:ext cx="51" cy="68"/>
              </a:xfrm>
              <a:custGeom>
                <a:avLst/>
                <a:gdLst>
                  <a:gd name="T0" fmla="*/ 6 w 51"/>
                  <a:gd name="T1" fmla="*/ 4 h 68"/>
                  <a:gd name="T2" fmla="*/ 0 w 51"/>
                  <a:gd name="T3" fmla="*/ 5 h 68"/>
                  <a:gd name="T4" fmla="*/ 42 w 51"/>
                  <a:gd name="T5" fmla="*/ 68 h 68"/>
                  <a:gd name="T6" fmla="*/ 51 w 51"/>
                  <a:gd name="T7" fmla="*/ 62 h 68"/>
                  <a:gd name="T8" fmla="*/ 10 w 51"/>
                  <a:gd name="T9" fmla="*/ 0 h 68"/>
                  <a:gd name="T10" fmla="*/ 6 w 51"/>
                  <a:gd name="T11" fmla="*/ 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6" y="4"/>
                    </a:moveTo>
                    <a:lnTo>
                      <a:pt x="0" y="5"/>
                    </a:lnTo>
                    <a:lnTo>
                      <a:pt x="42" y="68"/>
                    </a:lnTo>
                    <a:lnTo>
                      <a:pt x="51" y="62"/>
                    </a:lnTo>
                    <a:lnTo>
                      <a:pt x="10" y="0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7" name="Freeform 392"/>
              <p:cNvSpPr>
                <a:spLocks/>
              </p:cNvSpPr>
              <p:nvPr/>
            </p:nvSpPr>
            <p:spPr bwMode="auto">
              <a:xfrm>
                <a:off x="3306" y="2338"/>
                <a:ext cx="10" cy="7"/>
              </a:xfrm>
              <a:custGeom>
                <a:avLst/>
                <a:gdLst>
                  <a:gd name="T0" fmla="*/ 10 w 10"/>
                  <a:gd name="T1" fmla="*/ 2 h 7"/>
                  <a:gd name="T2" fmla="*/ 8 w 10"/>
                  <a:gd name="T3" fmla="*/ 0 h 7"/>
                  <a:gd name="T4" fmla="*/ 6 w 10"/>
                  <a:gd name="T5" fmla="*/ 0 h 7"/>
                  <a:gd name="T6" fmla="*/ 4 w 10"/>
                  <a:gd name="T7" fmla="*/ 0 h 7"/>
                  <a:gd name="T8" fmla="*/ 2 w 10"/>
                  <a:gd name="T9" fmla="*/ 2 h 7"/>
                  <a:gd name="T10" fmla="*/ 0 w 10"/>
                  <a:gd name="T11" fmla="*/ 2 h 7"/>
                  <a:gd name="T12" fmla="*/ 0 w 10"/>
                  <a:gd name="T13" fmla="*/ 4 h 7"/>
                  <a:gd name="T14" fmla="*/ 0 w 10"/>
                  <a:gd name="T15" fmla="*/ 6 h 7"/>
                  <a:gd name="T16" fmla="*/ 0 w 10"/>
                  <a:gd name="T17" fmla="*/ 7 h 7"/>
                  <a:gd name="T18" fmla="*/ 10 w 10"/>
                  <a:gd name="T19" fmla="*/ 2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7"/>
                  <a:gd name="T32" fmla="*/ 10 w 10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7">
                    <a:moveTo>
                      <a:pt x="10" y="2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8" name="Freeform 393"/>
              <p:cNvSpPr>
                <a:spLocks/>
              </p:cNvSpPr>
              <p:nvPr/>
            </p:nvSpPr>
            <p:spPr bwMode="auto">
              <a:xfrm>
                <a:off x="3265" y="2400"/>
                <a:ext cx="5" cy="10"/>
              </a:xfrm>
              <a:custGeom>
                <a:avLst/>
                <a:gdLst>
                  <a:gd name="T0" fmla="*/ 5 w 5"/>
                  <a:gd name="T1" fmla="*/ 0 h 10"/>
                  <a:gd name="T2" fmla="*/ 3 w 5"/>
                  <a:gd name="T3" fmla="*/ 0 h 10"/>
                  <a:gd name="T4" fmla="*/ 2 w 5"/>
                  <a:gd name="T5" fmla="*/ 2 h 10"/>
                  <a:gd name="T6" fmla="*/ 0 w 5"/>
                  <a:gd name="T7" fmla="*/ 2 h 10"/>
                  <a:gd name="T8" fmla="*/ 0 w 5"/>
                  <a:gd name="T9" fmla="*/ 4 h 10"/>
                  <a:gd name="T10" fmla="*/ 0 w 5"/>
                  <a:gd name="T11" fmla="*/ 6 h 10"/>
                  <a:gd name="T12" fmla="*/ 2 w 5"/>
                  <a:gd name="T13" fmla="*/ 8 h 10"/>
                  <a:gd name="T14" fmla="*/ 3 w 5"/>
                  <a:gd name="T15" fmla="*/ 10 h 10"/>
                  <a:gd name="T16" fmla="*/ 5 w 5"/>
                  <a:gd name="T17" fmla="*/ 10 h 10"/>
                  <a:gd name="T18" fmla="*/ 5 w 5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69" name="Freeform 394"/>
              <p:cNvSpPr>
                <a:spLocks/>
              </p:cNvSpPr>
              <p:nvPr/>
            </p:nvSpPr>
            <p:spPr bwMode="auto">
              <a:xfrm>
                <a:off x="3270" y="2400"/>
                <a:ext cx="81" cy="10"/>
              </a:xfrm>
              <a:custGeom>
                <a:avLst/>
                <a:gdLst>
                  <a:gd name="T0" fmla="*/ 81 w 81"/>
                  <a:gd name="T1" fmla="*/ 4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4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0" name="Freeform 395"/>
              <p:cNvSpPr>
                <a:spLocks/>
              </p:cNvSpPr>
              <p:nvPr/>
            </p:nvSpPr>
            <p:spPr bwMode="auto">
              <a:xfrm>
                <a:off x="3351" y="2400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2 h 10"/>
                  <a:gd name="T14" fmla="*/ 4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1" name="Freeform 396"/>
              <p:cNvSpPr>
                <a:spLocks/>
              </p:cNvSpPr>
              <p:nvPr/>
            </p:nvSpPr>
            <p:spPr bwMode="auto">
              <a:xfrm>
                <a:off x="3306" y="2338"/>
                <a:ext cx="10" cy="7"/>
              </a:xfrm>
              <a:custGeom>
                <a:avLst/>
                <a:gdLst>
                  <a:gd name="T0" fmla="*/ 10 w 10"/>
                  <a:gd name="T1" fmla="*/ 7 h 7"/>
                  <a:gd name="T2" fmla="*/ 10 w 10"/>
                  <a:gd name="T3" fmla="*/ 6 h 7"/>
                  <a:gd name="T4" fmla="*/ 10 w 10"/>
                  <a:gd name="T5" fmla="*/ 4 h 7"/>
                  <a:gd name="T6" fmla="*/ 10 w 10"/>
                  <a:gd name="T7" fmla="*/ 2 h 7"/>
                  <a:gd name="T8" fmla="*/ 8 w 10"/>
                  <a:gd name="T9" fmla="*/ 0 h 7"/>
                  <a:gd name="T10" fmla="*/ 6 w 10"/>
                  <a:gd name="T11" fmla="*/ 0 h 7"/>
                  <a:gd name="T12" fmla="*/ 4 w 10"/>
                  <a:gd name="T13" fmla="*/ 0 h 7"/>
                  <a:gd name="T14" fmla="*/ 2 w 10"/>
                  <a:gd name="T15" fmla="*/ 0 h 7"/>
                  <a:gd name="T16" fmla="*/ 0 w 10"/>
                  <a:gd name="T17" fmla="*/ 2 h 7"/>
                  <a:gd name="T18" fmla="*/ 10 w 10"/>
                  <a:gd name="T19" fmla="*/ 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7"/>
                  <a:gd name="T32" fmla="*/ 10 w 10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7">
                    <a:moveTo>
                      <a:pt x="10" y="7"/>
                    </a:move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2" name="Freeform 397"/>
              <p:cNvSpPr>
                <a:spLocks/>
              </p:cNvSpPr>
              <p:nvPr/>
            </p:nvSpPr>
            <p:spPr bwMode="auto">
              <a:xfrm>
                <a:off x="3265" y="2340"/>
                <a:ext cx="51" cy="68"/>
              </a:xfrm>
              <a:custGeom>
                <a:avLst/>
                <a:gdLst>
                  <a:gd name="T0" fmla="*/ 5 w 51"/>
                  <a:gd name="T1" fmla="*/ 64 h 68"/>
                  <a:gd name="T2" fmla="*/ 9 w 51"/>
                  <a:gd name="T3" fmla="*/ 68 h 68"/>
                  <a:gd name="T4" fmla="*/ 51 w 51"/>
                  <a:gd name="T5" fmla="*/ 5 h 68"/>
                  <a:gd name="T6" fmla="*/ 41 w 51"/>
                  <a:gd name="T7" fmla="*/ 0 h 68"/>
                  <a:gd name="T8" fmla="*/ 0 w 51"/>
                  <a:gd name="T9" fmla="*/ 62 h 68"/>
                  <a:gd name="T10" fmla="*/ 5 w 51"/>
                  <a:gd name="T11" fmla="*/ 6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5" y="64"/>
                    </a:moveTo>
                    <a:lnTo>
                      <a:pt x="9" y="68"/>
                    </a:lnTo>
                    <a:lnTo>
                      <a:pt x="51" y="5"/>
                    </a:lnTo>
                    <a:lnTo>
                      <a:pt x="41" y="0"/>
                    </a:lnTo>
                    <a:lnTo>
                      <a:pt x="0" y="62"/>
                    </a:lnTo>
                    <a:lnTo>
                      <a:pt x="5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3" name="Freeform 398"/>
              <p:cNvSpPr>
                <a:spLocks/>
              </p:cNvSpPr>
              <p:nvPr/>
            </p:nvSpPr>
            <p:spPr bwMode="auto">
              <a:xfrm>
                <a:off x="3265" y="2402"/>
                <a:ext cx="9" cy="8"/>
              </a:xfrm>
              <a:custGeom>
                <a:avLst/>
                <a:gdLst>
                  <a:gd name="T0" fmla="*/ 0 w 9"/>
                  <a:gd name="T1" fmla="*/ 0 h 8"/>
                  <a:gd name="T2" fmla="*/ 0 w 9"/>
                  <a:gd name="T3" fmla="*/ 2 h 8"/>
                  <a:gd name="T4" fmla="*/ 0 w 9"/>
                  <a:gd name="T5" fmla="*/ 4 h 8"/>
                  <a:gd name="T6" fmla="*/ 0 w 9"/>
                  <a:gd name="T7" fmla="*/ 6 h 8"/>
                  <a:gd name="T8" fmla="*/ 2 w 9"/>
                  <a:gd name="T9" fmla="*/ 8 h 8"/>
                  <a:gd name="T10" fmla="*/ 3 w 9"/>
                  <a:gd name="T11" fmla="*/ 8 h 8"/>
                  <a:gd name="T12" fmla="*/ 5 w 9"/>
                  <a:gd name="T13" fmla="*/ 8 h 8"/>
                  <a:gd name="T14" fmla="*/ 7 w 9"/>
                  <a:gd name="T15" fmla="*/ 8 h 8"/>
                  <a:gd name="T16" fmla="*/ 9 w 9"/>
                  <a:gd name="T17" fmla="*/ 6 h 8"/>
                  <a:gd name="T18" fmla="*/ 0 w 9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4" name="Freeform 399"/>
              <p:cNvSpPr>
                <a:spLocks/>
              </p:cNvSpPr>
              <p:nvPr/>
            </p:nvSpPr>
            <p:spPr bwMode="auto">
              <a:xfrm>
                <a:off x="3431" y="2338"/>
                <a:ext cx="9" cy="7"/>
              </a:xfrm>
              <a:custGeom>
                <a:avLst/>
                <a:gdLst>
                  <a:gd name="T0" fmla="*/ 7 w 9"/>
                  <a:gd name="T1" fmla="*/ 7 h 7"/>
                  <a:gd name="T2" fmla="*/ 9 w 9"/>
                  <a:gd name="T3" fmla="*/ 6 h 7"/>
                  <a:gd name="T4" fmla="*/ 9 w 9"/>
                  <a:gd name="T5" fmla="*/ 4 h 7"/>
                  <a:gd name="T6" fmla="*/ 7 w 9"/>
                  <a:gd name="T7" fmla="*/ 2 h 7"/>
                  <a:gd name="T8" fmla="*/ 5 w 9"/>
                  <a:gd name="T9" fmla="*/ 0 h 7"/>
                  <a:gd name="T10" fmla="*/ 3 w 9"/>
                  <a:gd name="T11" fmla="*/ 0 h 7"/>
                  <a:gd name="T12" fmla="*/ 2 w 9"/>
                  <a:gd name="T13" fmla="*/ 0 h 7"/>
                  <a:gd name="T14" fmla="*/ 0 w 9"/>
                  <a:gd name="T15" fmla="*/ 0 h 7"/>
                  <a:gd name="T16" fmla="*/ 0 w 9"/>
                  <a:gd name="T17" fmla="*/ 2 h 7"/>
                  <a:gd name="T18" fmla="*/ 7 w 9"/>
                  <a:gd name="T19" fmla="*/ 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7"/>
                  <a:gd name="T32" fmla="*/ 9 w 9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7">
                    <a:moveTo>
                      <a:pt x="7" y="7"/>
                    </a:moveTo>
                    <a:lnTo>
                      <a:pt x="9" y="6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5" name="Freeform 400"/>
              <p:cNvSpPr>
                <a:spLocks/>
              </p:cNvSpPr>
              <p:nvPr/>
            </p:nvSpPr>
            <p:spPr bwMode="auto">
              <a:xfrm>
                <a:off x="3389" y="2340"/>
                <a:ext cx="49" cy="68"/>
              </a:xfrm>
              <a:custGeom>
                <a:avLst/>
                <a:gdLst>
                  <a:gd name="T0" fmla="*/ 4 w 49"/>
                  <a:gd name="T1" fmla="*/ 64 h 68"/>
                  <a:gd name="T2" fmla="*/ 8 w 49"/>
                  <a:gd name="T3" fmla="*/ 68 h 68"/>
                  <a:gd name="T4" fmla="*/ 49 w 49"/>
                  <a:gd name="T5" fmla="*/ 5 h 68"/>
                  <a:gd name="T6" fmla="*/ 42 w 49"/>
                  <a:gd name="T7" fmla="*/ 0 h 68"/>
                  <a:gd name="T8" fmla="*/ 0 w 49"/>
                  <a:gd name="T9" fmla="*/ 62 h 68"/>
                  <a:gd name="T10" fmla="*/ 4 w 49"/>
                  <a:gd name="T11" fmla="*/ 6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68"/>
                  <a:gd name="T20" fmla="*/ 49 w 49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68">
                    <a:moveTo>
                      <a:pt x="4" y="64"/>
                    </a:moveTo>
                    <a:lnTo>
                      <a:pt x="8" y="68"/>
                    </a:lnTo>
                    <a:lnTo>
                      <a:pt x="49" y="5"/>
                    </a:lnTo>
                    <a:lnTo>
                      <a:pt x="42" y="0"/>
                    </a:lnTo>
                    <a:lnTo>
                      <a:pt x="0" y="62"/>
                    </a:lnTo>
                    <a:lnTo>
                      <a:pt x="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6" name="Freeform 401"/>
              <p:cNvSpPr>
                <a:spLocks/>
              </p:cNvSpPr>
              <p:nvPr/>
            </p:nvSpPr>
            <p:spPr bwMode="auto">
              <a:xfrm>
                <a:off x="3387" y="2402"/>
                <a:ext cx="10" cy="8"/>
              </a:xfrm>
              <a:custGeom>
                <a:avLst/>
                <a:gdLst>
                  <a:gd name="T0" fmla="*/ 2 w 10"/>
                  <a:gd name="T1" fmla="*/ 0 h 8"/>
                  <a:gd name="T2" fmla="*/ 0 w 10"/>
                  <a:gd name="T3" fmla="*/ 2 h 8"/>
                  <a:gd name="T4" fmla="*/ 0 w 10"/>
                  <a:gd name="T5" fmla="*/ 4 h 8"/>
                  <a:gd name="T6" fmla="*/ 2 w 10"/>
                  <a:gd name="T7" fmla="*/ 6 h 8"/>
                  <a:gd name="T8" fmla="*/ 4 w 10"/>
                  <a:gd name="T9" fmla="*/ 8 h 8"/>
                  <a:gd name="T10" fmla="*/ 6 w 10"/>
                  <a:gd name="T11" fmla="*/ 8 h 8"/>
                  <a:gd name="T12" fmla="*/ 8 w 10"/>
                  <a:gd name="T13" fmla="*/ 8 h 8"/>
                  <a:gd name="T14" fmla="*/ 10 w 10"/>
                  <a:gd name="T15" fmla="*/ 8 h 8"/>
                  <a:gd name="T16" fmla="*/ 10 w 10"/>
                  <a:gd name="T17" fmla="*/ 6 h 8"/>
                  <a:gd name="T18" fmla="*/ 2 w 10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7" name="Freeform 402"/>
              <p:cNvSpPr>
                <a:spLocks/>
              </p:cNvSpPr>
              <p:nvPr/>
            </p:nvSpPr>
            <p:spPr bwMode="auto">
              <a:xfrm>
                <a:off x="3387" y="2400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2 h 10"/>
                  <a:gd name="T6" fmla="*/ 0 w 6"/>
                  <a:gd name="T7" fmla="*/ 2 h 10"/>
                  <a:gd name="T8" fmla="*/ 0 w 6"/>
                  <a:gd name="T9" fmla="*/ 4 h 10"/>
                  <a:gd name="T10" fmla="*/ 0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8" name="Freeform 403"/>
              <p:cNvSpPr>
                <a:spLocks/>
              </p:cNvSpPr>
              <p:nvPr/>
            </p:nvSpPr>
            <p:spPr bwMode="auto">
              <a:xfrm>
                <a:off x="3393" y="2400"/>
                <a:ext cx="81" cy="10"/>
              </a:xfrm>
              <a:custGeom>
                <a:avLst/>
                <a:gdLst>
                  <a:gd name="T0" fmla="*/ 81 w 81"/>
                  <a:gd name="T1" fmla="*/ 4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4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79" name="Freeform 404"/>
              <p:cNvSpPr>
                <a:spLocks/>
              </p:cNvSpPr>
              <p:nvPr/>
            </p:nvSpPr>
            <p:spPr bwMode="auto">
              <a:xfrm>
                <a:off x="3474" y="2400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6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0 h 10"/>
                  <a:gd name="T14" fmla="*/ 0 w 6"/>
                  <a:gd name="T15" fmla="*/ 0 h 10"/>
                  <a:gd name="T16" fmla="*/ 0 w 6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0"/>
                  <a:gd name="T29" fmla="*/ 6 w 6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0" name="Freeform 405"/>
              <p:cNvSpPr>
                <a:spLocks/>
              </p:cNvSpPr>
              <p:nvPr/>
            </p:nvSpPr>
            <p:spPr bwMode="auto">
              <a:xfrm>
                <a:off x="3470" y="2402"/>
                <a:ext cx="10" cy="8"/>
              </a:xfrm>
              <a:custGeom>
                <a:avLst/>
                <a:gdLst>
                  <a:gd name="T0" fmla="*/ 0 w 10"/>
                  <a:gd name="T1" fmla="*/ 6 h 8"/>
                  <a:gd name="T2" fmla="*/ 2 w 10"/>
                  <a:gd name="T3" fmla="*/ 8 h 8"/>
                  <a:gd name="T4" fmla="*/ 4 w 10"/>
                  <a:gd name="T5" fmla="*/ 8 h 8"/>
                  <a:gd name="T6" fmla="*/ 6 w 10"/>
                  <a:gd name="T7" fmla="*/ 8 h 8"/>
                  <a:gd name="T8" fmla="*/ 8 w 10"/>
                  <a:gd name="T9" fmla="*/ 8 h 8"/>
                  <a:gd name="T10" fmla="*/ 10 w 10"/>
                  <a:gd name="T11" fmla="*/ 6 h 8"/>
                  <a:gd name="T12" fmla="*/ 10 w 10"/>
                  <a:gd name="T13" fmla="*/ 4 h 8"/>
                  <a:gd name="T14" fmla="*/ 10 w 10"/>
                  <a:gd name="T15" fmla="*/ 2 h 8"/>
                  <a:gd name="T16" fmla="*/ 10 w 10"/>
                  <a:gd name="T17" fmla="*/ 0 h 8"/>
                  <a:gd name="T18" fmla="*/ 0 w 10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0" y="6"/>
                    </a:move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1" name="Freeform 406"/>
              <p:cNvSpPr>
                <a:spLocks/>
              </p:cNvSpPr>
              <p:nvPr/>
            </p:nvSpPr>
            <p:spPr bwMode="auto">
              <a:xfrm>
                <a:off x="3429" y="2340"/>
                <a:ext cx="51" cy="68"/>
              </a:xfrm>
              <a:custGeom>
                <a:avLst/>
                <a:gdLst>
                  <a:gd name="T0" fmla="*/ 5 w 51"/>
                  <a:gd name="T1" fmla="*/ 4 h 68"/>
                  <a:gd name="T2" fmla="*/ 0 w 51"/>
                  <a:gd name="T3" fmla="*/ 5 h 68"/>
                  <a:gd name="T4" fmla="*/ 41 w 51"/>
                  <a:gd name="T5" fmla="*/ 68 h 68"/>
                  <a:gd name="T6" fmla="*/ 51 w 51"/>
                  <a:gd name="T7" fmla="*/ 62 h 68"/>
                  <a:gd name="T8" fmla="*/ 9 w 51"/>
                  <a:gd name="T9" fmla="*/ 0 h 68"/>
                  <a:gd name="T10" fmla="*/ 5 w 51"/>
                  <a:gd name="T11" fmla="*/ 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5" y="4"/>
                    </a:moveTo>
                    <a:lnTo>
                      <a:pt x="0" y="5"/>
                    </a:lnTo>
                    <a:lnTo>
                      <a:pt x="41" y="68"/>
                    </a:lnTo>
                    <a:lnTo>
                      <a:pt x="51" y="62"/>
                    </a:lnTo>
                    <a:lnTo>
                      <a:pt x="9" y="0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2" name="Freeform 407"/>
              <p:cNvSpPr>
                <a:spLocks/>
              </p:cNvSpPr>
              <p:nvPr/>
            </p:nvSpPr>
            <p:spPr bwMode="auto">
              <a:xfrm>
                <a:off x="3429" y="2338"/>
                <a:ext cx="9" cy="7"/>
              </a:xfrm>
              <a:custGeom>
                <a:avLst/>
                <a:gdLst>
                  <a:gd name="T0" fmla="*/ 9 w 9"/>
                  <a:gd name="T1" fmla="*/ 2 h 7"/>
                  <a:gd name="T2" fmla="*/ 7 w 9"/>
                  <a:gd name="T3" fmla="*/ 0 h 7"/>
                  <a:gd name="T4" fmla="*/ 5 w 9"/>
                  <a:gd name="T5" fmla="*/ 0 h 7"/>
                  <a:gd name="T6" fmla="*/ 4 w 9"/>
                  <a:gd name="T7" fmla="*/ 0 h 7"/>
                  <a:gd name="T8" fmla="*/ 2 w 9"/>
                  <a:gd name="T9" fmla="*/ 2 h 7"/>
                  <a:gd name="T10" fmla="*/ 0 w 9"/>
                  <a:gd name="T11" fmla="*/ 4 h 7"/>
                  <a:gd name="T12" fmla="*/ 0 w 9"/>
                  <a:gd name="T13" fmla="*/ 6 h 7"/>
                  <a:gd name="T14" fmla="*/ 0 w 9"/>
                  <a:gd name="T15" fmla="*/ 7 h 7"/>
                  <a:gd name="T16" fmla="*/ 9 w 9"/>
                  <a:gd name="T17" fmla="*/ 2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7"/>
                  <a:gd name="T29" fmla="*/ 9 w 9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7">
                    <a:moveTo>
                      <a:pt x="9" y="2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3" name="Freeform 408"/>
              <p:cNvSpPr>
                <a:spLocks/>
              </p:cNvSpPr>
              <p:nvPr/>
            </p:nvSpPr>
            <p:spPr bwMode="auto">
              <a:xfrm>
                <a:off x="3417" y="2362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0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4" name="Freeform 409"/>
              <p:cNvSpPr>
                <a:spLocks/>
              </p:cNvSpPr>
              <p:nvPr/>
            </p:nvSpPr>
            <p:spPr bwMode="auto">
              <a:xfrm>
                <a:off x="3393" y="2362"/>
                <a:ext cx="24" cy="10"/>
              </a:xfrm>
              <a:custGeom>
                <a:avLst/>
                <a:gdLst>
                  <a:gd name="T0" fmla="*/ 0 w 24"/>
                  <a:gd name="T1" fmla="*/ 4 h 10"/>
                  <a:gd name="T2" fmla="*/ 0 w 24"/>
                  <a:gd name="T3" fmla="*/ 10 h 10"/>
                  <a:gd name="T4" fmla="*/ 24 w 24"/>
                  <a:gd name="T5" fmla="*/ 10 h 10"/>
                  <a:gd name="T6" fmla="*/ 24 w 24"/>
                  <a:gd name="T7" fmla="*/ 0 h 10"/>
                  <a:gd name="T8" fmla="*/ 0 w 24"/>
                  <a:gd name="T9" fmla="*/ 0 h 10"/>
                  <a:gd name="T10" fmla="*/ 0 w 24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0"/>
                  <a:gd name="T20" fmla="*/ 24 w 24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0">
                    <a:moveTo>
                      <a:pt x="0" y="4"/>
                    </a:moveTo>
                    <a:lnTo>
                      <a:pt x="0" y="10"/>
                    </a:lnTo>
                    <a:lnTo>
                      <a:pt x="24" y="1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5" name="Freeform 410"/>
              <p:cNvSpPr>
                <a:spLocks/>
              </p:cNvSpPr>
              <p:nvPr/>
            </p:nvSpPr>
            <p:spPr bwMode="auto">
              <a:xfrm>
                <a:off x="3387" y="2362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0 h 10"/>
                  <a:gd name="T6" fmla="*/ 0 w 6"/>
                  <a:gd name="T7" fmla="*/ 2 h 10"/>
                  <a:gd name="T8" fmla="*/ 0 w 6"/>
                  <a:gd name="T9" fmla="*/ 4 h 10"/>
                  <a:gd name="T10" fmla="*/ 0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6" name="Freeform 411"/>
              <p:cNvSpPr>
                <a:spLocks/>
              </p:cNvSpPr>
              <p:nvPr/>
            </p:nvSpPr>
            <p:spPr bwMode="auto">
              <a:xfrm>
                <a:off x="3387" y="2338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2 h 9"/>
                  <a:gd name="T6" fmla="*/ 0 w 6"/>
                  <a:gd name="T7" fmla="*/ 4 h 9"/>
                  <a:gd name="T8" fmla="*/ 0 w 6"/>
                  <a:gd name="T9" fmla="*/ 6 h 9"/>
                  <a:gd name="T10" fmla="*/ 0 w 6"/>
                  <a:gd name="T11" fmla="*/ 7 h 9"/>
                  <a:gd name="T12" fmla="*/ 2 w 6"/>
                  <a:gd name="T13" fmla="*/ 9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7" name="Freeform 412"/>
              <p:cNvSpPr>
                <a:spLocks/>
              </p:cNvSpPr>
              <p:nvPr/>
            </p:nvSpPr>
            <p:spPr bwMode="auto">
              <a:xfrm>
                <a:off x="3393" y="2338"/>
                <a:ext cx="81" cy="9"/>
              </a:xfrm>
              <a:custGeom>
                <a:avLst/>
                <a:gdLst>
                  <a:gd name="T0" fmla="*/ 81 w 81"/>
                  <a:gd name="T1" fmla="*/ 6 h 9"/>
                  <a:gd name="T2" fmla="*/ 81 w 81"/>
                  <a:gd name="T3" fmla="*/ 0 h 9"/>
                  <a:gd name="T4" fmla="*/ 0 w 81"/>
                  <a:gd name="T5" fmla="*/ 0 h 9"/>
                  <a:gd name="T6" fmla="*/ 0 w 81"/>
                  <a:gd name="T7" fmla="*/ 9 h 9"/>
                  <a:gd name="T8" fmla="*/ 81 w 81"/>
                  <a:gd name="T9" fmla="*/ 9 h 9"/>
                  <a:gd name="T10" fmla="*/ 81 w 81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9"/>
                  <a:gd name="T20" fmla="*/ 81 w 8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9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1" y="9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8" name="Freeform 413"/>
              <p:cNvSpPr>
                <a:spLocks/>
              </p:cNvSpPr>
              <p:nvPr/>
            </p:nvSpPr>
            <p:spPr bwMode="auto">
              <a:xfrm>
                <a:off x="3474" y="2338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6 w 6"/>
                  <a:gd name="T5" fmla="*/ 9 h 9"/>
                  <a:gd name="T6" fmla="*/ 6 w 6"/>
                  <a:gd name="T7" fmla="*/ 7 h 9"/>
                  <a:gd name="T8" fmla="*/ 6 w 6"/>
                  <a:gd name="T9" fmla="*/ 6 h 9"/>
                  <a:gd name="T10" fmla="*/ 6 w 6"/>
                  <a:gd name="T11" fmla="*/ 4 h 9"/>
                  <a:gd name="T12" fmla="*/ 6 w 6"/>
                  <a:gd name="T13" fmla="*/ 2 h 9"/>
                  <a:gd name="T14" fmla="*/ 4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89" name="Freeform 414"/>
              <p:cNvSpPr>
                <a:spLocks/>
              </p:cNvSpPr>
              <p:nvPr/>
            </p:nvSpPr>
            <p:spPr bwMode="auto">
              <a:xfrm>
                <a:off x="3429" y="2404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4 h 6"/>
                  <a:gd name="T4" fmla="*/ 2 w 11"/>
                  <a:gd name="T5" fmla="*/ 4 h 6"/>
                  <a:gd name="T6" fmla="*/ 4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0 h 6"/>
                  <a:gd name="T16" fmla="*/ 0 w 11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6"/>
                  <a:gd name="T29" fmla="*/ 11 w 11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0" name="Freeform 415"/>
              <p:cNvSpPr>
                <a:spLocks/>
              </p:cNvSpPr>
              <p:nvPr/>
            </p:nvSpPr>
            <p:spPr bwMode="auto">
              <a:xfrm>
                <a:off x="3429" y="2344"/>
                <a:ext cx="11" cy="60"/>
              </a:xfrm>
              <a:custGeom>
                <a:avLst/>
                <a:gdLst>
                  <a:gd name="T0" fmla="*/ 5 w 11"/>
                  <a:gd name="T1" fmla="*/ 0 h 60"/>
                  <a:gd name="T2" fmla="*/ 0 w 11"/>
                  <a:gd name="T3" fmla="*/ 0 h 60"/>
                  <a:gd name="T4" fmla="*/ 0 w 11"/>
                  <a:gd name="T5" fmla="*/ 60 h 60"/>
                  <a:gd name="T6" fmla="*/ 11 w 11"/>
                  <a:gd name="T7" fmla="*/ 60 h 60"/>
                  <a:gd name="T8" fmla="*/ 11 w 11"/>
                  <a:gd name="T9" fmla="*/ 0 h 60"/>
                  <a:gd name="T10" fmla="*/ 5 w 11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0"/>
                  <a:gd name="T20" fmla="*/ 11 w 11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0">
                    <a:moveTo>
                      <a:pt x="5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11" y="60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1" name="Freeform 416"/>
              <p:cNvSpPr>
                <a:spLocks/>
              </p:cNvSpPr>
              <p:nvPr/>
            </p:nvSpPr>
            <p:spPr bwMode="auto">
              <a:xfrm>
                <a:off x="3429" y="2338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9 w 11"/>
                  <a:gd name="T3" fmla="*/ 4 h 6"/>
                  <a:gd name="T4" fmla="*/ 9 w 11"/>
                  <a:gd name="T5" fmla="*/ 2 h 6"/>
                  <a:gd name="T6" fmla="*/ 7 w 11"/>
                  <a:gd name="T7" fmla="*/ 0 h 6"/>
                  <a:gd name="T8" fmla="*/ 5 w 11"/>
                  <a:gd name="T9" fmla="*/ 0 h 6"/>
                  <a:gd name="T10" fmla="*/ 4 w 11"/>
                  <a:gd name="T11" fmla="*/ 0 h 6"/>
                  <a:gd name="T12" fmla="*/ 2 w 11"/>
                  <a:gd name="T13" fmla="*/ 2 h 6"/>
                  <a:gd name="T14" fmla="*/ 0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2" name="Freeform 417"/>
              <p:cNvSpPr>
                <a:spLocks/>
              </p:cNvSpPr>
              <p:nvPr/>
            </p:nvSpPr>
            <p:spPr bwMode="auto">
              <a:xfrm>
                <a:off x="3429" y="2651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2 h 6"/>
                  <a:gd name="T4" fmla="*/ 2 w 11"/>
                  <a:gd name="T5" fmla="*/ 4 h 6"/>
                  <a:gd name="T6" fmla="*/ 4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9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3" name="Freeform 418"/>
              <p:cNvSpPr>
                <a:spLocks/>
              </p:cNvSpPr>
              <p:nvPr/>
            </p:nvSpPr>
            <p:spPr bwMode="auto">
              <a:xfrm>
                <a:off x="3429" y="2589"/>
                <a:ext cx="11" cy="62"/>
              </a:xfrm>
              <a:custGeom>
                <a:avLst/>
                <a:gdLst>
                  <a:gd name="T0" fmla="*/ 5 w 11"/>
                  <a:gd name="T1" fmla="*/ 0 h 62"/>
                  <a:gd name="T2" fmla="*/ 0 w 11"/>
                  <a:gd name="T3" fmla="*/ 0 h 62"/>
                  <a:gd name="T4" fmla="*/ 0 w 11"/>
                  <a:gd name="T5" fmla="*/ 62 h 62"/>
                  <a:gd name="T6" fmla="*/ 11 w 11"/>
                  <a:gd name="T7" fmla="*/ 62 h 62"/>
                  <a:gd name="T8" fmla="*/ 11 w 11"/>
                  <a:gd name="T9" fmla="*/ 0 h 62"/>
                  <a:gd name="T10" fmla="*/ 5 w 11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2"/>
                  <a:gd name="T20" fmla="*/ 11 w 11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2">
                    <a:moveTo>
                      <a:pt x="5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1" y="6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4" name="Freeform 419"/>
              <p:cNvSpPr>
                <a:spLocks/>
              </p:cNvSpPr>
              <p:nvPr/>
            </p:nvSpPr>
            <p:spPr bwMode="auto">
              <a:xfrm>
                <a:off x="3429" y="2585"/>
                <a:ext cx="11" cy="4"/>
              </a:xfrm>
              <a:custGeom>
                <a:avLst/>
                <a:gdLst>
                  <a:gd name="T0" fmla="*/ 11 w 11"/>
                  <a:gd name="T1" fmla="*/ 4 h 4"/>
                  <a:gd name="T2" fmla="*/ 9 w 11"/>
                  <a:gd name="T3" fmla="*/ 2 h 4"/>
                  <a:gd name="T4" fmla="*/ 9 w 11"/>
                  <a:gd name="T5" fmla="*/ 0 h 4"/>
                  <a:gd name="T6" fmla="*/ 7 w 11"/>
                  <a:gd name="T7" fmla="*/ 0 h 4"/>
                  <a:gd name="T8" fmla="*/ 5 w 11"/>
                  <a:gd name="T9" fmla="*/ 0 h 4"/>
                  <a:gd name="T10" fmla="*/ 4 w 11"/>
                  <a:gd name="T11" fmla="*/ 0 h 4"/>
                  <a:gd name="T12" fmla="*/ 2 w 11"/>
                  <a:gd name="T13" fmla="*/ 0 h 4"/>
                  <a:gd name="T14" fmla="*/ 0 w 11"/>
                  <a:gd name="T15" fmla="*/ 2 h 4"/>
                  <a:gd name="T16" fmla="*/ 0 w 11"/>
                  <a:gd name="T17" fmla="*/ 4 h 4"/>
                  <a:gd name="T18" fmla="*/ 11 w 11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11" y="4"/>
                    </a:move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5" name="Freeform 420"/>
              <p:cNvSpPr>
                <a:spLocks/>
              </p:cNvSpPr>
              <p:nvPr/>
            </p:nvSpPr>
            <p:spPr bwMode="auto">
              <a:xfrm>
                <a:off x="3387" y="2585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0 h 9"/>
                  <a:gd name="T6" fmla="*/ 0 w 6"/>
                  <a:gd name="T7" fmla="*/ 2 h 9"/>
                  <a:gd name="T8" fmla="*/ 0 w 6"/>
                  <a:gd name="T9" fmla="*/ 4 h 9"/>
                  <a:gd name="T10" fmla="*/ 0 w 6"/>
                  <a:gd name="T11" fmla="*/ 6 h 9"/>
                  <a:gd name="T12" fmla="*/ 2 w 6"/>
                  <a:gd name="T13" fmla="*/ 8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6" name="Freeform 421"/>
              <p:cNvSpPr>
                <a:spLocks/>
              </p:cNvSpPr>
              <p:nvPr/>
            </p:nvSpPr>
            <p:spPr bwMode="auto">
              <a:xfrm>
                <a:off x="3393" y="2585"/>
                <a:ext cx="81" cy="9"/>
              </a:xfrm>
              <a:custGeom>
                <a:avLst/>
                <a:gdLst>
                  <a:gd name="T0" fmla="*/ 81 w 81"/>
                  <a:gd name="T1" fmla="*/ 4 h 9"/>
                  <a:gd name="T2" fmla="*/ 81 w 81"/>
                  <a:gd name="T3" fmla="*/ 0 h 9"/>
                  <a:gd name="T4" fmla="*/ 0 w 81"/>
                  <a:gd name="T5" fmla="*/ 0 h 9"/>
                  <a:gd name="T6" fmla="*/ 0 w 81"/>
                  <a:gd name="T7" fmla="*/ 9 h 9"/>
                  <a:gd name="T8" fmla="*/ 81 w 81"/>
                  <a:gd name="T9" fmla="*/ 9 h 9"/>
                  <a:gd name="T10" fmla="*/ 81 w 81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9"/>
                  <a:gd name="T20" fmla="*/ 81 w 8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9">
                    <a:moveTo>
                      <a:pt x="81" y="4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1" y="9"/>
                    </a:lnTo>
                    <a:lnTo>
                      <a:pt x="8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7" name="Freeform 422"/>
              <p:cNvSpPr>
                <a:spLocks/>
              </p:cNvSpPr>
              <p:nvPr/>
            </p:nvSpPr>
            <p:spPr bwMode="auto">
              <a:xfrm>
                <a:off x="3474" y="2585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6 w 6"/>
                  <a:gd name="T5" fmla="*/ 8 h 9"/>
                  <a:gd name="T6" fmla="*/ 6 w 6"/>
                  <a:gd name="T7" fmla="*/ 6 h 9"/>
                  <a:gd name="T8" fmla="*/ 6 w 6"/>
                  <a:gd name="T9" fmla="*/ 4 h 9"/>
                  <a:gd name="T10" fmla="*/ 6 w 6"/>
                  <a:gd name="T11" fmla="*/ 2 h 9"/>
                  <a:gd name="T12" fmla="*/ 6 w 6"/>
                  <a:gd name="T13" fmla="*/ 0 h 9"/>
                  <a:gd name="T14" fmla="*/ 4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8" name="Freeform 423"/>
              <p:cNvSpPr>
                <a:spLocks/>
              </p:cNvSpPr>
              <p:nvPr/>
            </p:nvSpPr>
            <p:spPr bwMode="auto">
              <a:xfrm>
                <a:off x="3417" y="2608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9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3 h 11"/>
                  <a:gd name="T12" fmla="*/ 4 w 6"/>
                  <a:gd name="T13" fmla="*/ 2 h 11"/>
                  <a:gd name="T14" fmla="*/ 2 w 6"/>
                  <a:gd name="T15" fmla="*/ 0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99" name="Freeform 424"/>
              <p:cNvSpPr>
                <a:spLocks/>
              </p:cNvSpPr>
              <p:nvPr/>
            </p:nvSpPr>
            <p:spPr bwMode="auto">
              <a:xfrm>
                <a:off x="3393" y="2608"/>
                <a:ext cx="24" cy="11"/>
              </a:xfrm>
              <a:custGeom>
                <a:avLst/>
                <a:gdLst>
                  <a:gd name="T0" fmla="*/ 0 w 24"/>
                  <a:gd name="T1" fmla="*/ 5 h 11"/>
                  <a:gd name="T2" fmla="*/ 0 w 24"/>
                  <a:gd name="T3" fmla="*/ 11 h 11"/>
                  <a:gd name="T4" fmla="*/ 24 w 24"/>
                  <a:gd name="T5" fmla="*/ 11 h 11"/>
                  <a:gd name="T6" fmla="*/ 24 w 24"/>
                  <a:gd name="T7" fmla="*/ 0 h 11"/>
                  <a:gd name="T8" fmla="*/ 0 w 24"/>
                  <a:gd name="T9" fmla="*/ 0 h 11"/>
                  <a:gd name="T10" fmla="*/ 0 w 24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1"/>
                  <a:gd name="T20" fmla="*/ 24 w 24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1">
                    <a:moveTo>
                      <a:pt x="0" y="5"/>
                    </a:moveTo>
                    <a:lnTo>
                      <a:pt x="0" y="11"/>
                    </a:lnTo>
                    <a:lnTo>
                      <a:pt x="24" y="11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0" name="Freeform 425"/>
              <p:cNvSpPr>
                <a:spLocks/>
              </p:cNvSpPr>
              <p:nvPr/>
            </p:nvSpPr>
            <p:spPr bwMode="auto">
              <a:xfrm>
                <a:off x="3387" y="2608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4 w 6"/>
                  <a:gd name="T3" fmla="*/ 0 h 11"/>
                  <a:gd name="T4" fmla="*/ 2 w 6"/>
                  <a:gd name="T5" fmla="*/ 2 h 11"/>
                  <a:gd name="T6" fmla="*/ 0 w 6"/>
                  <a:gd name="T7" fmla="*/ 3 h 11"/>
                  <a:gd name="T8" fmla="*/ 0 w 6"/>
                  <a:gd name="T9" fmla="*/ 5 h 11"/>
                  <a:gd name="T10" fmla="*/ 0 w 6"/>
                  <a:gd name="T11" fmla="*/ 7 h 11"/>
                  <a:gd name="T12" fmla="*/ 2 w 6"/>
                  <a:gd name="T13" fmla="*/ 9 h 11"/>
                  <a:gd name="T14" fmla="*/ 4 w 6"/>
                  <a:gd name="T15" fmla="*/ 9 h 11"/>
                  <a:gd name="T16" fmla="*/ 6 w 6"/>
                  <a:gd name="T17" fmla="*/ 11 h 11"/>
                  <a:gd name="T18" fmla="*/ 6 w 6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1" name="Freeform 426"/>
              <p:cNvSpPr>
                <a:spLocks/>
              </p:cNvSpPr>
              <p:nvPr/>
            </p:nvSpPr>
            <p:spPr bwMode="auto">
              <a:xfrm>
                <a:off x="3470" y="2649"/>
                <a:ext cx="10" cy="8"/>
              </a:xfrm>
              <a:custGeom>
                <a:avLst/>
                <a:gdLst>
                  <a:gd name="T0" fmla="*/ 0 w 10"/>
                  <a:gd name="T1" fmla="*/ 6 h 8"/>
                  <a:gd name="T2" fmla="*/ 2 w 10"/>
                  <a:gd name="T3" fmla="*/ 6 h 8"/>
                  <a:gd name="T4" fmla="*/ 4 w 10"/>
                  <a:gd name="T5" fmla="*/ 8 h 8"/>
                  <a:gd name="T6" fmla="*/ 6 w 10"/>
                  <a:gd name="T7" fmla="*/ 8 h 8"/>
                  <a:gd name="T8" fmla="*/ 8 w 10"/>
                  <a:gd name="T9" fmla="*/ 6 h 8"/>
                  <a:gd name="T10" fmla="*/ 10 w 10"/>
                  <a:gd name="T11" fmla="*/ 6 h 8"/>
                  <a:gd name="T12" fmla="*/ 10 w 10"/>
                  <a:gd name="T13" fmla="*/ 4 h 8"/>
                  <a:gd name="T14" fmla="*/ 10 w 10"/>
                  <a:gd name="T15" fmla="*/ 2 h 8"/>
                  <a:gd name="T16" fmla="*/ 10 w 10"/>
                  <a:gd name="T17" fmla="*/ 0 h 8"/>
                  <a:gd name="T18" fmla="*/ 0 w 10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0" y="6"/>
                    </a:moveTo>
                    <a:lnTo>
                      <a:pt x="2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2" name="Freeform 427"/>
              <p:cNvSpPr>
                <a:spLocks/>
              </p:cNvSpPr>
              <p:nvPr/>
            </p:nvSpPr>
            <p:spPr bwMode="auto">
              <a:xfrm>
                <a:off x="3429" y="2587"/>
                <a:ext cx="51" cy="68"/>
              </a:xfrm>
              <a:custGeom>
                <a:avLst/>
                <a:gdLst>
                  <a:gd name="T0" fmla="*/ 5 w 51"/>
                  <a:gd name="T1" fmla="*/ 2 h 68"/>
                  <a:gd name="T2" fmla="*/ 0 w 51"/>
                  <a:gd name="T3" fmla="*/ 6 h 68"/>
                  <a:gd name="T4" fmla="*/ 41 w 51"/>
                  <a:gd name="T5" fmla="*/ 68 h 68"/>
                  <a:gd name="T6" fmla="*/ 51 w 51"/>
                  <a:gd name="T7" fmla="*/ 62 h 68"/>
                  <a:gd name="T8" fmla="*/ 9 w 51"/>
                  <a:gd name="T9" fmla="*/ 0 h 68"/>
                  <a:gd name="T10" fmla="*/ 5 w 51"/>
                  <a:gd name="T11" fmla="*/ 2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5" y="2"/>
                    </a:moveTo>
                    <a:lnTo>
                      <a:pt x="0" y="6"/>
                    </a:lnTo>
                    <a:lnTo>
                      <a:pt x="41" y="68"/>
                    </a:lnTo>
                    <a:lnTo>
                      <a:pt x="51" y="62"/>
                    </a:lnTo>
                    <a:lnTo>
                      <a:pt x="9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3" name="Freeform 428"/>
              <p:cNvSpPr>
                <a:spLocks/>
              </p:cNvSpPr>
              <p:nvPr/>
            </p:nvSpPr>
            <p:spPr bwMode="auto">
              <a:xfrm>
                <a:off x="3429" y="2585"/>
                <a:ext cx="9" cy="8"/>
              </a:xfrm>
              <a:custGeom>
                <a:avLst/>
                <a:gdLst>
                  <a:gd name="T0" fmla="*/ 9 w 9"/>
                  <a:gd name="T1" fmla="*/ 2 h 8"/>
                  <a:gd name="T2" fmla="*/ 7 w 9"/>
                  <a:gd name="T3" fmla="*/ 0 h 8"/>
                  <a:gd name="T4" fmla="*/ 5 w 9"/>
                  <a:gd name="T5" fmla="*/ 0 h 8"/>
                  <a:gd name="T6" fmla="*/ 4 w 9"/>
                  <a:gd name="T7" fmla="*/ 0 h 8"/>
                  <a:gd name="T8" fmla="*/ 2 w 9"/>
                  <a:gd name="T9" fmla="*/ 0 h 8"/>
                  <a:gd name="T10" fmla="*/ 2 w 9"/>
                  <a:gd name="T11" fmla="*/ 2 h 8"/>
                  <a:gd name="T12" fmla="*/ 0 w 9"/>
                  <a:gd name="T13" fmla="*/ 4 h 8"/>
                  <a:gd name="T14" fmla="*/ 0 w 9"/>
                  <a:gd name="T15" fmla="*/ 6 h 8"/>
                  <a:gd name="T16" fmla="*/ 0 w 9"/>
                  <a:gd name="T17" fmla="*/ 8 h 8"/>
                  <a:gd name="T18" fmla="*/ 9 w 9"/>
                  <a:gd name="T19" fmla="*/ 2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9" y="2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4" name="Freeform 429"/>
              <p:cNvSpPr>
                <a:spLocks/>
              </p:cNvSpPr>
              <p:nvPr/>
            </p:nvSpPr>
            <p:spPr bwMode="auto">
              <a:xfrm>
                <a:off x="3387" y="2645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2 h 12"/>
                  <a:gd name="T4" fmla="*/ 2 w 6"/>
                  <a:gd name="T5" fmla="*/ 2 h 12"/>
                  <a:gd name="T6" fmla="*/ 0 w 6"/>
                  <a:gd name="T7" fmla="*/ 4 h 12"/>
                  <a:gd name="T8" fmla="*/ 0 w 6"/>
                  <a:gd name="T9" fmla="*/ 6 h 12"/>
                  <a:gd name="T10" fmla="*/ 0 w 6"/>
                  <a:gd name="T11" fmla="*/ 8 h 12"/>
                  <a:gd name="T12" fmla="*/ 2 w 6"/>
                  <a:gd name="T13" fmla="*/ 10 h 12"/>
                  <a:gd name="T14" fmla="*/ 4 w 6"/>
                  <a:gd name="T15" fmla="*/ 10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5" name="Freeform 430"/>
              <p:cNvSpPr>
                <a:spLocks/>
              </p:cNvSpPr>
              <p:nvPr/>
            </p:nvSpPr>
            <p:spPr bwMode="auto">
              <a:xfrm>
                <a:off x="3393" y="2645"/>
                <a:ext cx="81" cy="12"/>
              </a:xfrm>
              <a:custGeom>
                <a:avLst/>
                <a:gdLst>
                  <a:gd name="T0" fmla="*/ 81 w 81"/>
                  <a:gd name="T1" fmla="*/ 6 h 12"/>
                  <a:gd name="T2" fmla="*/ 81 w 81"/>
                  <a:gd name="T3" fmla="*/ 0 h 12"/>
                  <a:gd name="T4" fmla="*/ 0 w 81"/>
                  <a:gd name="T5" fmla="*/ 0 h 12"/>
                  <a:gd name="T6" fmla="*/ 0 w 81"/>
                  <a:gd name="T7" fmla="*/ 12 h 12"/>
                  <a:gd name="T8" fmla="*/ 81 w 81"/>
                  <a:gd name="T9" fmla="*/ 12 h 12"/>
                  <a:gd name="T10" fmla="*/ 81 w 8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2"/>
                  <a:gd name="T20" fmla="*/ 81 w 8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2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1" y="12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6" name="Freeform 431"/>
              <p:cNvSpPr>
                <a:spLocks/>
              </p:cNvSpPr>
              <p:nvPr/>
            </p:nvSpPr>
            <p:spPr bwMode="auto">
              <a:xfrm>
                <a:off x="3474" y="2645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4 w 6"/>
                  <a:gd name="T3" fmla="*/ 10 h 12"/>
                  <a:gd name="T4" fmla="*/ 6 w 6"/>
                  <a:gd name="T5" fmla="*/ 10 h 12"/>
                  <a:gd name="T6" fmla="*/ 6 w 6"/>
                  <a:gd name="T7" fmla="*/ 8 h 12"/>
                  <a:gd name="T8" fmla="*/ 6 w 6"/>
                  <a:gd name="T9" fmla="*/ 6 h 12"/>
                  <a:gd name="T10" fmla="*/ 6 w 6"/>
                  <a:gd name="T11" fmla="*/ 4 h 12"/>
                  <a:gd name="T12" fmla="*/ 6 w 6"/>
                  <a:gd name="T13" fmla="*/ 2 h 12"/>
                  <a:gd name="T14" fmla="*/ 4 w 6"/>
                  <a:gd name="T15" fmla="*/ 2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7" name="Freeform 432"/>
              <p:cNvSpPr>
                <a:spLocks/>
              </p:cNvSpPr>
              <p:nvPr/>
            </p:nvSpPr>
            <p:spPr bwMode="auto">
              <a:xfrm>
                <a:off x="3431" y="2585"/>
                <a:ext cx="9" cy="8"/>
              </a:xfrm>
              <a:custGeom>
                <a:avLst/>
                <a:gdLst>
                  <a:gd name="T0" fmla="*/ 7 w 9"/>
                  <a:gd name="T1" fmla="*/ 8 h 8"/>
                  <a:gd name="T2" fmla="*/ 9 w 9"/>
                  <a:gd name="T3" fmla="*/ 6 h 8"/>
                  <a:gd name="T4" fmla="*/ 9 w 9"/>
                  <a:gd name="T5" fmla="*/ 4 h 8"/>
                  <a:gd name="T6" fmla="*/ 7 w 9"/>
                  <a:gd name="T7" fmla="*/ 2 h 8"/>
                  <a:gd name="T8" fmla="*/ 5 w 9"/>
                  <a:gd name="T9" fmla="*/ 0 h 8"/>
                  <a:gd name="T10" fmla="*/ 3 w 9"/>
                  <a:gd name="T11" fmla="*/ 0 h 8"/>
                  <a:gd name="T12" fmla="*/ 2 w 9"/>
                  <a:gd name="T13" fmla="*/ 0 h 8"/>
                  <a:gd name="T14" fmla="*/ 0 w 9"/>
                  <a:gd name="T15" fmla="*/ 0 h 8"/>
                  <a:gd name="T16" fmla="*/ 0 w 9"/>
                  <a:gd name="T17" fmla="*/ 2 h 8"/>
                  <a:gd name="T18" fmla="*/ 7 w 9"/>
                  <a:gd name="T19" fmla="*/ 8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7" y="8"/>
                    </a:moveTo>
                    <a:lnTo>
                      <a:pt x="9" y="6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8" name="Freeform 433"/>
              <p:cNvSpPr>
                <a:spLocks/>
              </p:cNvSpPr>
              <p:nvPr/>
            </p:nvSpPr>
            <p:spPr bwMode="auto">
              <a:xfrm>
                <a:off x="3389" y="2587"/>
                <a:ext cx="49" cy="66"/>
              </a:xfrm>
              <a:custGeom>
                <a:avLst/>
                <a:gdLst>
                  <a:gd name="T0" fmla="*/ 4 w 49"/>
                  <a:gd name="T1" fmla="*/ 64 h 66"/>
                  <a:gd name="T2" fmla="*/ 8 w 49"/>
                  <a:gd name="T3" fmla="*/ 66 h 66"/>
                  <a:gd name="T4" fmla="*/ 49 w 49"/>
                  <a:gd name="T5" fmla="*/ 6 h 66"/>
                  <a:gd name="T6" fmla="*/ 42 w 49"/>
                  <a:gd name="T7" fmla="*/ 0 h 66"/>
                  <a:gd name="T8" fmla="*/ 0 w 49"/>
                  <a:gd name="T9" fmla="*/ 60 h 66"/>
                  <a:gd name="T10" fmla="*/ 4 w 49"/>
                  <a:gd name="T11" fmla="*/ 64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66"/>
                  <a:gd name="T20" fmla="*/ 49 w 49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66">
                    <a:moveTo>
                      <a:pt x="4" y="64"/>
                    </a:moveTo>
                    <a:lnTo>
                      <a:pt x="8" y="66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0" y="60"/>
                    </a:lnTo>
                    <a:lnTo>
                      <a:pt x="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09" name="Freeform 434"/>
              <p:cNvSpPr>
                <a:spLocks/>
              </p:cNvSpPr>
              <p:nvPr/>
            </p:nvSpPr>
            <p:spPr bwMode="auto">
              <a:xfrm>
                <a:off x="3387" y="2647"/>
                <a:ext cx="10" cy="10"/>
              </a:xfrm>
              <a:custGeom>
                <a:avLst/>
                <a:gdLst>
                  <a:gd name="T0" fmla="*/ 2 w 10"/>
                  <a:gd name="T1" fmla="*/ 0 h 10"/>
                  <a:gd name="T2" fmla="*/ 0 w 10"/>
                  <a:gd name="T3" fmla="*/ 4 h 10"/>
                  <a:gd name="T4" fmla="*/ 0 w 10"/>
                  <a:gd name="T5" fmla="*/ 6 h 10"/>
                  <a:gd name="T6" fmla="*/ 2 w 10"/>
                  <a:gd name="T7" fmla="*/ 6 h 10"/>
                  <a:gd name="T8" fmla="*/ 4 w 10"/>
                  <a:gd name="T9" fmla="*/ 8 h 10"/>
                  <a:gd name="T10" fmla="*/ 6 w 10"/>
                  <a:gd name="T11" fmla="*/ 10 h 10"/>
                  <a:gd name="T12" fmla="*/ 8 w 10"/>
                  <a:gd name="T13" fmla="*/ 10 h 10"/>
                  <a:gd name="T14" fmla="*/ 10 w 10"/>
                  <a:gd name="T15" fmla="*/ 8 h 10"/>
                  <a:gd name="T16" fmla="*/ 10 w 10"/>
                  <a:gd name="T17" fmla="*/ 6 h 10"/>
                  <a:gd name="T18" fmla="*/ 2 w 10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10"/>
                  <a:gd name="T32" fmla="*/ 10 w 10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10">
                    <a:moveTo>
                      <a:pt x="2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0" name="Freeform 435"/>
              <p:cNvSpPr>
                <a:spLocks/>
              </p:cNvSpPr>
              <p:nvPr/>
            </p:nvSpPr>
            <p:spPr bwMode="auto">
              <a:xfrm>
                <a:off x="3306" y="2585"/>
                <a:ext cx="10" cy="8"/>
              </a:xfrm>
              <a:custGeom>
                <a:avLst/>
                <a:gdLst>
                  <a:gd name="T0" fmla="*/ 10 w 10"/>
                  <a:gd name="T1" fmla="*/ 8 h 8"/>
                  <a:gd name="T2" fmla="*/ 10 w 10"/>
                  <a:gd name="T3" fmla="*/ 6 h 8"/>
                  <a:gd name="T4" fmla="*/ 10 w 10"/>
                  <a:gd name="T5" fmla="*/ 4 h 8"/>
                  <a:gd name="T6" fmla="*/ 10 w 10"/>
                  <a:gd name="T7" fmla="*/ 2 h 8"/>
                  <a:gd name="T8" fmla="*/ 8 w 10"/>
                  <a:gd name="T9" fmla="*/ 0 h 8"/>
                  <a:gd name="T10" fmla="*/ 6 w 10"/>
                  <a:gd name="T11" fmla="*/ 0 h 8"/>
                  <a:gd name="T12" fmla="*/ 4 w 10"/>
                  <a:gd name="T13" fmla="*/ 0 h 8"/>
                  <a:gd name="T14" fmla="*/ 2 w 10"/>
                  <a:gd name="T15" fmla="*/ 0 h 8"/>
                  <a:gd name="T16" fmla="*/ 0 w 10"/>
                  <a:gd name="T17" fmla="*/ 2 h 8"/>
                  <a:gd name="T18" fmla="*/ 10 w 10"/>
                  <a:gd name="T19" fmla="*/ 8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8"/>
                    </a:move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1" name="Freeform 436"/>
              <p:cNvSpPr>
                <a:spLocks/>
              </p:cNvSpPr>
              <p:nvPr/>
            </p:nvSpPr>
            <p:spPr bwMode="auto">
              <a:xfrm>
                <a:off x="3265" y="2587"/>
                <a:ext cx="51" cy="66"/>
              </a:xfrm>
              <a:custGeom>
                <a:avLst/>
                <a:gdLst>
                  <a:gd name="T0" fmla="*/ 5 w 51"/>
                  <a:gd name="T1" fmla="*/ 64 h 66"/>
                  <a:gd name="T2" fmla="*/ 9 w 51"/>
                  <a:gd name="T3" fmla="*/ 66 h 66"/>
                  <a:gd name="T4" fmla="*/ 51 w 51"/>
                  <a:gd name="T5" fmla="*/ 6 h 66"/>
                  <a:gd name="T6" fmla="*/ 41 w 51"/>
                  <a:gd name="T7" fmla="*/ 0 h 66"/>
                  <a:gd name="T8" fmla="*/ 0 w 51"/>
                  <a:gd name="T9" fmla="*/ 60 h 66"/>
                  <a:gd name="T10" fmla="*/ 5 w 51"/>
                  <a:gd name="T11" fmla="*/ 64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6"/>
                  <a:gd name="T20" fmla="*/ 51 w 51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6">
                    <a:moveTo>
                      <a:pt x="5" y="64"/>
                    </a:moveTo>
                    <a:lnTo>
                      <a:pt x="9" y="66"/>
                    </a:lnTo>
                    <a:lnTo>
                      <a:pt x="51" y="6"/>
                    </a:lnTo>
                    <a:lnTo>
                      <a:pt x="41" y="0"/>
                    </a:lnTo>
                    <a:lnTo>
                      <a:pt x="0" y="60"/>
                    </a:lnTo>
                    <a:lnTo>
                      <a:pt x="5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2" name="Freeform 437"/>
              <p:cNvSpPr>
                <a:spLocks/>
              </p:cNvSpPr>
              <p:nvPr/>
            </p:nvSpPr>
            <p:spPr bwMode="auto">
              <a:xfrm>
                <a:off x="3265" y="2647"/>
                <a:ext cx="9" cy="10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4 h 10"/>
                  <a:gd name="T4" fmla="*/ 0 w 9"/>
                  <a:gd name="T5" fmla="*/ 6 h 10"/>
                  <a:gd name="T6" fmla="*/ 2 w 9"/>
                  <a:gd name="T7" fmla="*/ 8 h 10"/>
                  <a:gd name="T8" fmla="*/ 3 w 9"/>
                  <a:gd name="T9" fmla="*/ 10 h 10"/>
                  <a:gd name="T10" fmla="*/ 5 w 9"/>
                  <a:gd name="T11" fmla="*/ 10 h 10"/>
                  <a:gd name="T12" fmla="*/ 7 w 9"/>
                  <a:gd name="T13" fmla="*/ 8 h 10"/>
                  <a:gd name="T14" fmla="*/ 9 w 9"/>
                  <a:gd name="T15" fmla="*/ 6 h 10"/>
                  <a:gd name="T16" fmla="*/ 0 w 9"/>
                  <a:gd name="T17" fmla="*/ 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10"/>
                  <a:gd name="T29" fmla="*/ 9 w 9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10">
                    <a:moveTo>
                      <a:pt x="0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3" name="Freeform 438"/>
              <p:cNvSpPr>
                <a:spLocks/>
              </p:cNvSpPr>
              <p:nvPr/>
            </p:nvSpPr>
            <p:spPr bwMode="auto">
              <a:xfrm>
                <a:off x="3265" y="2645"/>
                <a:ext cx="5" cy="12"/>
              </a:xfrm>
              <a:custGeom>
                <a:avLst/>
                <a:gdLst>
                  <a:gd name="T0" fmla="*/ 5 w 5"/>
                  <a:gd name="T1" fmla="*/ 0 h 12"/>
                  <a:gd name="T2" fmla="*/ 3 w 5"/>
                  <a:gd name="T3" fmla="*/ 2 h 12"/>
                  <a:gd name="T4" fmla="*/ 2 w 5"/>
                  <a:gd name="T5" fmla="*/ 2 h 12"/>
                  <a:gd name="T6" fmla="*/ 0 w 5"/>
                  <a:gd name="T7" fmla="*/ 4 h 12"/>
                  <a:gd name="T8" fmla="*/ 0 w 5"/>
                  <a:gd name="T9" fmla="*/ 6 h 12"/>
                  <a:gd name="T10" fmla="*/ 0 w 5"/>
                  <a:gd name="T11" fmla="*/ 8 h 12"/>
                  <a:gd name="T12" fmla="*/ 2 w 5"/>
                  <a:gd name="T13" fmla="*/ 10 h 12"/>
                  <a:gd name="T14" fmla="*/ 3 w 5"/>
                  <a:gd name="T15" fmla="*/ 10 h 12"/>
                  <a:gd name="T16" fmla="*/ 5 w 5"/>
                  <a:gd name="T17" fmla="*/ 12 h 12"/>
                  <a:gd name="T18" fmla="*/ 5 w 5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5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4" name="Freeform 439"/>
              <p:cNvSpPr>
                <a:spLocks/>
              </p:cNvSpPr>
              <p:nvPr/>
            </p:nvSpPr>
            <p:spPr bwMode="auto">
              <a:xfrm>
                <a:off x="3270" y="2645"/>
                <a:ext cx="81" cy="12"/>
              </a:xfrm>
              <a:custGeom>
                <a:avLst/>
                <a:gdLst>
                  <a:gd name="T0" fmla="*/ 81 w 81"/>
                  <a:gd name="T1" fmla="*/ 6 h 12"/>
                  <a:gd name="T2" fmla="*/ 81 w 81"/>
                  <a:gd name="T3" fmla="*/ 0 h 12"/>
                  <a:gd name="T4" fmla="*/ 0 w 81"/>
                  <a:gd name="T5" fmla="*/ 0 h 12"/>
                  <a:gd name="T6" fmla="*/ 0 w 81"/>
                  <a:gd name="T7" fmla="*/ 12 h 12"/>
                  <a:gd name="T8" fmla="*/ 81 w 81"/>
                  <a:gd name="T9" fmla="*/ 12 h 12"/>
                  <a:gd name="T10" fmla="*/ 81 w 8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2"/>
                  <a:gd name="T20" fmla="*/ 81 w 8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2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1" y="12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5" name="Freeform 440"/>
              <p:cNvSpPr>
                <a:spLocks/>
              </p:cNvSpPr>
              <p:nvPr/>
            </p:nvSpPr>
            <p:spPr bwMode="auto">
              <a:xfrm>
                <a:off x="3351" y="2645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4 w 6"/>
                  <a:gd name="T3" fmla="*/ 10 h 12"/>
                  <a:gd name="T4" fmla="*/ 6 w 6"/>
                  <a:gd name="T5" fmla="*/ 8 h 12"/>
                  <a:gd name="T6" fmla="*/ 6 w 6"/>
                  <a:gd name="T7" fmla="*/ 6 h 12"/>
                  <a:gd name="T8" fmla="*/ 6 w 6"/>
                  <a:gd name="T9" fmla="*/ 4 h 12"/>
                  <a:gd name="T10" fmla="*/ 4 w 6"/>
                  <a:gd name="T11" fmla="*/ 2 h 12"/>
                  <a:gd name="T12" fmla="*/ 0 w 6"/>
                  <a:gd name="T13" fmla="*/ 0 h 12"/>
                  <a:gd name="T14" fmla="*/ 0 w 6"/>
                  <a:gd name="T15" fmla="*/ 12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12"/>
                  <a:gd name="T26" fmla="*/ 6 w 6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12">
                    <a:moveTo>
                      <a:pt x="0" y="12"/>
                    </a:move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6" name="Freeform 441"/>
              <p:cNvSpPr>
                <a:spLocks/>
              </p:cNvSpPr>
              <p:nvPr/>
            </p:nvSpPr>
            <p:spPr bwMode="auto">
              <a:xfrm>
                <a:off x="3348" y="2649"/>
                <a:ext cx="9" cy="8"/>
              </a:xfrm>
              <a:custGeom>
                <a:avLst/>
                <a:gdLst>
                  <a:gd name="T0" fmla="*/ 0 w 9"/>
                  <a:gd name="T1" fmla="*/ 6 h 8"/>
                  <a:gd name="T2" fmla="*/ 2 w 9"/>
                  <a:gd name="T3" fmla="*/ 6 h 8"/>
                  <a:gd name="T4" fmla="*/ 3 w 9"/>
                  <a:gd name="T5" fmla="*/ 8 h 8"/>
                  <a:gd name="T6" fmla="*/ 5 w 9"/>
                  <a:gd name="T7" fmla="*/ 8 h 8"/>
                  <a:gd name="T8" fmla="*/ 7 w 9"/>
                  <a:gd name="T9" fmla="*/ 6 h 8"/>
                  <a:gd name="T10" fmla="*/ 9 w 9"/>
                  <a:gd name="T11" fmla="*/ 6 h 8"/>
                  <a:gd name="T12" fmla="*/ 9 w 9"/>
                  <a:gd name="T13" fmla="*/ 4 h 8"/>
                  <a:gd name="T14" fmla="*/ 9 w 9"/>
                  <a:gd name="T15" fmla="*/ 2 h 8"/>
                  <a:gd name="T16" fmla="*/ 9 w 9"/>
                  <a:gd name="T17" fmla="*/ 0 h 8"/>
                  <a:gd name="T18" fmla="*/ 0 w 9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6"/>
                    </a:moveTo>
                    <a:lnTo>
                      <a:pt x="2" y="6"/>
                    </a:lnTo>
                    <a:lnTo>
                      <a:pt x="3" y="8"/>
                    </a:lnTo>
                    <a:lnTo>
                      <a:pt x="5" y="8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7" name="Freeform 442"/>
              <p:cNvSpPr>
                <a:spLocks/>
              </p:cNvSpPr>
              <p:nvPr/>
            </p:nvSpPr>
            <p:spPr bwMode="auto">
              <a:xfrm>
                <a:off x="3306" y="2587"/>
                <a:ext cx="51" cy="68"/>
              </a:xfrm>
              <a:custGeom>
                <a:avLst/>
                <a:gdLst>
                  <a:gd name="T0" fmla="*/ 6 w 51"/>
                  <a:gd name="T1" fmla="*/ 2 h 68"/>
                  <a:gd name="T2" fmla="*/ 0 w 51"/>
                  <a:gd name="T3" fmla="*/ 6 h 68"/>
                  <a:gd name="T4" fmla="*/ 42 w 51"/>
                  <a:gd name="T5" fmla="*/ 68 h 68"/>
                  <a:gd name="T6" fmla="*/ 51 w 51"/>
                  <a:gd name="T7" fmla="*/ 62 h 68"/>
                  <a:gd name="T8" fmla="*/ 10 w 51"/>
                  <a:gd name="T9" fmla="*/ 0 h 68"/>
                  <a:gd name="T10" fmla="*/ 6 w 51"/>
                  <a:gd name="T11" fmla="*/ 2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6" y="2"/>
                    </a:moveTo>
                    <a:lnTo>
                      <a:pt x="0" y="6"/>
                    </a:lnTo>
                    <a:lnTo>
                      <a:pt x="42" y="68"/>
                    </a:lnTo>
                    <a:lnTo>
                      <a:pt x="51" y="62"/>
                    </a:lnTo>
                    <a:lnTo>
                      <a:pt x="10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8" name="Freeform 443"/>
              <p:cNvSpPr>
                <a:spLocks/>
              </p:cNvSpPr>
              <p:nvPr/>
            </p:nvSpPr>
            <p:spPr bwMode="auto">
              <a:xfrm>
                <a:off x="3306" y="2585"/>
                <a:ext cx="10" cy="8"/>
              </a:xfrm>
              <a:custGeom>
                <a:avLst/>
                <a:gdLst>
                  <a:gd name="T0" fmla="*/ 10 w 10"/>
                  <a:gd name="T1" fmla="*/ 2 h 8"/>
                  <a:gd name="T2" fmla="*/ 8 w 10"/>
                  <a:gd name="T3" fmla="*/ 0 h 8"/>
                  <a:gd name="T4" fmla="*/ 6 w 10"/>
                  <a:gd name="T5" fmla="*/ 0 h 8"/>
                  <a:gd name="T6" fmla="*/ 4 w 10"/>
                  <a:gd name="T7" fmla="*/ 0 h 8"/>
                  <a:gd name="T8" fmla="*/ 2 w 10"/>
                  <a:gd name="T9" fmla="*/ 0 h 8"/>
                  <a:gd name="T10" fmla="*/ 0 w 10"/>
                  <a:gd name="T11" fmla="*/ 2 h 8"/>
                  <a:gd name="T12" fmla="*/ 0 w 10"/>
                  <a:gd name="T13" fmla="*/ 4 h 8"/>
                  <a:gd name="T14" fmla="*/ 0 w 10"/>
                  <a:gd name="T15" fmla="*/ 6 h 8"/>
                  <a:gd name="T16" fmla="*/ 0 w 10"/>
                  <a:gd name="T17" fmla="*/ 8 h 8"/>
                  <a:gd name="T18" fmla="*/ 10 w 10"/>
                  <a:gd name="T19" fmla="*/ 2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2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19" name="Freeform 444"/>
              <p:cNvSpPr>
                <a:spLocks/>
              </p:cNvSpPr>
              <p:nvPr/>
            </p:nvSpPr>
            <p:spPr bwMode="auto">
              <a:xfrm>
                <a:off x="3295" y="2608"/>
                <a:ext cx="5" cy="11"/>
              </a:xfrm>
              <a:custGeom>
                <a:avLst/>
                <a:gdLst>
                  <a:gd name="T0" fmla="*/ 0 w 5"/>
                  <a:gd name="T1" fmla="*/ 11 h 11"/>
                  <a:gd name="T2" fmla="*/ 2 w 5"/>
                  <a:gd name="T3" fmla="*/ 9 h 11"/>
                  <a:gd name="T4" fmla="*/ 4 w 5"/>
                  <a:gd name="T5" fmla="*/ 9 h 11"/>
                  <a:gd name="T6" fmla="*/ 5 w 5"/>
                  <a:gd name="T7" fmla="*/ 7 h 11"/>
                  <a:gd name="T8" fmla="*/ 5 w 5"/>
                  <a:gd name="T9" fmla="*/ 5 h 11"/>
                  <a:gd name="T10" fmla="*/ 5 w 5"/>
                  <a:gd name="T11" fmla="*/ 3 h 11"/>
                  <a:gd name="T12" fmla="*/ 4 w 5"/>
                  <a:gd name="T13" fmla="*/ 2 h 11"/>
                  <a:gd name="T14" fmla="*/ 2 w 5"/>
                  <a:gd name="T15" fmla="*/ 0 h 11"/>
                  <a:gd name="T16" fmla="*/ 0 w 5"/>
                  <a:gd name="T17" fmla="*/ 0 h 11"/>
                  <a:gd name="T18" fmla="*/ 0 w 5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0" y="11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0" name="Freeform 445"/>
              <p:cNvSpPr>
                <a:spLocks/>
              </p:cNvSpPr>
              <p:nvPr/>
            </p:nvSpPr>
            <p:spPr bwMode="auto">
              <a:xfrm>
                <a:off x="3270" y="2608"/>
                <a:ext cx="25" cy="11"/>
              </a:xfrm>
              <a:custGeom>
                <a:avLst/>
                <a:gdLst>
                  <a:gd name="T0" fmla="*/ 0 w 25"/>
                  <a:gd name="T1" fmla="*/ 5 h 11"/>
                  <a:gd name="T2" fmla="*/ 0 w 25"/>
                  <a:gd name="T3" fmla="*/ 11 h 11"/>
                  <a:gd name="T4" fmla="*/ 25 w 25"/>
                  <a:gd name="T5" fmla="*/ 11 h 11"/>
                  <a:gd name="T6" fmla="*/ 25 w 25"/>
                  <a:gd name="T7" fmla="*/ 0 h 11"/>
                  <a:gd name="T8" fmla="*/ 0 w 25"/>
                  <a:gd name="T9" fmla="*/ 0 h 11"/>
                  <a:gd name="T10" fmla="*/ 0 w 25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11"/>
                  <a:gd name="T20" fmla="*/ 25 w 25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11">
                    <a:moveTo>
                      <a:pt x="0" y="5"/>
                    </a:moveTo>
                    <a:lnTo>
                      <a:pt x="0" y="11"/>
                    </a:lnTo>
                    <a:lnTo>
                      <a:pt x="25" y="1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1" name="Freeform 446"/>
              <p:cNvSpPr>
                <a:spLocks/>
              </p:cNvSpPr>
              <p:nvPr/>
            </p:nvSpPr>
            <p:spPr bwMode="auto">
              <a:xfrm>
                <a:off x="3265" y="2608"/>
                <a:ext cx="5" cy="11"/>
              </a:xfrm>
              <a:custGeom>
                <a:avLst/>
                <a:gdLst>
                  <a:gd name="T0" fmla="*/ 5 w 5"/>
                  <a:gd name="T1" fmla="*/ 0 h 11"/>
                  <a:gd name="T2" fmla="*/ 3 w 5"/>
                  <a:gd name="T3" fmla="*/ 0 h 11"/>
                  <a:gd name="T4" fmla="*/ 2 w 5"/>
                  <a:gd name="T5" fmla="*/ 2 h 11"/>
                  <a:gd name="T6" fmla="*/ 0 w 5"/>
                  <a:gd name="T7" fmla="*/ 3 h 11"/>
                  <a:gd name="T8" fmla="*/ 0 w 5"/>
                  <a:gd name="T9" fmla="*/ 5 h 11"/>
                  <a:gd name="T10" fmla="*/ 0 w 5"/>
                  <a:gd name="T11" fmla="*/ 7 h 11"/>
                  <a:gd name="T12" fmla="*/ 2 w 5"/>
                  <a:gd name="T13" fmla="*/ 9 h 11"/>
                  <a:gd name="T14" fmla="*/ 3 w 5"/>
                  <a:gd name="T15" fmla="*/ 9 h 11"/>
                  <a:gd name="T16" fmla="*/ 5 w 5"/>
                  <a:gd name="T17" fmla="*/ 11 h 11"/>
                  <a:gd name="T18" fmla="*/ 5 w 5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5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2" name="Freeform 447"/>
              <p:cNvSpPr>
                <a:spLocks/>
              </p:cNvSpPr>
              <p:nvPr/>
            </p:nvSpPr>
            <p:spPr bwMode="auto">
              <a:xfrm>
                <a:off x="3265" y="2585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0 h 9"/>
                  <a:gd name="T6" fmla="*/ 0 w 5"/>
                  <a:gd name="T7" fmla="*/ 2 h 9"/>
                  <a:gd name="T8" fmla="*/ 0 w 5"/>
                  <a:gd name="T9" fmla="*/ 4 h 9"/>
                  <a:gd name="T10" fmla="*/ 0 w 5"/>
                  <a:gd name="T11" fmla="*/ 6 h 9"/>
                  <a:gd name="T12" fmla="*/ 2 w 5"/>
                  <a:gd name="T13" fmla="*/ 8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3" name="Freeform 448"/>
              <p:cNvSpPr>
                <a:spLocks/>
              </p:cNvSpPr>
              <p:nvPr/>
            </p:nvSpPr>
            <p:spPr bwMode="auto">
              <a:xfrm>
                <a:off x="3270" y="2585"/>
                <a:ext cx="81" cy="9"/>
              </a:xfrm>
              <a:custGeom>
                <a:avLst/>
                <a:gdLst>
                  <a:gd name="T0" fmla="*/ 81 w 81"/>
                  <a:gd name="T1" fmla="*/ 4 h 9"/>
                  <a:gd name="T2" fmla="*/ 81 w 81"/>
                  <a:gd name="T3" fmla="*/ 0 h 9"/>
                  <a:gd name="T4" fmla="*/ 0 w 81"/>
                  <a:gd name="T5" fmla="*/ 0 h 9"/>
                  <a:gd name="T6" fmla="*/ 0 w 81"/>
                  <a:gd name="T7" fmla="*/ 9 h 9"/>
                  <a:gd name="T8" fmla="*/ 81 w 81"/>
                  <a:gd name="T9" fmla="*/ 9 h 9"/>
                  <a:gd name="T10" fmla="*/ 81 w 81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9"/>
                  <a:gd name="T20" fmla="*/ 81 w 8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9">
                    <a:moveTo>
                      <a:pt x="81" y="4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1" y="9"/>
                    </a:lnTo>
                    <a:lnTo>
                      <a:pt x="8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4" name="Freeform 449"/>
              <p:cNvSpPr>
                <a:spLocks/>
              </p:cNvSpPr>
              <p:nvPr/>
            </p:nvSpPr>
            <p:spPr bwMode="auto">
              <a:xfrm>
                <a:off x="3351" y="2585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4 w 6"/>
                  <a:gd name="T5" fmla="*/ 8 h 9"/>
                  <a:gd name="T6" fmla="*/ 6 w 6"/>
                  <a:gd name="T7" fmla="*/ 6 h 9"/>
                  <a:gd name="T8" fmla="*/ 6 w 6"/>
                  <a:gd name="T9" fmla="*/ 4 h 9"/>
                  <a:gd name="T10" fmla="*/ 6 w 6"/>
                  <a:gd name="T11" fmla="*/ 2 h 9"/>
                  <a:gd name="T12" fmla="*/ 4 w 6"/>
                  <a:gd name="T13" fmla="*/ 0 h 9"/>
                  <a:gd name="T14" fmla="*/ 0 w 6"/>
                  <a:gd name="T15" fmla="*/ 0 h 9"/>
                  <a:gd name="T16" fmla="*/ 0 w 6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9"/>
                  <a:gd name="T29" fmla="*/ 6 w 6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5" name="Freeform 450"/>
              <p:cNvSpPr>
                <a:spLocks/>
              </p:cNvSpPr>
              <p:nvPr/>
            </p:nvSpPr>
            <p:spPr bwMode="auto">
              <a:xfrm>
                <a:off x="3306" y="2651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2 w 10"/>
                  <a:gd name="T5" fmla="*/ 4 h 6"/>
                  <a:gd name="T6" fmla="*/ 2 w 10"/>
                  <a:gd name="T7" fmla="*/ 6 h 6"/>
                  <a:gd name="T8" fmla="*/ 4 w 10"/>
                  <a:gd name="T9" fmla="*/ 6 h 6"/>
                  <a:gd name="T10" fmla="*/ 6 w 10"/>
                  <a:gd name="T11" fmla="*/ 6 h 6"/>
                  <a:gd name="T12" fmla="*/ 8 w 10"/>
                  <a:gd name="T13" fmla="*/ 4 h 6"/>
                  <a:gd name="T14" fmla="*/ 10 w 10"/>
                  <a:gd name="T15" fmla="*/ 2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6" name="Freeform 451"/>
              <p:cNvSpPr>
                <a:spLocks/>
              </p:cNvSpPr>
              <p:nvPr/>
            </p:nvSpPr>
            <p:spPr bwMode="auto">
              <a:xfrm>
                <a:off x="3306" y="2589"/>
                <a:ext cx="10" cy="62"/>
              </a:xfrm>
              <a:custGeom>
                <a:avLst/>
                <a:gdLst>
                  <a:gd name="T0" fmla="*/ 4 w 10"/>
                  <a:gd name="T1" fmla="*/ 0 h 62"/>
                  <a:gd name="T2" fmla="*/ 0 w 10"/>
                  <a:gd name="T3" fmla="*/ 0 h 62"/>
                  <a:gd name="T4" fmla="*/ 0 w 10"/>
                  <a:gd name="T5" fmla="*/ 62 h 62"/>
                  <a:gd name="T6" fmla="*/ 10 w 10"/>
                  <a:gd name="T7" fmla="*/ 62 h 62"/>
                  <a:gd name="T8" fmla="*/ 10 w 10"/>
                  <a:gd name="T9" fmla="*/ 0 h 62"/>
                  <a:gd name="T10" fmla="*/ 4 w 10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2"/>
                  <a:gd name="T20" fmla="*/ 10 w 1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2">
                    <a:moveTo>
                      <a:pt x="4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0" y="62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7" name="Freeform 452"/>
              <p:cNvSpPr>
                <a:spLocks/>
              </p:cNvSpPr>
              <p:nvPr/>
            </p:nvSpPr>
            <p:spPr bwMode="auto">
              <a:xfrm>
                <a:off x="3306" y="2585"/>
                <a:ext cx="10" cy="4"/>
              </a:xfrm>
              <a:custGeom>
                <a:avLst/>
                <a:gdLst>
                  <a:gd name="T0" fmla="*/ 10 w 10"/>
                  <a:gd name="T1" fmla="*/ 4 h 4"/>
                  <a:gd name="T2" fmla="*/ 10 w 10"/>
                  <a:gd name="T3" fmla="*/ 2 h 4"/>
                  <a:gd name="T4" fmla="*/ 8 w 10"/>
                  <a:gd name="T5" fmla="*/ 0 h 4"/>
                  <a:gd name="T6" fmla="*/ 6 w 10"/>
                  <a:gd name="T7" fmla="*/ 0 h 4"/>
                  <a:gd name="T8" fmla="*/ 4 w 10"/>
                  <a:gd name="T9" fmla="*/ 0 h 4"/>
                  <a:gd name="T10" fmla="*/ 2 w 10"/>
                  <a:gd name="T11" fmla="*/ 0 h 4"/>
                  <a:gd name="T12" fmla="*/ 0 w 10"/>
                  <a:gd name="T13" fmla="*/ 2 h 4"/>
                  <a:gd name="T14" fmla="*/ 0 w 10"/>
                  <a:gd name="T15" fmla="*/ 4 h 4"/>
                  <a:gd name="T16" fmla="*/ 10 w 10"/>
                  <a:gd name="T17" fmla="*/ 4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4"/>
                  <a:gd name="T29" fmla="*/ 10 w 10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4">
                    <a:moveTo>
                      <a:pt x="10" y="4"/>
                    </a:move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8" name="Freeform 453"/>
              <p:cNvSpPr>
                <a:spLocks/>
              </p:cNvSpPr>
              <p:nvPr/>
            </p:nvSpPr>
            <p:spPr bwMode="auto">
              <a:xfrm>
                <a:off x="2997" y="2610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2 w 11"/>
                  <a:gd name="T3" fmla="*/ 1 h 5"/>
                  <a:gd name="T4" fmla="*/ 2 w 11"/>
                  <a:gd name="T5" fmla="*/ 3 h 5"/>
                  <a:gd name="T6" fmla="*/ 3 w 11"/>
                  <a:gd name="T7" fmla="*/ 5 h 5"/>
                  <a:gd name="T8" fmla="*/ 5 w 11"/>
                  <a:gd name="T9" fmla="*/ 5 h 5"/>
                  <a:gd name="T10" fmla="*/ 7 w 11"/>
                  <a:gd name="T11" fmla="*/ 5 h 5"/>
                  <a:gd name="T12" fmla="*/ 9 w 11"/>
                  <a:gd name="T13" fmla="*/ 3 h 5"/>
                  <a:gd name="T14" fmla="*/ 11 w 11"/>
                  <a:gd name="T15" fmla="*/ 1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29" name="Freeform 454"/>
              <p:cNvSpPr>
                <a:spLocks/>
              </p:cNvSpPr>
              <p:nvPr/>
            </p:nvSpPr>
            <p:spPr bwMode="auto">
              <a:xfrm>
                <a:off x="2997" y="2547"/>
                <a:ext cx="11" cy="63"/>
              </a:xfrm>
              <a:custGeom>
                <a:avLst/>
                <a:gdLst>
                  <a:gd name="T0" fmla="*/ 5 w 11"/>
                  <a:gd name="T1" fmla="*/ 0 h 63"/>
                  <a:gd name="T2" fmla="*/ 0 w 11"/>
                  <a:gd name="T3" fmla="*/ 0 h 63"/>
                  <a:gd name="T4" fmla="*/ 0 w 11"/>
                  <a:gd name="T5" fmla="*/ 63 h 63"/>
                  <a:gd name="T6" fmla="*/ 11 w 11"/>
                  <a:gd name="T7" fmla="*/ 63 h 63"/>
                  <a:gd name="T8" fmla="*/ 11 w 11"/>
                  <a:gd name="T9" fmla="*/ 0 h 63"/>
                  <a:gd name="T10" fmla="*/ 5 w 11"/>
                  <a:gd name="T11" fmla="*/ 0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3"/>
                  <a:gd name="T20" fmla="*/ 11 w 11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3">
                    <a:moveTo>
                      <a:pt x="5" y="0"/>
                    </a:moveTo>
                    <a:lnTo>
                      <a:pt x="0" y="0"/>
                    </a:lnTo>
                    <a:lnTo>
                      <a:pt x="0" y="63"/>
                    </a:lnTo>
                    <a:lnTo>
                      <a:pt x="11" y="63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0" name="Freeform 455"/>
              <p:cNvSpPr>
                <a:spLocks/>
              </p:cNvSpPr>
              <p:nvPr/>
            </p:nvSpPr>
            <p:spPr bwMode="auto">
              <a:xfrm>
                <a:off x="2997" y="2544"/>
                <a:ext cx="11" cy="3"/>
              </a:xfrm>
              <a:custGeom>
                <a:avLst/>
                <a:gdLst>
                  <a:gd name="T0" fmla="*/ 11 w 11"/>
                  <a:gd name="T1" fmla="*/ 3 h 3"/>
                  <a:gd name="T2" fmla="*/ 11 w 11"/>
                  <a:gd name="T3" fmla="*/ 1 h 3"/>
                  <a:gd name="T4" fmla="*/ 9 w 11"/>
                  <a:gd name="T5" fmla="*/ 0 h 3"/>
                  <a:gd name="T6" fmla="*/ 7 w 11"/>
                  <a:gd name="T7" fmla="*/ 0 h 3"/>
                  <a:gd name="T8" fmla="*/ 5 w 11"/>
                  <a:gd name="T9" fmla="*/ 0 h 3"/>
                  <a:gd name="T10" fmla="*/ 3 w 11"/>
                  <a:gd name="T11" fmla="*/ 0 h 3"/>
                  <a:gd name="T12" fmla="*/ 2 w 11"/>
                  <a:gd name="T13" fmla="*/ 0 h 3"/>
                  <a:gd name="T14" fmla="*/ 2 w 11"/>
                  <a:gd name="T15" fmla="*/ 1 h 3"/>
                  <a:gd name="T16" fmla="*/ 0 w 11"/>
                  <a:gd name="T17" fmla="*/ 3 h 3"/>
                  <a:gd name="T18" fmla="*/ 11 w 11"/>
                  <a:gd name="T19" fmla="*/ 3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3"/>
                  <a:gd name="T32" fmla="*/ 11 w 11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3">
                    <a:moveTo>
                      <a:pt x="11" y="3"/>
                    </a:moveTo>
                    <a:lnTo>
                      <a:pt x="11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1" name="Freeform 456"/>
              <p:cNvSpPr>
                <a:spLocks/>
              </p:cNvSpPr>
              <p:nvPr/>
            </p:nvSpPr>
            <p:spPr bwMode="auto">
              <a:xfrm>
                <a:off x="2978" y="2544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9 w 9"/>
                  <a:gd name="T3" fmla="*/ 3 h 5"/>
                  <a:gd name="T4" fmla="*/ 7 w 9"/>
                  <a:gd name="T5" fmla="*/ 1 h 5"/>
                  <a:gd name="T6" fmla="*/ 5 w 9"/>
                  <a:gd name="T7" fmla="*/ 0 h 5"/>
                  <a:gd name="T8" fmla="*/ 4 w 9"/>
                  <a:gd name="T9" fmla="*/ 0 h 5"/>
                  <a:gd name="T10" fmla="*/ 2 w 9"/>
                  <a:gd name="T11" fmla="*/ 0 h 5"/>
                  <a:gd name="T12" fmla="*/ 0 w 9"/>
                  <a:gd name="T13" fmla="*/ 1 h 5"/>
                  <a:gd name="T14" fmla="*/ 0 w 9"/>
                  <a:gd name="T15" fmla="*/ 3 h 5"/>
                  <a:gd name="T16" fmla="*/ 0 w 9"/>
                  <a:gd name="T17" fmla="*/ 5 h 5"/>
                  <a:gd name="T18" fmla="*/ 9 w 9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9" y="5"/>
                    </a:moveTo>
                    <a:lnTo>
                      <a:pt x="9" y="3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2" name="Freeform 457"/>
              <p:cNvSpPr>
                <a:spLocks/>
              </p:cNvSpPr>
              <p:nvPr/>
            </p:nvSpPr>
            <p:spPr bwMode="auto">
              <a:xfrm>
                <a:off x="2978" y="2549"/>
                <a:ext cx="9" cy="123"/>
              </a:xfrm>
              <a:custGeom>
                <a:avLst/>
                <a:gdLst>
                  <a:gd name="T0" fmla="*/ 4 w 9"/>
                  <a:gd name="T1" fmla="*/ 123 h 123"/>
                  <a:gd name="T2" fmla="*/ 9 w 9"/>
                  <a:gd name="T3" fmla="*/ 123 h 123"/>
                  <a:gd name="T4" fmla="*/ 9 w 9"/>
                  <a:gd name="T5" fmla="*/ 0 h 123"/>
                  <a:gd name="T6" fmla="*/ 0 w 9"/>
                  <a:gd name="T7" fmla="*/ 0 h 123"/>
                  <a:gd name="T8" fmla="*/ 0 w 9"/>
                  <a:gd name="T9" fmla="*/ 123 h 123"/>
                  <a:gd name="T10" fmla="*/ 4 w 9"/>
                  <a:gd name="T11" fmla="*/ 123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3"/>
                  <a:gd name="T20" fmla="*/ 9 w 9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3">
                    <a:moveTo>
                      <a:pt x="4" y="123"/>
                    </a:moveTo>
                    <a:lnTo>
                      <a:pt x="9" y="123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3"/>
                    </a:lnTo>
                    <a:lnTo>
                      <a:pt x="4" y="1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3" name="Freeform 458"/>
              <p:cNvSpPr>
                <a:spLocks/>
              </p:cNvSpPr>
              <p:nvPr/>
            </p:nvSpPr>
            <p:spPr bwMode="auto">
              <a:xfrm>
                <a:off x="2978" y="2672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0 w 9"/>
                  <a:gd name="T5" fmla="*/ 4 h 6"/>
                  <a:gd name="T6" fmla="*/ 2 w 9"/>
                  <a:gd name="T7" fmla="*/ 4 h 6"/>
                  <a:gd name="T8" fmla="*/ 4 w 9"/>
                  <a:gd name="T9" fmla="*/ 6 h 6"/>
                  <a:gd name="T10" fmla="*/ 5 w 9"/>
                  <a:gd name="T11" fmla="*/ 4 h 6"/>
                  <a:gd name="T12" fmla="*/ 7 w 9"/>
                  <a:gd name="T13" fmla="*/ 4 h 6"/>
                  <a:gd name="T14" fmla="*/ 9 w 9"/>
                  <a:gd name="T15" fmla="*/ 2 h 6"/>
                  <a:gd name="T16" fmla="*/ 9 w 9"/>
                  <a:gd name="T17" fmla="*/ 0 h 6"/>
                  <a:gd name="T18" fmla="*/ 0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4" name="Freeform 459"/>
              <p:cNvSpPr>
                <a:spLocks/>
              </p:cNvSpPr>
              <p:nvPr/>
            </p:nvSpPr>
            <p:spPr bwMode="auto">
              <a:xfrm>
                <a:off x="3019" y="2672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0 w 10"/>
                  <a:gd name="T5" fmla="*/ 4 h 6"/>
                  <a:gd name="T6" fmla="*/ 2 w 10"/>
                  <a:gd name="T7" fmla="*/ 4 h 6"/>
                  <a:gd name="T8" fmla="*/ 4 w 10"/>
                  <a:gd name="T9" fmla="*/ 6 h 6"/>
                  <a:gd name="T10" fmla="*/ 6 w 10"/>
                  <a:gd name="T11" fmla="*/ 4 h 6"/>
                  <a:gd name="T12" fmla="*/ 8 w 10"/>
                  <a:gd name="T13" fmla="*/ 4 h 6"/>
                  <a:gd name="T14" fmla="*/ 10 w 10"/>
                  <a:gd name="T15" fmla="*/ 2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5" name="Freeform 460"/>
              <p:cNvSpPr>
                <a:spLocks/>
              </p:cNvSpPr>
              <p:nvPr/>
            </p:nvSpPr>
            <p:spPr bwMode="auto">
              <a:xfrm>
                <a:off x="3019" y="2549"/>
                <a:ext cx="10" cy="123"/>
              </a:xfrm>
              <a:custGeom>
                <a:avLst/>
                <a:gdLst>
                  <a:gd name="T0" fmla="*/ 4 w 10"/>
                  <a:gd name="T1" fmla="*/ 0 h 123"/>
                  <a:gd name="T2" fmla="*/ 0 w 10"/>
                  <a:gd name="T3" fmla="*/ 0 h 123"/>
                  <a:gd name="T4" fmla="*/ 0 w 10"/>
                  <a:gd name="T5" fmla="*/ 123 h 123"/>
                  <a:gd name="T6" fmla="*/ 10 w 10"/>
                  <a:gd name="T7" fmla="*/ 123 h 123"/>
                  <a:gd name="T8" fmla="*/ 10 w 10"/>
                  <a:gd name="T9" fmla="*/ 0 h 123"/>
                  <a:gd name="T10" fmla="*/ 4 w 10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123"/>
                  <a:gd name="T20" fmla="*/ 10 w 10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123">
                    <a:moveTo>
                      <a:pt x="4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10" y="123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6" name="Freeform 461"/>
              <p:cNvSpPr>
                <a:spLocks/>
              </p:cNvSpPr>
              <p:nvPr/>
            </p:nvSpPr>
            <p:spPr bwMode="auto">
              <a:xfrm>
                <a:off x="3019" y="2544"/>
                <a:ext cx="10" cy="5"/>
              </a:xfrm>
              <a:custGeom>
                <a:avLst/>
                <a:gdLst>
                  <a:gd name="T0" fmla="*/ 10 w 10"/>
                  <a:gd name="T1" fmla="*/ 5 h 5"/>
                  <a:gd name="T2" fmla="*/ 10 w 10"/>
                  <a:gd name="T3" fmla="*/ 1 h 5"/>
                  <a:gd name="T4" fmla="*/ 8 w 10"/>
                  <a:gd name="T5" fmla="*/ 1 h 5"/>
                  <a:gd name="T6" fmla="*/ 6 w 10"/>
                  <a:gd name="T7" fmla="*/ 0 h 5"/>
                  <a:gd name="T8" fmla="*/ 4 w 10"/>
                  <a:gd name="T9" fmla="*/ 0 h 5"/>
                  <a:gd name="T10" fmla="*/ 2 w 10"/>
                  <a:gd name="T11" fmla="*/ 0 h 5"/>
                  <a:gd name="T12" fmla="*/ 0 w 10"/>
                  <a:gd name="T13" fmla="*/ 1 h 5"/>
                  <a:gd name="T14" fmla="*/ 0 w 10"/>
                  <a:gd name="T15" fmla="*/ 5 h 5"/>
                  <a:gd name="T16" fmla="*/ 10 w 10"/>
                  <a:gd name="T17" fmla="*/ 5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5"/>
                  <a:gd name="T29" fmla="*/ 10 w 10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5">
                    <a:moveTo>
                      <a:pt x="10" y="5"/>
                    </a:moveTo>
                    <a:lnTo>
                      <a:pt x="10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7" name="Freeform 462"/>
              <p:cNvSpPr>
                <a:spLocks/>
              </p:cNvSpPr>
              <p:nvPr/>
            </p:nvSpPr>
            <p:spPr bwMode="auto">
              <a:xfrm>
                <a:off x="2978" y="2666"/>
                <a:ext cx="4" cy="12"/>
              </a:xfrm>
              <a:custGeom>
                <a:avLst/>
                <a:gdLst>
                  <a:gd name="T0" fmla="*/ 4 w 4"/>
                  <a:gd name="T1" fmla="*/ 0 h 12"/>
                  <a:gd name="T2" fmla="*/ 2 w 4"/>
                  <a:gd name="T3" fmla="*/ 0 h 12"/>
                  <a:gd name="T4" fmla="*/ 0 w 4"/>
                  <a:gd name="T5" fmla="*/ 2 h 12"/>
                  <a:gd name="T6" fmla="*/ 0 w 4"/>
                  <a:gd name="T7" fmla="*/ 4 h 12"/>
                  <a:gd name="T8" fmla="*/ 0 w 4"/>
                  <a:gd name="T9" fmla="*/ 6 h 12"/>
                  <a:gd name="T10" fmla="*/ 0 w 4"/>
                  <a:gd name="T11" fmla="*/ 8 h 12"/>
                  <a:gd name="T12" fmla="*/ 0 w 4"/>
                  <a:gd name="T13" fmla="*/ 10 h 12"/>
                  <a:gd name="T14" fmla="*/ 2 w 4"/>
                  <a:gd name="T15" fmla="*/ 10 h 12"/>
                  <a:gd name="T16" fmla="*/ 4 w 4"/>
                  <a:gd name="T17" fmla="*/ 12 h 12"/>
                  <a:gd name="T18" fmla="*/ 4 w 4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2"/>
                  <a:gd name="T32" fmla="*/ 4 w 4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2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8" name="Freeform 463"/>
              <p:cNvSpPr>
                <a:spLocks/>
              </p:cNvSpPr>
              <p:nvPr/>
            </p:nvSpPr>
            <p:spPr bwMode="auto">
              <a:xfrm>
                <a:off x="2982" y="2666"/>
                <a:ext cx="41" cy="12"/>
              </a:xfrm>
              <a:custGeom>
                <a:avLst/>
                <a:gdLst>
                  <a:gd name="T0" fmla="*/ 41 w 41"/>
                  <a:gd name="T1" fmla="*/ 6 h 12"/>
                  <a:gd name="T2" fmla="*/ 41 w 41"/>
                  <a:gd name="T3" fmla="*/ 0 h 12"/>
                  <a:gd name="T4" fmla="*/ 0 w 41"/>
                  <a:gd name="T5" fmla="*/ 0 h 12"/>
                  <a:gd name="T6" fmla="*/ 0 w 41"/>
                  <a:gd name="T7" fmla="*/ 12 h 12"/>
                  <a:gd name="T8" fmla="*/ 41 w 41"/>
                  <a:gd name="T9" fmla="*/ 12 h 12"/>
                  <a:gd name="T10" fmla="*/ 41 w 4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2"/>
                  <a:gd name="T20" fmla="*/ 41 w 4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2">
                    <a:moveTo>
                      <a:pt x="41" y="6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41" y="12"/>
                    </a:lnTo>
                    <a:lnTo>
                      <a:pt x="4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39" name="Freeform 464"/>
              <p:cNvSpPr>
                <a:spLocks/>
              </p:cNvSpPr>
              <p:nvPr/>
            </p:nvSpPr>
            <p:spPr bwMode="auto">
              <a:xfrm>
                <a:off x="3023" y="2666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2 w 6"/>
                  <a:gd name="T3" fmla="*/ 10 h 12"/>
                  <a:gd name="T4" fmla="*/ 4 w 6"/>
                  <a:gd name="T5" fmla="*/ 10 h 12"/>
                  <a:gd name="T6" fmla="*/ 6 w 6"/>
                  <a:gd name="T7" fmla="*/ 8 h 12"/>
                  <a:gd name="T8" fmla="*/ 6 w 6"/>
                  <a:gd name="T9" fmla="*/ 6 h 12"/>
                  <a:gd name="T10" fmla="*/ 6 w 6"/>
                  <a:gd name="T11" fmla="*/ 4 h 12"/>
                  <a:gd name="T12" fmla="*/ 4 w 6"/>
                  <a:gd name="T13" fmla="*/ 2 h 12"/>
                  <a:gd name="T14" fmla="*/ 2 w 6"/>
                  <a:gd name="T15" fmla="*/ 0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0" name="Freeform 465"/>
              <p:cNvSpPr>
                <a:spLocks/>
              </p:cNvSpPr>
              <p:nvPr/>
            </p:nvSpPr>
            <p:spPr bwMode="auto">
              <a:xfrm>
                <a:off x="3023" y="2544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9 h 9"/>
                  <a:gd name="T6" fmla="*/ 6 w 6"/>
                  <a:gd name="T7" fmla="*/ 7 h 9"/>
                  <a:gd name="T8" fmla="*/ 6 w 6"/>
                  <a:gd name="T9" fmla="*/ 5 h 9"/>
                  <a:gd name="T10" fmla="*/ 6 w 6"/>
                  <a:gd name="T11" fmla="*/ 3 h 9"/>
                  <a:gd name="T12" fmla="*/ 4 w 6"/>
                  <a:gd name="T13" fmla="*/ 1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1" name="Freeform 466"/>
              <p:cNvSpPr>
                <a:spLocks/>
              </p:cNvSpPr>
              <p:nvPr/>
            </p:nvSpPr>
            <p:spPr bwMode="auto">
              <a:xfrm>
                <a:off x="2982" y="2544"/>
                <a:ext cx="41" cy="9"/>
              </a:xfrm>
              <a:custGeom>
                <a:avLst/>
                <a:gdLst>
                  <a:gd name="T0" fmla="*/ 0 w 41"/>
                  <a:gd name="T1" fmla="*/ 5 h 9"/>
                  <a:gd name="T2" fmla="*/ 0 w 41"/>
                  <a:gd name="T3" fmla="*/ 9 h 9"/>
                  <a:gd name="T4" fmla="*/ 41 w 41"/>
                  <a:gd name="T5" fmla="*/ 9 h 9"/>
                  <a:gd name="T6" fmla="*/ 41 w 41"/>
                  <a:gd name="T7" fmla="*/ 0 h 9"/>
                  <a:gd name="T8" fmla="*/ 0 w 41"/>
                  <a:gd name="T9" fmla="*/ 0 h 9"/>
                  <a:gd name="T10" fmla="*/ 0 w 41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9"/>
                  <a:gd name="T20" fmla="*/ 41 w 4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9">
                    <a:moveTo>
                      <a:pt x="0" y="5"/>
                    </a:moveTo>
                    <a:lnTo>
                      <a:pt x="0" y="9"/>
                    </a:lnTo>
                    <a:lnTo>
                      <a:pt x="41" y="9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2" name="Freeform 467"/>
              <p:cNvSpPr>
                <a:spLocks/>
              </p:cNvSpPr>
              <p:nvPr/>
            </p:nvSpPr>
            <p:spPr bwMode="auto">
              <a:xfrm>
                <a:off x="2978" y="2544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1 h 9"/>
                  <a:gd name="T6" fmla="*/ 0 w 4"/>
                  <a:gd name="T7" fmla="*/ 3 h 9"/>
                  <a:gd name="T8" fmla="*/ 0 w 4"/>
                  <a:gd name="T9" fmla="*/ 5 h 9"/>
                  <a:gd name="T10" fmla="*/ 0 w 4"/>
                  <a:gd name="T11" fmla="*/ 7 h 9"/>
                  <a:gd name="T12" fmla="*/ 0 w 4"/>
                  <a:gd name="T13" fmla="*/ 9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3" name="Freeform 468"/>
              <p:cNvSpPr>
                <a:spLocks/>
              </p:cNvSpPr>
              <p:nvPr/>
            </p:nvSpPr>
            <p:spPr bwMode="auto">
              <a:xfrm>
                <a:off x="3183" y="2651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0 w 10"/>
                  <a:gd name="T5" fmla="*/ 4 h 6"/>
                  <a:gd name="T6" fmla="*/ 2 w 10"/>
                  <a:gd name="T7" fmla="*/ 6 h 6"/>
                  <a:gd name="T8" fmla="*/ 4 w 10"/>
                  <a:gd name="T9" fmla="*/ 6 h 6"/>
                  <a:gd name="T10" fmla="*/ 6 w 10"/>
                  <a:gd name="T11" fmla="*/ 6 h 6"/>
                  <a:gd name="T12" fmla="*/ 8 w 10"/>
                  <a:gd name="T13" fmla="*/ 4 h 6"/>
                  <a:gd name="T14" fmla="*/ 10 w 10"/>
                  <a:gd name="T15" fmla="*/ 2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4" name="Freeform 469"/>
              <p:cNvSpPr>
                <a:spLocks/>
              </p:cNvSpPr>
              <p:nvPr/>
            </p:nvSpPr>
            <p:spPr bwMode="auto">
              <a:xfrm>
                <a:off x="3183" y="2589"/>
                <a:ext cx="10" cy="62"/>
              </a:xfrm>
              <a:custGeom>
                <a:avLst/>
                <a:gdLst>
                  <a:gd name="T0" fmla="*/ 4 w 10"/>
                  <a:gd name="T1" fmla="*/ 0 h 62"/>
                  <a:gd name="T2" fmla="*/ 0 w 10"/>
                  <a:gd name="T3" fmla="*/ 0 h 62"/>
                  <a:gd name="T4" fmla="*/ 0 w 10"/>
                  <a:gd name="T5" fmla="*/ 62 h 62"/>
                  <a:gd name="T6" fmla="*/ 10 w 10"/>
                  <a:gd name="T7" fmla="*/ 62 h 62"/>
                  <a:gd name="T8" fmla="*/ 10 w 10"/>
                  <a:gd name="T9" fmla="*/ 0 h 62"/>
                  <a:gd name="T10" fmla="*/ 4 w 10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2"/>
                  <a:gd name="T20" fmla="*/ 10 w 1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2">
                    <a:moveTo>
                      <a:pt x="4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0" y="62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5" name="Freeform 470"/>
              <p:cNvSpPr>
                <a:spLocks/>
              </p:cNvSpPr>
              <p:nvPr/>
            </p:nvSpPr>
            <p:spPr bwMode="auto">
              <a:xfrm>
                <a:off x="3183" y="2585"/>
                <a:ext cx="10" cy="4"/>
              </a:xfrm>
              <a:custGeom>
                <a:avLst/>
                <a:gdLst>
                  <a:gd name="T0" fmla="*/ 10 w 10"/>
                  <a:gd name="T1" fmla="*/ 4 h 4"/>
                  <a:gd name="T2" fmla="*/ 10 w 10"/>
                  <a:gd name="T3" fmla="*/ 2 h 4"/>
                  <a:gd name="T4" fmla="*/ 8 w 10"/>
                  <a:gd name="T5" fmla="*/ 0 h 4"/>
                  <a:gd name="T6" fmla="*/ 6 w 10"/>
                  <a:gd name="T7" fmla="*/ 0 h 4"/>
                  <a:gd name="T8" fmla="*/ 4 w 10"/>
                  <a:gd name="T9" fmla="*/ 0 h 4"/>
                  <a:gd name="T10" fmla="*/ 2 w 10"/>
                  <a:gd name="T11" fmla="*/ 0 h 4"/>
                  <a:gd name="T12" fmla="*/ 0 w 10"/>
                  <a:gd name="T13" fmla="*/ 0 h 4"/>
                  <a:gd name="T14" fmla="*/ 0 w 10"/>
                  <a:gd name="T15" fmla="*/ 2 h 4"/>
                  <a:gd name="T16" fmla="*/ 0 w 10"/>
                  <a:gd name="T17" fmla="*/ 4 h 4"/>
                  <a:gd name="T18" fmla="*/ 10 w 10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4"/>
                  <a:gd name="T32" fmla="*/ 10 w 10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4">
                    <a:moveTo>
                      <a:pt x="10" y="4"/>
                    </a:move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6" name="Freeform 471"/>
              <p:cNvSpPr>
                <a:spLocks/>
              </p:cNvSpPr>
              <p:nvPr/>
            </p:nvSpPr>
            <p:spPr bwMode="auto">
              <a:xfrm>
                <a:off x="3142" y="2585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2 h 9"/>
                  <a:gd name="T8" fmla="*/ 0 w 4"/>
                  <a:gd name="T9" fmla="*/ 4 h 9"/>
                  <a:gd name="T10" fmla="*/ 0 w 4"/>
                  <a:gd name="T11" fmla="*/ 6 h 9"/>
                  <a:gd name="T12" fmla="*/ 0 w 4"/>
                  <a:gd name="T13" fmla="*/ 8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7" name="Freeform 472"/>
              <p:cNvSpPr>
                <a:spLocks/>
              </p:cNvSpPr>
              <p:nvPr/>
            </p:nvSpPr>
            <p:spPr bwMode="auto">
              <a:xfrm>
                <a:off x="3146" y="2585"/>
                <a:ext cx="83" cy="9"/>
              </a:xfrm>
              <a:custGeom>
                <a:avLst/>
                <a:gdLst>
                  <a:gd name="T0" fmla="*/ 83 w 83"/>
                  <a:gd name="T1" fmla="*/ 4 h 9"/>
                  <a:gd name="T2" fmla="*/ 83 w 83"/>
                  <a:gd name="T3" fmla="*/ 0 h 9"/>
                  <a:gd name="T4" fmla="*/ 0 w 83"/>
                  <a:gd name="T5" fmla="*/ 0 h 9"/>
                  <a:gd name="T6" fmla="*/ 0 w 83"/>
                  <a:gd name="T7" fmla="*/ 9 h 9"/>
                  <a:gd name="T8" fmla="*/ 83 w 83"/>
                  <a:gd name="T9" fmla="*/ 9 h 9"/>
                  <a:gd name="T10" fmla="*/ 83 w 83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9"/>
                  <a:gd name="T20" fmla="*/ 83 w 83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9">
                    <a:moveTo>
                      <a:pt x="83" y="4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3" y="9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8" name="Freeform 473"/>
              <p:cNvSpPr>
                <a:spLocks/>
              </p:cNvSpPr>
              <p:nvPr/>
            </p:nvSpPr>
            <p:spPr bwMode="auto">
              <a:xfrm>
                <a:off x="3229" y="2585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4 w 5"/>
                  <a:gd name="T5" fmla="*/ 8 h 9"/>
                  <a:gd name="T6" fmla="*/ 4 w 5"/>
                  <a:gd name="T7" fmla="*/ 6 h 9"/>
                  <a:gd name="T8" fmla="*/ 5 w 5"/>
                  <a:gd name="T9" fmla="*/ 4 h 9"/>
                  <a:gd name="T10" fmla="*/ 4 w 5"/>
                  <a:gd name="T11" fmla="*/ 2 h 9"/>
                  <a:gd name="T12" fmla="*/ 4 w 5"/>
                  <a:gd name="T13" fmla="*/ 0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49" name="Freeform 474"/>
              <p:cNvSpPr>
                <a:spLocks/>
              </p:cNvSpPr>
              <p:nvPr/>
            </p:nvSpPr>
            <p:spPr bwMode="auto">
              <a:xfrm>
                <a:off x="3172" y="2608"/>
                <a:ext cx="4" cy="11"/>
              </a:xfrm>
              <a:custGeom>
                <a:avLst/>
                <a:gdLst>
                  <a:gd name="T0" fmla="*/ 0 w 4"/>
                  <a:gd name="T1" fmla="*/ 11 h 11"/>
                  <a:gd name="T2" fmla="*/ 2 w 4"/>
                  <a:gd name="T3" fmla="*/ 9 h 11"/>
                  <a:gd name="T4" fmla="*/ 4 w 4"/>
                  <a:gd name="T5" fmla="*/ 9 h 11"/>
                  <a:gd name="T6" fmla="*/ 4 w 4"/>
                  <a:gd name="T7" fmla="*/ 7 h 11"/>
                  <a:gd name="T8" fmla="*/ 4 w 4"/>
                  <a:gd name="T9" fmla="*/ 5 h 11"/>
                  <a:gd name="T10" fmla="*/ 4 w 4"/>
                  <a:gd name="T11" fmla="*/ 3 h 11"/>
                  <a:gd name="T12" fmla="*/ 4 w 4"/>
                  <a:gd name="T13" fmla="*/ 2 h 11"/>
                  <a:gd name="T14" fmla="*/ 2 w 4"/>
                  <a:gd name="T15" fmla="*/ 0 h 11"/>
                  <a:gd name="T16" fmla="*/ 0 w 4"/>
                  <a:gd name="T17" fmla="*/ 0 h 11"/>
                  <a:gd name="T18" fmla="*/ 0 w 4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0" y="11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0" name="Freeform 475"/>
              <p:cNvSpPr>
                <a:spLocks/>
              </p:cNvSpPr>
              <p:nvPr/>
            </p:nvSpPr>
            <p:spPr bwMode="auto">
              <a:xfrm>
                <a:off x="3146" y="2608"/>
                <a:ext cx="26" cy="11"/>
              </a:xfrm>
              <a:custGeom>
                <a:avLst/>
                <a:gdLst>
                  <a:gd name="T0" fmla="*/ 0 w 26"/>
                  <a:gd name="T1" fmla="*/ 5 h 11"/>
                  <a:gd name="T2" fmla="*/ 0 w 26"/>
                  <a:gd name="T3" fmla="*/ 11 h 11"/>
                  <a:gd name="T4" fmla="*/ 26 w 26"/>
                  <a:gd name="T5" fmla="*/ 11 h 11"/>
                  <a:gd name="T6" fmla="*/ 26 w 26"/>
                  <a:gd name="T7" fmla="*/ 0 h 11"/>
                  <a:gd name="T8" fmla="*/ 0 w 26"/>
                  <a:gd name="T9" fmla="*/ 0 h 11"/>
                  <a:gd name="T10" fmla="*/ 0 w 26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11"/>
                  <a:gd name="T20" fmla="*/ 26 w 2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11">
                    <a:moveTo>
                      <a:pt x="0" y="5"/>
                    </a:moveTo>
                    <a:lnTo>
                      <a:pt x="0" y="11"/>
                    </a:lnTo>
                    <a:lnTo>
                      <a:pt x="26" y="11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1" name="Freeform 476"/>
              <p:cNvSpPr>
                <a:spLocks/>
              </p:cNvSpPr>
              <p:nvPr/>
            </p:nvSpPr>
            <p:spPr bwMode="auto">
              <a:xfrm>
                <a:off x="3142" y="2608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0 h 11"/>
                  <a:gd name="T4" fmla="*/ 0 w 4"/>
                  <a:gd name="T5" fmla="*/ 2 h 11"/>
                  <a:gd name="T6" fmla="*/ 0 w 4"/>
                  <a:gd name="T7" fmla="*/ 3 h 11"/>
                  <a:gd name="T8" fmla="*/ 0 w 4"/>
                  <a:gd name="T9" fmla="*/ 5 h 11"/>
                  <a:gd name="T10" fmla="*/ 0 w 4"/>
                  <a:gd name="T11" fmla="*/ 7 h 11"/>
                  <a:gd name="T12" fmla="*/ 0 w 4"/>
                  <a:gd name="T13" fmla="*/ 9 h 11"/>
                  <a:gd name="T14" fmla="*/ 2 w 4"/>
                  <a:gd name="T15" fmla="*/ 9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2" name="Freeform 477"/>
              <p:cNvSpPr>
                <a:spLocks/>
              </p:cNvSpPr>
              <p:nvPr/>
            </p:nvSpPr>
            <p:spPr bwMode="auto">
              <a:xfrm>
                <a:off x="3225" y="2649"/>
                <a:ext cx="9" cy="8"/>
              </a:xfrm>
              <a:custGeom>
                <a:avLst/>
                <a:gdLst>
                  <a:gd name="T0" fmla="*/ 0 w 9"/>
                  <a:gd name="T1" fmla="*/ 6 h 8"/>
                  <a:gd name="T2" fmla="*/ 2 w 9"/>
                  <a:gd name="T3" fmla="*/ 8 h 8"/>
                  <a:gd name="T4" fmla="*/ 4 w 9"/>
                  <a:gd name="T5" fmla="*/ 8 h 8"/>
                  <a:gd name="T6" fmla="*/ 6 w 9"/>
                  <a:gd name="T7" fmla="*/ 6 h 8"/>
                  <a:gd name="T8" fmla="*/ 8 w 9"/>
                  <a:gd name="T9" fmla="*/ 6 h 8"/>
                  <a:gd name="T10" fmla="*/ 9 w 9"/>
                  <a:gd name="T11" fmla="*/ 4 h 8"/>
                  <a:gd name="T12" fmla="*/ 9 w 9"/>
                  <a:gd name="T13" fmla="*/ 2 h 8"/>
                  <a:gd name="T14" fmla="*/ 8 w 9"/>
                  <a:gd name="T15" fmla="*/ 0 h 8"/>
                  <a:gd name="T16" fmla="*/ 0 w 9"/>
                  <a:gd name="T17" fmla="*/ 6 h 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8"/>
                  <a:gd name="T29" fmla="*/ 9 w 9"/>
                  <a:gd name="T30" fmla="*/ 8 h 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8">
                    <a:moveTo>
                      <a:pt x="0" y="6"/>
                    </a:moveTo>
                    <a:lnTo>
                      <a:pt x="2" y="8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3" name="Freeform 478"/>
              <p:cNvSpPr>
                <a:spLocks/>
              </p:cNvSpPr>
              <p:nvPr/>
            </p:nvSpPr>
            <p:spPr bwMode="auto">
              <a:xfrm>
                <a:off x="3183" y="2587"/>
                <a:ext cx="50" cy="68"/>
              </a:xfrm>
              <a:custGeom>
                <a:avLst/>
                <a:gdLst>
                  <a:gd name="T0" fmla="*/ 4 w 50"/>
                  <a:gd name="T1" fmla="*/ 2 h 68"/>
                  <a:gd name="T2" fmla="*/ 0 w 50"/>
                  <a:gd name="T3" fmla="*/ 6 h 68"/>
                  <a:gd name="T4" fmla="*/ 42 w 50"/>
                  <a:gd name="T5" fmla="*/ 68 h 68"/>
                  <a:gd name="T6" fmla="*/ 50 w 50"/>
                  <a:gd name="T7" fmla="*/ 62 h 68"/>
                  <a:gd name="T8" fmla="*/ 8 w 50"/>
                  <a:gd name="T9" fmla="*/ 0 h 68"/>
                  <a:gd name="T10" fmla="*/ 4 w 50"/>
                  <a:gd name="T11" fmla="*/ 2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68"/>
                  <a:gd name="T20" fmla="*/ 50 w 50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68">
                    <a:moveTo>
                      <a:pt x="4" y="2"/>
                    </a:moveTo>
                    <a:lnTo>
                      <a:pt x="0" y="6"/>
                    </a:lnTo>
                    <a:lnTo>
                      <a:pt x="42" y="68"/>
                    </a:lnTo>
                    <a:lnTo>
                      <a:pt x="50" y="62"/>
                    </a:lnTo>
                    <a:lnTo>
                      <a:pt x="8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4" name="Freeform 479"/>
              <p:cNvSpPr>
                <a:spLocks/>
              </p:cNvSpPr>
              <p:nvPr/>
            </p:nvSpPr>
            <p:spPr bwMode="auto">
              <a:xfrm>
                <a:off x="3182" y="2585"/>
                <a:ext cx="9" cy="8"/>
              </a:xfrm>
              <a:custGeom>
                <a:avLst/>
                <a:gdLst>
                  <a:gd name="T0" fmla="*/ 9 w 9"/>
                  <a:gd name="T1" fmla="*/ 2 h 8"/>
                  <a:gd name="T2" fmla="*/ 9 w 9"/>
                  <a:gd name="T3" fmla="*/ 0 h 8"/>
                  <a:gd name="T4" fmla="*/ 7 w 9"/>
                  <a:gd name="T5" fmla="*/ 0 h 8"/>
                  <a:gd name="T6" fmla="*/ 5 w 9"/>
                  <a:gd name="T7" fmla="*/ 0 h 8"/>
                  <a:gd name="T8" fmla="*/ 3 w 9"/>
                  <a:gd name="T9" fmla="*/ 0 h 8"/>
                  <a:gd name="T10" fmla="*/ 1 w 9"/>
                  <a:gd name="T11" fmla="*/ 2 h 8"/>
                  <a:gd name="T12" fmla="*/ 0 w 9"/>
                  <a:gd name="T13" fmla="*/ 4 h 8"/>
                  <a:gd name="T14" fmla="*/ 0 w 9"/>
                  <a:gd name="T15" fmla="*/ 6 h 8"/>
                  <a:gd name="T16" fmla="*/ 1 w 9"/>
                  <a:gd name="T17" fmla="*/ 8 h 8"/>
                  <a:gd name="T18" fmla="*/ 9 w 9"/>
                  <a:gd name="T19" fmla="*/ 2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9" y="2"/>
                    </a:move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5" name="Freeform 480"/>
              <p:cNvSpPr>
                <a:spLocks/>
              </p:cNvSpPr>
              <p:nvPr/>
            </p:nvSpPr>
            <p:spPr bwMode="auto">
              <a:xfrm>
                <a:off x="3142" y="2645"/>
                <a:ext cx="4" cy="12"/>
              </a:xfrm>
              <a:custGeom>
                <a:avLst/>
                <a:gdLst>
                  <a:gd name="T0" fmla="*/ 4 w 4"/>
                  <a:gd name="T1" fmla="*/ 0 h 12"/>
                  <a:gd name="T2" fmla="*/ 2 w 4"/>
                  <a:gd name="T3" fmla="*/ 2 h 12"/>
                  <a:gd name="T4" fmla="*/ 0 w 4"/>
                  <a:gd name="T5" fmla="*/ 2 h 12"/>
                  <a:gd name="T6" fmla="*/ 0 w 4"/>
                  <a:gd name="T7" fmla="*/ 4 h 12"/>
                  <a:gd name="T8" fmla="*/ 0 w 4"/>
                  <a:gd name="T9" fmla="*/ 6 h 12"/>
                  <a:gd name="T10" fmla="*/ 0 w 4"/>
                  <a:gd name="T11" fmla="*/ 8 h 12"/>
                  <a:gd name="T12" fmla="*/ 0 w 4"/>
                  <a:gd name="T13" fmla="*/ 10 h 12"/>
                  <a:gd name="T14" fmla="*/ 2 w 4"/>
                  <a:gd name="T15" fmla="*/ 10 h 12"/>
                  <a:gd name="T16" fmla="*/ 4 w 4"/>
                  <a:gd name="T17" fmla="*/ 12 h 12"/>
                  <a:gd name="T18" fmla="*/ 4 w 4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2"/>
                  <a:gd name="T32" fmla="*/ 4 w 4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2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6" name="Freeform 481"/>
              <p:cNvSpPr>
                <a:spLocks/>
              </p:cNvSpPr>
              <p:nvPr/>
            </p:nvSpPr>
            <p:spPr bwMode="auto">
              <a:xfrm>
                <a:off x="3146" y="2645"/>
                <a:ext cx="83" cy="12"/>
              </a:xfrm>
              <a:custGeom>
                <a:avLst/>
                <a:gdLst>
                  <a:gd name="T0" fmla="*/ 83 w 83"/>
                  <a:gd name="T1" fmla="*/ 6 h 12"/>
                  <a:gd name="T2" fmla="*/ 83 w 83"/>
                  <a:gd name="T3" fmla="*/ 0 h 12"/>
                  <a:gd name="T4" fmla="*/ 0 w 83"/>
                  <a:gd name="T5" fmla="*/ 0 h 12"/>
                  <a:gd name="T6" fmla="*/ 0 w 83"/>
                  <a:gd name="T7" fmla="*/ 12 h 12"/>
                  <a:gd name="T8" fmla="*/ 83 w 83"/>
                  <a:gd name="T9" fmla="*/ 12 h 12"/>
                  <a:gd name="T10" fmla="*/ 83 w 83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2"/>
                  <a:gd name="T20" fmla="*/ 83 w 83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2">
                    <a:moveTo>
                      <a:pt x="83" y="6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3" y="12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7" name="Freeform 482"/>
              <p:cNvSpPr>
                <a:spLocks/>
              </p:cNvSpPr>
              <p:nvPr/>
            </p:nvSpPr>
            <p:spPr bwMode="auto">
              <a:xfrm>
                <a:off x="3229" y="2645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0 h 12"/>
                  <a:gd name="T4" fmla="*/ 4 w 5"/>
                  <a:gd name="T5" fmla="*/ 10 h 12"/>
                  <a:gd name="T6" fmla="*/ 4 w 5"/>
                  <a:gd name="T7" fmla="*/ 8 h 12"/>
                  <a:gd name="T8" fmla="*/ 5 w 5"/>
                  <a:gd name="T9" fmla="*/ 6 h 12"/>
                  <a:gd name="T10" fmla="*/ 4 w 5"/>
                  <a:gd name="T11" fmla="*/ 4 h 12"/>
                  <a:gd name="T12" fmla="*/ 4 w 5"/>
                  <a:gd name="T13" fmla="*/ 2 h 12"/>
                  <a:gd name="T14" fmla="*/ 2 w 5"/>
                  <a:gd name="T15" fmla="*/ 2 h 12"/>
                  <a:gd name="T16" fmla="*/ 0 w 5"/>
                  <a:gd name="T17" fmla="*/ 0 h 12"/>
                  <a:gd name="T18" fmla="*/ 0 w 5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8" name="Freeform 483"/>
              <p:cNvSpPr>
                <a:spLocks/>
              </p:cNvSpPr>
              <p:nvPr/>
            </p:nvSpPr>
            <p:spPr bwMode="auto">
              <a:xfrm>
                <a:off x="3183" y="2585"/>
                <a:ext cx="10" cy="8"/>
              </a:xfrm>
              <a:custGeom>
                <a:avLst/>
                <a:gdLst>
                  <a:gd name="T0" fmla="*/ 10 w 10"/>
                  <a:gd name="T1" fmla="*/ 8 h 8"/>
                  <a:gd name="T2" fmla="*/ 10 w 10"/>
                  <a:gd name="T3" fmla="*/ 6 h 8"/>
                  <a:gd name="T4" fmla="*/ 10 w 10"/>
                  <a:gd name="T5" fmla="*/ 4 h 8"/>
                  <a:gd name="T6" fmla="*/ 10 w 10"/>
                  <a:gd name="T7" fmla="*/ 2 h 8"/>
                  <a:gd name="T8" fmla="*/ 8 w 10"/>
                  <a:gd name="T9" fmla="*/ 0 h 8"/>
                  <a:gd name="T10" fmla="*/ 6 w 10"/>
                  <a:gd name="T11" fmla="*/ 0 h 8"/>
                  <a:gd name="T12" fmla="*/ 4 w 10"/>
                  <a:gd name="T13" fmla="*/ 0 h 8"/>
                  <a:gd name="T14" fmla="*/ 2 w 10"/>
                  <a:gd name="T15" fmla="*/ 0 h 8"/>
                  <a:gd name="T16" fmla="*/ 0 w 10"/>
                  <a:gd name="T17" fmla="*/ 2 h 8"/>
                  <a:gd name="T18" fmla="*/ 10 w 10"/>
                  <a:gd name="T19" fmla="*/ 8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8"/>
                    </a:move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59" name="Freeform 484"/>
              <p:cNvSpPr>
                <a:spLocks/>
              </p:cNvSpPr>
              <p:nvPr/>
            </p:nvSpPr>
            <p:spPr bwMode="auto">
              <a:xfrm>
                <a:off x="3142" y="2587"/>
                <a:ext cx="51" cy="66"/>
              </a:xfrm>
              <a:custGeom>
                <a:avLst/>
                <a:gdLst>
                  <a:gd name="T0" fmla="*/ 6 w 51"/>
                  <a:gd name="T1" fmla="*/ 64 h 66"/>
                  <a:gd name="T2" fmla="*/ 9 w 51"/>
                  <a:gd name="T3" fmla="*/ 66 h 66"/>
                  <a:gd name="T4" fmla="*/ 51 w 51"/>
                  <a:gd name="T5" fmla="*/ 6 h 66"/>
                  <a:gd name="T6" fmla="*/ 41 w 51"/>
                  <a:gd name="T7" fmla="*/ 0 h 66"/>
                  <a:gd name="T8" fmla="*/ 0 w 51"/>
                  <a:gd name="T9" fmla="*/ 60 h 66"/>
                  <a:gd name="T10" fmla="*/ 6 w 51"/>
                  <a:gd name="T11" fmla="*/ 64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6"/>
                  <a:gd name="T20" fmla="*/ 51 w 51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6">
                    <a:moveTo>
                      <a:pt x="6" y="64"/>
                    </a:moveTo>
                    <a:lnTo>
                      <a:pt x="9" y="66"/>
                    </a:lnTo>
                    <a:lnTo>
                      <a:pt x="51" y="6"/>
                    </a:lnTo>
                    <a:lnTo>
                      <a:pt x="41" y="0"/>
                    </a:lnTo>
                    <a:lnTo>
                      <a:pt x="0" y="60"/>
                    </a:lnTo>
                    <a:lnTo>
                      <a:pt x="6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0" name="Freeform 485"/>
              <p:cNvSpPr>
                <a:spLocks/>
              </p:cNvSpPr>
              <p:nvPr/>
            </p:nvSpPr>
            <p:spPr bwMode="auto">
              <a:xfrm>
                <a:off x="3142" y="2647"/>
                <a:ext cx="9" cy="10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4 h 10"/>
                  <a:gd name="T4" fmla="*/ 0 w 9"/>
                  <a:gd name="T5" fmla="*/ 6 h 10"/>
                  <a:gd name="T6" fmla="*/ 2 w 9"/>
                  <a:gd name="T7" fmla="*/ 8 h 10"/>
                  <a:gd name="T8" fmla="*/ 4 w 9"/>
                  <a:gd name="T9" fmla="*/ 10 h 10"/>
                  <a:gd name="T10" fmla="*/ 6 w 9"/>
                  <a:gd name="T11" fmla="*/ 10 h 10"/>
                  <a:gd name="T12" fmla="*/ 8 w 9"/>
                  <a:gd name="T13" fmla="*/ 8 h 10"/>
                  <a:gd name="T14" fmla="*/ 9 w 9"/>
                  <a:gd name="T15" fmla="*/ 6 h 10"/>
                  <a:gd name="T16" fmla="*/ 0 w 9"/>
                  <a:gd name="T17" fmla="*/ 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10"/>
                  <a:gd name="T29" fmla="*/ 9 w 9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10">
                    <a:moveTo>
                      <a:pt x="0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1" name="Freeform 486"/>
              <p:cNvSpPr>
                <a:spLocks/>
              </p:cNvSpPr>
              <p:nvPr/>
            </p:nvSpPr>
            <p:spPr bwMode="auto">
              <a:xfrm>
                <a:off x="3183" y="2768"/>
                <a:ext cx="10" cy="9"/>
              </a:xfrm>
              <a:custGeom>
                <a:avLst/>
                <a:gdLst>
                  <a:gd name="T0" fmla="*/ 10 w 10"/>
                  <a:gd name="T1" fmla="*/ 9 h 9"/>
                  <a:gd name="T2" fmla="*/ 10 w 10"/>
                  <a:gd name="T3" fmla="*/ 8 h 9"/>
                  <a:gd name="T4" fmla="*/ 10 w 10"/>
                  <a:gd name="T5" fmla="*/ 4 h 9"/>
                  <a:gd name="T6" fmla="*/ 8 w 10"/>
                  <a:gd name="T7" fmla="*/ 2 h 9"/>
                  <a:gd name="T8" fmla="*/ 6 w 10"/>
                  <a:gd name="T9" fmla="*/ 0 h 9"/>
                  <a:gd name="T10" fmla="*/ 4 w 10"/>
                  <a:gd name="T11" fmla="*/ 0 h 9"/>
                  <a:gd name="T12" fmla="*/ 2 w 10"/>
                  <a:gd name="T13" fmla="*/ 2 h 9"/>
                  <a:gd name="T14" fmla="*/ 0 w 10"/>
                  <a:gd name="T15" fmla="*/ 4 h 9"/>
                  <a:gd name="T16" fmla="*/ 10 w 10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9"/>
                  <a:gd name="T29" fmla="*/ 10 w 10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9">
                    <a:moveTo>
                      <a:pt x="10" y="9"/>
                    </a:moveTo>
                    <a:lnTo>
                      <a:pt x="10" y="8"/>
                    </a:ln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2" name="Freeform 487"/>
              <p:cNvSpPr>
                <a:spLocks/>
              </p:cNvSpPr>
              <p:nvPr/>
            </p:nvSpPr>
            <p:spPr bwMode="auto">
              <a:xfrm>
                <a:off x="3142" y="2772"/>
                <a:ext cx="51" cy="66"/>
              </a:xfrm>
              <a:custGeom>
                <a:avLst/>
                <a:gdLst>
                  <a:gd name="T0" fmla="*/ 6 w 51"/>
                  <a:gd name="T1" fmla="*/ 64 h 66"/>
                  <a:gd name="T2" fmla="*/ 9 w 51"/>
                  <a:gd name="T3" fmla="*/ 66 h 66"/>
                  <a:gd name="T4" fmla="*/ 51 w 51"/>
                  <a:gd name="T5" fmla="*/ 5 h 66"/>
                  <a:gd name="T6" fmla="*/ 41 w 51"/>
                  <a:gd name="T7" fmla="*/ 0 h 66"/>
                  <a:gd name="T8" fmla="*/ 0 w 51"/>
                  <a:gd name="T9" fmla="*/ 60 h 66"/>
                  <a:gd name="T10" fmla="*/ 6 w 51"/>
                  <a:gd name="T11" fmla="*/ 64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6"/>
                  <a:gd name="T20" fmla="*/ 51 w 51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6">
                    <a:moveTo>
                      <a:pt x="6" y="64"/>
                    </a:moveTo>
                    <a:lnTo>
                      <a:pt x="9" y="66"/>
                    </a:lnTo>
                    <a:lnTo>
                      <a:pt x="51" y="5"/>
                    </a:lnTo>
                    <a:lnTo>
                      <a:pt x="41" y="0"/>
                    </a:lnTo>
                    <a:lnTo>
                      <a:pt x="0" y="60"/>
                    </a:lnTo>
                    <a:lnTo>
                      <a:pt x="6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3" name="Freeform 488"/>
              <p:cNvSpPr>
                <a:spLocks/>
              </p:cNvSpPr>
              <p:nvPr/>
            </p:nvSpPr>
            <p:spPr bwMode="auto">
              <a:xfrm>
                <a:off x="3142" y="2832"/>
                <a:ext cx="9" cy="8"/>
              </a:xfrm>
              <a:custGeom>
                <a:avLst/>
                <a:gdLst>
                  <a:gd name="T0" fmla="*/ 0 w 9"/>
                  <a:gd name="T1" fmla="*/ 0 h 8"/>
                  <a:gd name="T2" fmla="*/ 0 w 9"/>
                  <a:gd name="T3" fmla="*/ 2 h 8"/>
                  <a:gd name="T4" fmla="*/ 0 w 9"/>
                  <a:gd name="T5" fmla="*/ 4 h 8"/>
                  <a:gd name="T6" fmla="*/ 0 w 9"/>
                  <a:gd name="T7" fmla="*/ 6 h 8"/>
                  <a:gd name="T8" fmla="*/ 2 w 9"/>
                  <a:gd name="T9" fmla="*/ 8 h 8"/>
                  <a:gd name="T10" fmla="*/ 4 w 9"/>
                  <a:gd name="T11" fmla="*/ 8 h 8"/>
                  <a:gd name="T12" fmla="*/ 6 w 9"/>
                  <a:gd name="T13" fmla="*/ 8 h 8"/>
                  <a:gd name="T14" fmla="*/ 8 w 9"/>
                  <a:gd name="T15" fmla="*/ 8 h 8"/>
                  <a:gd name="T16" fmla="*/ 9 w 9"/>
                  <a:gd name="T17" fmla="*/ 6 h 8"/>
                  <a:gd name="T18" fmla="*/ 0 w 9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4" name="Freeform 489"/>
              <p:cNvSpPr>
                <a:spLocks/>
              </p:cNvSpPr>
              <p:nvPr/>
            </p:nvSpPr>
            <p:spPr bwMode="auto">
              <a:xfrm>
                <a:off x="3142" y="2830"/>
                <a:ext cx="4" cy="12"/>
              </a:xfrm>
              <a:custGeom>
                <a:avLst/>
                <a:gdLst>
                  <a:gd name="T0" fmla="*/ 4 w 4"/>
                  <a:gd name="T1" fmla="*/ 0 h 12"/>
                  <a:gd name="T2" fmla="*/ 2 w 4"/>
                  <a:gd name="T3" fmla="*/ 0 h 12"/>
                  <a:gd name="T4" fmla="*/ 0 w 4"/>
                  <a:gd name="T5" fmla="*/ 2 h 12"/>
                  <a:gd name="T6" fmla="*/ 0 w 4"/>
                  <a:gd name="T7" fmla="*/ 4 h 12"/>
                  <a:gd name="T8" fmla="*/ 0 w 4"/>
                  <a:gd name="T9" fmla="*/ 6 h 12"/>
                  <a:gd name="T10" fmla="*/ 0 w 4"/>
                  <a:gd name="T11" fmla="*/ 8 h 12"/>
                  <a:gd name="T12" fmla="*/ 0 w 4"/>
                  <a:gd name="T13" fmla="*/ 10 h 12"/>
                  <a:gd name="T14" fmla="*/ 2 w 4"/>
                  <a:gd name="T15" fmla="*/ 10 h 12"/>
                  <a:gd name="T16" fmla="*/ 4 w 4"/>
                  <a:gd name="T17" fmla="*/ 12 h 12"/>
                  <a:gd name="T18" fmla="*/ 4 w 4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2"/>
                  <a:gd name="T32" fmla="*/ 4 w 4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2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5" name="Freeform 490"/>
              <p:cNvSpPr>
                <a:spLocks/>
              </p:cNvSpPr>
              <p:nvPr/>
            </p:nvSpPr>
            <p:spPr bwMode="auto">
              <a:xfrm>
                <a:off x="3146" y="2830"/>
                <a:ext cx="83" cy="12"/>
              </a:xfrm>
              <a:custGeom>
                <a:avLst/>
                <a:gdLst>
                  <a:gd name="T0" fmla="*/ 83 w 83"/>
                  <a:gd name="T1" fmla="*/ 6 h 12"/>
                  <a:gd name="T2" fmla="*/ 83 w 83"/>
                  <a:gd name="T3" fmla="*/ 0 h 12"/>
                  <a:gd name="T4" fmla="*/ 0 w 83"/>
                  <a:gd name="T5" fmla="*/ 0 h 12"/>
                  <a:gd name="T6" fmla="*/ 0 w 83"/>
                  <a:gd name="T7" fmla="*/ 12 h 12"/>
                  <a:gd name="T8" fmla="*/ 83 w 83"/>
                  <a:gd name="T9" fmla="*/ 12 h 12"/>
                  <a:gd name="T10" fmla="*/ 83 w 83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2"/>
                  <a:gd name="T20" fmla="*/ 83 w 83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2">
                    <a:moveTo>
                      <a:pt x="83" y="6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3" y="12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6" name="Freeform 491"/>
              <p:cNvSpPr>
                <a:spLocks/>
              </p:cNvSpPr>
              <p:nvPr/>
            </p:nvSpPr>
            <p:spPr bwMode="auto">
              <a:xfrm>
                <a:off x="3229" y="2830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0 h 12"/>
                  <a:gd name="T4" fmla="*/ 4 w 5"/>
                  <a:gd name="T5" fmla="*/ 10 h 12"/>
                  <a:gd name="T6" fmla="*/ 4 w 5"/>
                  <a:gd name="T7" fmla="*/ 8 h 12"/>
                  <a:gd name="T8" fmla="*/ 5 w 5"/>
                  <a:gd name="T9" fmla="*/ 6 h 12"/>
                  <a:gd name="T10" fmla="*/ 4 w 5"/>
                  <a:gd name="T11" fmla="*/ 4 h 12"/>
                  <a:gd name="T12" fmla="*/ 4 w 5"/>
                  <a:gd name="T13" fmla="*/ 2 h 12"/>
                  <a:gd name="T14" fmla="*/ 2 w 5"/>
                  <a:gd name="T15" fmla="*/ 0 h 12"/>
                  <a:gd name="T16" fmla="*/ 0 w 5"/>
                  <a:gd name="T17" fmla="*/ 0 h 12"/>
                  <a:gd name="T18" fmla="*/ 0 w 5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7" name="Freeform 492"/>
              <p:cNvSpPr>
                <a:spLocks/>
              </p:cNvSpPr>
              <p:nvPr/>
            </p:nvSpPr>
            <p:spPr bwMode="auto">
              <a:xfrm>
                <a:off x="3225" y="2832"/>
                <a:ext cx="9" cy="10"/>
              </a:xfrm>
              <a:custGeom>
                <a:avLst/>
                <a:gdLst>
                  <a:gd name="T0" fmla="*/ 0 w 9"/>
                  <a:gd name="T1" fmla="*/ 6 h 10"/>
                  <a:gd name="T2" fmla="*/ 0 w 9"/>
                  <a:gd name="T3" fmla="*/ 8 h 10"/>
                  <a:gd name="T4" fmla="*/ 2 w 9"/>
                  <a:gd name="T5" fmla="*/ 10 h 10"/>
                  <a:gd name="T6" fmla="*/ 4 w 9"/>
                  <a:gd name="T7" fmla="*/ 10 h 10"/>
                  <a:gd name="T8" fmla="*/ 6 w 9"/>
                  <a:gd name="T9" fmla="*/ 8 h 10"/>
                  <a:gd name="T10" fmla="*/ 8 w 9"/>
                  <a:gd name="T11" fmla="*/ 6 h 10"/>
                  <a:gd name="T12" fmla="*/ 9 w 9"/>
                  <a:gd name="T13" fmla="*/ 6 h 10"/>
                  <a:gd name="T14" fmla="*/ 9 w 9"/>
                  <a:gd name="T15" fmla="*/ 2 h 10"/>
                  <a:gd name="T16" fmla="*/ 8 w 9"/>
                  <a:gd name="T17" fmla="*/ 0 h 10"/>
                  <a:gd name="T18" fmla="*/ 0 w 9"/>
                  <a:gd name="T19" fmla="*/ 6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10"/>
                  <a:gd name="T32" fmla="*/ 9 w 9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10">
                    <a:moveTo>
                      <a:pt x="0" y="6"/>
                    </a:move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8" name="Freeform 493"/>
              <p:cNvSpPr>
                <a:spLocks/>
              </p:cNvSpPr>
              <p:nvPr/>
            </p:nvSpPr>
            <p:spPr bwMode="auto">
              <a:xfrm>
                <a:off x="3183" y="2772"/>
                <a:ext cx="50" cy="66"/>
              </a:xfrm>
              <a:custGeom>
                <a:avLst/>
                <a:gdLst>
                  <a:gd name="T0" fmla="*/ 4 w 50"/>
                  <a:gd name="T1" fmla="*/ 2 h 66"/>
                  <a:gd name="T2" fmla="*/ 0 w 50"/>
                  <a:gd name="T3" fmla="*/ 5 h 66"/>
                  <a:gd name="T4" fmla="*/ 42 w 50"/>
                  <a:gd name="T5" fmla="*/ 66 h 66"/>
                  <a:gd name="T6" fmla="*/ 50 w 50"/>
                  <a:gd name="T7" fmla="*/ 60 h 66"/>
                  <a:gd name="T8" fmla="*/ 8 w 50"/>
                  <a:gd name="T9" fmla="*/ 0 h 66"/>
                  <a:gd name="T10" fmla="*/ 4 w 50"/>
                  <a:gd name="T11" fmla="*/ 2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66"/>
                  <a:gd name="T20" fmla="*/ 50 w 50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66">
                    <a:moveTo>
                      <a:pt x="4" y="2"/>
                    </a:moveTo>
                    <a:lnTo>
                      <a:pt x="0" y="5"/>
                    </a:lnTo>
                    <a:lnTo>
                      <a:pt x="42" y="66"/>
                    </a:lnTo>
                    <a:lnTo>
                      <a:pt x="50" y="60"/>
                    </a:lnTo>
                    <a:lnTo>
                      <a:pt x="8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69" name="Freeform 494"/>
              <p:cNvSpPr>
                <a:spLocks/>
              </p:cNvSpPr>
              <p:nvPr/>
            </p:nvSpPr>
            <p:spPr bwMode="auto">
              <a:xfrm>
                <a:off x="3182" y="2770"/>
                <a:ext cx="9" cy="7"/>
              </a:xfrm>
              <a:custGeom>
                <a:avLst/>
                <a:gdLst>
                  <a:gd name="T0" fmla="*/ 9 w 9"/>
                  <a:gd name="T1" fmla="*/ 2 h 7"/>
                  <a:gd name="T2" fmla="*/ 9 w 9"/>
                  <a:gd name="T3" fmla="*/ 0 h 7"/>
                  <a:gd name="T4" fmla="*/ 7 w 9"/>
                  <a:gd name="T5" fmla="*/ 0 h 7"/>
                  <a:gd name="T6" fmla="*/ 5 w 9"/>
                  <a:gd name="T7" fmla="*/ 0 h 7"/>
                  <a:gd name="T8" fmla="*/ 3 w 9"/>
                  <a:gd name="T9" fmla="*/ 0 h 7"/>
                  <a:gd name="T10" fmla="*/ 1 w 9"/>
                  <a:gd name="T11" fmla="*/ 2 h 7"/>
                  <a:gd name="T12" fmla="*/ 0 w 9"/>
                  <a:gd name="T13" fmla="*/ 4 h 7"/>
                  <a:gd name="T14" fmla="*/ 0 w 9"/>
                  <a:gd name="T15" fmla="*/ 6 h 7"/>
                  <a:gd name="T16" fmla="*/ 1 w 9"/>
                  <a:gd name="T17" fmla="*/ 7 h 7"/>
                  <a:gd name="T18" fmla="*/ 9 w 9"/>
                  <a:gd name="T19" fmla="*/ 2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7"/>
                  <a:gd name="T32" fmla="*/ 9 w 9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7">
                    <a:moveTo>
                      <a:pt x="9" y="2"/>
                    </a:move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0" name="Freeform 495"/>
              <p:cNvSpPr>
                <a:spLocks/>
              </p:cNvSpPr>
              <p:nvPr/>
            </p:nvSpPr>
            <p:spPr bwMode="auto">
              <a:xfrm>
                <a:off x="3172" y="2793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9 h 9"/>
                  <a:gd name="T6" fmla="*/ 4 w 4"/>
                  <a:gd name="T7" fmla="*/ 7 h 9"/>
                  <a:gd name="T8" fmla="*/ 4 w 4"/>
                  <a:gd name="T9" fmla="*/ 5 h 9"/>
                  <a:gd name="T10" fmla="*/ 4 w 4"/>
                  <a:gd name="T11" fmla="*/ 3 h 9"/>
                  <a:gd name="T12" fmla="*/ 4 w 4"/>
                  <a:gd name="T13" fmla="*/ 1 h 9"/>
                  <a:gd name="T14" fmla="*/ 2 w 4"/>
                  <a:gd name="T15" fmla="*/ 0 h 9"/>
                  <a:gd name="T16" fmla="*/ 0 w 4"/>
                  <a:gd name="T17" fmla="*/ 0 h 9"/>
                  <a:gd name="T18" fmla="*/ 0 w 4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1" name="Freeform 496"/>
              <p:cNvSpPr>
                <a:spLocks/>
              </p:cNvSpPr>
              <p:nvPr/>
            </p:nvSpPr>
            <p:spPr bwMode="auto">
              <a:xfrm>
                <a:off x="3146" y="2793"/>
                <a:ext cx="26" cy="9"/>
              </a:xfrm>
              <a:custGeom>
                <a:avLst/>
                <a:gdLst>
                  <a:gd name="T0" fmla="*/ 0 w 26"/>
                  <a:gd name="T1" fmla="*/ 5 h 9"/>
                  <a:gd name="T2" fmla="*/ 0 w 26"/>
                  <a:gd name="T3" fmla="*/ 9 h 9"/>
                  <a:gd name="T4" fmla="*/ 26 w 26"/>
                  <a:gd name="T5" fmla="*/ 9 h 9"/>
                  <a:gd name="T6" fmla="*/ 26 w 26"/>
                  <a:gd name="T7" fmla="*/ 0 h 9"/>
                  <a:gd name="T8" fmla="*/ 0 w 26"/>
                  <a:gd name="T9" fmla="*/ 0 h 9"/>
                  <a:gd name="T10" fmla="*/ 0 w 26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9"/>
                  <a:gd name="T20" fmla="*/ 26 w 2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9">
                    <a:moveTo>
                      <a:pt x="0" y="5"/>
                    </a:moveTo>
                    <a:lnTo>
                      <a:pt x="0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2" name="Freeform 497"/>
              <p:cNvSpPr>
                <a:spLocks/>
              </p:cNvSpPr>
              <p:nvPr/>
            </p:nvSpPr>
            <p:spPr bwMode="auto">
              <a:xfrm>
                <a:off x="3142" y="2793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1 h 9"/>
                  <a:gd name="T6" fmla="*/ 0 w 4"/>
                  <a:gd name="T7" fmla="*/ 3 h 9"/>
                  <a:gd name="T8" fmla="*/ 0 w 4"/>
                  <a:gd name="T9" fmla="*/ 5 h 9"/>
                  <a:gd name="T10" fmla="*/ 0 w 4"/>
                  <a:gd name="T11" fmla="*/ 7 h 9"/>
                  <a:gd name="T12" fmla="*/ 0 w 4"/>
                  <a:gd name="T13" fmla="*/ 9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3" name="Freeform 498"/>
              <p:cNvSpPr>
                <a:spLocks/>
              </p:cNvSpPr>
              <p:nvPr/>
            </p:nvSpPr>
            <p:spPr bwMode="auto">
              <a:xfrm>
                <a:off x="3142" y="2768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2 h 11"/>
                  <a:gd name="T4" fmla="*/ 0 w 4"/>
                  <a:gd name="T5" fmla="*/ 2 h 11"/>
                  <a:gd name="T6" fmla="*/ 0 w 4"/>
                  <a:gd name="T7" fmla="*/ 4 h 11"/>
                  <a:gd name="T8" fmla="*/ 0 w 4"/>
                  <a:gd name="T9" fmla="*/ 6 h 11"/>
                  <a:gd name="T10" fmla="*/ 0 w 4"/>
                  <a:gd name="T11" fmla="*/ 8 h 11"/>
                  <a:gd name="T12" fmla="*/ 0 w 4"/>
                  <a:gd name="T13" fmla="*/ 9 h 11"/>
                  <a:gd name="T14" fmla="*/ 2 w 4"/>
                  <a:gd name="T15" fmla="*/ 11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4" name="Freeform 499"/>
              <p:cNvSpPr>
                <a:spLocks/>
              </p:cNvSpPr>
              <p:nvPr/>
            </p:nvSpPr>
            <p:spPr bwMode="auto">
              <a:xfrm>
                <a:off x="3146" y="2768"/>
                <a:ext cx="83" cy="11"/>
              </a:xfrm>
              <a:custGeom>
                <a:avLst/>
                <a:gdLst>
                  <a:gd name="T0" fmla="*/ 83 w 83"/>
                  <a:gd name="T1" fmla="*/ 6 h 11"/>
                  <a:gd name="T2" fmla="*/ 83 w 83"/>
                  <a:gd name="T3" fmla="*/ 0 h 11"/>
                  <a:gd name="T4" fmla="*/ 0 w 83"/>
                  <a:gd name="T5" fmla="*/ 0 h 11"/>
                  <a:gd name="T6" fmla="*/ 0 w 83"/>
                  <a:gd name="T7" fmla="*/ 11 h 11"/>
                  <a:gd name="T8" fmla="*/ 83 w 83"/>
                  <a:gd name="T9" fmla="*/ 11 h 11"/>
                  <a:gd name="T10" fmla="*/ 83 w 83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1"/>
                  <a:gd name="T20" fmla="*/ 83 w 83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1">
                    <a:moveTo>
                      <a:pt x="83" y="6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3" y="11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5" name="Freeform 500"/>
              <p:cNvSpPr>
                <a:spLocks/>
              </p:cNvSpPr>
              <p:nvPr/>
            </p:nvSpPr>
            <p:spPr bwMode="auto">
              <a:xfrm>
                <a:off x="3229" y="2768"/>
                <a:ext cx="5" cy="11"/>
              </a:xfrm>
              <a:custGeom>
                <a:avLst/>
                <a:gdLst>
                  <a:gd name="T0" fmla="*/ 0 w 5"/>
                  <a:gd name="T1" fmla="*/ 11 h 11"/>
                  <a:gd name="T2" fmla="*/ 2 w 5"/>
                  <a:gd name="T3" fmla="*/ 11 h 11"/>
                  <a:gd name="T4" fmla="*/ 4 w 5"/>
                  <a:gd name="T5" fmla="*/ 9 h 11"/>
                  <a:gd name="T6" fmla="*/ 4 w 5"/>
                  <a:gd name="T7" fmla="*/ 8 h 11"/>
                  <a:gd name="T8" fmla="*/ 5 w 5"/>
                  <a:gd name="T9" fmla="*/ 6 h 11"/>
                  <a:gd name="T10" fmla="*/ 4 w 5"/>
                  <a:gd name="T11" fmla="*/ 4 h 11"/>
                  <a:gd name="T12" fmla="*/ 4 w 5"/>
                  <a:gd name="T13" fmla="*/ 2 h 11"/>
                  <a:gd name="T14" fmla="*/ 2 w 5"/>
                  <a:gd name="T15" fmla="*/ 2 h 11"/>
                  <a:gd name="T16" fmla="*/ 0 w 5"/>
                  <a:gd name="T17" fmla="*/ 0 h 11"/>
                  <a:gd name="T18" fmla="*/ 0 w 5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6" name="Freeform 501"/>
              <p:cNvSpPr>
                <a:spLocks/>
              </p:cNvSpPr>
              <p:nvPr/>
            </p:nvSpPr>
            <p:spPr bwMode="auto">
              <a:xfrm>
                <a:off x="3183" y="2836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0 w 10"/>
                  <a:gd name="T5" fmla="*/ 4 h 6"/>
                  <a:gd name="T6" fmla="*/ 2 w 10"/>
                  <a:gd name="T7" fmla="*/ 4 h 6"/>
                  <a:gd name="T8" fmla="*/ 4 w 10"/>
                  <a:gd name="T9" fmla="*/ 6 h 6"/>
                  <a:gd name="T10" fmla="*/ 6 w 10"/>
                  <a:gd name="T11" fmla="*/ 4 h 6"/>
                  <a:gd name="T12" fmla="*/ 8 w 10"/>
                  <a:gd name="T13" fmla="*/ 4 h 6"/>
                  <a:gd name="T14" fmla="*/ 10 w 10"/>
                  <a:gd name="T15" fmla="*/ 2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7" name="Freeform 502"/>
              <p:cNvSpPr>
                <a:spLocks/>
              </p:cNvSpPr>
              <p:nvPr/>
            </p:nvSpPr>
            <p:spPr bwMode="auto">
              <a:xfrm>
                <a:off x="3183" y="2774"/>
                <a:ext cx="10" cy="62"/>
              </a:xfrm>
              <a:custGeom>
                <a:avLst/>
                <a:gdLst>
                  <a:gd name="T0" fmla="*/ 4 w 10"/>
                  <a:gd name="T1" fmla="*/ 0 h 62"/>
                  <a:gd name="T2" fmla="*/ 0 w 10"/>
                  <a:gd name="T3" fmla="*/ 0 h 62"/>
                  <a:gd name="T4" fmla="*/ 0 w 10"/>
                  <a:gd name="T5" fmla="*/ 62 h 62"/>
                  <a:gd name="T6" fmla="*/ 10 w 10"/>
                  <a:gd name="T7" fmla="*/ 62 h 62"/>
                  <a:gd name="T8" fmla="*/ 10 w 10"/>
                  <a:gd name="T9" fmla="*/ 0 h 62"/>
                  <a:gd name="T10" fmla="*/ 4 w 10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2"/>
                  <a:gd name="T20" fmla="*/ 10 w 1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2">
                    <a:moveTo>
                      <a:pt x="4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0" y="62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8" name="Freeform 503"/>
              <p:cNvSpPr>
                <a:spLocks/>
              </p:cNvSpPr>
              <p:nvPr/>
            </p:nvSpPr>
            <p:spPr bwMode="auto">
              <a:xfrm>
                <a:off x="3183" y="2770"/>
                <a:ext cx="10" cy="4"/>
              </a:xfrm>
              <a:custGeom>
                <a:avLst/>
                <a:gdLst>
                  <a:gd name="T0" fmla="*/ 10 w 10"/>
                  <a:gd name="T1" fmla="*/ 4 h 4"/>
                  <a:gd name="T2" fmla="*/ 10 w 10"/>
                  <a:gd name="T3" fmla="*/ 2 h 4"/>
                  <a:gd name="T4" fmla="*/ 8 w 10"/>
                  <a:gd name="T5" fmla="*/ 0 h 4"/>
                  <a:gd name="T6" fmla="*/ 6 w 10"/>
                  <a:gd name="T7" fmla="*/ 0 h 4"/>
                  <a:gd name="T8" fmla="*/ 4 w 10"/>
                  <a:gd name="T9" fmla="*/ 0 h 4"/>
                  <a:gd name="T10" fmla="*/ 2 w 10"/>
                  <a:gd name="T11" fmla="*/ 0 h 4"/>
                  <a:gd name="T12" fmla="*/ 0 w 10"/>
                  <a:gd name="T13" fmla="*/ 0 h 4"/>
                  <a:gd name="T14" fmla="*/ 0 w 10"/>
                  <a:gd name="T15" fmla="*/ 2 h 4"/>
                  <a:gd name="T16" fmla="*/ 0 w 10"/>
                  <a:gd name="T17" fmla="*/ 4 h 4"/>
                  <a:gd name="T18" fmla="*/ 10 w 10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4"/>
                  <a:gd name="T32" fmla="*/ 10 w 10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4">
                    <a:moveTo>
                      <a:pt x="10" y="4"/>
                    </a:move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79" name="Freeform 504"/>
              <p:cNvSpPr>
                <a:spLocks/>
              </p:cNvSpPr>
              <p:nvPr/>
            </p:nvSpPr>
            <p:spPr bwMode="auto">
              <a:xfrm>
                <a:off x="3023" y="2749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0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0" name="Freeform 505"/>
              <p:cNvSpPr>
                <a:spLocks/>
              </p:cNvSpPr>
              <p:nvPr/>
            </p:nvSpPr>
            <p:spPr bwMode="auto">
              <a:xfrm>
                <a:off x="2982" y="2749"/>
                <a:ext cx="41" cy="10"/>
              </a:xfrm>
              <a:custGeom>
                <a:avLst/>
                <a:gdLst>
                  <a:gd name="T0" fmla="*/ 0 w 41"/>
                  <a:gd name="T1" fmla="*/ 4 h 10"/>
                  <a:gd name="T2" fmla="*/ 0 w 41"/>
                  <a:gd name="T3" fmla="*/ 10 h 10"/>
                  <a:gd name="T4" fmla="*/ 41 w 41"/>
                  <a:gd name="T5" fmla="*/ 10 h 10"/>
                  <a:gd name="T6" fmla="*/ 41 w 41"/>
                  <a:gd name="T7" fmla="*/ 0 h 10"/>
                  <a:gd name="T8" fmla="*/ 0 w 41"/>
                  <a:gd name="T9" fmla="*/ 0 h 10"/>
                  <a:gd name="T10" fmla="*/ 0 w 4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0"/>
                  <a:gd name="T20" fmla="*/ 41 w 4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0">
                    <a:moveTo>
                      <a:pt x="0" y="4"/>
                    </a:moveTo>
                    <a:lnTo>
                      <a:pt x="0" y="10"/>
                    </a:lnTo>
                    <a:lnTo>
                      <a:pt x="41" y="10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1" name="Freeform 506"/>
              <p:cNvSpPr>
                <a:spLocks/>
              </p:cNvSpPr>
              <p:nvPr/>
            </p:nvSpPr>
            <p:spPr bwMode="auto">
              <a:xfrm>
                <a:off x="2978" y="2749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0 h 10"/>
                  <a:gd name="T6" fmla="*/ 0 w 4"/>
                  <a:gd name="T7" fmla="*/ 2 h 10"/>
                  <a:gd name="T8" fmla="*/ 0 w 4"/>
                  <a:gd name="T9" fmla="*/ 4 h 10"/>
                  <a:gd name="T10" fmla="*/ 0 w 4"/>
                  <a:gd name="T11" fmla="*/ 6 h 10"/>
                  <a:gd name="T12" fmla="*/ 0 w 4"/>
                  <a:gd name="T13" fmla="*/ 8 h 10"/>
                  <a:gd name="T14" fmla="*/ 2 w 4"/>
                  <a:gd name="T15" fmla="*/ 10 h 10"/>
                  <a:gd name="T16" fmla="*/ 4 w 4"/>
                  <a:gd name="T17" fmla="*/ 10 h 10"/>
                  <a:gd name="T18" fmla="*/ 4 w 4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0"/>
                  <a:gd name="T32" fmla="*/ 4 w 4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2" name="Freeform 507"/>
              <p:cNvSpPr>
                <a:spLocks/>
              </p:cNvSpPr>
              <p:nvPr/>
            </p:nvSpPr>
            <p:spPr bwMode="auto">
              <a:xfrm>
                <a:off x="2978" y="2872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2 h 9"/>
                  <a:gd name="T6" fmla="*/ 0 w 4"/>
                  <a:gd name="T7" fmla="*/ 4 h 9"/>
                  <a:gd name="T8" fmla="*/ 0 w 4"/>
                  <a:gd name="T9" fmla="*/ 5 h 9"/>
                  <a:gd name="T10" fmla="*/ 0 w 4"/>
                  <a:gd name="T11" fmla="*/ 7 h 9"/>
                  <a:gd name="T12" fmla="*/ 0 w 4"/>
                  <a:gd name="T13" fmla="*/ 9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3" name="Freeform 508"/>
              <p:cNvSpPr>
                <a:spLocks/>
              </p:cNvSpPr>
              <p:nvPr/>
            </p:nvSpPr>
            <p:spPr bwMode="auto">
              <a:xfrm>
                <a:off x="2982" y="2872"/>
                <a:ext cx="41" cy="9"/>
              </a:xfrm>
              <a:custGeom>
                <a:avLst/>
                <a:gdLst>
                  <a:gd name="T0" fmla="*/ 41 w 41"/>
                  <a:gd name="T1" fmla="*/ 5 h 9"/>
                  <a:gd name="T2" fmla="*/ 41 w 41"/>
                  <a:gd name="T3" fmla="*/ 0 h 9"/>
                  <a:gd name="T4" fmla="*/ 0 w 41"/>
                  <a:gd name="T5" fmla="*/ 0 h 9"/>
                  <a:gd name="T6" fmla="*/ 0 w 41"/>
                  <a:gd name="T7" fmla="*/ 9 h 9"/>
                  <a:gd name="T8" fmla="*/ 41 w 41"/>
                  <a:gd name="T9" fmla="*/ 9 h 9"/>
                  <a:gd name="T10" fmla="*/ 41 w 41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9"/>
                  <a:gd name="T20" fmla="*/ 41 w 4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9">
                    <a:moveTo>
                      <a:pt x="41" y="5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1" y="9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4" name="Freeform 509"/>
              <p:cNvSpPr>
                <a:spLocks/>
              </p:cNvSpPr>
              <p:nvPr/>
            </p:nvSpPr>
            <p:spPr bwMode="auto">
              <a:xfrm>
                <a:off x="3023" y="2872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9 h 9"/>
                  <a:gd name="T6" fmla="*/ 6 w 6"/>
                  <a:gd name="T7" fmla="*/ 7 h 9"/>
                  <a:gd name="T8" fmla="*/ 6 w 6"/>
                  <a:gd name="T9" fmla="*/ 5 h 9"/>
                  <a:gd name="T10" fmla="*/ 6 w 6"/>
                  <a:gd name="T11" fmla="*/ 4 h 9"/>
                  <a:gd name="T12" fmla="*/ 4 w 6"/>
                  <a:gd name="T13" fmla="*/ 2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5" name="Freeform 510"/>
              <p:cNvSpPr>
                <a:spLocks/>
              </p:cNvSpPr>
              <p:nvPr/>
            </p:nvSpPr>
            <p:spPr bwMode="auto">
              <a:xfrm>
                <a:off x="3019" y="2877"/>
                <a:ext cx="10" cy="4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2 h 4"/>
                  <a:gd name="T4" fmla="*/ 0 w 10"/>
                  <a:gd name="T5" fmla="*/ 4 h 4"/>
                  <a:gd name="T6" fmla="*/ 2 w 10"/>
                  <a:gd name="T7" fmla="*/ 4 h 4"/>
                  <a:gd name="T8" fmla="*/ 4 w 10"/>
                  <a:gd name="T9" fmla="*/ 4 h 4"/>
                  <a:gd name="T10" fmla="*/ 6 w 10"/>
                  <a:gd name="T11" fmla="*/ 4 h 4"/>
                  <a:gd name="T12" fmla="*/ 8 w 10"/>
                  <a:gd name="T13" fmla="*/ 4 h 4"/>
                  <a:gd name="T14" fmla="*/ 10 w 10"/>
                  <a:gd name="T15" fmla="*/ 2 h 4"/>
                  <a:gd name="T16" fmla="*/ 10 w 10"/>
                  <a:gd name="T17" fmla="*/ 0 h 4"/>
                  <a:gd name="T18" fmla="*/ 0 w 10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4"/>
                  <a:gd name="T32" fmla="*/ 10 w 10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6" name="Freeform 511"/>
              <p:cNvSpPr>
                <a:spLocks/>
              </p:cNvSpPr>
              <p:nvPr/>
            </p:nvSpPr>
            <p:spPr bwMode="auto">
              <a:xfrm>
                <a:off x="3019" y="2753"/>
                <a:ext cx="10" cy="124"/>
              </a:xfrm>
              <a:custGeom>
                <a:avLst/>
                <a:gdLst>
                  <a:gd name="T0" fmla="*/ 4 w 10"/>
                  <a:gd name="T1" fmla="*/ 0 h 124"/>
                  <a:gd name="T2" fmla="*/ 0 w 10"/>
                  <a:gd name="T3" fmla="*/ 0 h 124"/>
                  <a:gd name="T4" fmla="*/ 0 w 10"/>
                  <a:gd name="T5" fmla="*/ 124 h 124"/>
                  <a:gd name="T6" fmla="*/ 10 w 10"/>
                  <a:gd name="T7" fmla="*/ 124 h 124"/>
                  <a:gd name="T8" fmla="*/ 10 w 10"/>
                  <a:gd name="T9" fmla="*/ 0 h 124"/>
                  <a:gd name="T10" fmla="*/ 4 w 10"/>
                  <a:gd name="T11" fmla="*/ 0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124"/>
                  <a:gd name="T20" fmla="*/ 10 w 10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124">
                    <a:moveTo>
                      <a:pt x="4" y="0"/>
                    </a:moveTo>
                    <a:lnTo>
                      <a:pt x="0" y="0"/>
                    </a:lnTo>
                    <a:lnTo>
                      <a:pt x="0" y="124"/>
                    </a:lnTo>
                    <a:lnTo>
                      <a:pt x="10" y="124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7" name="Freeform 512"/>
              <p:cNvSpPr>
                <a:spLocks/>
              </p:cNvSpPr>
              <p:nvPr/>
            </p:nvSpPr>
            <p:spPr bwMode="auto">
              <a:xfrm>
                <a:off x="3019" y="2749"/>
                <a:ext cx="10" cy="4"/>
              </a:xfrm>
              <a:custGeom>
                <a:avLst/>
                <a:gdLst>
                  <a:gd name="T0" fmla="*/ 10 w 10"/>
                  <a:gd name="T1" fmla="*/ 4 h 4"/>
                  <a:gd name="T2" fmla="*/ 10 w 10"/>
                  <a:gd name="T3" fmla="*/ 2 h 4"/>
                  <a:gd name="T4" fmla="*/ 8 w 10"/>
                  <a:gd name="T5" fmla="*/ 0 h 4"/>
                  <a:gd name="T6" fmla="*/ 6 w 10"/>
                  <a:gd name="T7" fmla="*/ 0 h 4"/>
                  <a:gd name="T8" fmla="*/ 4 w 10"/>
                  <a:gd name="T9" fmla="*/ 0 h 4"/>
                  <a:gd name="T10" fmla="*/ 2 w 10"/>
                  <a:gd name="T11" fmla="*/ 0 h 4"/>
                  <a:gd name="T12" fmla="*/ 0 w 10"/>
                  <a:gd name="T13" fmla="*/ 0 h 4"/>
                  <a:gd name="T14" fmla="*/ 0 w 10"/>
                  <a:gd name="T15" fmla="*/ 2 h 4"/>
                  <a:gd name="T16" fmla="*/ 0 w 10"/>
                  <a:gd name="T17" fmla="*/ 4 h 4"/>
                  <a:gd name="T18" fmla="*/ 10 w 10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4"/>
                  <a:gd name="T32" fmla="*/ 10 w 10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4">
                    <a:moveTo>
                      <a:pt x="10" y="4"/>
                    </a:move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8" name="Freeform 513"/>
              <p:cNvSpPr>
                <a:spLocks/>
              </p:cNvSpPr>
              <p:nvPr/>
            </p:nvSpPr>
            <p:spPr bwMode="auto">
              <a:xfrm>
                <a:off x="2978" y="2749"/>
                <a:ext cx="9" cy="4"/>
              </a:xfrm>
              <a:custGeom>
                <a:avLst/>
                <a:gdLst>
                  <a:gd name="T0" fmla="*/ 9 w 9"/>
                  <a:gd name="T1" fmla="*/ 4 h 4"/>
                  <a:gd name="T2" fmla="*/ 9 w 9"/>
                  <a:gd name="T3" fmla="*/ 2 h 4"/>
                  <a:gd name="T4" fmla="*/ 7 w 9"/>
                  <a:gd name="T5" fmla="*/ 0 h 4"/>
                  <a:gd name="T6" fmla="*/ 5 w 9"/>
                  <a:gd name="T7" fmla="*/ 0 h 4"/>
                  <a:gd name="T8" fmla="*/ 4 w 9"/>
                  <a:gd name="T9" fmla="*/ 0 h 4"/>
                  <a:gd name="T10" fmla="*/ 2 w 9"/>
                  <a:gd name="T11" fmla="*/ 0 h 4"/>
                  <a:gd name="T12" fmla="*/ 0 w 9"/>
                  <a:gd name="T13" fmla="*/ 0 h 4"/>
                  <a:gd name="T14" fmla="*/ 0 w 9"/>
                  <a:gd name="T15" fmla="*/ 2 h 4"/>
                  <a:gd name="T16" fmla="*/ 0 w 9"/>
                  <a:gd name="T17" fmla="*/ 4 h 4"/>
                  <a:gd name="T18" fmla="*/ 9 w 9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4"/>
                  <a:gd name="T32" fmla="*/ 9 w 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4">
                    <a:moveTo>
                      <a:pt x="9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89" name="Freeform 514"/>
              <p:cNvSpPr>
                <a:spLocks/>
              </p:cNvSpPr>
              <p:nvPr/>
            </p:nvSpPr>
            <p:spPr bwMode="auto">
              <a:xfrm>
                <a:off x="2978" y="2753"/>
                <a:ext cx="9" cy="124"/>
              </a:xfrm>
              <a:custGeom>
                <a:avLst/>
                <a:gdLst>
                  <a:gd name="T0" fmla="*/ 4 w 9"/>
                  <a:gd name="T1" fmla="*/ 124 h 124"/>
                  <a:gd name="T2" fmla="*/ 9 w 9"/>
                  <a:gd name="T3" fmla="*/ 124 h 124"/>
                  <a:gd name="T4" fmla="*/ 9 w 9"/>
                  <a:gd name="T5" fmla="*/ 0 h 124"/>
                  <a:gd name="T6" fmla="*/ 0 w 9"/>
                  <a:gd name="T7" fmla="*/ 0 h 124"/>
                  <a:gd name="T8" fmla="*/ 0 w 9"/>
                  <a:gd name="T9" fmla="*/ 124 h 124"/>
                  <a:gd name="T10" fmla="*/ 4 w 9"/>
                  <a:gd name="T11" fmla="*/ 124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4"/>
                  <a:gd name="T20" fmla="*/ 9 w 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4">
                    <a:moveTo>
                      <a:pt x="4" y="124"/>
                    </a:moveTo>
                    <a:lnTo>
                      <a:pt x="9" y="12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4"/>
                    </a:lnTo>
                    <a:lnTo>
                      <a:pt x="4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0" name="Freeform 515"/>
              <p:cNvSpPr>
                <a:spLocks/>
              </p:cNvSpPr>
              <p:nvPr/>
            </p:nvSpPr>
            <p:spPr bwMode="auto">
              <a:xfrm>
                <a:off x="2978" y="2877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2 h 4"/>
                  <a:gd name="T4" fmla="*/ 0 w 9"/>
                  <a:gd name="T5" fmla="*/ 4 h 4"/>
                  <a:gd name="T6" fmla="*/ 2 w 9"/>
                  <a:gd name="T7" fmla="*/ 4 h 4"/>
                  <a:gd name="T8" fmla="*/ 4 w 9"/>
                  <a:gd name="T9" fmla="*/ 4 h 4"/>
                  <a:gd name="T10" fmla="*/ 5 w 9"/>
                  <a:gd name="T11" fmla="*/ 4 h 4"/>
                  <a:gd name="T12" fmla="*/ 7 w 9"/>
                  <a:gd name="T13" fmla="*/ 4 h 4"/>
                  <a:gd name="T14" fmla="*/ 9 w 9"/>
                  <a:gd name="T15" fmla="*/ 2 h 4"/>
                  <a:gd name="T16" fmla="*/ 9 w 9"/>
                  <a:gd name="T17" fmla="*/ 0 h 4"/>
                  <a:gd name="T18" fmla="*/ 0 w 9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4"/>
                  <a:gd name="T32" fmla="*/ 9 w 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1" name="Freeform 516"/>
              <p:cNvSpPr>
                <a:spLocks/>
              </p:cNvSpPr>
              <p:nvPr/>
            </p:nvSpPr>
            <p:spPr bwMode="auto">
              <a:xfrm>
                <a:off x="2997" y="2815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2 w 11"/>
                  <a:gd name="T3" fmla="*/ 2 h 6"/>
                  <a:gd name="T4" fmla="*/ 2 w 11"/>
                  <a:gd name="T5" fmla="*/ 4 h 6"/>
                  <a:gd name="T6" fmla="*/ 3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2" name="Freeform 517"/>
              <p:cNvSpPr>
                <a:spLocks/>
              </p:cNvSpPr>
              <p:nvPr/>
            </p:nvSpPr>
            <p:spPr bwMode="auto">
              <a:xfrm>
                <a:off x="2997" y="2753"/>
                <a:ext cx="11" cy="62"/>
              </a:xfrm>
              <a:custGeom>
                <a:avLst/>
                <a:gdLst>
                  <a:gd name="T0" fmla="*/ 5 w 11"/>
                  <a:gd name="T1" fmla="*/ 0 h 62"/>
                  <a:gd name="T2" fmla="*/ 0 w 11"/>
                  <a:gd name="T3" fmla="*/ 0 h 62"/>
                  <a:gd name="T4" fmla="*/ 0 w 11"/>
                  <a:gd name="T5" fmla="*/ 62 h 62"/>
                  <a:gd name="T6" fmla="*/ 11 w 11"/>
                  <a:gd name="T7" fmla="*/ 62 h 62"/>
                  <a:gd name="T8" fmla="*/ 11 w 11"/>
                  <a:gd name="T9" fmla="*/ 0 h 62"/>
                  <a:gd name="T10" fmla="*/ 5 w 11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2"/>
                  <a:gd name="T20" fmla="*/ 11 w 11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2">
                    <a:moveTo>
                      <a:pt x="5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1" y="6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3" name="Freeform 518"/>
              <p:cNvSpPr>
                <a:spLocks/>
              </p:cNvSpPr>
              <p:nvPr/>
            </p:nvSpPr>
            <p:spPr bwMode="auto">
              <a:xfrm>
                <a:off x="2997" y="2749"/>
                <a:ext cx="11" cy="4"/>
              </a:xfrm>
              <a:custGeom>
                <a:avLst/>
                <a:gdLst>
                  <a:gd name="T0" fmla="*/ 11 w 11"/>
                  <a:gd name="T1" fmla="*/ 4 h 4"/>
                  <a:gd name="T2" fmla="*/ 11 w 11"/>
                  <a:gd name="T3" fmla="*/ 2 h 4"/>
                  <a:gd name="T4" fmla="*/ 9 w 11"/>
                  <a:gd name="T5" fmla="*/ 0 h 4"/>
                  <a:gd name="T6" fmla="*/ 7 w 11"/>
                  <a:gd name="T7" fmla="*/ 0 h 4"/>
                  <a:gd name="T8" fmla="*/ 5 w 11"/>
                  <a:gd name="T9" fmla="*/ 0 h 4"/>
                  <a:gd name="T10" fmla="*/ 3 w 11"/>
                  <a:gd name="T11" fmla="*/ 0 h 4"/>
                  <a:gd name="T12" fmla="*/ 2 w 11"/>
                  <a:gd name="T13" fmla="*/ 0 h 4"/>
                  <a:gd name="T14" fmla="*/ 2 w 11"/>
                  <a:gd name="T15" fmla="*/ 2 h 4"/>
                  <a:gd name="T16" fmla="*/ 0 w 11"/>
                  <a:gd name="T17" fmla="*/ 4 h 4"/>
                  <a:gd name="T18" fmla="*/ 11 w 11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11" y="4"/>
                    </a:move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4" name="Freeform 519"/>
              <p:cNvSpPr>
                <a:spLocks/>
              </p:cNvSpPr>
              <p:nvPr/>
            </p:nvSpPr>
            <p:spPr bwMode="auto">
              <a:xfrm>
                <a:off x="3306" y="2836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2 w 10"/>
                  <a:gd name="T5" fmla="*/ 4 h 6"/>
                  <a:gd name="T6" fmla="*/ 4 w 10"/>
                  <a:gd name="T7" fmla="*/ 6 h 6"/>
                  <a:gd name="T8" fmla="*/ 6 w 10"/>
                  <a:gd name="T9" fmla="*/ 4 h 6"/>
                  <a:gd name="T10" fmla="*/ 8 w 10"/>
                  <a:gd name="T11" fmla="*/ 4 h 6"/>
                  <a:gd name="T12" fmla="*/ 10 w 10"/>
                  <a:gd name="T13" fmla="*/ 2 h 6"/>
                  <a:gd name="T14" fmla="*/ 10 w 10"/>
                  <a:gd name="T15" fmla="*/ 0 h 6"/>
                  <a:gd name="T16" fmla="*/ 0 w 10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6"/>
                  <a:gd name="T29" fmla="*/ 10 w 10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5" name="Freeform 520"/>
              <p:cNvSpPr>
                <a:spLocks/>
              </p:cNvSpPr>
              <p:nvPr/>
            </p:nvSpPr>
            <p:spPr bwMode="auto">
              <a:xfrm>
                <a:off x="3306" y="2774"/>
                <a:ext cx="10" cy="62"/>
              </a:xfrm>
              <a:custGeom>
                <a:avLst/>
                <a:gdLst>
                  <a:gd name="T0" fmla="*/ 4 w 10"/>
                  <a:gd name="T1" fmla="*/ 0 h 62"/>
                  <a:gd name="T2" fmla="*/ 0 w 10"/>
                  <a:gd name="T3" fmla="*/ 0 h 62"/>
                  <a:gd name="T4" fmla="*/ 0 w 10"/>
                  <a:gd name="T5" fmla="*/ 62 h 62"/>
                  <a:gd name="T6" fmla="*/ 10 w 10"/>
                  <a:gd name="T7" fmla="*/ 62 h 62"/>
                  <a:gd name="T8" fmla="*/ 10 w 10"/>
                  <a:gd name="T9" fmla="*/ 0 h 62"/>
                  <a:gd name="T10" fmla="*/ 4 w 10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2"/>
                  <a:gd name="T20" fmla="*/ 10 w 1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2">
                    <a:moveTo>
                      <a:pt x="4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0" y="62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6" name="Freeform 521"/>
              <p:cNvSpPr>
                <a:spLocks/>
              </p:cNvSpPr>
              <p:nvPr/>
            </p:nvSpPr>
            <p:spPr bwMode="auto">
              <a:xfrm>
                <a:off x="3306" y="2770"/>
                <a:ext cx="10" cy="4"/>
              </a:xfrm>
              <a:custGeom>
                <a:avLst/>
                <a:gdLst>
                  <a:gd name="T0" fmla="*/ 10 w 10"/>
                  <a:gd name="T1" fmla="*/ 4 h 4"/>
                  <a:gd name="T2" fmla="*/ 10 w 10"/>
                  <a:gd name="T3" fmla="*/ 2 h 4"/>
                  <a:gd name="T4" fmla="*/ 8 w 10"/>
                  <a:gd name="T5" fmla="*/ 0 h 4"/>
                  <a:gd name="T6" fmla="*/ 6 w 10"/>
                  <a:gd name="T7" fmla="*/ 0 h 4"/>
                  <a:gd name="T8" fmla="*/ 4 w 10"/>
                  <a:gd name="T9" fmla="*/ 0 h 4"/>
                  <a:gd name="T10" fmla="*/ 2 w 10"/>
                  <a:gd name="T11" fmla="*/ 0 h 4"/>
                  <a:gd name="T12" fmla="*/ 0 w 10"/>
                  <a:gd name="T13" fmla="*/ 2 h 4"/>
                  <a:gd name="T14" fmla="*/ 0 w 10"/>
                  <a:gd name="T15" fmla="*/ 4 h 4"/>
                  <a:gd name="T16" fmla="*/ 10 w 10"/>
                  <a:gd name="T17" fmla="*/ 4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4"/>
                  <a:gd name="T29" fmla="*/ 10 w 10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4">
                    <a:moveTo>
                      <a:pt x="10" y="4"/>
                    </a:move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7" name="Freeform 522"/>
              <p:cNvSpPr>
                <a:spLocks/>
              </p:cNvSpPr>
              <p:nvPr/>
            </p:nvSpPr>
            <p:spPr bwMode="auto">
              <a:xfrm>
                <a:off x="3265" y="2768"/>
                <a:ext cx="5" cy="11"/>
              </a:xfrm>
              <a:custGeom>
                <a:avLst/>
                <a:gdLst>
                  <a:gd name="T0" fmla="*/ 5 w 5"/>
                  <a:gd name="T1" fmla="*/ 0 h 11"/>
                  <a:gd name="T2" fmla="*/ 3 w 5"/>
                  <a:gd name="T3" fmla="*/ 2 h 11"/>
                  <a:gd name="T4" fmla="*/ 2 w 5"/>
                  <a:gd name="T5" fmla="*/ 2 h 11"/>
                  <a:gd name="T6" fmla="*/ 0 w 5"/>
                  <a:gd name="T7" fmla="*/ 4 h 11"/>
                  <a:gd name="T8" fmla="*/ 0 w 5"/>
                  <a:gd name="T9" fmla="*/ 6 h 11"/>
                  <a:gd name="T10" fmla="*/ 0 w 5"/>
                  <a:gd name="T11" fmla="*/ 8 h 11"/>
                  <a:gd name="T12" fmla="*/ 2 w 5"/>
                  <a:gd name="T13" fmla="*/ 9 h 11"/>
                  <a:gd name="T14" fmla="*/ 3 w 5"/>
                  <a:gd name="T15" fmla="*/ 11 h 11"/>
                  <a:gd name="T16" fmla="*/ 5 w 5"/>
                  <a:gd name="T17" fmla="*/ 11 h 11"/>
                  <a:gd name="T18" fmla="*/ 5 w 5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5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8" name="Freeform 523"/>
              <p:cNvSpPr>
                <a:spLocks/>
              </p:cNvSpPr>
              <p:nvPr/>
            </p:nvSpPr>
            <p:spPr bwMode="auto">
              <a:xfrm>
                <a:off x="3270" y="2768"/>
                <a:ext cx="81" cy="11"/>
              </a:xfrm>
              <a:custGeom>
                <a:avLst/>
                <a:gdLst>
                  <a:gd name="T0" fmla="*/ 81 w 81"/>
                  <a:gd name="T1" fmla="*/ 6 h 11"/>
                  <a:gd name="T2" fmla="*/ 81 w 81"/>
                  <a:gd name="T3" fmla="*/ 0 h 11"/>
                  <a:gd name="T4" fmla="*/ 0 w 81"/>
                  <a:gd name="T5" fmla="*/ 0 h 11"/>
                  <a:gd name="T6" fmla="*/ 0 w 81"/>
                  <a:gd name="T7" fmla="*/ 11 h 11"/>
                  <a:gd name="T8" fmla="*/ 81 w 81"/>
                  <a:gd name="T9" fmla="*/ 11 h 11"/>
                  <a:gd name="T10" fmla="*/ 81 w 81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1"/>
                  <a:gd name="T20" fmla="*/ 81 w 8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1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1" y="11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899" name="Freeform 524"/>
              <p:cNvSpPr>
                <a:spLocks/>
              </p:cNvSpPr>
              <p:nvPr/>
            </p:nvSpPr>
            <p:spPr bwMode="auto">
              <a:xfrm>
                <a:off x="3351" y="2768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4 w 6"/>
                  <a:gd name="T3" fmla="*/ 11 h 11"/>
                  <a:gd name="T4" fmla="*/ 4 w 6"/>
                  <a:gd name="T5" fmla="*/ 9 h 11"/>
                  <a:gd name="T6" fmla="*/ 6 w 6"/>
                  <a:gd name="T7" fmla="*/ 8 h 11"/>
                  <a:gd name="T8" fmla="*/ 6 w 6"/>
                  <a:gd name="T9" fmla="*/ 6 h 11"/>
                  <a:gd name="T10" fmla="*/ 6 w 6"/>
                  <a:gd name="T11" fmla="*/ 4 h 11"/>
                  <a:gd name="T12" fmla="*/ 4 w 6"/>
                  <a:gd name="T13" fmla="*/ 2 h 11"/>
                  <a:gd name="T14" fmla="*/ 0 w 6"/>
                  <a:gd name="T15" fmla="*/ 0 h 11"/>
                  <a:gd name="T16" fmla="*/ 0 w 6"/>
                  <a:gd name="T17" fmla="*/ 11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0" y="11"/>
                    </a:move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0" name="Freeform 525"/>
              <p:cNvSpPr>
                <a:spLocks/>
              </p:cNvSpPr>
              <p:nvPr/>
            </p:nvSpPr>
            <p:spPr bwMode="auto">
              <a:xfrm>
                <a:off x="3295" y="2793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4 w 5"/>
                  <a:gd name="T5" fmla="*/ 9 h 9"/>
                  <a:gd name="T6" fmla="*/ 5 w 5"/>
                  <a:gd name="T7" fmla="*/ 7 h 9"/>
                  <a:gd name="T8" fmla="*/ 5 w 5"/>
                  <a:gd name="T9" fmla="*/ 5 h 9"/>
                  <a:gd name="T10" fmla="*/ 5 w 5"/>
                  <a:gd name="T11" fmla="*/ 3 h 9"/>
                  <a:gd name="T12" fmla="*/ 4 w 5"/>
                  <a:gd name="T13" fmla="*/ 1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1" name="Freeform 526"/>
              <p:cNvSpPr>
                <a:spLocks/>
              </p:cNvSpPr>
              <p:nvPr/>
            </p:nvSpPr>
            <p:spPr bwMode="auto">
              <a:xfrm>
                <a:off x="3270" y="2793"/>
                <a:ext cx="25" cy="9"/>
              </a:xfrm>
              <a:custGeom>
                <a:avLst/>
                <a:gdLst>
                  <a:gd name="T0" fmla="*/ 0 w 25"/>
                  <a:gd name="T1" fmla="*/ 5 h 9"/>
                  <a:gd name="T2" fmla="*/ 0 w 25"/>
                  <a:gd name="T3" fmla="*/ 9 h 9"/>
                  <a:gd name="T4" fmla="*/ 25 w 25"/>
                  <a:gd name="T5" fmla="*/ 9 h 9"/>
                  <a:gd name="T6" fmla="*/ 25 w 25"/>
                  <a:gd name="T7" fmla="*/ 0 h 9"/>
                  <a:gd name="T8" fmla="*/ 0 w 25"/>
                  <a:gd name="T9" fmla="*/ 0 h 9"/>
                  <a:gd name="T10" fmla="*/ 0 w 25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9"/>
                  <a:gd name="T20" fmla="*/ 25 w 25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9">
                    <a:moveTo>
                      <a:pt x="0" y="5"/>
                    </a:moveTo>
                    <a:lnTo>
                      <a:pt x="0" y="9"/>
                    </a:lnTo>
                    <a:lnTo>
                      <a:pt x="25" y="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2" name="Freeform 527"/>
              <p:cNvSpPr>
                <a:spLocks/>
              </p:cNvSpPr>
              <p:nvPr/>
            </p:nvSpPr>
            <p:spPr bwMode="auto">
              <a:xfrm>
                <a:off x="3265" y="2793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1 h 9"/>
                  <a:gd name="T6" fmla="*/ 0 w 5"/>
                  <a:gd name="T7" fmla="*/ 3 h 9"/>
                  <a:gd name="T8" fmla="*/ 0 w 5"/>
                  <a:gd name="T9" fmla="*/ 5 h 9"/>
                  <a:gd name="T10" fmla="*/ 0 w 5"/>
                  <a:gd name="T11" fmla="*/ 7 h 9"/>
                  <a:gd name="T12" fmla="*/ 2 w 5"/>
                  <a:gd name="T13" fmla="*/ 9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3" name="Freeform 528"/>
              <p:cNvSpPr>
                <a:spLocks/>
              </p:cNvSpPr>
              <p:nvPr/>
            </p:nvSpPr>
            <p:spPr bwMode="auto">
              <a:xfrm>
                <a:off x="3348" y="2832"/>
                <a:ext cx="9" cy="10"/>
              </a:xfrm>
              <a:custGeom>
                <a:avLst/>
                <a:gdLst>
                  <a:gd name="T0" fmla="*/ 0 w 9"/>
                  <a:gd name="T1" fmla="*/ 6 h 10"/>
                  <a:gd name="T2" fmla="*/ 2 w 9"/>
                  <a:gd name="T3" fmla="*/ 8 h 10"/>
                  <a:gd name="T4" fmla="*/ 3 w 9"/>
                  <a:gd name="T5" fmla="*/ 10 h 10"/>
                  <a:gd name="T6" fmla="*/ 5 w 9"/>
                  <a:gd name="T7" fmla="*/ 10 h 10"/>
                  <a:gd name="T8" fmla="*/ 7 w 9"/>
                  <a:gd name="T9" fmla="*/ 8 h 10"/>
                  <a:gd name="T10" fmla="*/ 9 w 9"/>
                  <a:gd name="T11" fmla="*/ 6 h 10"/>
                  <a:gd name="T12" fmla="*/ 9 w 9"/>
                  <a:gd name="T13" fmla="*/ 2 h 10"/>
                  <a:gd name="T14" fmla="*/ 9 w 9"/>
                  <a:gd name="T15" fmla="*/ 0 h 10"/>
                  <a:gd name="T16" fmla="*/ 0 w 9"/>
                  <a:gd name="T17" fmla="*/ 6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10"/>
                  <a:gd name="T29" fmla="*/ 9 w 9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10">
                    <a:moveTo>
                      <a:pt x="0" y="6"/>
                    </a:moveTo>
                    <a:lnTo>
                      <a:pt x="2" y="8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4" name="Freeform 529"/>
              <p:cNvSpPr>
                <a:spLocks/>
              </p:cNvSpPr>
              <p:nvPr/>
            </p:nvSpPr>
            <p:spPr bwMode="auto">
              <a:xfrm>
                <a:off x="3306" y="2772"/>
                <a:ext cx="51" cy="66"/>
              </a:xfrm>
              <a:custGeom>
                <a:avLst/>
                <a:gdLst>
                  <a:gd name="T0" fmla="*/ 6 w 51"/>
                  <a:gd name="T1" fmla="*/ 2 h 66"/>
                  <a:gd name="T2" fmla="*/ 0 w 51"/>
                  <a:gd name="T3" fmla="*/ 5 h 66"/>
                  <a:gd name="T4" fmla="*/ 42 w 51"/>
                  <a:gd name="T5" fmla="*/ 66 h 66"/>
                  <a:gd name="T6" fmla="*/ 51 w 51"/>
                  <a:gd name="T7" fmla="*/ 60 h 66"/>
                  <a:gd name="T8" fmla="*/ 10 w 51"/>
                  <a:gd name="T9" fmla="*/ 0 h 66"/>
                  <a:gd name="T10" fmla="*/ 6 w 51"/>
                  <a:gd name="T11" fmla="*/ 2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6"/>
                  <a:gd name="T20" fmla="*/ 51 w 51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6">
                    <a:moveTo>
                      <a:pt x="6" y="2"/>
                    </a:moveTo>
                    <a:lnTo>
                      <a:pt x="0" y="5"/>
                    </a:lnTo>
                    <a:lnTo>
                      <a:pt x="42" y="66"/>
                    </a:lnTo>
                    <a:lnTo>
                      <a:pt x="51" y="60"/>
                    </a:lnTo>
                    <a:lnTo>
                      <a:pt x="10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5" name="Freeform 530"/>
              <p:cNvSpPr>
                <a:spLocks/>
              </p:cNvSpPr>
              <p:nvPr/>
            </p:nvSpPr>
            <p:spPr bwMode="auto">
              <a:xfrm>
                <a:off x="3306" y="2770"/>
                <a:ext cx="10" cy="7"/>
              </a:xfrm>
              <a:custGeom>
                <a:avLst/>
                <a:gdLst>
                  <a:gd name="T0" fmla="*/ 10 w 10"/>
                  <a:gd name="T1" fmla="*/ 2 h 7"/>
                  <a:gd name="T2" fmla="*/ 8 w 10"/>
                  <a:gd name="T3" fmla="*/ 0 h 7"/>
                  <a:gd name="T4" fmla="*/ 6 w 10"/>
                  <a:gd name="T5" fmla="*/ 0 h 7"/>
                  <a:gd name="T6" fmla="*/ 4 w 10"/>
                  <a:gd name="T7" fmla="*/ 0 h 7"/>
                  <a:gd name="T8" fmla="*/ 2 w 10"/>
                  <a:gd name="T9" fmla="*/ 0 h 7"/>
                  <a:gd name="T10" fmla="*/ 0 w 10"/>
                  <a:gd name="T11" fmla="*/ 2 h 7"/>
                  <a:gd name="T12" fmla="*/ 0 w 10"/>
                  <a:gd name="T13" fmla="*/ 4 h 7"/>
                  <a:gd name="T14" fmla="*/ 0 w 10"/>
                  <a:gd name="T15" fmla="*/ 6 h 7"/>
                  <a:gd name="T16" fmla="*/ 0 w 10"/>
                  <a:gd name="T17" fmla="*/ 7 h 7"/>
                  <a:gd name="T18" fmla="*/ 10 w 10"/>
                  <a:gd name="T19" fmla="*/ 2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7"/>
                  <a:gd name="T32" fmla="*/ 10 w 10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7">
                    <a:moveTo>
                      <a:pt x="10" y="2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6" name="Freeform 531"/>
              <p:cNvSpPr>
                <a:spLocks/>
              </p:cNvSpPr>
              <p:nvPr/>
            </p:nvSpPr>
            <p:spPr bwMode="auto">
              <a:xfrm>
                <a:off x="3265" y="2830"/>
                <a:ext cx="5" cy="12"/>
              </a:xfrm>
              <a:custGeom>
                <a:avLst/>
                <a:gdLst>
                  <a:gd name="T0" fmla="*/ 5 w 5"/>
                  <a:gd name="T1" fmla="*/ 0 h 12"/>
                  <a:gd name="T2" fmla="*/ 3 w 5"/>
                  <a:gd name="T3" fmla="*/ 0 h 12"/>
                  <a:gd name="T4" fmla="*/ 2 w 5"/>
                  <a:gd name="T5" fmla="*/ 2 h 12"/>
                  <a:gd name="T6" fmla="*/ 0 w 5"/>
                  <a:gd name="T7" fmla="*/ 4 h 12"/>
                  <a:gd name="T8" fmla="*/ 0 w 5"/>
                  <a:gd name="T9" fmla="*/ 6 h 12"/>
                  <a:gd name="T10" fmla="*/ 0 w 5"/>
                  <a:gd name="T11" fmla="*/ 8 h 12"/>
                  <a:gd name="T12" fmla="*/ 2 w 5"/>
                  <a:gd name="T13" fmla="*/ 10 h 12"/>
                  <a:gd name="T14" fmla="*/ 3 w 5"/>
                  <a:gd name="T15" fmla="*/ 10 h 12"/>
                  <a:gd name="T16" fmla="*/ 5 w 5"/>
                  <a:gd name="T17" fmla="*/ 12 h 12"/>
                  <a:gd name="T18" fmla="*/ 5 w 5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7" name="Freeform 532"/>
              <p:cNvSpPr>
                <a:spLocks/>
              </p:cNvSpPr>
              <p:nvPr/>
            </p:nvSpPr>
            <p:spPr bwMode="auto">
              <a:xfrm>
                <a:off x="3270" y="2830"/>
                <a:ext cx="81" cy="12"/>
              </a:xfrm>
              <a:custGeom>
                <a:avLst/>
                <a:gdLst>
                  <a:gd name="T0" fmla="*/ 81 w 81"/>
                  <a:gd name="T1" fmla="*/ 6 h 12"/>
                  <a:gd name="T2" fmla="*/ 81 w 81"/>
                  <a:gd name="T3" fmla="*/ 0 h 12"/>
                  <a:gd name="T4" fmla="*/ 0 w 81"/>
                  <a:gd name="T5" fmla="*/ 0 h 12"/>
                  <a:gd name="T6" fmla="*/ 0 w 81"/>
                  <a:gd name="T7" fmla="*/ 12 h 12"/>
                  <a:gd name="T8" fmla="*/ 81 w 81"/>
                  <a:gd name="T9" fmla="*/ 12 h 12"/>
                  <a:gd name="T10" fmla="*/ 81 w 8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2"/>
                  <a:gd name="T20" fmla="*/ 81 w 8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2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1" y="12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8" name="Freeform 533"/>
              <p:cNvSpPr>
                <a:spLocks/>
              </p:cNvSpPr>
              <p:nvPr/>
            </p:nvSpPr>
            <p:spPr bwMode="auto">
              <a:xfrm>
                <a:off x="3351" y="2830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4 w 6"/>
                  <a:gd name="T3" fmla="*/ 10 h 12"/>
                  <a:gd name="T4" fmla="*/ 6 w 6"/>
                  <a:gd name="T5" fmla="*/ 8 h 12"/>
                  <a:gd name="T6" fmla="*/ 6 w 6"/>
                  <a:gd name="T7" fmla="*/ 6 h 12"/>
                  <a:gd name="T8" fmla="*/ 6 w 6"/>
                  <a:gd name="T9" fmla="*/ 4 h 12"/>
                  <a:gd name="T10" fmla="*/ 4 w 6"/>
                  <a:gd name="T11" fmla="*/ 2 h 12"/>
                  <a:gd name="T12" fmla="*/ 4 w 6"/>
                  <a:gd name="T13" fmla="*/ 0 h 12"/>
                  <a:gd name="T14" fmla="*/ 0 w 6"/>
                  <a:gd name="T15" fmla="*/ 0 h 12"/>
                  <a:gd name="T16" fmla="*/ 0 w 6"/>
                  <a:gd name="T17" fmla="*/ 12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2"/>
                  <a:gd name="T29" fmla="*/ 6 w 6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2">
                    <a:moveTo>
                      <a:pt x="0" y="12"/>
                    </a:move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09" name="Freeform 534"/>
              <p:cNvSpPr>
                <a:spLocks/>
              </p:cNvSpPr>
              <p:nvPr/>
            </p:nvSpPr>
            <p:spPr bwMode="auto">
              <a:xfrm>
                <a:off x="3306" y="2768"/>
                <a:ext cx="10" cy="9"/>
              </a:xfrm>
              <a:custGeom>
                <a:avLst/>
                <a:gdLst>
                  <a:gd name="T0" fmla="*/ 10 w 10"/>
                  <a:gd name="T1" fmla="*/ 9 h 9"/>
                  <a:gd name="T2" fmla="*/ 10 w 10"/>
                  <a:gd name="T3" fmla="*/ 8 h 9"/>
                  <a:gd name="T4" fmla="*/ 10 w 10"/>
                  <a:gd name="T5" fmla="*/ 4 h 9"/>
                  <a:gd name="T6" fmla="*/ 8 w 10"/>
                  <a:gd name="T7" fmla="*/ 2 h 9"/>
                  <a:gd name="T8" fmla="*/ 6 w 10"/>
                  <a:gd name="T9" fmla="*/ 0 h 9"/>
                  <a:gd name="T10" fmla="*/ 4 w 10"/>
                  <a:gd name="T11" fmla="*/ 0 h 9"/>
                  <a:gd name="T12" fmla="*/ 2 w 10"/>
                  <a:gd name="T13" fmla="*/ 2 h 9"/>
                  <a:gd name="T14" fmla="*/ 0 w 10"/>
                  <a:gd name="T15" fmla="*/ 4 h 9"/>
                  <a:gd name="T16" fmla="*/ 10 w 10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9"/>
                  <a:gd name="T29" fmla="*/ 10 w 10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9">
                    <a:moveTo>
                      <a:pt x="10" y="9"/>
                    </a:moveTo>
                    <a:lnTo>
                      <a:pt x="10" y="8"/>
                    </a:ln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0" name="Freeform 535"/>
              <p:cNvSpPr>
                <a:spLocks/>
              </p:cNvSpPr>
              <p:nvPr/>
            </p:nvSpPr>
            <p:spPr bwMode="auto">
              <a:xfrm>
                <a:off x="3265" y="2772"/>
                <a:ext cx="51" cy="66"/>
              </a:xfrm>
              <a:custGeom>
                <a:avLst/>
                <a:gdLst>
                  <a:gd name="T0" fmla="*/ 5 w 51"/>
                  <a:gd name="T1" fmla="*/ 64 h 66"/>
                  <a:gd name="T2" fmla="*/ 9 w 51"/>
                  <a:gd name="T3" fmla="*/ 66 h 66"/>
                  <a:gd name="T4" fmla="*/ 51 w 51"/>
                  <a:gd name="T5" fmla="*/ 5 h 66"/>
                  <a:gd name="T6" fmla="*/ 41 w 51"/>
                  <a:gd name="T7" fmla="*/ 0 h 66"/>
                  <a:gd name="T8" fmla="*/ 0 w 51"/>
                  <a:gd name="T9" fmla="*/ 60 h 66"/>
                  <a:gd name="T10" fmla="*/ 5 w 51"/>
                  <a:gd name="T11" fmla="*/ 64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6"/>
                  <a:gd name="T20" fmla="*/ 51 w 51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6">
                    <a:moveTo>
                      <a:pt x="5" y="64"/>
                    </a:moveTo>
                    <a:lnTo>
                      <a:pt x="9" y="66"/>
                    </a:lnTo>
                    <a:lnTo>
                      <a:pt x="51" y="5"/>
                    </a:lnTo>
                    <a:lnTo>
                      <a:pt x="41" y="0"/>
                    </a:lnTo>
                    <a:lnTo>
                      <a:pt x="0" y="60"/>
                    </a:lnTo>
                    <a:lnTo>
                      <a:pt x="5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1" name="Freeform 536"/>
              <p:cNvSpPr>
                <a:spLocks/>
              </p:cNvSpPr>
              <p:nvPr/>
            </p:nvSpPr>
            <p:spPr bwMode="auto">
              <a:xfrm>
                <a:off x="3265" y="2832"/>
                <a:ext cx="9" cy="8"/>
              </a:xfrm>
              <a:custGeom>
                <a:avLst/>
                <a:gdLst>
                  <a:gd name="T0" fmla="*/ 0 w 9"/>
                  <a:gd name="T1" fmla="*/ 0 h 8"/>
                  <a:gd name="T2" fmla="*/ 0 w 9"/>
                  <a:gd name="T3" fmla="*/ 2 h 8"/>
                  <a:gd name="T4" fmla="*/ 0 w 9"/>
                  <a:gd name="T5" fmla="*/ 4 h 8"/>
                  <a:gd name="T6" fmla="*/ 0 w 9"/>
                  <a:gd name="T7" fmla="*/ 6 h 8"/>
                  <a:gd name="T8" fmla="*/ 2 w 9"/>
                  <a:gd name="T9" fmla="*/ 8 h 8"/>
                  <a:gd name="T10" fmla="*/ 3 w 9"/>
                  <a:gd name="T11" fmla="*/ 8 h 8"/>
                  <a:gd name="T12" fmla="*/ 5 w 9"/>
                  <a:gd name="T13" fmla="*/ 8 h 8"/>
                  <a:gd name="T14" fmla="*/ 7 w 9"/>
                  <a:gd name="T15" fmla="*/ 8 h 8"/>
                  <a:gd name="T16" fmla="*/ 9 w 9"/>
                  <a:gd name="T17" fmla="*/ 6 h 8"/>
                  <a:gd name="T18" fmla="*/ 0 w 9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2" name="Freeform 537"/>
              <p:cNvSpPr>
                <a:spLocks/>
              </p:cNvSpPr>
              <p:nvPr/>
            </p:nvSpPr>
            <p:spPr bwMode="auto">
              <a:xfrm>
                <a:off x="3431" y="2768"/>
                <a:ext cx="9" cy="9"/>
              </a:xfrm>
              <a:custGeom>
                <a:avLst/>
                <a:gdLst>
                  <a:gd name="T0" fmla="*/ 7 w 9"/>
                  <a:gd name="T1" fmla="*/ 9 h 9"/>
                  <a:gd name="T2" fmla="*/ 9 w 9"/>
                  <a:gd name="T3" fmla="*/ 8 h 9"/>
                  <a:gd name="T4" fmla="*/ 9 w 9"/>
                  <a:gd name="T5" fmla="*/ 4 h 9"/>
                  <a:gd name="T6" fmla="*/ 7 w 9"/>
                  <a:gd name="T7" fmla="*/ 4 h 9"/>
                  <a:gd name="T8" fmla="*/ 5 w 9"/>
                  <a:gd name="T9" fmla="*/ 2 h 9"/>
                  <a:gd name="T10" fmla="*/ 3 w 9"/>
                  <a:gd name="T11" fmla="*/ 0 h 9"/>
                  <a:gd name="T12" fmla="*/ 2 w 9"/>
                  <a:gd name="T13" fmla="*/ 0 h 9"/>
                  <a:gd name="T14" fmla="*/ 0 w 9"/>
                  <a:gd name="T15" fmla="*/ 2 h 9"/>
                  <a:gd name="T16" fmla="*/ 0 w 9"/>
                  <a:gd name="T17" fmla="*/ 4 h 9"/>
                  <a:gd name="T18" fmla="*/ 7 w 9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9"/>
                  <a:gd name="T32" fmla="*/ 9 w 9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9">
                    <a:moveTo>
                      <a:pt x="7" y="9"/>
                    </a:moveTo>
                    <a:lnTo>
                      <a:pt x="9" y="8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3" name="Freeform 538"/>
              <p:cNvSpPr>
                <a:spLocks/>
              </p:cNvSpPr>
              <p:nvPr/>
            </p:nvSpPr>
            <p:spPr bwMode="auto">
              <a:xfrm>
                <a:off x="3389" y="2772"/>
                <a:ext cx="49" cy="66"/>
              </a:xfrm>
              <a:custGeom>
                <a:avLst/>
                <a:gdLst>
                  <a:gd name="T0" fmla="*/ 4 w 49"/>
                  <a:gd name="T1" fmla="*/ 64 h 66"/>
                  <a:gd name="T2" fmla="*/ 8 w 49"/>
                  <a:gd name="T3" fmla="*/ 66 h 66"/>
                  <a:gd name="T4" fmla="*/ 49 w 49"/>
                  <a:gd name="T5" fmla="*/ 5 h 66"/>
                  <a:gd name="T6" fmla="*/ 42 w 49"/>
                  <a:gd name="T7" fmla="*/ 0 h 66"/>
                  <a:gd name="T8" fmla="*/ 0 w 49"/>
                  <a:gd name="T9" fmla="*/ 60 h 66"/>
                  <a:gd name="T10" fmla="*/ 4 w 49"/>
                  <a:gd name="T11" fmla="*/ 64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66"/>
                  <a:gd name="T20" fmla="*/ 49 w 49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66">
                    <a:moveTo>
                      <a:pt x="4" y="64"/>
                    </a:moveTo>
                    <a:lnTo>
                      <a:pt x="8" y="66"/>
                    </a:lnTo>
                    <a:lnTo>
                      <a:pt x="49" y="5"/>
                    </a:lnTo>
                    <a:lnTo>
                      <a:pt x="42" y="0"/>
                    </a:lnTo>
                    <a:lnTo>
                      <a:pt x="0" y="60"/>
                    </a:lnTo>
                    <a:lnTo>
                      <a:pt x="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4" name="Freeform 539"/>
              <p:cNvSpPr>
                <a:spLocks/>
              </p:cNvSpPr>
              <p:nvPr/>
            </p:nvSpPr>
            <p:spPr bwMode="auto">
              <a:xfrm>
                <a:off x="3387" y="2832"/>
                <a:ext cx="10" cy="8"/>
              </a:xfrm>
              <a:custGeom>
                <a:avLst/>
                <a:gdLst>
                  <a:gd name="T0" fmla="*/ 2 w 10"/>
                  <a:gd name="T1" fmla="*/ 0 h 8"/>
                  <a:gd name="T2" fmla="*/ 0 w 10"/>
                  <a:gd name="T3" fmla="*/ 2 h 8"/>
                  <a:gd name="T4" fmla="*/ 0 w 10"/>
                  <a:gd name="T5" fmla="*/ 4 h 8"/>
                  <a:gd name="T6" fmla="*/ 2 w 10"/>
                  <a:gd name="T7" fmla="*/ 6 h 8"/>
                  <a:gd name="T8" fmla="*/ 4 w 10"/>
                  <a:gd name="T9" fmla="*/ 8 h 8"/>
                  <a:gd name="T10" fmla="*/ 6 w 10"/>
                  <a:gd name="T11" fmla="*/ 8 h 8"/>
                  <a:gd name="T12" fmla="*/ 8 w 10"/>
                  <a:gd name="T13" fmla="*/ 8 h 8"/>
                  <a:gd name="T14" fmla="*/ 10 w 10"/>
                  <a:gd name="T15" fmla="*/ 8 h 8"/>
                  <a:gd name="T16" fmla="*/ 10 w 10"/>
                  <a:gd name="T17" fmla="*/ 6 h 8"/>
                  <a:gd name="T18" fmla="*/ 2 w 10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5" name="Freeform 540"/>
              <p:cNvSpPr>
                <a:spLocks/>
              </p:cNvSpPr>
              <p:nvPr/>
            </p:nvSpPr>
            <p:spPr bwMode="auto">
              <a:xfrm>
                <a:off x="3387" y="2830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0 h 12"/>
                  <a:gd name="T4" fmla="*/ 2 w 6"/>
                  <a:gd name="T5" fmla="*/ 2 h 12"/>
                  <a:gd name="T6" fmla="*/ 0 w 6"/>
                  <a:gd name="T7" fmla="*/ 4 h 12"/>
                  <a:gd name="T8" fmla="*/ 0 w 6"/>
                  <a:gd name="T9" fmla="*/ 6 h 12"/>
                  <a:gd name="T10" fmla="*/ 0 w 6"/>
                  <a:gd name="T11" fmla="*/ 8 h 12"/>
                  <a:gd name="T12" fmla="*/ 2 w 6"/>
                  <a:gd name="T13" fmla="*/ 10 h 12"/>
                  <a:gd name="T14" fmla="*/ 4 w 6"/>
                  <a:gd name="T15" fmla="*/ 10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6" name="Freeform 541"/>
              <p:cNvSpPr>
                <a:spLocks/>
              </p:cNvSpPr>
              <p:nvPr/>
            </p:nvSpPr>
            <p:spPr bwMode="auto">
              <a:xfrm>
                <a:off x="3393" y="2830"/>
                <a:ext cx="81" cy="12"/>
              </a:xfrm>
              <a:custGeom>
                <a:avLst/>
                <a:gdLst>
                  <a:gd name="T0" fmla="*/ 81 w 81"/>
                  <a:gd name="T1" fmla="*/ 6 h 12"/>
                  <a:gd name="T2" fmla="*/ 81 w 81"/>
                  <a:gd name="T3" fmla="*/ 0 h 12"/>
                  <a:gd name="T4" fmla="*/ 0 w 81"/>
                  <a:gd name="T5" fmla="*/ 0 h 12"/>
                  <a:gd name="T6" fmla="*/ 0 w 81"/>
                  <a:gd name="T7" fmla="*/ 12 h 12"/>
                  <a:gd name="T8" fmla="*/ 81 w 81"/>
                  <a:gd name="T9" fmla="*/ 12 h 12"/>
                  <a:gd name="T10" fmla="*/ 81 w 8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2"/>
                  <a:gd name="T20" fmla="*/ 81 w 8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2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1" y="12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7" name="Freeform 542"/>
              <p:cNvSpPr>
                <a:spLocks/>
              </p:cNvSpPr>
              <p:nvPr/>
            </p:nvSpPr>
            <p:spPr bwMode="auto">
              <a:xfrm>
                <a:off x="3474" y="2830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4 w 6"/>
                  <a:gd name="T3" fmla="*/ 10 h 12"/>
                  <a:gd name="T4" fmla="*/ 6 w 6"/>
                  <a:gd name="T5" fmla="*/ 10 h 12"/>
                  <a:gd name="T6" fmla="*/ 6 w 6"/>
                  <a:gd name="T7" fmla="*/ 8 h 12"/>
                  <a:gd name="T8" fmla="*/ 6 w 6"/>
                  <a:gd name="T9" fmla="*/ 6 h 12"/>
                  <a:gd name="T10" fmla="*/ 6 w 6"/>
                  <a:gd name="T11" fmla="*/ 4 h 12"/>
                  <a:gd name="T12" fmla="*/ 6 w 6"/>
                  <a:gd name="T13" fmla="*/ 2 h 12"/>
                  <a:gd name="T14" fmla="*/ 4 w 6"/>
                  <a:gd name="T15" fmla="*/ 0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8" name="Freeform 543"/>
              <p:cNvSpPr>
                <a:spLocks/>
              </p:cNvSpPr>
              <p:nvPr/>
            </p:nvSpPr>
            <p:spPr bwMode="auto">
              <a:xfrm>
                <a:off x="3470" y="2832"/>
                <a:ext cx="10" cy="10"/>
              </a:xfrm>
              <a:custGeom>
                <a:avLst/>
                <a:gdLst>
                  <a:gd name="T0" fmla="*/ 0 w 10"/>
                  <a:gd name="T1" fmla="*/ 6 h 10"/>
                  <a:gd name="T2" fmla="*/ 2 w 10"/>
                  <a:gd name="T3" fmla="*/ 8 h 10"/>
                  <a:gd name="T4" fmla="*/ 4 w 10"/>
                  <a:gd name="T5" fmla="*/ 10 h 10"/>
                  <a:gd name="T6" fmla="*/ 6 w 10"/>
                  <a:gd name="T7" fmla="*/ 10 h 10"/>
                  <a:gd name="T8" fmla="*/ 8 w 10"/>
                  <a:gd name="T9" fmla="*/ 8 h 10"/>
                  <a:gd name="T10" fmla="*/ 10 w 10"/>
                  <a:gd name="T11" fmla="*/ 6 h 10"/>
                  <a:gd name="T12" fmla="*/ 10 w 10"/>
                  <a:gd name="T13" fmla="*/ 2 h 10"/>
                  <a:gd name="T14" fmla="*/ 10 w 10"/>
                  <a:gd name="T15" fmla="*/ 0 h 10"/>
                  <a:gd name="T16" fmla="*/ 0 w 10"/>
                  <a:gd name="T17" fmla="*/ 6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0" y="6"/>
                    </a:move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19" name="Freeform 544"/>
              <p:cNvSpPr>
                <a:spLocks/>
              </p:cNvSpPr>
              <p:nvPr/>
            </p:nvSpPr>
            <p:spPr bwMode="auto">
              <a:xfrm>
                <a:off x="3429" y="2772"/>
                <a:ext cx="51" cy="66"/>
              </a:xfrm>
              <a:custGeom>
                <a:avLst/>
                <a:gdLst>
                  <a:gd name="T0" fmla="*/ 5 w 51"/>
                  <a:gd name="T1" fmla="*/ 2 h 66"/>
                  <a:gd name="T2" fmla="*/ 0 w 51"/>
                  <a:gd name="T3" fmla="*/ 5 h 66"/>
                  <a:gd name="T4" fmla="*/ 41 w 51"/>
                  <a:gd name="T5" fmla="*/ 66 h 66"/>
                  <a:gd name="T6" fmla="*/ 51 w 51"/>
                  <a:gd name="T7" fmla="*/ 60 h 66"/>
                  <a:gd name="T8" fmla="*/ 9 w 51"/>
                  <a:gd name="T9" fmla="*/ 0 h 66"/>
                  <a:gd name="T10" fmla="*/ 5 w 51"/>
                  <a:gd name="T11" fmla="*/ 2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6"/>
                  <a:gd name="T20" fmla="*/ 51 w 51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6">
                    <a:moveTo>
                      <a:pt x="5" y="2"/>
                    </a:moveTo>
                    <a:lnTo>
                      <a:pt x="0" y="5"/>
                    </a:lnTo>
                    <a:lnTo>
                      <a:pt x="41" y="66"/>
                    </a:lnTo>
                    <a:lnTo>
                      <a:pt x="51" y="60"/>
                    </a:lnTo>
                    <a:lnTo>
                      <a:pt x="9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0" name="Freeform 545"/>
              <p:cNvSpPr>
                <a:spLocks/>
              </p:cNvSpPr>
              <p:nvPr/>
            </p:nvSpPr>
            <p:spPr bwMode="auto">
              <a:xfrm>
                <a:off x="3429" y="2770"/>
                <a:ext cx="9" cy="7"/>
              </a:xfrm>
              <a:custGeom>
                <a:avLst/>
                <a:gdLst>
                  <a:gd name="T0" fmla="*/ 9 w 9"/>
                  <a:gd name="T1" fmla="*/ 2 h 7"/>
                  <a:gd name="T2" fmla="*/ 7 w 9"/>
                  <a:gd name="T3" fmla="*/ 0 h 7"/>
                  <a:gd name="T4" fmla="*/ 5 w 9"/>
                  <a:gd name="T5" fmla="*/ 0 h 7"/>
                  <a:gd name="T6" fmla="*/ 4 w 9"/>
                  <a:gd name="T7" fmla="*/ 0 h 7"/>
                  <a:gd name="T8" fmla="*/ 2 w 9"/>
                  <a:gd name="T9" fmla="*/ 0 h 7"/>
                  <a:gd name="T10" fmla="*/ 2 w 9"/>
                  <a:gd name="T11" fmla="*/ 2 h 7"/>
                  <a:gd name="T12" fmla="*/ 0 w 9"/>
                  <a:gd name="T13" fmla="*/ 4 h 7"/>
                  <a:gd name="T14" fmla="*/ 0 w 9"/>
                  <a:gd name="T15" fmla="*/ 6 h 7"/>
                  <a:gd name="T16" fmla="*/ 0 w 9"/>
                  <a:gd name="T17" fmla="*/ 7 h 7"/>
                  <a:gd name="T18" fmla="*/ 9 w 9"/>
                  <a:gd name="T19" fmla="*/ 2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7"/>
                  <a:gd name="T32" fmla="*/ 9 w 9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7">
                    <a:moveTo>
                      <a:pt x="9" y="2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1" name="Freeform 546"/>
              <p:cNvSpPr>
                <a:spLocks/>
              </p:cNvSpPr>
              <p:nvPr/>
            </p:nvSpPr>
            <p:spPr bwMode="auto">
              <a:xfrm>
                <a:off x="3417" y="2793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9 h 9"/>
                  <a:gd name="T6" fmla="*/ 6 w 6"/>
                  <a:gd name="T7" fmla="*/ 7 h 9"/>
                  <a:gd name="T8" fmla="*/ 6 w 6"/>
                  <a:gd name="T9" fmla="*/ 5 h 9"/>
                  <a:gd name="T10" fmla="*/ 6 w 6"/>
                  <a:gd name="T11" fmla="*/ 3 h 9"/>
                  <a:gd name="T12" fmla="*/ 4 w 6"/>
                  <a:gd name="T13" fmla="*/ 1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2" name="Freeform 547"/>
              <p:cNvSpPr>
                <a:spLocks/>
              </p:cNvSpPr>
              <p:nvPr/>
            </p:nvSpPr>
            <p:spPr bwMode="auto">
              <a:xfrm>
                <a:off x="3393" y="2793"/>
                <a:ext cx="24" cy="9"/>
              </a:xfrm>
              <a:custGeom>
                <a:avLst/>
                <a:gdLst>
                  <a:gd name="T0" fmla="*/ 0 w 24"/>
                  <a:gd name="T1" fmla="*/ 5 h 9"/>
                  <a:gd name="T2" fmla="*/ 0 w 24"/>
                  <a:gd name="T3" fmla="*/ 9 h 9"/>
                  <a:gd name="T4" fmla="*/ 24 w 24"/>
                  <a:gd name="T5" fmla="*/ 9 h 9"/>
                  <a:gd name="T6" fmla="*/ 24 w 24"/>
                  <a:gd name="T7" fmla="*/ 0 h 9"/>
                  <a:gd name="T8" fmla="*/ 0 w 24"/>
                  <a:gd name="T9" fmla="*/ 0 h 9"/>
                  <a:gd name="T10" fmla="*/ 0 w 24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9"/>
                  <a:gd name="T20" fmla="*/ 24 w 2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9">
                    <a:moveTo>
                      <a:pt x="0" y="5"/>
                    </a:moveTo>
                    <a:lnTo>
                      <a:pt x="0" y="9"/>
                    </a:lnTo>
                    <a:lnTo>
                      <a:pt x="24" y="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3" name="Freeform 548"/>
              <p:cNvSpPr>
                <a:spLocks/>
              </p:cNvSpPr>
              <p:nvPr/>
            </p:nvSpPr>
            <p:spPr bwMode="auto">
              <a:xfrm>
                <a:off x="3387" y="2793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1 h 9"/>
                  <a:gd name="T6" fmla="*/ 0 w 6"/>
                  <a:gd name="T7" fmla="*/ 3 h 9"/>
                  <a:gd name="T8" fmla="*/ 0 w 6"/>
                  <a:gd name="T9" fmla="*/ 5 h 9"/>
                  <a:gd name="T10" fmla="*/ 0 w 6"/>
                  <a:gd name="T11" fmla="*/ 7 h 9"/>
                  <a:gd name="T12" fmla="*/ 2 w 6"/>
                  <a:gd name="T13" fmla="*/ 9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4" name="Freeform 549"/>
              <p:cNvSpPr>
                <a:spLocks/>
              </p:cNvSpPr>
              <p:nvPr/>
            </p:nvSpPr>
            <p:spPr bwMode="auto">
              <a:xfrm>
                <a:off x="3387" y="2768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4 w 6"/>
                  <a:gd name="T3" fmla="*/ 2 h 11"/>
                  <a:gd name="T4" fmla="*/ 2 w 6"/>
                  <a:gd name="T5" fmla="*/ 2 h 11"/>
                  <a:gd name="T6" fmla="*/ 0 w 6"/>
                  <a:gd name="T7" fmla="*/ 4 h 11"/>
                  <a:gd name="T8" fmla="*/ 0 w 6"/>
                  <a:gd name="T9" fmla="*/ 6 h 11"/>
                  <a:gd name="T10" fmla="*/ 0 w 6"/>
                  <a:gd name="T11" fmla="*/ 8 h 11"/>
                  <a:gd name="T12" fmla="*/ 2 w 6"/>
                  <a:gd name="T13" fmla="*/ 9 h 11"/>
                  <a:gd name="T14" fmla="*/ 4 w 6"/>
                  <a:gd name="T15" fmla="*/ 11 h 11"/>
                  <a:gd name="T16" fmla="*/ 6 w 6"/>
                  <a:gd name="T17" fmla="*/ 11 h 11"/>
                  <a:gd name="T18" fmla="*/ 6 w 6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4" y="11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5" name="Freeform 550"/>
              <p:cNvSpPr>
                <a:spLocks/>
              </p:cNvSpPr>
              <p:nvPr/>
            </p:nvSpPr>
            <p:spPr bwMode="auto">
              <a:xfrm>
                <a:off x="3393" y="2768"/>
                <a:ext cx="81" cy="11"/>
              </a:xfrm>
              <a:custGeom>
                <a:avLst/>
                <a:gdLst>
                  <a:gd name="T0" fmla="*/ 81 w 81"/>
                  <a:gd name="T1" fmla="*/ 6 h 11"/>
                  <a:gd name="T2" fmla="*/ 81 w 81"/>
                  <a:gd name="T3" fmla="*/ 0 h 11"/>
                  <a:gd name="T4" fmla="*/ 0 w 81"/>
                  <a:gd name="T5" fmla="*/ 0 h 11"/>
                  <a:gd name="T6" fmla="*/ 0 w 81"/>
                  <a:gd name="T7" fmla="*/ 11 h 11"/>
                  <a:gd name="T8" fmla="*/ 81 w 81"/>
                  <a:gd name="T9" fmla="*/ 11 h 11"/>
                  <a:gd name="T10" fmla="*/ 81 w 81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1"/>
                  <a:gd name="T20" fmla="*/ 81 w 8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1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1" y="11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6" name="Freeform 551"/>
              <p:cNvSpPr>
                <a:spLocks/>
              </p:cNvSpPr>
              <p:nvPr/>
            </p:nvSpPr>
            <p:spPr bwMode="auto">
              <a:xfrm>
                <a:off x="3474" y="2768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4 w 6"/>
                  <a:gd name="T3" fmla="*/ 11 h 11"/>
                  <a:gd name="T4" fmla="*/ 6 w 6"/>
                  <a:gd name="T5" fmla="*/ 9 h 11"/>
                  <a:gd name="T6" fmla="*/ 6 w 6"/>
                  <a:gd name="T7" fmla="*/ 8 h 11"/>
                  <a:gd name="T8" fmla="*/ 6 w 6"/>
                  <a:gd name="T9" fmla="*/ 6 h 11"/>
                  <a:gd name="T10" fmla="*/ 6 w 6"/>
                  <a:gd name="T11" fmla="*/ 4 h 11"/>
                  <a:gd name="T12" fmla="*/ 6 w 6"/>
                  <a:gd name="T13" fmla="*/ 2 h 11"/>
                  <a:gd name="T14" fmla="*/ 4 w 6"/>
                  <a:gd name="T15" fmla="*/ 2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7" name="Freeform 552"/>
              <p:cNvSpPr>
                <a:spLocks/>
              </p:cNvSpPr>
              <p:nvPr/>
            </p:nvSpPr>
            <p:spPr bwMode="auto">
              <a:xfrm>
                <a:off x="3429" y="2836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2 h 6"/>
                  <a:gd name="T4" fmla="*/ 2 w 11"/>
                  <a:gd name="T5" fmla="*/ 4 h 6"/>
                  <a:gd name="T6" fmla="*/ 4 w 11"/>
                  <a:gd name="T7" fmla="*/ 4 h 6"/>
                  <a:gd name="T8" fmla="*/ 5 w 11"/>
                  <a:gd name="T9" fmla="*/ 6 h 6"/>
                  <a:gd name="T10" fmla="*/ 7 w 11"/>
                  <a:gd name="T11" fmla="*/ 4 h 6"/>
                  <a:gd name="T12" fmla="*/ 9 w 11"/>
                  <a:gd name="T13" fmla="*/ 4 h 6"/>
                  <a:gd name="T14" fmla="*/ 9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8" name="Freeform 553"/>
              <p:cNvSpPr>
                <a:spLocks/>
              </p:cNvSpPr>
              <p:nvPr/>
            </p:nvSpPr>
            <p:spPr bwMode="auto">
              <a:xfrm>
                <a:off x="3429" y="2774"/>
                <a:ext cx="11" cy="62"/>
              </a:xfrm>
              <a:custGeom>
                <a:avLst/>
                <a:gdLst>
                  <a:gd name="T0" fmla="*/ 5 w 11"/>
                  <a:gd name="T1" fmla="*/ 0 h 62"/>
                  <a:gd name="T2" fmla="*/ 0 w 11"/>
                  <a:gd name="T3" fmla="*/ 0 h 62"/>
                  <a:gd name="T4" fmla="*/ 0 w 11"/>
                  <a:gd name="T5" fmla="*/ 62 h 62"/>
                  <a:gd name="T6" fmla="*/ 11 w 11"/>
                  <a:gd name="T7" fmla="*/ 62 h 62"/>
                  <a:gd name="T8" fmla="*/ 11 w 11"/>
                  <a:gd name="T9" fmla="*/ 0 h 62"/>
                  <a:gd name="T10" fmla="*/ 5 w 11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2"/>
                  <a:gd name="T20" fmla="*/ 11 w 11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2">
                    <a:moveTo>
                      <a:pt x="5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1" y="6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29" name="Freeform 554"/>
              <p:cNvSpPr>
                <a:spLocks/>
              </p:cNvSpPr>
              <p:nvPr/>
            </p:nvSpPr>
            <p:spPr bwMode="auto">
              <a:xfrm>
                <a:off x="3429" y="2770"/>
                <a:ext cx="11" cy="4"/>
              </a:xfrm>
              <a:custGeom>
                <a:avLst/>
                <a:gdLst>
                  <a:gd name="T0" fmla="*/ 11 w 11"/>
                  <a:gd name="T1" fmla="*/ 4 h 4"/>
                  <a:gd name="T2" fmla="*/ 9 w 11"/>
                  <a:gd name="T3" fmla="*/ 2 h 4"/>
                  <a:gd name="T4" fmla="*/ 9 w 11"/>
                  <a:gd name="T5" fmla="*/ 0 h 4"/>
                  <a:gd name="T6" fmla="*/ 7 w 11"/>
                  <a:gd name="T7" fmla="*/ 0 h 4"/>
                  <a:gd name="T8" fmla="*/ 5 w 11"/>
                  <a:gd name="T9" fmla="*/ 0 h 4"/>
                  <a:gd name="T10" fmla="*/ 4 w 11"/>
                  <a:gd name="T11" fmla="*/ 0 h 4"/>
                  <a:gd name="T12" fmla="*/ 2 w 11"/>
                  <a:gd name="T13" fmla="*/ 0 h 4"/>
                  <a:gd name="T14" fmla="*/ 0 w 11"/>
                  <a:gd name="T15" fmla="*/ 2 h 4"/>
                  <a:gd name="T16" fmla="*/ 0 w 11"/>
                  <a:gd name="T17" fmla="*/ 4 h 4"/>
                  <a:gd name="T18" fmla="*/ 11 w 11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11" y="4"/>
                    </a:move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0" name="Freeform 555"/>
              <p:cNvSpPr>
                <a:spLocks/>
              </p:cNvSpPr>
              <p:nvPr/>
            </p:nvSpPr>
            <p:spPr bwMode="auto">
              <a:xfrm>
                <a:off x="3183" y="3015"/>
                <a:ext cx="10" cy="8"/>
              </a:xfrm>
              <a:custGeom>
                <a:avLst/>
                <a:gdLst>
                  <a:gd name="T0" fmla="*/ 10 w 10"/>
                  <a:gd name="T1" fmla="*/ 8 h 8"/>
                  <a:gd name="T2" fmla="*/ 10 w 10"/>
                  <a:gd name="T3" fmla="*/ 6 h 8"/>
                  <a:gd name="T4" fmla="*/ 10 w 10"/>
                  <a:gd name="T5" fmla="*/ 4 h 8"/>
                  <a:gd name="T6" fmla="*/ 10 w 10"/>
                  <a:gd name="T7" fmla="*/ 2 h 8"/>
                  <a:gd name="T8" fmla="*/ 8 w 10"/>
                  <a:gd name="T9" fmla="*/ 0 h 8"/>
                  <a:gd name="T10" fmla="*/ 6 w 10"/>
                  <a:gd name="T11" fmla="*/ 0 h 8"/>
                  <a:gd name="T12" fmla="*/ 4 w 10"/>
                  <a:gd name="T13" fmla="*/ 0 h 8"/>
                  <a:gd name="T14" fmla="*/ 2 w 10"/>
                  <a:gd name="T15" fmla="*/ 0 h 8"/>
                  <a:gd name="T16" fmla="*/ 0 w 10"/>
                  <a:gd name="T17" fmla="*/ 2 h 8"/>
                  <a:gd name="T18" fmla="*/ 10 w 10"/>
                  <a:gd name="T19" fmla="*/ 8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8"/>
                    </a:move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1" name="Freeform 556"/>
              <p:cNvSpPr>
                <a:spLocks/>
              </p:cNvSpPr>
              <p:nvPr/>
            </p:nvSpPr>
            <p:spPr bwMode="auto">
              <a:xfrm>
                <a:off x="3142" y="3017"/>
                <a:ext cx="51" cy="68"/>
              </a:xfrm>
              <a:custGeom>
                <a:avLst/>
                <a:gdLst>
                  <a:gd name="T0" fmla="*/ 6 w 51"/>
                  <a:gd name="T1" fmla="*/ 64 h 68"/>
                  <a:gd name="T2" fmla="*/ 9 w 51"/>
                  <a:gd name="T3" fmla="*/ 68 h 68"/>
                  <a:gd name="T4" fmla="*/ 51 w 51"/>
                  <a:gd name="T5" fmla="*/ 6 h 68"/>
                  <a:gd name="T6" fmla="*/ 41 w 51"/>
                  <a:gd name="T7" fmla="*/ 0 h 68"/>
                  <a:gd name="T8" fmla="*/ 0 w 51"/>
                  <a:gd name="T9" fmla="*/ 62 h 68"/>
                  <a:gd name="T10" fmla="*/ 6 w 51"/>
                  <a:gd name="T11" fmla="*/ 6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6" y="64"/>
                    </a:moveTo>
                    <a:lnTo>
                      <a:pt x="9" y="68"/>
                    </a:lnTo>
                    <a:lnTo>
                      <a:pt x="51" y="6"/>
                    </a:lnTo>
                    <a:lnTo>
                      <a:pt x="41" y="0"/>
                    </a:lnTo>
                    <a:lnTo>
                      <a:pt x="0" y="62"/>
                    </a:lnTo>
                    <a:lnTo>
                      <a:pt x="6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2" name="Freeform 557"/>
              <p:cNvSpPr>
                <a:spLocks/>
              </p:cNvSpPr>
              <p:nvPr/>
            </p:nvSpPr>
            <p:spPr bwMode="auto">
              <a:xfrm>
                <a:off x="3142" y="3079"/>
                <a:ext cx="9" cy="8"/>
              </a:xfrm>
              <a:custGeom>
                <a:avLst/>
                <a:gdLst>
                  <a:gd name="T0" fmla="*/ 0 w 9"/>
                  <a:gd name="T1" fmla="*/ 0 h 8"/>
                  <a:gd name="T2" fmla="*/ 0 w 9"/>
                  <a:gd name="T3" fmla="*/ 2 h 8"/>
                  <a:gd name="T4" fmla="*/ 0 w 9"/>
                  <a:gd name="T5" fmla="*/ 4 h 8"/>
                  <a:gd name="T6" fmla="*/ 0 w 9"/>
                  <a:gd name="T7" fmla="*/ 6 h 8"/>
                  <a:gd name="T8" fmla="*/ 2 w 9"/>
                  <a:gd name="T9" fmla="*/ 8 h 8"/>
                  <a:gd name="T10" fmla="*/ 4 w 9"/>
                  <a:gd name="T11" fmla="*/ 8 h 8"/>
                  <a:gd name="T12" fmla="*/ 6 w 9"/>
                  <a:gd name="T13" fmla="*/ 8 h 8"/>
                  <a:gd name="T14" fmla="*/ 8 w 9"/>
                  <a:gd name="T15" fmla="*/ 8 h 8"/>
                  <a:gd name="T16" fmla="*/ 9 w 9"/>
                  <a:gd name="T17" fmla="*/ 6 h 8"/>
                  <a:gd name="T18" fmla="*/ 0 w 9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3" name="Freeform 558"/>
              <p:cNvSpPr>
                <a:spLocks/>
              </p:cNvSpPr>
              <p:nvPr/>
            </p:nvSpPr>
            <p:spPr bwMode="auto">
              <a:xfrm>
                <a:off x="3142" y="3077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2 h 10"/>
                  <a:gd name="T6" fmla="*/ 0 w 4"/>
                  <a:gd name="T7" fmla="*/ 4 h 10"/>
                  <a:gd name="T8" fmla="*/ 0 w 4"/>
                  <a:gd name="T9" fmla="*/ 6 h 10"/>
                  <a:gd name="T10" fmla="*/ 0 w 4"/>
                  <a:gd name="T11" fmla="*/ 8 h 10"/>
                  <a:gd name="T12" fmla="*/ 2 w 4"/>
                  <a:gd name="T13" fmla="*/ 10 h 10"/>
                  <a:gd name="T14" fmla="*/ 4 w 4"/>
                  <a:gd name="T15" fmla="*/ 10 h 10"/>
                  <a:gd name="T16" fmla="*/ 4 w 4"/>
                  <a:gd name="T17" fmla="*/ 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10"/>
                  <a:gd name="T29" fmla="*/ 4 w 4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4" name="Freeform 559"/>
              <p:cNvSpPr>
                <a:spLocks/>
              </p:cNvSpPr>
              <p:nvPr/>
            </p:nvSpPr>
            <p:spPr bwMode="auto">
              <a:xfrm>
                <a:off x="3146" y="3077"/>
                <a:ext cx="83" cy="10"/>
              </a:xfrm>
              <a:custGeom>
                <a:avLst/>
                <a:gdLst>
                  <a:gd name="T0" fmla="*/ 83 w 83"/>
                  <a:gd name="T1" fmla="*/ 4 h 10"/>
                  <a:gd name="T2" fmla="*/ 83 w 83"/>
                  <a:gd name="T3" fmla="*/ 0 h 10"/>
                  <a:gd name="T4" fmla="*/ 0 w 83"/>
                  <a:gd name="T5" fmla="*/ 0 h 10"/>
                  <a:gd name="T6" fmla="*/ 0 w 83"/>
                  <a:gd name="T7" fmla="*/ 10 h 10"/>
                  <a:gd name="T8" fmla="*/ 83 w 83"/>
                  <a:gd name="T9" fmla="*/ 10 h 10"/>
                  <a:gd name="T10" fmla="*/ 83 w 83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0"/>
                  <a:gd name="T20" fmla="*/ 83 w 83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0">
                    <a:moveTo>
                      <a:pt x="83" y="4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3" y="10"/>
                    </a:lnTo>
                    <a:lnTo>
                      <a:pt x="83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5" name="Freeform 560"/>
              <p:cNvSpPr>
                <a:spLocks/>
              </p:cNvSpPr>
              <p:nvPr/>
            </p:nvSpPr>
            <p:spPr bwMode="auto">
              <a:xfrm>
                <a:off x="3229" y="3077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2 w 5"/>
                  <a:gd name="T3" fmla="*/ 10 h 10"/>
                  <a:gd name="T4" fmla="*/ 4 w 5"/>
                  <a:gd name="T5" fmla="*/ 8 h 10"/>
                  <a:gd name="T6" fmla="*/ 4 w 5"/>
                  <a:gd name="T7" fmla="*/ 6 h 10"/>
                  <a:gd name="T8" fmla="*/ 5 w 5"/>
                  <a:gd name="T9" fmla="*/ 4 h 10"/>
                  <a:gd name="T10" fmla="*/ 4 w 5"/>
                  <a:gd name="T11" fmla="*/ 2 h 10"/>
                  <a:gd name="T12" fmla="*/ 2 w 5"/>
                  <a:gd name="T13" fmla="*/ 0 h 10"/>
                  <a:gd name="T14" fmla="*/ 0 w 5"/>
                  <a:gd name="T15" fmla="*/ 0 h 10"/>
                  <a:gd name="T16" fmla="*/ 0 w 5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"/>
                  <a:gd name="T28" fmla="*/ 0 h 10"/>
                  <a:gd name="T29" fmla="*/ 5 w 5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6" name="Freeform 561"/>
              <p:cNvSpPr>
                <a:spLocks/>
              </p:cNvSpPr>
              <p:nvPr/>
            </p:nvSpPr>
            <p:spPr bwMode="auto">
              <a:xfrm>
                <a:off x="3225" y="3079"/>
                <a:ext cx="9" cy="8"/>
              </a:xfrm>
              <a:custGeom>
                <a:avLst/>
                <a:gdLst>
                  <a:gd name="T0" fmla="*/ 0 w 9"/>
                  <a:gd name="T1" fmla="*/ 6 h 8"/>
                  <a:gd name="T2" fmla="*/ 0 w 9"/>
                  <a:gd name="T3" fmla="*/ 8 h 8"/>
                  <a:gd name="T4" fmla="*/ 2 w 9"/>
                  <a:gd name="T5" fmla="*/ 8 h 8"/>
                  <a:gd name="T6" fmla="*/ 4 w 9"/>
                  <a:gd name="T7" fmla="*/ 8 h 8"/>
                  <a:gd name="T8" fmla="*/ 6 w 9"/>
                  <a:gd name="T9" fmla="*/ 8 h 8"/>
                  <a:gd name="T10" fmla="*/ 8 w 9"/>
                  <a:gd name="T11" fmla="*/ 6 h 8"/>
                  <a:gd name="T12" fmla="*/ 9 w 9"/>
                  <a:gd name="T13" fmla="*/ 4 h 8"/>
                  <a:gd name="T14" fmla="*/ 9 w 9"/>
                  <a:gd name="T15" fmla="*/ 2 h 8"/>
                  <a:gd name="T16" fmla="*/ 8 w 9"/>
                  <a:gd name="T17" fmla="*/ 0 h 8"/>
                  <a:gd name="T18" fmla="*/ 0 w 9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6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7" name="Freeform 562"/>
              <p:cNvSpPr>
                <a:spLocks/>
              </p:cNvSpPr>
              <p:nvPr/>
            </p:nvSpPr>
            <p:spPr bwMode="auto">
              <a:xfrm>
                <a:off x="3183" y="3017"/>
                <a:ext cx="50" cy="68"/>
              </a:xfrm>
              <a:custGeom>
                <a:avLst/>
                <a:gdLst>
                  <a:gd name="T0" fmla="*/ 4 w 50"/>
                  <a:gd name="T1" fmla="*/ 4 h 68"/>
                  <a:gd name="T2" fmla="*/ 0 w 50"/>
                  <a:gd name="T3" fmla="*/ 6 h 68"/>
                  <a:gd name="T4" fmla="*/ 42 w 50"/>
                  <a:gd name="T5" fmla="*/ 68 h 68"/>
                  <a:gd name="T6" fmla="*/ 50 w 50"/>
                  <a:gd name="T7" fmla="*/ 62 h 68"/>
                  <a:gd name="T8" fmla="*/ 8 w 50"/>
                  <a:gd name="T9" fmla="*/ 0 h 68"/>
                  <a:gd name="T10" fmla="*/ 4 w 50"/>
                  <a:gd name="T11" fmla="*/ 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68"/>
                  <a:gd name="T20" fmla="*/ 50 w 50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68">
                    <a:moveTo>
                      <a:pt x="4" y="4"/>
                    </a:moveTo>
                    <a:lnTo>
                      <a:pt x="0" y="6"/>
                    </a:lnTo>
                    <a:lnTo>
                      <a:pt x="42" y="68"/>
                    </a:lnTo>
                    <a:lnTo>
                      <a:pt x="50" y="62"/>
                    </a:lnTo>
                    <a:lnTo>
                      <a:pt x="8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8" name="Freeform 563"/>
              <p:cNvSpPr>
                <a:spLocks/>
              </p:cNvSpPr>
              <p:nvPr/>
            </p:nvSpPr>
            <p:spPr bwMode="auto">
              <a:xfrm>
                <a:off x="3182" y="3015"/>
                <a:ext cx="9" cy="8"/>
              </a:xfrm>
              <a:custGeom>
                <a:avLst/>
                <a:gdLst>
                  <a:gd name="T0" fmla="*/ 9 w 9"/>
                  <a:gd name="T1" fmla="*/ 2 h 8"/>
                  <a:gd name="T2" fmla="*/ 9 w 9"/>
                  <a:gd name="T3" fmla="*/ 0 h 8"/>
                  <a:gd name="T4" fmla="*/ 7 w 9"/>
                  <a:gd name="T5" fmla="*/ 0 h 8"/>
                  <a:gd name="T6" fmla="*/ 5 w 9"/>
                  <a:gd name="T7" fmla="*/ 0 h 8"/>
                  <a:gd name="T8" fmla="*/ 3 w 9"/>
                  <a:gd name="T9" fmla="*/ 2 h 8"/>
                  <a:gd name="T10" fmla="*/ 1 w 9"/>
                  <a:gd name="T11" fmla="*/ 2 h 8"/>
                  <a:gd name="T12" fmla="*/ 0 w 9"/>
                  <a:gd name="T13" fmla="*/ 4 h 8"/>
                  <a:gd name="T14" fmla="*/ 0 w 9"/>
                  <a:gd name="T15" fmla="*/ 6 h 8"/>
                  <a:gd name="T16" fmla="*/ 1 w 9"/>
                  <a:gd name="T17" fmla="*/ 8 h 8"/>
                  <a:gd name="T18" fmla="*/ 9 w 9"/>
                  <a:gd name="T19" fmla="*/ 2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9" y="2"/>
                    </a:move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39" name="Freeform 564"/>
              <p:cNvSpPr>
                <a:spLocks/>
              </p:cNvSpPr>
              <p:nvPr/>
            </p:nvSpPr>
            <p:spPr bwMode="auto">
              <a:xfrm>
                <a:off x="3172" y="3040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7 h 9"/>
                  <a:gd name="T6" fmla="*/ 4 w 4"/>
                  <a:gd name="T7" fmla="*/ 5 h 9"/>
                  <a:gd name="T8" fmla="*/ 4 w 4"/>
                  <a:gd name="T9" fmla="*/ 4 h 9"/>
                  <a:gd name="T10" fmla="*/ 4 w 4"/>
                  <a:gd name="T11" fmla="*/ 2 h 9"/>
                  <a:gd name="T12" fmla="*/ 4 w 4"/>
                  <a:gd name="T13" fmla="*/ 0 h 9"/>
                  <a:gd name="T14" fmla="*/ 2 w 4"/>
                  <a:gd name="T15" fmla="*/ 0 h 9"/>
                  <a:gd name="T16" fmla="*/ 0 w 4"/>
                  <a:gd name="T17" fmla="*/ 0 h 9"/>
                  <a:gd name="T18" fmla="*/ 0 w 4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0" name="Freeform 565"/>
              <p:cNvSpPr>
                <a:spLocks/>
              </p:cNvSpPr>
              <p:nvPr/>
            </p:nvSpPr>
            <p:spPr bwMode="auto">
              <a:xfrm>
                <a:off x="3146" y="3040"/>
                <a:ext cx="26" cy="9"/>
              </a:xfrm>
              <a:custGeom>
                <a:avLst/>
                <a:gdLst>
                  <a:gd name="T0" fmla="*/ 0 w 26"/>
                  <a:gd name="T1" fmla="*/ 4 h 9"/>
                  <a:gd name="T2" fmla="*/ 0 w 26"/>
                  <a:gd name="T3" fmla="*/ 9 h 9"/>
                  <a:gd name="T4" fmla="*/ 26 w 26"/>
                  <a:gd name="T5" fmla="*/ 9 h 9"/>
                  <a:gd name="T6" fmla="*/ 26 w 26"/>
                  <a:gd name="T7" fmla="*/ 0 h 9"/>
                  <a:gd name="T8" fmla="*/ 0 w 26"/>
                  <a:gd name="T9" fmla="*/ 0 h 9"/>
                  <a:gd name="T10" fmla="*/ 0 w 26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9"/>
                  <a:gd name="T20" fmla="*/ 26 w 2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9">
                    <a:moveTo>
                      <a:pt x="0" y="4"/>
                    </a:moveTo>
                    <a:lnTo>
                      <a:pt x="0" y="9"/>
                    </a:lnTo>
                    <a:lnTo>
                      <a:pt x="26" y="9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1" name="Freeform 566"/>
              <p:cNvSpPr>
                <a:spLocks/>
              </p:cNvSpPr>
              <p:nvPr/>
            </p:nvSpPr>
            <p:spPr bwMode="auto">
              <a:xfrm>
                <a:off x="3142" y="3040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2 h 9"/>
                  <a:gd name="T8" fmla="*/ 0 w 4"/>
                  <a:gd name="T9" fmla="*/ 4 h 9"/>
                  <a:gd name="T10" fmla="*/ 0 w 4"/>
                  <a:gd name="T11" fmla="*/ 5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2" name="Freeform 567"/>
              <p:cNvSpPr>
                <a:spLocks/>
              </p:cNvSpPr>
              <p:nvPr/>
            </p:nvSpPr>
            <p:spPr bwMode="auto">
              <a:xfrm>
                <a:off x="3142" y="3015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2 h 10"/>
                  <a:gd name="T6" fmla="*/ 0 w 4"/>
                  <a:gd name="T7" fmla="*/ 4 h 10"/>
                  <a:gd name="T8" fmla="*/ 0 w 4"/>
                  <a:gd name="T9" fmla="*/ 6 h 10"/>
                  <a:gd name="T10" fmla="*/ 0 w 4"/>
                  <a:gd name="T11" fmla="*/ 8 h 10"/>
                  <a:gd name="T12" fmla="*/ 0 w 4"/>
                  <a:gd name="T13" fmla="*/ 10 h 10"/>
                  <a:gd name="T14" fmla="*/ 2 w 4"/>
                  <a:gd name="T15" fmla="*/ 10 h 10"/>
                  <a:gd name="T16" fmla="*/ 4 w 4"/>
                  <a:gd name="T17" fmla="*/ 10 h 10"/>
                  <a:gd name="T18" fmla="*/ 4 w 4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0"/>
                  <a:gd name="T32" fmla="*/ 4 w 4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3" name="Freeform 568"/>
              <p:cNvSpPr>
                <a:spLocks/>
              </p:cNvSpPr>
              <p:nvPr/>
            </p:nvSpPr>
            <p:spPr bwMode="auto">
              <a:xfrm>
                <a:off x="3146" y="3015"/>
                <a:ext cx="83" cy="10"/>
              </a:xfrm>
              <a:custGeom>
                <a:avLst/>
                <a:gdLst>
                  <a:gd name="T0" fmla="*/ 83 w 83"/>
                  <a:gd name="T1" fmla="*/ 6 h 10"/>
                  <a:gd name="T2" fmla="*/ 83 w 83"/>
                  <a:gd name="T3" fmla="*/ 0 h 10"/>
                  <a:gd name="T4" fmla="*/ 0 w 83"/>
                  <a:gd name="T5" fmla="*/ 0 h 10"/>
                  <a:gd name="T6" fmla="*/ 0 w 83"/>
                  <a:gd name="T7" fmla="*/ 10 h 10"/>
                  <a:gd name="T8" fmla="*/ 83 w 83"/>
                  <a:gd name="T9" fmla="*/ 10 h 10"/>
                  <a:gd name="T10" fmla="*/ 83 w 83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0"/>
                  <a:gd name="T20" fmla="*/ 83 w 83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0">
                    <a:moveTo>
                      <a:pt x="83" y="6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3" y="10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4" name="Freeform 569"/>
              <p:cNvSpPr>
                <a:spLocks/>
              </p:cNvSpPr>
              <p:nvPr/>
            </p:nvSpPr>
            <p:spPr bwMode="auto">
              <a:xfrm>
                <a:off x="3229" y="3015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2 w 5"/>
                  <a:gd name="T3" fmla="*/ 10 h 10"/>
                  <a:gd name="T4" fmla="*/ 4 w 5"/>
                  <a:gd name="T5" fmla="*/ 10 h 10"/>
                  <a:gd name="T6" fmla="*/ 4 w 5"/>
                  <a:gd name="T7" fmla="*/ 8 h 10"/>
                  <a:gd name="T8" fmla="*/ 5 w 5"/>
                  <a:gd name="T9" fmla="*/ 6 h 10"/>
                  <a:gd name="T10" fmla="*/ 4 w 5"/>
                  <a:gd name="T11" fmla="*/ 4 h 10"/>
                  <a:gd name="T12" fmla="*/ 4 w 5"/>
                  <a:gd name="T13" fmla="*/ 2 h 10"/>
                  <a:gd name="T14" fmla="*/ 2 w 5"/>
                  <a:gd name="T15" fmla="*/ 0 h 10"/>
                  <a:gd name="T16" fmla="*/ 0 w 5"/>
                  <a:gd name="T17" fmla="*/ 0 h 10"/>
                  <a:gd name="T18" fmla="*/ 0 w 5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5" name="Freeform 570"/>
              <p:cNvSpPr>
                <a:spLocks/>
              </p:cNvSpPr>
              <p:nvPr/>
            </p:nvSpPr>
            <p:spPr bwMode="auto">
              <a:xfrm>
                <a:off x="3183" y="3081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4 h 6"/>
                  <a:gd name="T4" fmla="*/ 2 w 10"/>
                  <a:gd name="T5" fmla="*/ 6 h 6"/>
                  <a:gd name="T6" fmla="*/ 4 w 10"/>
                  <a:gd name="T7" fmla="*/ 6 h 6"/>
                  <a:gd name="T8" fmla="*/ 6 w 10"/>
                  <a:gd name="T9" fmla="*/ 6 h 6"/>
                  <a:gd name="T10" fmla="*/ 8 w 10"/>
                  <a:gd name="T11" fmla="*/ 4 h 6"/>
                  <a:gd name="T12" fmla="*/ 10 w 10"/>
                  <a:gd name="T13" fmla="*/ 4 h 6"/>
                  <a:gd name="T14" fmla="*/ 10 w 10"/>
                  <a:gd name="T15" fmla="*/ 0 h 6"/>
                  <a:gd name="T16" fmla="*/ 0 w 10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6"/>
                  <a:gd name="T29" fmla="*/ 10 w 10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6" name="Freeform 571"/>
              <p:cNvSpPr>
                <a:spLocks/>
              </p:cNvSpPr>
              <p:nvPr/>
            </p:nvSpPr>
            <p:spPr bwMode="auto">
              <a:xfrm>
                <a:off x="3183" y="3021"/>
                <a:ext cx="10" cy="60"/>
              </a:xfrm>
              <a:custGeom>
                <a:avLst/>
                <a:gdLst>
                  <a:gd name="T0" fmla="*/ 4 w 10"/>
                  <a:gd name="T1" fmla="*/ 0 h 60"/>
                  <a:gd name="T2" fmla="*/ 0 w 10"/>
                  <a:gd name="T3" fmla="*/ 0 h 60"/>
                  <a:gd name="T4" fmla="*/ 0 w 10"/>
                  <a:gd name="T5" fmla="*/ 60 h 60"/>
                  <a:gd name="T6" fmla="*/ 10 w 10"/>
                  <a:gd name="T7" fmla="*/ 60 h 60"/>
                  <a:gd name="T8" fmla="*/ 10 w 10"/>
                  <a:gd name="T9" fmla="*/ 0 h 60"/>
                  <a:gd name="T10" fmla="*/ 4 w 1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0"/>
                  <a:gd name="T20" fmla="*/ 10 w 10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0">
                    <a:moveTo>
                      <a:pt x="4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10" y="60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7" name="Freeform 572"/>
              <p:cNvSpPr>
                <a:spLocks/>
              </p:cNvSpPr>
              <p:nvPr/>
            </p:nvSpPr>
            <p:spPr bwMode="auto">
              <a:xfrm>
                <a:off x="3183" y="3015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0 h 6"/>
                  <a:gd name="T8" fmla="*/ 4 w 10"/>
                  <a:gd name="T9" fmla="*/ 0 h 6"/>
                  <a:gd name="T10" fmla="*/ 2 w 10"/>
                  <a:gd name="T11" fmla="*/ 0 h 6"/>
                  <a:gd name="T12" fmla="*/ 0 w 10"/>
                  <a:gd name="T13" fmla="*/ 2 h 6"/>
                  <a:gd name="T14" fmla="*/ 0 w 10"/>
                  <a:gd name="T15" fmla="*/ 4 h 6"/>
                  <a:gd name="T16" fmla="*/ 0 w 10"/>
                  <a:gd name="T17" fmla="*/ 6 h 6"/>
                  <a:gd name="T18" fmla="*/ 10 w 10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8" name="Freeform 573"/>
              <p:cNvSpPr>
                <a:spLocks/>
              </p:cNvSpPr>
              <p:nvPr/>
            </p:nvSpPr>
            <p:spPr bwMode="auto">
              <a:xfrm>
                <a:off x="3023" y="2955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6 w 6"/>
                  <a:gd name="T7" fmla="*/ 6 h 9"/>
                  <a:gd name="T8" fmla="*/ 6 w 6"/>
                  <a:gd name="T9" fmla="*/ 4 h 9"/>
                  <a:gd name="T10" fmla="*/ 6 w 6"/>
                  <a:gd name="T11" fmla="*/ 2 h 9"/>
                  <a:gd name="T12" fmla="*/ 4 w 6"/>
                  <a:gd name="T13" fmla="*/ 0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49" name="Freeform 574"/>
              <p:cNvSpPr>
                <a:spLocks/>
              </p:cNvSpPr>
              <p:nvPr/>
            </p:nvSpPr>
            <p:spPr bwMode="auto">
              <a:xfrm>
                <a:off x="2982" y="2955"/>
                <a:ext cx="41" cy="9"/>
              </a:xfrm>
              <a:custGeom>
                <a:avLst/>
                <a:gdLst>
                  <a:gd name="T0" fmla="*/ 0 w 41"/>
                  <a:gd name="T1" fmla="*/ 4 h 9"/>
                  <a:gd name="T2" fmla="*/ 0 w 41"/>
                  <a:gd name="T3" fmla="*/ 9 h 9"/>
                  <a:gd name="T4" fmla="*/ 41 w 41"/>
                  <a:gd name="T5" fmla="*/ 9 h 9"/>
                  <a:gd name="T6" fmla="*/ 41 w 41"/>
                  <a:gd name="T7" fmla="*/ 0 h 9"/>
                  <a:gd name="T8" fmla="*/ 0 w 41"/>
                  <a:gd name="T9" fmla="*/ 0 h 9"/>
                  <a:gd name="T10" fmla="*/ 0 w 41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9"/>
                  <a:gd name="T20" fmla="*/ 41 w 4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9">
                    <a:moveTo>
                      <a:pt x="0" y="4"/>
                    </a:moveTo>
                    <a:lnTo>
                      <a:pt x="0" y="9"/>
                    </a:lnTo>
                    <a:lnTo>
                      <a:pt x="41" y="9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50" name="Freeform 575"/>
              <p:cNvSpPr>
                <a:spLocks/>
              </p:cNvSpPr>
              <p:nvPr/>
            </p:nvSpPr>
            <p:spPr bwMode="auto">
              <a:xfrm>
                <a:off x="2978" y="2955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2 h 9"/>
                  <a:gd name="T8" fmla="*/ 0 w 4"/>
                  <a:gd name="T9" fmla="*/ 4 h 9"/>
                  <a:gd name="T10" fmla="*/ 0 w 4"/>
                  <a:gd name="T11" fmla="*/ 6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51" name="Freeform 576"/>
              <p:cNvSpPr>
                <a:spLocks/>
              </p:cNvSpPr>
              <p:nvPr/>
            </p:nvSpPr>
            <p:spPr bwMode="auto">
              <a:xfrm>
                <a:off x="2978" y="3077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2 h 10"/>
                  <a:gd name="T6" fmla="*/ 0 w 4"/>
                  <a:gd name="T7" fmla="*/ 4 h 10"/>
                  <a:gd name="T8" fmla="*/ 0 w 4"/>
                  <a:gd name="T9" fmla="*/ 6 h 10"/>
                  <a:gd name="T10" fmla="*/ 0 w 4"/>
                  <a:gd name="T11" fmla="*/ 8 h 10"/>
                  <a:gd name="T12" fmla="*/ 2 w 4"/>
                  <a:gd name="T13" fmla="*/ 10 h 10"/>
                  <a:gd name="T14" fmla="*/ 4 w 4"/>
                  <a:gd name="T15" fmla="*/ 10 h 10"/>
                  <a:gd name="T16" fmla="*/ 4 w 4"/>
                  <a:gd name="T17" fmla="*/ 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10"/>
                  <a:gd name="T29" fmla="*/ 4 w 4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52" name="Freeform 577"/>
              <p:cNvSpPr>
                <a:spLocks/>
              </p:cNvSpPr>
              <p:nvPr/>
            </p:nvSpPr>
            <p:spPr bwMode="auto">
              <a:xfrm>
                <a:off x="2982" y="3077"/>
                <a:ext cx="41" cy="10"/>
              </a:xfrm>
              <a:custGeom>
                <a:avLst/>
                <a:gdLst>
                  <a:gd name="T0" fmla="*/ 41 w 41"/>
                  <a:gd name="T1" fmla="*/ 4 h 10"/>
                  <a:gd name="T2" fmla="*/ 41 w 41"/>
                  <a:gd name="T3" fmla="*/ 0 h 10"/>
                  <a:gd name="T4" fmla="*/ 0 w 41"/>
                  <a:gd name="T5" fmla="*/ 0 h 10"/>
                  <a:gd name="T6" fmla="*/ 0 w 41"/>
                  <a:gd name="T7" fmla="*/ 10 h 10"/>
                  <a:gd name="T8" fmla="*/ 41 w 41"/>
                  <a:gd name="T9" fmla="*/ 10 h 10"/>
                  <a:gd name="T10" fmla="*/ 41 w 4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0"/>
                  <a:gd name="T20" fmla="*/ 41 w 4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0">
                    <a:moveTo>
                      <a:pt x="41" y="4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1" y="10"/>
                    </a:lnTo>
                    <a:lnTo>
                      <a:pt x="4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953" name="Freeform 578"/>
              <p:cNvSpPr>
                <a:spLocks/>
              </p:cNvSpPr>
              <p:nvPr/>
            </p:nvSpPr>
            <p:spPr bwMode="auto">
              <a:xfrm>
                <a:off x="3023" y="3077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2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1854" name="Group 579"/>
            <p:cNvGrpSpPr>
              <a:grpSpLocks/>
            </p:cNvGrpSpPr>
            <p:nvPr/>
          </p:nvGrpSpPr>
          <p:grpSpPr bwMode="auto">
            <a:xfrm>
              <a:off x="2772" y="2293"/>
              <a:ext cx="934" cy="886"/>
              <a:chOff x="2772" y="2293"/>
              <a:chExt cx="934" cy="886"/>
            </a:xfrm>
          </p:grpSpPr>
          <p:sp>
            <p:nvSpPr>
              <p:cNvPr id="2554" name="Freeform 580"/>
              <p:cNvSpPr>
                <a:spLocks/>
              </p:cNvSpPr>
              <p:nvPr/>
            </p:nvSpPr>
            <p:spPr bwMode="auto">
              <a:xfrm>
                <a:off x="3019" y="3081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4 h 6"/>
                  <a:gd name="T4" fmla="*/ 2 w 10"/>
                  <a:gd name="T5" fmla="*/ 6 h 6"/>
                  <a:gd name="T6" fmla="*/ 4 w 10"/>
                  <a:gd name="T7" fmla="*/ 6 h 6"/>
                  <a:gd name="T8" fmla="*/ 6 w 10"/>
                  <a:gd name="T9" fmla="*/ 6 h 6"/>
                  <a:gd name="T10" fmla="*/ 8 w 10"/>
                  <a:gd name="T11" fmla="*/ 4 h 6"/>
                  <a:gd name="T12" fmla="*/ 10 w 10"/>
                  <a:gd name="T13" fmla="*/ 4 h 6"/>
                  <a:gd name="T14" fmla="*/ 10 w 10"/>
                  <a:gd name="T15" fmla="*/ 0 h 6"/>
                  <a:gd name="T16" fmla="*/ 0 w 10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6"/>
                  <a:gd name="T29" fmla="*/ 10 w 10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5" name="Freeform 581"/>
              <p:cNvSpPr>
                <a:spLocks/>
              </p:cNvSpPr>
              <p:nvPr/>
            </p:nvSpPr>
            <p:spPr bwMode="auto">
              <a:xfrm>
                <a:off x="3019" y="2959"/>
                <a:ext cx="10" cy="122"/>
              </a:xfrm>
              <a:custGeom>
                <a:avLst/>
                <a:gdLst>
                  <a:gd name="T0" fmla="*/ 4 w 10"/>
                  <a:gd name="T1" fmla="*/ 0 h 122"/>
                  <a:gd name="T2" fmla="*/ 0 w 10"/>
                  <a:gd name="T3" fmla="*/ 0 h 122"/>
                  <a:gd name="T4" fmla="*/ 0 w 10"/>
                  <a:gd name="T5" fmla="*/ 122 h 122"/>
                  <a:gd name="T6" fmla="*/ 10 w 10"/>
                  <a:gd name="T7" fmla="*/ 122 h 122"/>
                  <a:gd name="T8" fmla="*/ 10 w 10"/>
                  <a:gd name="T9" fmla="*/ 0 h 122"/>
                  <a:gd name="T10" fmla="*/ 4 w 10"/>
                  <a:gd name="T11" fmla="*/ 0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122"/>
                  <a:gd name="T20" fmla="*/ 10 w 10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122">
                    <a:moveTo>
                      <a:pt x="4" y="0"/>
                    </a:moveTo>
                    <a:lnTo>
                      <a:pt x="0" y="0"/>
                    </a:lnTo>
                    <a:lnTo>
                      <a:pt x="0" y="122"/>
                    </a:lnTo>
                    <a:lnTo>
                      <a:pt x="10" y="122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6" name="Freeform 582"/>
              <p:cNvSpPr>
                <a:spLocks/>
              </p:cNvSpPr>
              <p:nvPr/>
            </p:nvSpPr>
            <p:spPr bwMode="auto">
              <a:xfrm>
                <a:off x="3019" y="2953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2 h 6"/>
                  <a:gd name="T8" fmla="*/ 4 w 10"/>
                  <a:gd name="T9" fmla="*/ 0 h 6"/>
                  <a:gd name="T10" fmla="*/ 2 w 10"/>
                  <a:gd name="T11" fmla="*/ 2 h 6"/>
                  <a:gd name="T12" fmla="*/ 0 w 10"/>
                  <a:gd name="T13" fmla="*/ 2 h 6"/>
                  <a:gd name="T14" fmla="*/ 0 w 10"/>
                  <a:gd name="T15" fmla="*/ 4 h 6"/>
                  <a:gd name="T16" fmla="*/ 0 w 10"/>
                  <a:gd name="T17" fmla="*/ 6 h 6"/>
                  <a:gd name="T18" fmla="*/ 10 w 10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7" name="Freeform 583"/>
              <p:cNvSpPr>
                <a:spLocks/>
              </p:cNvSpPr>
              <p:nvPr/>
            </p:nvSpPr>
            <p:spPr bwMode="auto">
              <a:xfrm>
                <a:off x="2978" y="2955"/>
                <a:ext cx="9" cy="4"/>
              </a:xfrm>
              <a:custGeom>
                <a:avLst/>
                <a:gdLst>
                  <a:gd name="T0" fmla="*/ 9 w 9"/>
                  <a:gd name="T1" fmla="*/ 4 h 4"/>
                  <a:gd name="T2" fmla="*/ 9 w 9"/>
                  <a:gd name="T3" fmla="*/ 2 h 4"/>
                  <a:gd name="T4" fmla="*/ 7 w 9"/>
                  <a:gd name="T5" fmla="*/ 0 h 4"/>
                  <a:gd name="T6" fmla="*/ 5 w 9"/>
                  <a:gd name="T7" fmla="*/ 0 h 4"/>
                  <a:gd name="T8" fmla="*/ 4 w 9"/>
                  <a:gd name="T9" fmla="*/ 0 h 4"/>
                  <a:gd name="T10" fmla="*/ 2 w 9"/>
                  <a:gd name="T11" fmla="*/ 0 h 4"/>
                  <a:gd name="T12" fmla="*/ 0 w 9"/>
                  <a:gd name="T13" fmla="*/ 0 h 4"/>
                  <a:gd name="T14" fmla="*/ 0 w 9"/>
                  <a:gd name="T15" fmla="*/ 2 h 4"/>
                  <a:gd name="T16" fmla="*/ 0 w 9"/>
                  <a:gd name="T17" fmla="*/ 4 h 4"/>
                  <a:gd name="T18" fmla="*/ 9 w 9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4"/>
                  <a:gd name="T32" fmla="*/ 9 w 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4">
                    <a:moveTo>
                      <a:pt x="9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8" name="Freeform 584"/>
              <p:cNvSpPr>
                <a:spLocks/>
              </p:cNvSpPr>
              <p:nvPr/>
            </p:nvSpPr>
            <p:spPr bwMode="auto">
              <a:xfrm>
                <a:off x="2978" y="2959"/>
                <a:ext cx="9" cy="124"/>
              </a:xfrm>
              <a:custGeom>
                <a:avLst/>
                <a:gdLst>
                  <a:gd name="T0" fmla="*/ 4 w 9"/>
                  <a:gd name="T1" fmla="*/ 124 h 124"/>
                  <a:gd name="T2" fmla="*/ 9 w 9"/>
                  <a:gd name="T3" fmla="*/ 124 h 124"/>
                  <a:gd name="T4" fmla="*/ 9 w 9"/>
                  <a:gd name="T5" fmla="*/ 0 h 124"/>
                  <a:gd name="T6" fmla="*/ 0 w 9"/>
                  <a:gd name="T7" fmla="*/ 0 h 124"/>
                  <a:gd name="T8" fmla="*/ 0 w 9"/>
                  <a:gd name="T9" fmla="*/ 124 h 124"/>
                  <a:gd name="T10" fmla="*/ 4 w 9"/>
                  <a:gd name="T11" fmla="*/ 124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4"/>
                  <a:gd name="T20" fmla="*/ 9 w 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4">
                    <a:moveTo>
                      <a:pt x="4" y="124"/>
                    </a:moveTo>
                    <a:lnTo>
                      <a:pt x="9" y="124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4"/>
                    </a:lnTo>
                    <a:lnTo>
                      <a:pt x="4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9" name="Freeform 585"/>
              <p:cNvSpPr>
                <a:spLocks/>
              </p:cNvSpPr>
              <p:nvPr/>
            </p:nvSpPr>
            <p:spPr bwMode="auto">
              <a:xfrm>
                <a:off x="2978" y="3083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2 h 4"/>
                  <a:gd name="T4" fmla="*/ 0 w 9"/>
                  <a:gd name="T5" fmla="*/ 4 h 4"/>
                  <a:gd name="T6" fmla="*/ 2 w 9"/>
                  <a:gd name="T7" fmla="*/ 4 h 4"/>
                  <a:gd name="T8" fmla="*/ 4 w 9"/>
                  <a:gd name="T9" fmla="*/ 4 h 4"/>
                  <a:gd name="T10" fmla="*/ 5 w 9"/>
                  <a:gd name="T11" fmla="*/ 4 h 4"/>
                  <a:gd name="T12" fmla="*/ 7 w 9"/>
                  <a:gd name="T13" fmla="*/ 4 h 4"/>
                  <a:gd name="T14" fmla="*/ 9 w 9"/>
                  <a:gd name="T15" fmla="*/ 2 h 4"/>
                  <a:gd name="T16" fmla="*/ 9 w 9"/>
                  <a:gd name="T17" fmla="*/ 0 h 4"/>
                  <a:gd name="T18" fmla="*/ 0 w 9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4"/>
                  <a:gd name="T32" fmla="*/ 9 w 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0" name="Freeform 586"/>
              <p:cNvSpPr>
                <a:spLocks/>
              </p:cNvSpPr>
              <p:nvPr/>
            </p:nvSpPr>
            <p:spPr bwMode="auto">
              <a:xfrm>
                <a:off x="2997" y="3021"/>
                <a:ext cx="11" cy="4"/>
              </a:xfrm>
              <a:custGeom>
                <a:avLst/>
                <a:gdLst>
                  <a:gd name="T0" fmla="*/ 0 w 11"/>
                  <a:gd name="T1" fmla="*/ 0 h 4"/>
                  <a:gd name="T2" fmla="*/ 2 w 11"/>
                  <a:gd name="T3" fmla="*/ 2 h 4"/>
                  <a:gd name="T4" fmla="*/ 2 w 11"/>
                  <a:gd name="T5" fmla="*/ 4 h 4"/>
                  <a:gd name="T6" fmla="*/ 3 w 11"/>
                  <a:gd name="T7" fmla="*/ 4 h 4"/>
                  <a:gd name="T8" fmla="*/ 5 w 11"/>
                  <a:gd name="T9" fmla="*/ 4 h 4"/>
                  <a:gd name="T10" fmla="*/ 7 w 11"/>
                  <a:gd name="T11" fmla="*/ 4 h 4"/>
                  <a:gd name="T12" fmla="*/ 9 w 11"/>
                  <a:gd name="T13" fmla="*/ 4 h 4"/>
                  <a:gd name="T14" fmla="*/ 11 w 11"/>
                  <a:gd name="T15" fmla="*/ 2 h 4"/>
                  <a:gd name="T16" fmla="*/ 11 w 11"/>
                  <a:gd name="T17" fmla="*/ 0 h 4"/>
                  <a:gd name="T18" fmla="*/ 0 w 11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1" name="Freeform 587"/>
              <p:cNvSpPr>
                <a:spLocks/>
              </p:cNvSpPr>
              <p:nvPr/>
            </p:nvSpPr>
            <p:spPr bwMode="auto">
              <a:xfrm>
                <a:off x="2997" y="2959"/>
                <a:ext cx="11" cy="62"/>
              </a:xfrm>
              <a:custGeom>
                <a:avLst/>
                <a:gdLst>
                  <a:gd name="T0" fmla="*/ 5 w 11"/>
                  <a:gd name="T1" fmla="*/ 0 h 62"/>
                  <a:gd name="T2" fmla="*/ 0 w 11"/>
                  <a:gd name="T3" fmla="*/ 0 h 62"/>
                  <a:gd name="T4" fmla="*/ 0 w 11"/>
                  <a:gd name="T5" fmla="*/ 62 h 62"/>
                  <a:gd name="T6" fmla="*/ 11 w 11"/>
                  <a:gd name="T7" fmla="*/ 62 h 62"/>
                  <a:gd name="T8" fmla="*/ 11 w 11"/>
                  <a:gd name="T9" fmla="*/ 0 h 62"/>
                  <a:gd name="T10" fmla="*/ 5 w 11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2"/>
                  <a:gd name="T20" fmla="*/ 11 w 11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2">
                    <a:moveTo>
                      <a:pt x="5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1" y="6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2" name="Freeform 588"/>
              <p:cNvSpPr>
                <a:spLocks/>
              </p:cNvSpPr>
              <p:nvPr/>
            </p:nvSpPr>
            <p:spPr bwMode="auto">
              <a:xfrm>
                <a:off x="2997" y="2953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11 w 11"/>
                  <a:gd name="T3" fmla="*/ 4 h 6"/>
                  <a:gd name="T4" fmla="*/ 9 w 11"/>
                  <a:gd name="T5" fmla="*/ 2 h 6"/>
                  <a:gd name="T6" fmla="*/ 7 w 11"/>
                  <a:gd name="T7" fmla="*/ 2 h 6"/>
                  <a:gd name="T8" fmla="*/ 5 w 11"/>
                  <a:gd name="T9" fmla="*/ 0 h 6"/>
                  <a:gd name="T10" fmla="*/ 3 w 11"/>
                  <a:gd name="T11" fmla="*/ 2 h 6"/>
                  <a:gd name="T12" fmla="*/ 2 w 11"/>
                  <a:gd name="T13" fmla="*/ 2 h 6"/>
                  <a:gd name="T14" fmla="*/ 2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11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3" name="Freeform 589"/>
              <p:cNvSpPr>
                <a:spLocks/>
              </p:cNvSpPr>
              <p:nvPr/>
            </p:nvSpPr>
            <p:spPr bwMode="auto">
              <a:xfrm>
                <a:off x="3306" y="3081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4 h 6"/>
                  <a:gd name="T4" fmla="*/ 2 w 10"/>
                  <a:gd name="T5" fmla="*/ 4 h 6"/>
                  <a:gd name="T6" fmla="*/ 2 w 10"/>
                  <a:gd name="T7" fmla="*/ 6 h 6"/>
                  <a:gd name="T8" fmla="*/ 4 w 10"/>
                  <a:gd name="T9" fmla="*/ 6 h 6"/>
                  <a:gd name="T10" fmla="*/ 6 w 10"/>
                  <a:gd name="T11" fmla="*/ 6 h 6"/>
                  <a:gd name="T12" fmla="*/ 8 w 10"/>
                  <a:gd name="T13" fmla="*/ 4 h 6"/>
                  <a:gd name="T14" fmla="*/ 10 w 10"/>
                  <a:gd name="T15" fmla="*/ 4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4" name="Freeform 590"/>
              <p:cNvSpPr>
                <a:spLocks/>
              </p:cNvSpPr>
              <p:nvPr/>
            </p:nvSpPr>
            <p:spPr bwMode="auto">
              <a:xfrm>
                <a:off x="3306" y="3021"/>
                <a:ext cx="10" cy="60"/>
              </a:xfrm>
              <a:custGeom>
                <a:avLst/>
                <a:gdLst>
                  <a:gd name="T0" fmla="*/ 4 w 10"/>
                  <a:gd name="T1" fmla="*/ 0 h 60"/>
                  <a:gd name="T2" fmla="*/ 0 w 10"/>
                  <a:gd name="T3" fmla="*/ 0 h 60"/>
                  <a:gd name="T4" fmla="*/ 0 w 10"/>
                  <a:gd name="T5" fmla="*/ 60 h 60"/>
                  <a:gd name="T6" fmla="*/ 10 w 10"/>
                  <a:gd name="T7" fmla="*/ 60 h 60"/>
                  <a:gd name="T8" fmla="*/ 10 w 10"/>
                  <a:gd name="T9" fmla="*/ 0 h 60"/>
                  <a:gd name="T10" fmla="*/ 4 w 10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0"/>
                  <a:gd name="T20" fmla="*/ 10 w 10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0">
                    <a:moveTo>
                      <a:pt x="4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10" y="60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5" name="Freeform 591"/>
              <p:cNvSpPr>
                <a:spLocks/>
              </p:cNvSpPr>
              <p:nvPr/>
            </p:nvSpPr>
            <p:spPr bwMode="auto">
              <a:xfrm>
                <a:off x="3306" y="3015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0 h 6"/>
                  <a:gd name="T8" fmla="*/ 4 w 10"/>
                  <a:gd name="T9" fmla="*/ 0 h 6"/>
                  <a:gd name="T10" fmla="*/ 2 w 10"/>
                  <a:gd name="T11" fmla="*/ 0 h 6"/>
                  <a:gd name="T12" fmla="*/ 2 w 10"/>
                  <a:gd name="T13" fmla="*/ 2 h 6"/>
                  <a:gd name="T14" fmla="*/ 0 w 10"/>
                  <a:gd name="T15" fmla="*/ 4 h 6"/>
                  <a:gd name="T16" fmla="*/ 0 w 10"/>
                  <a:gd name="T17" fmla="*/ 6 h 6"/>
                  <a:gd name="T18" fmla="*/ 10 w 10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6" name="Freeform 592"/>
              <p:cNvSpPr>
                <a:spLocks/>
              </p:cNvSpPr>
              <p:nvPr/>
            </p:nvSpPr>
            <p:spPr bwMode="auto">
              <a:xfrm>
                <a:off x="3265" y="3015"/>
                <a:ext cx="5" cy="10"/>
              </a:xfrm>
              <a:custGeom>
                <a:avLst/>
                <a:gdLst>
                  <a:gd name="T0" fmla="*/ 5 w 5"/>
                  <a:gd name="T1" fmla="*/ 0 h 10"/>
                  <a:gd name="T2" fmla="*/ 3 w 5"/>
                  <a:gd name="T3" fmla="*/ 0 h 10"/>
                  <a:gd name="T4" fmla="*/ 2 w 5"/>
                  <a:gd name="T5" fmla="*/ 2 h 10"/>
                  <a:gd name="T6" fmla="*/ 0 w 5"/>
                  <a:gd name="T7" fmla="*/ 4 h 10"/>
                  <a:gd name="T8" fmla="*/ 0 w 5"/>
                  <a:gd name="T9" fmla="*/ 6 h 10"/>
                  <a:gd name="T10" fmla="*/ 0 w 5"/>
                  <a:gd name="T11" fmla="*/ 8 h 10"/>
                  <a:gd name="T12" fmla="*/ 2 w 5"/>
                  <a:gd name="T13" fmla="*/ 10 h 10"/>
                  <a:gd name="T14" fmla="*/ 3 w 5"/>
                  <a:gd name="T15" fmla="*/ 10 h 10"/>
                  <a:gd name="T16" fmla="*/ 5 w 5"/>
                  <a:gd name="T17" fmla="*/ 10 h 10"/>
                  <a:gd name="T18" fmla="*/ 5 w 5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7" name="Freeform 593"/>
              <p:cNvSpPr>
                <a:spLocks/>
              </p:cNvSpPr>
              <p:nvPr/>
            </p:nvSpPr>
            <p:spPr bwMode="auto">
              <a:xfrm>
                <a:off x="3270" y="3015"/>
                <a:ext cx="81" cy="10"/>
              </a:xfrm>
              <a:custGeom>
                <a:avLst/>
                <a:gdLst>
                  <a:gd name="T0" fmla="*/ 81 w 81"/>
                  <a:gd name="T1" fmla="*/ 6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8" name="Freeform 594"/>
              <p:cNvSpPr>
                <a:spLocks/>
              </p:cNvSpPr>
              <p:nvPr/>
            </p:nvSpPr>
            <p:spPr bwMode="auto">
              <a:xfrm>
                <a:off x="3351" y="3015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6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4 w 6"/>
                  <a:gd name="T11" fmla="*/ 2 h 10"/>
                  <a:gd name="T12" fmla="*/ 4 w 6"/>
                  <a:gd name="T13" fmla="*/ 0 h 10"/>
                  <a:gd name="T14" fmla="*/ 0 w 6"/>
                  <a:gd name="T15" fmla="*/ 0 h 10"/>
                  <a:gd name="T16" fmla="*/ 0 w 6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0"/>
                  <a:gd name="T29" fmla="*/ 6 w 6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69" name="Freeform 595"/>
              <p:cNvSpPr>
                <a:spLocks/>
              </p:cNvSpPr>
              <p:nvPr/>
            </p:nvSpPr>
            <p:spPr bwMode="auto">
              <a:xfrm>
                <a:off x="3295" y="3040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4 w 5"/>
                  <a:gd name="T5" fmla="*/ 7 h 9"/>
                  <a:gd name="T6" fmla="*/ 5 w 5"/>
                  <a:gd name="T7" fmla="*/ 5 h 9"/>
                  <a:gd name="T8" fmla="*/ 5 w 5"/>
                  <a:gd name="T9" fmla="*/ 4 h 9"/>
                  <a:gd name="T10" fmla="*/ 5 w 5"/>
                  <a:gd name="T11" fmla="*/ 2 h 9"/>
                  <a:gd name="T12" fmla="*/ 4 w 5"/>
                  <a:gd name="T13" fmla="*/ 0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0" name="Freeform 596"/>
              <p:cNvSpPr>
                <a:spLocks/>
              </p:cNvSpPr>
              <p:nvPr/>
            </p:nvSpPr>
            <p:spPr bwMode="auto">
              <a:xfrm>
                <a:off x="3270" y="3040"/>
                <a:ext cx="25" cy="9"/>
              </a:xfrm>
              <a:custGeom>
                <a:avLst/>
                <a:gdLst>
                  <a:gd name="T0" fmla="*/ 0 w 25"/>
                  <a:gd name="T1" fmla="*/ 4 h 9"/>
                  <a:gd name="T2" fmla="*/ 0 w 25"/>
                  <a:gd name="T3" fmla="*/ 9 h 9"/>
                  <a:gd name="T4" fmla="*/ 25 w 25"/>
                  <a:gd name="T5" fmla="*/ 9 h 9"/>
                  <a:gd name="T6" fmla="*/ 25 w 25"/>
                  <a:gd name="T7" fmla="*/ 0 h 9"/>
                  <a:gd name="T8" fmla="*/ 0 w 25"/>
                  <a:gd name="T9" fmla="*/ 0 h 9"/>
                  <a:gd name="T10" fmla="*/ 0 w 25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9"/>
                  <a:gd name="T20" fmla="*/ 25 w 25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9">
                    <a:moveTo>
                      <a:pt x="0" y="4"/>
                    </a:moveTo>
                    <a:lnTo>
                      <a:pt x="0" y="9"/>
                    </a:lnTo>
                    <a:lnTo>
                      <a:pt x="25" y="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1" name="Freeform 597"/>
              <p:cNvSpPr>
                <a:spLocks/>
              </p:cNvSpPr>
              <p:nvPr/>
            </p:nvSpPr>
            <p:spPr bwMode="auto">
              <a:xfrm>
                <a:off x="3265" y="3040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0 h 9"/>
                  <a:gd name="T6" fmla="*/ 0 w 5"/>
                  <a:gd name="T7" fmla="*/ 2 h 9"/>
                  <a:gd name="T8" fmla="*/ 0 w 5"/>
                  <a:gd name="T9" fmla="*/ 4 h 9"/>
                  <a:gd name="T10" fmla="*/ 0 w 5"/>
                  <a:gd name="T11" fmla="*/ 5 h 9"/>
                  <a:gd name="T12" fmla="*/ 2 w 5"/>
                  <a:gd name="T13" fmla="*/ 7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2" name="Freeform 598"/>
              <p:cNvSpPr>
                <a:spLocks/>
              </p:cNvSpPr>
              <p:nvPr/>
            </p:nvSpPr>
            <p:spPr bwMode="auto">
              <a:xfrm>
                <a:off x="3348" y="3079"/>
                <a:ext cx="9" cy="8"/>
              </a:xfrm>
              <a:custGeom>
                <a:avLst/>
                <a:gdLst>
                  <a:gd name="T0" fmla="*/ 0 w 9"/>
                  <a:gd name="T1" fmla="*/ 6 h 8"/>
                  <a:gd name="T2" fmla="*/ 2 w 9"/>
                  <a:gd name="T3" fmla="*/ 8 h 8"/>
                  <a:gd name="T4" fmla="*/ 3 w 9"/>
                  <a:gd name="T5" fmla="*/ 8 h 8"/>
                  <a:gd name="T6" fmla="*/ 5 w 9"/>
                  <a:gd name="T7" fmla="*/ 8 h 8"/>
                  <a:gd name="T8" fmla="*/ 7 w 9"/>
                  <a:gd name="T9" fmla="*/ 8 h 8"/>
                  <a:gd name="T10" fmla="*/ 9 w 9"/>
                  <a:gd name="T11" fmla="*/ 6 h 8"/>
                  <a:gd name="T12" fmla="*/ 9 w 9"/>
                  <a:gd name="T13" fmla="*/ 4 h 8"/>
                  <a:gd name="T14" fmla="*/ 9 w 9"/>
                  <a:gd name="T15" fmla="*/ 2 h 8"/>
                  <a:gd name="T16" fmla="*/ 9 w 9"/>
                  <a:gd name="T17" fmla="*/ 0 h 8"/>
                  <a:gd name="T18" fmla="*/ 0 w 9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6"/>
                    </a:moveTo>
                    <a:lnTo>
                      <a:pt x="2" y="8"/>
                    </a:lnTo>
                    <a:lnTo>
                      <a:pt x="3" y="8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3" name="Freeform 599"/>
              <p:cNvSpPr>
                <a:spLocks/>
              </p:cNvSpPr>
              <p:nvPr/>
            </p:nvSpPr>
            <p:spPr bwMode="auto">
              <a:xfrm>
                <a:off x="3306" y="3017"/>
                <a:ext cx="51" cy="68"/>
              </a:xfrm>
              <a:custGeom>
                <a:avLst/>
                <a:gdLst>
                  <a:gd name="T0" fmla="*/ 6 w 51"/>
                  <a:gd name="T1" fmla="*/ 4 h 68"/>
                  <a:gd name="T2" fmla="*/ 0 w 51"/>
                  <a:gd name="T3" fmla="*/ 6 h 68"/>
                  <a:gd name="T4" fmla="*/ 42 w 51"/>
                  <a:gd name="T5" fmla="*/ 68 h 68"/>
                  <a:gd name="T6" fmla="*/ 51 w 51"/>
                  <a:gd name="T7" fmla="*/ 62 h 68"/>
                  <a:gd name="T8" fmla="*/ 10 w 51"/>
                  <a:gd name="T9" fmla="*/ 0 h 68"/>
                  <a:gd name="T10" fmla="*/ 6 w 51"/>
                  <a:gd name="T11" fmla="*/ 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6" y="4"/>
                    </a:moveTo>
                    <a:lnTo>
                      <a:pt x="0" y="6"/>
                    </a:lnTo>
                    <a:lnTo>
                      <a:pt x="42" y="68"/>
                    </a:lnTo>
                    <a:lnTo>
                      <a:pt x="51" y="62"/>
                    </a:lnTo>
                    <a:lnTo>
                      <a:pt x="10" y="0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4" name="Freeform 600"/>
              <p:cNvSpPr>
                <a:spLocks/>
              </p:cNvSpPr>
              <p:nvPr/>
            </p:nvSpPr>
            <p:spPr bwMode="auto">
              <a:xfrm>
                <a:off x="3306" y="3015"/>
                <a:ext cx="10" cy="8"/>
              </a:xfrm>
              <a:custGeom>
                <a:avLst/>
                <a:gdLst>
                  <a:gd name="T0" fmla="*/ 10 w 10"/>
                  <a:gd name="T1" fmla="*/ 2 h 8"/>
                  <a:gd name="T2" fmla="*/ 8 w 10"/>
                  <a:gd name="T3" fmla="*/ 0 h 8"/>
                  <a:gd name="T4" fmla="*/ 6 w 10"/>
                  <a:gd name="T5" fmla="*/ 0 h 8"/>
                  <a:gd name="T6" fmla="*/ 4 w 10"/>
                  <a:gd name="T7" fmla="*/ 0 h 8"/>
                  <a:gd name="T8" fmla="*/ 2 w 10"/>
                  <a:gd name="T9" fmla="*/ 2 h 8"/>
                  <a:gd name="T10" fmla="*/ 0 w 10"/>
                  <a:gd name="T11" fmla="*/ 2 h 8"/>
                  <a:gd name="T12" fmla="*/ 0 w 10"/>
                  <a:gd name="T13" fmla="*/ 4 h 8"/>
                  <a:gd name="T14" fmla="*/ 0 w 10"/>
                  <a:gd name="T15" fmla="*/ 6 h 8"/>
                  <a:gd name="T16" fmla="*/ 0 w 10"/>
                  <a:gd name="T17" fmla="*/ 8 h 8"/>
                  <a:gd name="T18" fmla="*/ 10 w 10"/>
                  <a:gd name="T19" fmla="*/ 2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2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5" name="Freeform 601"/>
              <p:cNvSpPr>
                <a:spLocks/>
              </p:cNvSpPr>
              <p:nvPr/>
            </p:nvSpPr>
            <p:spPr bwMode="auto">
              <a:xfrm>
                <a:off x="3265" y="3077"/>
                <a:ext cx="5" cy="10"/>
              </a:xfrm>
              <a:custGeom>
                <a:avLst/>
                <a:gdLst>
                  <a:gd name="T0" fmla="*/ 5 w 5"/>
                  <a:gd name="T1" fmla="*/ 0 h 10"/>
                  <a:gd name="T2" fmla="*/ 3 w 5"/>
                  <a:gd name="T3" fmla="*/ 0 h 10"/>
                  <a:gd name="T4" fmla="*/ 2 w 5"/>
                  <a:gd name="T5" fmla="*/ 2 h 10"/>
                  <a:gd name="T6" fmla="*/ 0 w 5"/>
                  <a:gd name="T7" fmla="*/ 2 h 10"/>
                  <a:gd name="T8" fmla="*/ 0 w 5"/>
                  <a:gd name="T9" fmla="*/ 4 h 10"/>
                  <a:gd name="T10" fmla="*/ 0 w 5"/>
                  <a:gd name="T11" fmla="*/ 6 h 10"/>
                  <a:gd name="T12" fmla="*/ 2 w 5"/>
                  <a:gd name="T13" fmla="*/ 8 h 10"/>
                  <a:gd name="T14" fmla="*/ 3 w 5"/>
                  <a:gd name="T15" fmla="*/ 10 h 10"/>
                  <a:gd name="T16" fmla="*/ 5 w 5"/>
                  <a:gd name="T17" fmla="*/ 10 h 10"/>
                  <a:gd name="T18" fmla="*/ 5 w 5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6" name="Freeform 602"/>
              <p:cNvSpPr>
                <a:spLocks/>
              </p:cNvSpPr>
              <p:nvPr/>
            </p:nvSpPr>
            <p:spPr bwMode="auto">
              <a:xfrm>
                <a:off x="3270" y="3077"/>
                <a:ext cx="81" cy="10"/>
              </a:xfrm>
              <a:custGeom>
                <a:avLst/>
                <a:gdLst>
                  <a:gd name="T0" fmla="*/ 81 w 81"/>
                  <a:gd name="T1" fmla="*/ 4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4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7" name="Freeform 603"/>
              <p:cNvSpPr>
                <a:spLocks/>
              </p:cNvSpPr>
              <p:nvPr/>
            </p:nvSpPr>
            <p:spPr bwMode="auto">
              <a:xfrm>
                <a:off x="3351" y="3077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2 h 10"/>
                  <a:gd name="T14" fmla="*/ 4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8" name="Freeform 604"/>
              <p:cNvSpPr>
                <a:spLocks/>
              </p:cNvSpPr>
              <p:nvPr/>
            </p:nvSpPr>
            <p:spPr bwMode="auto">
              <a:xfrm>
                <a:off x="3306" y="3015"/>
                <a:ext cx="10" cy="8"/>
              </a:xfrm>
              <a:custGeom>
                <a:avLst/>
                <a:gdLst>
                  <a:gd name="T0" fmla="*/ 10 w 10"/>
                  <a:gd name="T1" fmla="*/ 8 h 8"/>
                  <a:gd name="T2" fmla="*/ 10 w 10"/>
                  <a:gd name="T3" fmla="*/ 6 h 8"/>
                  <a:gd name="T4" fmla="*/ 10 w 10"/>
                  <a:gd name="T5" fmla="*/ 4 h 8"/>
                  <a:gd name="T6" fmla="*/ 10 w 10"/>
                  <a:gd name="T7" fmla="*/ 2 h 8"/>
                  <a:gd name="T8" fmla="*/ 8 w 10"/>
                  <a:gd name="T9" fmla="*/ 0 h 8"/>
                  <a:gd name="T10" fmla="*/ 6 w 10"/>
                  <a:gd name="T11" fmla="*/ 0 h 8"/>
                  <a:gd name="T12" fmla="*/ 4 w 10"/>
                  <a:gd name="T13" fmla="*/ 0 h 8"/>
                  <a:gd name="T14" fmla="*/ 2 w 10"/>
                  <a:gd name="T15" fmla="*/ 0 h 8"/>
                  <a:gd name="T16" fmla="*/ 0 w 10"/>
                  <a:gd name="T17" fmla="*/ 2 h 8"/>
                  <a:gd name="T18" fmla="*/ 10 w 10"/>
                  <a:gd name="T19" fmla="*/ 8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8"/>
                    </a:move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79" name="Freeform 605"/>
              <p:cNvSpPr>
                <a:spLocks/>
              </p:cNvSpPr>
              <p:nvPr/>
            </p:nvSpPr>
            <p:spPr bwMode="auto">
              <a:xfrm>
                <a:off x="3265" y="3017"/>
                <a:ext cx="51" cy="68"/>
              </a:xfrm>
              <a:custGeom>
                <a:avLst/>
                <a:gdLst>
                  <a:gd name="T0" fmla="*/ 5 w 51"/>
                  <a:gd name="T1" fmla="*/ 64 h 68"/>
                  <a:gd name="T2" fmla="*/ 9 w 51"/>
                  <a:gd name="T3" fmla="*/ 68 h 68"/>
                  <a:gd name="T4" fmla="*/ 51 w 51"/>
                  <a:gd name="T5" fmla="*/ 6 h 68"/>
                  <a:gd name="T6" fmla="*/ 41 w 51"/>
                  <a:gd name="T7" fmla="*/ 0 h 68"/>
                  <a:gd name="T8" fmla="*/ 0 w 51"/>
                  <a:gd name="T9" fmla="*/ 62 h 68"/>
                  <a:gd name="T10" fmla="*/ 5 w 51"/>
                  <a:gd name="T11" fmla="*/ 6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5" y="64"/>
                    </a:moveTo>
                    <a:lnTo>
                      <a:pt x="9" y="68"/>
                    </a:lnTo>
                    <a:lnTo>
                      <a:pt x="51" y="6"/>
                    </a:lnTo>
                    <a:lnTo>
                      <a:pt x="41" y="0"/>
                    </a:lnTo>
                    <a:lnTo>
                      <a:pt x="0" y="62"/>
                    </a:lnTo>
                    <a:lnTo>
                      <a:pt x="5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0" name="Freeform 606"/>
              <p:cNvSpPr>
                <a:spLocks/>
              </p:cNvSpPr>
              <p:nvPr/>
            </p:nvSpPr>
            <p:spPr bwMode="auto">
              <a:xfrm>
                <a:off x="3265" y="3079"/>
                <a:ext cx="9" cy="8"/>
              </a:xfrm>
              <a:custGeom>
                <a:avLst/>
                <a:gdLst>
                  <a:gd name="T0" fmla="*/ 0 w 9"/>
                  <a:gd name="T1" fmla="*/ 0 h 8"/>
                  <a:gd name="T2" fmla="*/ 0 w 9"/>
                  <a:gd name="T3" fmla="*/ 2 h 8"/>
                  <a:gd name="T4" fmla="*/ 0 w 9"/>
                  <a:gd name="T5" fmla="*/ 4 h 8"/>
                  <a:gd name="T6" fmla="*/ 0 w 9"/>
                  <a:gd name="T7" fmla="*/ 6 h 8"/>
                  <a:gd name="T8" fmla="*/ 2 w 9"/>
                  <a:gd name="T9" fmla="*/ 8 h 8"/>
                  <a:gd name="T10" fmla="*/ 3 w 9"/>
                  <a:gd name="T11" fmla="*/ 8 h 8"/>
                  <a:gd name="T12" fmla="*/ 5 w 9"/>
                  <a:gd name="T13" fmla="*/ 8 h 8"/>
                  <a:gd name="T14" fmla="*/ 7 w 9"/>
                  <a:gd name="T15" fmla="*/ 8 h 8"/>
                  <a:gd name="T16" fmla="*/ 9 w 9"/>
                  <a:gd name="T17" fmla="*/ 6 h 8"/>
                  <a:gd name="T18" fmla="*/ 0 w 9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5" y="8"/>
                    </a:lnTo>
                    <a:lnTo>
                      <a:pt x="7" y="8"/>
                    </a:lnTo>
                    <a:lnTo>
                      <a:pt x="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1" name="Freeform 607"/>
              <p:cNvSpPr>
                <a:spLocks/>
              </p:cNvSpPr>
              <p:nvPr/>
            </p:nvSpPr>
            <p:spPr bwMode="auto">
              <a:xfrm>
                <a:off x="3431" y="3015"/>
                <a:ext cx="9" cy="8"/>
              </a:xfrm>
              <a:custGeom>
                <a:avLst/>
                <a:gdLst>
                  <a:gd name="T0" fmla="*/ 7 w 9"/>
                  <a:gd name="T1" fmla="*/ 8 h 8"/>
                  <a:gd name="T2" fmla="*/ 9 w 9"/>
                  <a:gd name="T3" fmla="*/ 6 h 8"/>
                  <a:gd name="T4" fmla="*/ 9 w 9"/>
                  <a:gd name="T5" fmla="*/ 4 h 8"/>
                  <a:gd name="T6" fmla="*/ 7 w 9"/>
                  <a:gd name="T7" fmla="*/ 2 h 8"/>
                  <a:gd name="T8" fmla="*/ 5 w 9"/>
                  <a:gd name="T9" fmla="*/ 0 h 8"/>
                  <a:gd name="T10" fmla="*/ 3 w 9"/>
                  <a:gd name="T11" fmla="*/ 0 h 8"/>
                  <a:gd name="T12" fmla="*/ 2 w 9"/>
                  <a:gd name="T13" fmla="*/ 0 h 8"/>
                  <a:gd name="T14" fmla="*/ 0 w 9"/>
                  <a:gd name="T15" fmla="*/ 0 h 8"/>
                  <a:gd name="T16" fmla="*/ 0 w 9"/>
                  <a:gd name="T17" fmla="*/ 2 h 8"/>
                  <a:gd name="T18" fmla="*/ 7 w 9"/>
                  <a:gd name="T19" fmla="*/ 8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8"/>
                  <a:gd name="T32" fmla="*/ 9 w 9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8">
                    <a:moveTo>
                      <a:pt x="7" y="8"/>
                    </a:moveTo>
                    <a:lnTo>
                      <a:pt x="9" y="6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2" name="Freeform 608"/>
              <p:cNvSpPr>
                <a:spLocks/>
              </p:cNvSpPr>
              <p:nvPr/>
            </p:nvSpPr>
            <p:spPr bwMode="auto">
              <a:xfrm>
                <a:off x="3389" y="3017"/>
                <a:ext cx="49" cy="68"/>
              </a:xfrm>
              <a:custGeom>
                <a:avLst/>
                <a:gdLst>
                  <a:gd name="T0" fmla="*/ 4 w 49"/>
                  <a:gd name="T1" fmla="*/ 64 h 68"/>
                  <a:gd name="T2" fmla="*/ 8 w 49"/>
                  <a:gd name="T3" fmla="*/ 68 h 68"/>
                  <a:gd name="T4" fmla="*/ 49 w 49"/>
                  <a:gd name="T5" fmla="*/ 6 h 68"/>
                  <a:gd name="T6" fmla="*/ 42 w 49"/>
                  <a:gd name="T7" fmla="*/ 0 h 68"/>
                  <a:gd name="T8" fmla="*/ 0 w 49"/>
                  <a:gd name="T9" fmla="*/ 62 h 68"/>
                  <a:gd name="T10" fmla="*/ 4 w 49"/>
                  <a:gd name="T11" fmla="*/ 6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68"/>
                  <a:gd name="T20" fmla="*/ 49 w 49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68">
                    <a:moveTo>
                      <a:pt x="4" y="64"/>
                    </a:moveTo>
                    <a:lnTo>
                      <a:pt x="8" y="68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0" y="62"/>
                    </a:lnTo>
                    <a:lnTo>
                      <a:pt x="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3" name="Freeform 609"/>
              <p:cNvSpPr>
                <a:spLocks/>
              </p:cNvSpPr>
              <p:nvPr/>
            </p:nvSpPr>
            <p:spPr bwMode="auto">
              <a:xfrm>
                <a:off x="3387" y="3079"/>
                <a:ext cx="10" cy="8"/>
              </a:xfrm>
              <a:custGeom>
                <a:avLst/>
                <a:gdLst>
                  <a:gd name="T0" fmla="*/ 2 w 10"/>
                  <a:gd name="T1" fmla="*/ 0 h 8"/>
                  <a:gd name="T2" fmla="*/ 0 w 10"/>
                  <a:gd name="T3" fmla="*/ 2 h 8"/>
                  <a:gd name="T4" fmla="*/ 0 w 10"/>
                  <a:gd name="T5" fmla="*/ 4 h 8"/>
                  <a:gd name="T6" fmla="*/ 2 w 10"/>
                  <a:gd name="T7" fmla="*/ 6 h 8"/>
                  <a:gd name="T8" fmla="*/ 4 w 10"/>
                  <a:gd name="T9" fmla="*/ 8 h 8"/>
                  <a:gd name="T10" fmla="*/ 6 w 10"/>
                  <a:gd name="T11" fmla="*/ 8 h 8"/>
                  <a:gd name="T12" fmla="*/ 8 w 10"/>
                  <a:gd name="T13" fmla="*/ 8 h 8"/>
                  <a:gd name="T14" fmla="*/ 10 w 10"/>
                  <a:gd name="T15" fmla="*/ 8 h 8"/>
                  <a:gd name="T16" fmla="*/ 10 w 10"/>
                  <a:gd name="T17" fmla="*/ 6 h 8"/>
                  <a:gd name="T18" fmla="*/ 2 w 10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4" name="Freeform 610"/>
              <p:cNvSpPr>
                <a:spLocks/>
              </p:cNvSpPr>
              <p:nvPr/>
            </p:nvSpPr>
            <p:spPr bwMode="auto">
              <a:xfrm>
                <a:off x="3387" y="3077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2 h 10"/>
                  <a:gd name="T6" fmla="*/ 0 w 6"/>
                  <a:gd name="T7" fmla="*/ 2 h 10"/>
                  <a:gd name="T8" fmla="*/ 0 w 6"/>
                  <a:gd name="T9" fmla="*/ 4 h 10"/>
                  <a:gd name="T10" fmla="*/ 0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5" name="Freeform 611"/>
              <p:cNvSpPr>
                <a:spLocks/>
              </p:cNvSpPr>
              <p:nvPr/>
            </p:nvSpPr>
            <p:spPr bwMode="auto">
              <a:xfrm>
                <a:off x="3393" y="3077"/>
                <a:ext cx="81" cy="10"/>
              </a:xfrm>
              <a:custGeom>
                <a:avLst/>
                <a:gdLst>
                  <a:gd name="T0" fmla="*/ 81 w 81"/>
                  <a:gd name="T1" fmla="*/ 4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4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6" name="Freeform 612"/>
              <p:cNvSpPr>
                <a:spLocks/>
              </p:cNvSpPr>
              <p:nvPr/>
            </p:nvSpPr>
            <p:spPr bwMode="auto">
              <a:xfrm>
                <a:off x="3474" y="3077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6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0 h 10"/>
                  <a:gd name="T14" fmla="*/ 0 w 6"/>
                  <a:gd name="T15" fmla="*/ 0 h 10"/>
                  <a:gd name="T16" fmla="*/ 0 w 6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0"/>
                  <a:gd name="T29" fmla="*/ 6 w 6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7" name="Freeform 613"/>
              <p:cNvSpPr>
                <a:spLocks/>
              </p:cNvSpPr>
              <p:nvPr/>
            </p:nvSpPr>
            <p:spPr bwMode="auto">
              <a:xfrm>
                <a:off x="3470" y="3079"/>
                <a:ext cx="10" cy="8"/>
              </a:xfrm>
              <a:custGeom>
                <a:avLst/>
                <a:gdLst>
                  <a:gd name="T0" fmla="*/ 0 w 10"/>
                  <a:gd name="T1" fmla="*/ 6 h 8"/>
                  <a:gd name="T2" fmla="*/ 2 w 10"/>
                  <a:gd name="T3" fmla="*/ 8 h 8"/>
                  <a:gd name="T4" fmla="*/ 4 w 10"/>
                  <a:gd name="T5" fmla="*/ 8 h 8"/>
                  <a:gd name="T6" fmla="*/ 6 w 10"/>
                  <a:gd name="T7" fmla="*/ 8 h 8"/>
                  <a:gd name="T8" fmla="*/ 8 w 10"/>
                  <a:gd name="T9" fmla="*/ 8 h 8"/>
                  <a:gd name="T10" fmla="*/ 10 w 10"/>
                  <a:gd name="T11" fmla="*/ 6 h 8"/>
                  <a:gd name="T12" fmla="*/ 10 w 10"/>
                  <a:gd name="T13" fmla="*/ 4 h 8"/>
                  <a:gd name="T14" fmla="*/ 10 w 10"/>
                  <a:gd name="T15" fmla="*/ 2 h 8"/>
                  <a:gd name="T16" fmla="*/ 10 w 10"/>
                  <a:gd name="T17" fmla="*/ 0 h 8"/>
                  <a:gd name="T18" fmla="*/ 0 w 10"/>
                  <a:gd name="T19" fmla="*/ 6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0" y="6"/>
                    </a:moveTo>
                    <a:lnTo>
                      <a:pt x="2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8" name="Freeform 614"/>
              <p:cNvSpPr>
                <a:spLocks/>
              </p:cNvSpPr>
              <p:nvPr/>
            </p:nvSpPr>
            <p:spPr bwMode="auto">
              <a:xfrm>
                <a:off x="3429" y="3017"/>
                <a:ext cx="51" cy="68"/>
              </a:xfrm>
              <a:custGeom>
                <a:avLst/>
                <a:gdLst>
                  <a:gd name="T0" fmla="*/ 5 w 51"/>
                  <a:gd name="T1" fmla="*/ 4 h 68"/>
                  <a:gd name="T2" fmla="*/ 0 w 51"/>
                  <a:gd name="T3" fmla="*/ 6 h 68"/>
                  <a:gd name="T4" fmla="*/ 41 w 51"/>
                  <a:gd name="T5" fmla="*/ 68 h 68"/>
                  <a:gd name="T6" fmla="*/ 51 w 51"/>
                  <a:gd name="T7" fmla="*/ 62 h 68"/>
                  <a:gd name="T8" fmla="*/ 9 w 51"/>
                  <a:gd name="T9" fmla="*/ 0 h 68"/>
                  <a:gd name="T10" fmla="*/ 5 w 51"/>
                  <a:gd name="T11" fmla="*/ 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68"/>
                  <a:gd name="T20" fmla="*/ 51 w 51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68">
                    <a:moveTo>
                      <a:pt x="5" y="4"/>
                    </a:moveTo>
                    <a:lnTo>
                      <a:pt x="0" y="6"/>
                    </a:lnTo>
                    <a:lnTo>
                      <a:pt x="41" y="68"/>
                    </a:lnTo>
                    <a:lnTo>
                      <a:pt x="51" y="62"/>
                    </a:lnTo>
                    <a:lnTo>
                      <a:pt x="9" y="0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89" name="Freeform 615"/>
              <p:cNvSpPr>
                <a:spLocks/>
              </p:cNvSpPr>
              <p:nvPr/>
            </p:nvSpPr>
            <p:spPr bwMode="auto">
              <a:xfrm>
                <a:off x="3429" y="3015"/>
                <a:ext cx="9" cy="8"/>
              </a:xfrm>
              <a:custGeom>
                <a:avLst/>
                <a:gdLst>
                  <a:gd name="T0" fmla="*/ 9 w 9"/>
                  <a:gd name="T1" fmla="*/ 2 h 8"/>
                  <a:gd name="T2" fmla="*/ 7 w 9"/>
                  <a:gd name="T3" fmla="*/ 0 h 8"/>
                  <a:gd name="T4" fmla="*/ 5 w 9"/>
                  <a:gd name="T5" fmla="*/ 0 h 8"/>
                  <a:gd name="T6" fmla="*/ 4 w 9"/>
                  <a:gd name="T7" fmla="*/ 0 h 8"/>
                  <a:gd name="T8" fmla="*/ 2 w 9"/>
                  <a:gd name="T9" fmla="*/ 2 h 8"/>
                  <a:gd name="T10" fmla="*/ 0 w 9"/>
                  <a:gd name="T11" fmla="*/ 4 h 8"/>
                  <a:gd name="T12" fmla="*/ 0 w 9"/>
                  <a:gd name="T13" fmla="*/ 6 h 8"/>
                  <a:gd name="T14" fmla="*/ 0 w 9"/>
                  <a:gd name="T15" fmla="*/ 8 h 8"/>
                  <a:gd name="T16" fmla="*/ 9 w 9"/>
                  <a:gd name="T17" fmla="*/ 2 h 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8"/>
                  <a:gd name="T29" fmla="*/ 9 w 9"/>
                  <a:gd name="T30" fmla="*/ 8 h 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8">
                    <a:moveTo>
                      <a:pt x="9" y="2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0" name="Freeform 616"/>
              <p:cNvSpPr>
                <a:spLocks/>
              </p:cNvSpPr>
              <p:nvPr/>
            </p:nvSpPr>
            <p:spPr bwMode="auto">
              <a:xfrm>
                <a:off x="3417" y="3040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6 w 6"/>
                  <a:gd name="T7" fmla="*/ 5 h 9"/>
                  <a:gd name="T8" fmla="*/ 6 w 6"/>
                  <a:gd name="T9" fmla="*/ 4 h 9"/>
                  <a:gd name="T10" fmla="*/ 6 w 6"/>
                  <a:gd name="T11" fmla="*/ 2 h 9"/>
                  <a:gd name="T12" fmla="*/ 4 w 6"/>
                  <a:gd name="T13" fmla="*/ 0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1" name="Freeform 617"/>
              <p:cNvSpPr>
                <a:spLocks/>
              </p:cNvSpPr>
              <p:nvPr/>
            </p:nvSpPr>
            <p:spPr bwMode="auto">
              <a:xfrm>
                <a:off x="3393" y="3040"/>
                <a:ext cx="24" cy="9"/>
              </a:xfrm>
              <a:custGeom>
                <a:avLst/>
                <a:gdLst>
                  <a:gd name="T0" fmla="*/ 0 w 24"/>
                  <a:gd name="T1" fmla="*/ 4 h 9"/>
                  <a:gd name="T2" fmla="*/ 0 w 24"/>
                  <a:gd name="T3" fmla="*/ 9 h 9"/>
                  <a:gd name="T4" fmla="*/ 24 w 24"/>
                  <a:gd name="T5" fmla="*/ 9 h 9"/>
                  <a:gd name="T6" fmla="*/ 24 w 24"/>
                  <a:gd name="T7" fmla="*/ 0 h 9"/>
                  <a:gd name="T8" fmla="*/ 0 w 24"/>
                  <a:gd name="T9" fmla="*/ 0 h 9"/>
                  <a:gd name="T10" fmla="*/ 0 w 24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9"/>
                  <a:gd name="T20" fmla="*/ 24 w 2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9">
                    <a:moveTo>
                      <a:pt x="0" y="4"/>
                    </a:moveTo>
                    <a:lnTo>
                      <a:pt x="0" y="9"/>
                    </a:lnTo>
                    <a:lnTo>
                      <a:pt x="24" y="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2" name="Freeform 618"/>
              <p:cNvSpPr>
                <a:spLocks/>
              </p:cNvSpPr>
              <p:nvPr/>
            </p:nvSpPr>
            <p:spPr bwMode="auto">
              <a:xfrm>
                <a:off x="3387" y="3040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0 h 9"/>
                  <a:gd name="T6" fmla="*/ 0 w 6"/>
                  <a:gd name="T7" fmla="*/ 2 h 9"/>
                  <a:gd name="T8" fmla="*/ 0 w 6"/>
                  <a:gd name="T9" fmla="*/ 4 h 9"/>
                  <a:gd name="T10" fmla="*/ 0 w 6"/>
                  <a:gd name="T11" fmla="*/ 5 h 9"/>
                  <a:gd name="T12" fmla="*/ 2 w 6"/>
                  <a:gd name="T13" fmla="*/ 7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3" name="Freeform 619"/>
              <p:cNvSpPr>
                <a:spLocks/>
              </p:cNvSpPr>
              <p:nvPr/>
            </p:nvSpPr>
            <p:spPr bwMode="auto">
              <a:xfrm>
                <a:off x="3387" y="3015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2 h 10"/>
                  <a:gd name="T6" fmla="*/ 0 w 6"/>
                  <a:gd name="T7" fmla="*/ 4 h 10"/>
                  <a:gd name="T8" fmla="*/ 0 w 6"/>
                  <a:gd name="T9" fmla="*/ 6 h 10"/>
                  <a:gd name="T10" fmla="*/ 0 w 6"/>
                  <a:gd name="T11" fmla="*/ 8 h 10"/>
                  <a:gd name="T12" fmla="*/ 2 w 6"/>
                  <a:gd name="T13" fmla="*/ 10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4" name="Freeform 620"/>
              <p:cNvSpPr>
                <a:spLocks/>
              </p:cNvSpPr>
              <p:nvPr/>
            </p:nvSpPr>
            <p:spPr bwMode="auto">
              <a:xfrm>
                <a:off x="3393" y="3015"/>
                <a:ext cx="81" cy="10"/>
              </a:xfrm>
              <a:custGeom>
                <a:avLst/>
                <a:gdLst>
                  <a:gd name="T0" fmla="*/ 81 w 81"/>
                  <a:gd name="T1" fmla="*/ 6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5" name="Freeform 621"/>
              <p:cNvSpPr>
                <a:spLocks/>
              </p:cNvSpPr>
              <p:nvPr/>
            </p:nvSpPr>
            <p:spPr bwMode="auto">
              <a:xfrm>
                <a:off x="3474" y="3015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6 w 6"/>
                  <a:gd name="T5" fmla="*/ 10 h 10"/>
                  <a:gd name="T6" fmla="*/ 6 w 6"/>
                  <a:gd name="T7" fmla="*/ 8 h 10"/>
                  <a:gd name="T8" fmla="*/ 6 w 6"/>
                  <a:gd name="T9" fmla="*/ 6 h 10"/>
                  <a:gd name="T10" fmla="*/ 6 w 6"/>
                  <a:gd name="T11" fmla="*/ 4 h 10"/>
                  <a:gd name="T12" fmla="*/ 6 w 6"/>
                  <a:gd name="T13" fmla="*/ 2 h 10"/>
                  <a:gd name="T14" fmla="*/ 4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6" name="Freeform 622"/>
              <p:cNvSpPr>
                <a:spLocks/>
              </p:cNvSpPr>
              <p:nvPr/>
            </p:nvSpPr>
            <p:spPr bwMode="auto">
              <a:xfrm>
                <a:off x="3429" y="3081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4 h 6"/>
                  <a:gd name="T4" fmla="*/ 2 w 11"/>
                  <a:gd name="T5" fmla="*/ 4 h 6"/>
                  <a:gd name="T6" fmla="*/ 4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0 h 6"/>
                  <a:gd name="T16" fmla="*/ 0 w 11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6"/>
                  <a:gd name="T29" fmla="*/ 11 w 11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7" name="Freeform 623"/>
              <p:cNvSpPr>
                <a:spLocks/>
              </p:cNvSpPr>
              <p:nvPr/>
            </p:nvSpPr>
            <p:spPr bwMode="auto">
              <a:xfrm>
                <a:off x="3429" y="3021"/>
                <a:ext cx="11" cy="60"/>
              </a:xfrm>
              <a:custGeom>
                <a:avLst/>
                <a:gdLst>
                  <a:gd name="T0" fmla="*/ 5 w 11"/>
                  <a:gd name="T1" fmla="*/ 0 h 60"/>
                  <a:gd name="T2" fmla="*/ 0 w 11"/>
                  <a:gd name="T3" fmla="*/ 0 h 60"/>
                  <a:gd name="T4" fmla="*/ 0 w 11"/>
                  <a:gd name="T5" fmla="*/ 60 h 60"/>
                  <a:gd name="T6" fmla="*/ 11 w 11"/>
                  <a:gd name="T7" fmla="*/ 60 h 60"/>
                  <a:gd name="T8" fmla="*/ 11 w 11"/>
                  <a:gd name="T9" fmla="*/ 0 h 60"/>
                  <a:gd name="T10" fmla="*/ 5 w 11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60"/>
                  <a:gd name="T20" fmla="*/ 11 w 11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60">
                    <a:moveTo>
                      <a:pt x="5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11" y="60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8" name="Freeform 624"/>
              <p:cNvSpPr>
                <a:spLocks/>
              </p:cNvSpPr>
              <p:nvPr/>
            </p:nvSpPr>
            <p:spPr bwMode="auto">
              <a:xfrm>
                <a:off x="3429" y="3015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9 w 11"/>
                  <a:gd name="T3" fmla="*/ 4 h 6"/>
                  <a:gd name="T4" fmla="*/ 9 w 11"/>
                  <a:gd name="T5" fmla="*/ 2 h 6"/>
                  <a:gd name="T6" fmla="*/ 7 w 11"/>
                  <a:gd name="T7" fmla="*/ 0 h 6"/>
                  <a:gd name="T8" fmla="*/ 5 w 11"/>
                  <a:gd name="T9" fmla="*/ 0 h 6"/>
                  <a:gd name="T10" fmla="*/ 4 w 11"/>
                  <a:gd name="T11" fmla="*/ 0 h 6"/>
                  <a:gd name="T12" fmla="*/ 2 w 11"/>
                  <a:gd name="T13" fmla="*/ 2 h 6"/>
                  <a:gd name="T14" fmla="*/ 0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99" name="Freeform 625"/>
              <p:cNvSpPr>
                <a:spLocks/>
              </p:cNvSpPr>
              <p:nvPr/>
            </p:nvSpPr>
            <p:spPr bwMode="auto">
              <a:xfrm>
                <a:off x="2772" y="2502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2 w 6"/>
                  <a:gd name="T3" fmla="*/ 0 h 9"/>
                  <a:gd name="T4" fmla="*/ 2 w 6"/>
                  <a:gd name="T5" fmla="*/ 2 h 9"/>
                  <a:gd name="T6" fmla="*/ 0 w 6"/>
                  <a:gd name="T7" fmla="*/ 4 h 9"/>
                  <a:gd name="T8" fmla="*/ 0 w 6"/>
                  <a:gd name="T9" fmla="*/ 6 h 9"/>
                  <a:gd name="T10" fmla="*/ 0 w 6"/>
                  <a:gd name="T11" fmla="*/ 8 h 9"/>
                  <a:gd name="T12" fmla="*/ 2 w 6"/>
                  <a:gd name="T13" fmla="*/ 9 h 9"/>
                  <a:gd name="T14" fmla="*/ 6 w 6"/>
                  <a:gd name="T15" fmla="*/ 9 h 9"/>
                  <a:gd name="T16" fmla="*/ 6 w 6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9"/>
                  <a:gd name="T29" fmla="*/ 6 w 6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9">
                    <a:moveTo>
                      <a:pt x="6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0" name="Freeform 626"/>
              <p:cNvSpPr>
                <a:spLocks/>
              </p:cNvSpPr>
              <p:nvPr/>
            </p:nvSpPr>
            <p:spPr bwMode="auto">
              <a:xfrm>
                <a:off x="2778" y="2502"/>
                <a:ext cx="143" cy="9"/>
              </a:xfrm>
              <a:custGeom>
                <a:avLst/>
                <a:gdLst>
                  <a:gd name="T0" fmla="*/ 143 w 143"/>
                  <a:gd name="T1" fmla="*/ 6 h 9"/>
                  <a:gd name="T2" fmla="*/ 143 w 143"/>
                  <a:gd name="T3" fmla="*/ 0 h 9"/>
                  <a:gd name="T4" fmla="*/ 0 w 143"/>
                  <a:gd name="T5" fmla="*/ 0 h 9"/>
                  <a:gd name="T6" fmla="*/ 0 w 143"/>
                  <a:gd name="T7" fmla="*/ 9 h 9"/>
                  <a:gd name="T8" fmla="*/ 143 w 143"/>
                  <a:gd name="T9" fmla="*/ 9 h 9"/>
                  <a:gd name="T10" fmla="*/ 143 w 143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9"/>
                  <a:gd name="T20" fmla="*/ 143 w 143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9">
                    <a:moveTo>
                      <a:pt x="143" y="6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43" y="9"/>
                    </a:lnTo>
                    <a:lnTo>
                      <a:pt x="14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1" name="Freeform 627"/>
              <p:cNvSpPr>
                <a:spLocks/>
              </p:cNvSpPr>
              <p:nvPr/>
            </p:nvSpPr>
            <p:spPr bwMode="auto">
              <a:xfrm>
                <a:off x="2921" y="2502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9 h 9"/>
                  <a:gd name="T6" fmla="*/ 4 w 4"/>
                  <a:gd name="T7" fmla="*/ 8 h 9"/>
                  <a:gd name="T8" fmla="*/ 4 w 4"/>
                  <a:gd name="T9" fmla="*/ 6 h 9"/>
                  <a:gd name="T10" fmla="*/ 4 w 4"/>
                  <a:gd name="T11" fmla="*/ 4 h 9"/>
                  <a:gd name="T12" fmla="*/ 4 w 4"/>
                  <a:gd name="T13" fmla="*/ 2 h 9"/>
                  <a:gd name="T14" fmla="*/ 2 w 4"/>
                  <a:gd name="T15" fmla="*/ 0 h 9"/>
                  <a:gd name="T16" fmla="*/ 0 w 4"/>
                  <a:gd name="T17" fmla="*/ 0 h 9"/>
                  <a:gd name="T18" fmla="*/ 0 w 4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2" name="Freeform 628"/>
              <p:cNvSpPr>
                <a:spLocks/>
              </p:cNvSpPr>
              <p:nvPr/>
            </p:nvSpPr>
            <p:spPr bwMode="auto">
              <a:xfrm>
                <a:off x="2772" y="2913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2 w 6"/>
                  <a:gd name="T3" fmla="*/ 0 h 10"/>
                  <a:gd name="T4" fmla="*/ 2 w 6"/>
                  <a:gd name="T5" fmla="*/ 2 h 10"/>
                  <a:gd name="T6" fmla="*/ 0 w 6"/>
                  <a:gd name="T7" fmla="*/ 2 h 10"/>
                  <a:gd name="T8" fmla="*/ 0 w 6"/>
                  <a:gd name="T9" fmla="*/ 4 h 10"/>
                  <a:gd name="T10" fmla="*/ 0 w 6"/>
                  <a:gd name="T11" fmla="*/ 6 h 10"/>
                  <a:gd name="T12" fmla="*/ 2 w 6"/>
                  <a:gd name="T13" fmla="*/ 8 h 10"/>
                  <a:gd name="T14" fmla="*/ 2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3" name="Freeform 629"/>
              <p:cNvSpPr>
                <a:spLocks/>
              </p:cNvSpPr>
              <p:nvPr/>
            </p:nvSpPr>
            <p:spPr bwMode="auto">
              <a:xfrm>
                <a:off x="2778" y="2913"/>
                <a:ext cx="143" cy="10"/>
              </a:xfrm>
              <a:custGeom>
                <a:avLst/>
                <a:gdLst>
                  <a:gd name="T0" fmla="*/ 143 w 143"/>
                  <a:gd name="T1" fmla="*/ 4 h 10"/>
                  <a:gd name="T2" fmla="*/ 143 w 143"/>
                  <a:gd name="T3" fmla="*/ 0 h 10"/>
                  <a:gd name="T4" fmla="*/ 0 w 143"/>
                  <a:gd name="T5" fmla="*/ 0 h 10"/>
                  <a:gd name="T6" fmla="*/ 0 w 143"/>
                  <a:gd name="T7" fmla="*/ 10 h 10"/>
                  <a:gd name="T8" fmla="*/ 143 w 143"/>
                  <a:gd name="T9" fmla="*/ 10 h 10"/>
                  <a:gd name="T10" fmla="*/ 143 w 143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0"/>
                  <a:gd name="T20" fmla="*/ 143 w 143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0">
                    <a:moveTo>
                      <a:pt x="143" y="4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43" y="10"/>
                    </a:lnTo>
                    <a:lnTo>
                      <a:pt x="143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4" name="Freeform 630"/>
              <p:cNvSpPr>
                <a:spLocks/>
              </p:cNvSpPr>
              <p:nvPr/>
            </p:nvSpPr>
            <p:spPr bwMode="auto">
              <a:xfrm>
                <a:off x="2921" y="2913"/>
                <a:ext cx="4" cy="10"/>
              </a:xfrm>
              <a:custGeom>
                <a:avLst/>
                <a:gdLst>
                  <a:gd name="T0" fmla="*/ 0 w 4"/>
                  <a:gd name="T1" fmla="*/ 10 h 10"/>
                  <a:gd name="T2" fmla="*/ 2 w 4"/>
                  <a:gd name="T3" fmla="*/ 10 h 10"/>
                  <a:gd name="T4" fmla="*/ 4 w 4"/>
                  <a:gd name="T5" fmla="*/ 8 h 10"/>
                  <a:gd name="T6" fmla="*/ 4 w 4"/>
                  <a:gd name="T7" fmla="*/ 6 h 10"/>
                  <a:gd name="T8" fmla="*/ 4 w 4"/>
                  <a:gd name="T9" fmla="*/ 4 h 10"/>
                  <a:gd name="T10" fmla="*/ 4 w 4"/>
                  <a:gd name="T11" fmla="*/ 2 h 10"/>
                  <a:gd name="T12" fmla="*/ 2 w 4"/>
                  <a:gd name="T13" fmla="*/ 0 h 10"/>
                  <a:gd name="T14" fmla="*/ 0 w 4"/>
                  <a:gd name="T15" fmla="*/ 0 h 10"/>
                  <a:gd name="T16" fmla="*/ 0 w 4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10"/>
                  <a:gd name="T29" fmla="*/ 4 w 4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5" name="Freeform 631"/>
              <p:cNvSpPr>
                <a:spLocks/>
              </p:cNvSpPr>
              <p:nvPr/>
            </p:nvSpPr>
            <p:spPr bwMode="auto">
              <a:xfrm>
                <a:off x="2874" y="2728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2 w 6"/>
                  <a:gd name="T3" fmla="*/ 0 h 10"/>
                  <a:gd name="T4" fmla="*/ 2 w 6"/>
                  <a:gd name="T5" fmla="*/ 2 h 10"/>
                  <a:gd name="T6" fmla="*/ 0 w 6"/>
                  <a:gd name="T7" fmla="*/ 4 h 10"/>
                  <a:gd name="T8" fmla="*/ 0 w 6"/>
                  <a:gd name="T9" fmla="*/ 6 h 10"/>
                  <a:gd name="T10" fmla="*/ 0 w 6"/>
                  <a:gd name="T11" fmla="*/ 8 h 10"/>
                  <a:gd name="T12" fmla="*/ 2 w 6"/>
                  <a:gd name="T13" fmla="*/ 8 h 10"/>
                  <a:gd name="T14" fmla="*/ 2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6" name="Freeform 632"/>
              <p:cNvSpPr>
                <a:spLocks/>
              </p:cNvSpPr>
              <p:nvPr/>
            </p:nvSpPr>
            <p:spPr bwMode="auto">
              <a:xfrm>
                <a:off x="2880" y="2728"/>
                <a:ext cx="81" cy="10"/>
              </a:xfrm>
              <a:custGeom>
                <a:avLst/>
                <a:gdLst>
                  <a:gd name="T0" fmla="*/ 81 w 81"/>
                  <a:gd name="T1" fmla="*/ 6 h 10"/>
                  <a:gd name="T2" fmla="*/ 81 w 81"/>
                  <a:gd name="T3" fmla="*/ 0 h 10"/>
                  <a:gd name="T4" fmla="*/ 0 w 81"/>
                  <a:gd name="T5" fmla="*/ 0 h 10"/>
                  <a:gd name="T6" fmla="*/ 0 w 81"/>
                  <a:gd name="T7" fmla="*/ 10 h 10"/>
                  <a:gd name="T8" fmla="*/ 81 w 81"/>
                  <a:gd name="T9" fmla="*/ 10 h 10"/>
                  <a:gd name="T10" fmla="*/ 81 w 81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"/>
                  <a:gd name="T20" fmla="*/ 81 w 8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">
                    <a:moveTo>
                      <a:pt x="81" y="6"/>
                    </a:moveTo>
                    <a:lnTo>
                      <a:pt x="8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1" y="10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7" name="Freeform 633"/>
              <p:cNvSpPr>
                <a:spLocks/>
              </p:cNvSpPr>
              <p:nvPr/>
            </p:nvSpPr>
            <p:spPr bwMode="auto">
              <a:xfrm>
                <a:off x="2961" y="2728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2 w 5"/>
                  <a:gd name="T3" fmla="*/ 10 h 10"/>
                  <a:gd name="T4" fmla="*/ 4 w 5"/>
                  <a:gd name="T5" fmla="*/ 10 h 10"/>
                  <a:gd name="T6" fmla="*/ 5 w 5"/>
                  <a:gd name="T7" fmla="*/ 8 h 10"/>
                  <a:gd name="T8" fmla="*/ 5 w 5"/>
                  <a:gd name="T9" fmla="*/ 6 h 10"/>
                  <a:gd name="T10" fmla="*/ 5 w 5"/>
                  <a:gd name="T11" fmla="*/ 4 h 10"/>
                  <a:gd name="T12" fmla="*/ 4 w 5"/>
                  <a:gd name="T13" fmla="*/ 2 h 10"/>
                  <a:gd name="T14" fmla="*/ 2 w 5"/>
                  <a:gd name="T15" fmla="*/ 0 h 10"/>
                  <a:gd name="T16" fmla="*/ 0 w 5"/>
                  <a:gd name="T17" fmla="*/ 0 h 10"/>
                  <a:gd name="T18" fmla="*/ 0 w 5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8" name="Freeform 634"/>
              <p:cNvSpPr>
                <a:spLocks/>
              </p:cNvSpPr>
              <p:nvPr/>
            </p:nvSpPr>
            <p:spPr bwMode="auto">
              <a:xfrm>
                <a:off x="2883" y="2738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4 w 6"/>
                  <a:gd name="T3" fmla="*/ 0 h 11"/>
                  <a:gd name="T4" fmla="*/ 2 w 6"/>
                  <a:gd name="T5" fmla="*/ 2 h 11"/>
                  <a:gd name="T6" fmla="*/ 2 w 6"/>
                  <a:gd name="T7" fmla="*/ 4 h 11"/>
                  <a:gd name="T8" fmla="*/ 0 w 6"/>
                  <a:gd name="T9" fmla="*/ 6 h 11"/>
                  <a:gd name="T10" fmla="*/ 2 w 6"/>
                  <a:gd name="T11" fmla="*/ 7 h 11"/>
                  <a:gd name="T12" fmla="*/ 2 w 6"/>
                  <a:gd name="T13" fmla="*/ 9 h 11"/>
                  <a:gd name="T14" fmla="*/ 4 w 6"/>
                  <a:gd name="T15" fmla="*/ 9 h 11"/>
                  <a:gd name="T16" fmla="*/ 6 w 6"/>
                  <a:gd name="T17" fmla="*/ 11 h 11"/>
                  <a:gd name="T18" fmla="*/ 6 w 6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09" name="Freeform 635"/>
              <p:cNvSpPr>
                <a:spLocks/>
              </p:cNvSpPr>
              <p:nvPr/>
            </p:nvSpPr>
            <p:spPr bwMode="auto">
              <a:xfrm>
                <a:off x="2889" y="2738"/>
                <a:ext cx="51" cy="11"/>
              </a:xfrm>
              <a:custGeom>
                <a:avLst/>
                <a:gdLst>
                  <a:gd name="T0" fmla="*/ 51 w 51"/>
                  <a:gd name="T1" fmla="*/ 6 h 11"/>
                  <a:gd name="T2" fmla="*/ 51 w 51"/>
                  <a:gd name="T3" fmla="*/ 0 h 11"/>
                  <a:gd name="T4" fmla="*/ 0 w 51"/>
                  <a:gd name="T5" fmla="*/ 0 h 11"/>
                  <a:gd name="T6" fmla="*/ 0 w 51"/>
                  <a:gd name="T7" fmla="*/ 11 h 11"/>
                  <a:gd name="T8" fmla="*/ 51 w 51"/>
                  <a:gd name="T9" fmla="*/ 11 h 11"/>
                  <a:gd name="T10" fmla="*/ 51 w 51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11"/>
                  <a:gd name="T20" fmla="*/ 51 w 5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11">
                    <a:moveTo>
                      <a:pt x="51" y="6"/>
                    </a:moveTo>
                    <a:lnTo>
                      <a:pt x="5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51" y="11"/>
                    </a:lnTo>
                    <a:lnTo>
                      <a:pt x="5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0" name="Freeform 636"/>
              <p:cNvSpPr>
                <a:spLocks/>
              </p:cNvSpPr>
              <p:nvPr/>
            </p:nvSpPr>
            <p:spPr bwMode="auto">
              <a:xfrm>
                <a:off x="2940" y="2738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6 h 11"/>
                  <a:gd name="T10" fmla="*/ 6 w 6"/>
                  <a:gd name="T11" fmla="*/ 4 h 11"/>
                  <a:gd name="T12" fmla="*/ 4 w 6"/>
                  <a:gd name="T13" fmla="*/ 2 h 11"/>
                  <a:gd name="T14" fmla="*/ 2 w 6"/>
                  <a:gd name="T15" fmla="*/ 2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1" name="Freeform 637"/>
              <p:cNvSpPr>
                <a:spLocks/>
              </p:cNvSpPr>
              <p:nvPr/>
            </p:nvSpPr>
            <p:spPr bwMode="auto">
              <a:xfrm>
                <a:off x="2936" y="2740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2 h 9"/>
                  <a:gd name="T8" fmla="*/ 0 w 4"/>
                  <a:gd name="T9" fmla="*/ 4 h 9"/>
                  <a:gd name="T10" fmla="*/ 0 w 4"/>
                  <a:gd name="T11" fmla="*/ 5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2" name="Freeform 638"/>
              <p:cNvSpPr>
                <a:spLocks/>
              </p:cNvSpPr>
              <p:nvPr/>
            </p:nvSpPr>
            <p:spPr bwMode="auto">
              <a:xfrm>
                <a:off x="2940" y="2740"/>
                <a:ext cx="11" cy="9"/>
              </a:xfrm>
              <a:custGeom>
                <a:avLst/>
                <a:gdLst>
                  <a:gd name="T0" fmla="*/ 11 w 11"/>
                  <a:gd name="T1" fmla="*/ 4 h 9"/>
                  <a:gd name="T2" fmla="*/ 11 w 11"/>
                  <a:gd name="T3" fmla="*/ 0 h 9"/>
                  <a:gd name="T4" fmla="*/ 0 w 11"/>
                  <a:gd name="T5" fmla="*/ 0 h 9"/>
                  <a:gd name="T6" fmla="*/ 0 w 11"/>
                  <a:gd name="T7" fmla="*/ 9 h 9"/>
                  <a:gd name="T8" fmla="*/ 11 w 11"/>
                  <a:gd name="T9" fmla="*/ 9 h 9"/>
                  <a:gd name="T10" fmla="*/ 11 w 11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9"/>
                  <a:gd name="T20" fmla="*/ 11 w 1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9">
                    <a:moveTo>
                      <a:pt x="11" y="4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1" y="9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3" name="Freeform 639"/>
              <p:cNvSpPr>
                <a:spLocks/>
              </p:cNvSpPr>
              <p:nvPr/>
            </p:nvSpPr>
            <p:spPr bwMode="auto">
              <a:xfrm>
                <a:off x="2951" y="2740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4 w 6"/>
                  <a:gd name="T7" fmla="*/ 5 h 9"/>
                  <a:gd name="T8" fmla="*/ 6 w 6"/>
                  <a:gd name="T9" fmla="*/ 4 h 9"/>
                  <a:gd name="T10" fmla="*/ 4 w 6"/>
                  <a:gd name="T11" fmla="*/ 2 h 9"/>
                  <a:gd name="T12" fmla="*/ 4 w 6"/>
                  <a:gd name="T13" fmla="*/ 0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4" name="Freeform 640"/>
              <p:cNvSpPr>
                <a:spLocks/>
              </p:cNvSpPr>
              <p:nvPr/>
            </p:nvSpPr>
            <p:spPr bwMode="auto">
              <a:xfrm>
                <a:off x="2895" y="2749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0 h 10"/>
                  <a:gd name="T6" fmla="*/ 0 w 4"/>
                  <a:gd name="T7" fmla="*/ 2 h 10"/>
                  <a:gd name="T8" fmla="*/ 0 w 4"/>
                  <a:gd name="T9" fmla="*/ 4 h 10"/>
                  <a:gd name="T10" fmla="*/ 0 w 4"/>
                  <a:gd name="T11" fmla="*/ 6 h 10"/>
                  <a:gd name="T12" fmla="*/ 0 w 4"/>
                  <a:gd name="T13" fmla="*/ 8 h 10"/>
                  <a:gd name="T14" fmla="*/ 2 w 4"/>
                  <a:gd name="T15" fmla="*/ 10 h 10"/>
                  <a:gd name="T16" fmla="*/ 4 w 4"/>
                  <a:gd name="T17" fmla="*/ 10 h 10"/>
                  <a:gd name="T18" fmla="*/ 4 w 4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0"/>
                  <a:gd name="T32" fmla="*/ 4 w 4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5" name="Freeform 641"/>
              <p:cNvSpPr>
                <a:spLocks/>
              </p:cNvSpPr>
              <p:nvPr/>
            </p:nvSpPr>
            <p:spPr bwMode="auto">
              <a:xfrm>
                <a:off x="2899" y="2749"/>
                <a:ext cx="41" cy="10"/>
              </a:xfrm>
              <a:custGeom>
                <a:avLst/>
                <a:gdLst>
                  <a:gd name="T0" fmla="*/ 41 w 41"/>
                  <a:gd name="T1" fmla="*/ 6 h 10"/>
                  <a:gd name="T2" fmla="*/ 41 w 41"/>
                  <a:gd name="T3" fmla="*/ 0 h 10"/>
                  <a:gd name="T4" fmla="*/ 0 w 41"/>
                  <a:gd name="T5" fmla="*/ 0 h 10"/>
                  <a:gd name="T6" fmla="*/ 0 w 41"/>
                  <a:gd name="T7" fmla="*/ 10 h 10"/>
                  <a:gd name="T8" fmla="*/ 41 w 41"/>
                  <a:gd name="T9" fmla="*/ 10 h 10"/>
                  <a:gd name="T10" fmla="*/ 41 w 41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0"/>
                  <a:gd name="T20" fmla="*/ 41 w 4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0">
                    <a:moveTo>
                      <a:pt x="41" y="6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1" y="10"/>
                    </a:lnTo>
                    <a:lnTo>
                      <a:pt x="4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6" name="Freeform 642"/>
              <p:cNvSpPr>
                <a:spLocks/>
              </p:cNvSpPr>
              <p:nvPr/>
            </p:nvSpPr>
            <p:spPr bwMode="auto">
              <a:xfrm>
                <a:off x="2940" y="2749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8 h 10"/>
                  <a:gd name="T6" fmla="*/ 6 w 6"/>
                  <a:gd name="T7" fmla="*/ 8 h 10"/>
                  <a:gd name="T8" fmla="*/ 6 w 6"/>
                  <a:gd name="T9" fmla="*/ 6 h 10"/>
                  <a:gd name="T10" fmla="*/ 6 w 6"/>
                  <a:gd name="T11" fmla="*/ 4 h 10"/>
                  <a:gd name="T12" fmla="*/ 4 w 6"/>
                  <a:gd name="T13" fmla="*/ 2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7" name="Freeform 643"/>
              <p:cNvSpPr>
                <a:spLocks/>
              </p:cNvSpPr>
              <p:nvPr/>
            </p:nvSpPr>
            <p:spPr bwMode="auto">
              <a:xfrm>
                <a:off x="2904" y="2759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2 h 9"/>
                  <a:gd name="T6" fmla="*/ 2 w 6"/>
                  <a:gd name="T7" fmla="*/ 3 h 9"/>
                  <a:gd name="T8" fmla="*/ 0 w 6"/>
                  <a:gd name="T9" fmla="*/ 5 h 9"/>
                  <a:gd name="T10" fmla="*/ 2 w 6"/>
                  <a:gd name="T11" fmla="*/ 7 h 9"/>
                  <a:gd name="T12" fmla="*/ 2 w 6"/>
                  <a:gd name="T13" fmla="*/ 9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8" name="Freeform 644"/>
              <p:cNvSpPr>
                <a:spLocks/>
              </p:cNvSpPr>
              <p:nvPr/>
            </p:nvSpPr>
            <p:spPr bwMode="auto">
              <a:xfrm>
                <a:off x="2910" y="2759"/>
                <a:ext cx="21" cy="11"/>
              </a:xfrm>
              <a:custGeom>
                <a:avLst/>
                <a:gdLst>
                  <a:gd name="T0" fmla="*/ 21 w 21"/>
                  <a:gd name="T1" fmla="*/ 5 h 11"/>
                  <a:gd name="T2" fmla="*/ 21 w 21"/>
                  <a:gd name="T3" fmla="*/ 0 h 11"/>
                  <a:gd name="T4" fmla="*/ 0 w 21"/>
                  <a:gd name="T5" fmla="*/ 0 h 11"/>
                  <a:gd name="T6" fmla="*/ 0 w 21"/>
                  <a:gd name="T7" fmla="*/ 9 h 11"/>
                  <a:gd name="T8" fmla="*/ 21 w 21"/>
                  <a:gd name="T9" fmla="*/ 11 h 11"/>
                  <a:gd name="T10" fmla="*/ 21 w 2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1"/>
                  <a:gd name="T20" fmla="*/ 21 w 2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1">
                    <a:moveTo>
                      <a:pt x="21" y="5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1" y="11"/>
                    </a:lnTo>
                    <a:lnTo>
                      <a:pt x="2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19" name="Freeform 645"/>
              <p:cNvSpPr>
                <a:spLocks/>
              </p:cNvSpPr>
              <p:nvPr/>
            </p:nvSpPr>
            <p:spPr bwMode="auto">
              <a:xfrm>
                <a:off x="2931" y="2759"/>
                <a:ext cx="5" cy="11"/>
              </a:xfrm>
              <a:custGeom>
                <a:avLst/>
                <a:gdLst>
                  <a:gd name="T0" fmla="*/ 0 w 5"/>
                  <a:gd name="T1" fmla="*/ 11 h 11"/>
                  <a:gd name="T2" fmla="*/ 2 w 5"/>
                  <a:gd name="T3" fmla="*/ 9 h 11"/>
                  <a:gd name="T4" fmla="*/ 3 w 5"/>
                  <a:gd name="T5" fmla="*/ 9 h 11"/>
                  <a:gd name="T6" fmla="*/ 5 w 5"/>
                  <a:gd name="T7" fmla="*/ 7 h 11"/>
                  <a:gd name="T8" fmla="*/ 5 w 5"/>
                  <a:gd name="T9" fmla="*/ 5 h 11"/>
                  <a:gd name="T10" fmla="*/ 5 w 5"/>
                  <a:gd name="T11" fmla="*/ 3 h 11"/>
                  <a:gd name="T12" fmla="*/ 3 w 5"/>
                  <a:gd name="T13" fmla="*/ 2 h 11"/>
                  <a:gd name="T14" fmla="*/ 2 w 5"/>
                  <a:gd name="T15" fmla="*/ 2 h 11"/>
                  <a:gd name="T16" fmla="*/ 0 w 5"/>
                  <a:gd name="T17" fmla="*/ 0 h 11"/>
                  <a:gd name="T18" fmla="*/ 0 w 5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0" y="11"/>
                    </a:moveTo>
                    <a:lnTo>
                      <a:pt x="2" y="9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0" name="Freeform 646"/>
              <p:cNvSpPr>
                <a:spLocks/>
              </p:cNvSpPr>
              <p:nvPr/>
            </p:nvSpPr>
            <p:spPr bwMode="auto">
              <a:xfrm>
                <a:off x="2916" y="2708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9 w 9"/>
                  <a:gd name="T3" fmla="*/ 3 h 5"/>
                  <a:gd name="T4" fmla="*/ 7 w 9"/>
                  <a:gd name="T5" fmla="*/ 2 h 5"/>
                  <a:gd name="T6" fmla="*/ 7 w 9"/>
                  <a:gd name="T7" fmla="*/ 0 h 5"/>
                  <a:gd name="T8" fmla="*/ 5 w 9"/>
                  <a:gd name="T9" fmla="*/ 0 h 5"/>
                  <a:gd name="T10" fmla="*/ 3 w 9"/>
                  <a:gd name="T11" fmla="*/ 0 h 5"/>
                  <a:gd name="T12" fmla="*/ 1 w 9"/>
                  <a:gd name="T13" fmla="*/ 2 h 5"/>
                  <a:gd name="T14" fmla="*/ 0 w 9"/>
                  <a:gd name="T15" fmla="*/ 2 h 5"/>
                  <a:gd name="T16" fmla="*/ 0 w 9"/>
                  <a:gd name="T17" fmla="*/ 5 h 5"/>
                  <a:gd name="T18" fmla="*/ 9 w 9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9" y="5"/>
                    </a:move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1" name="Freeform 647"/>
              <p:cNvSpPr>
                <a:spLocks/>
              </p:cNvSpPr>
              <p:nvPr/>
            </p:nvSpPr>
            <p:spPr bwMode="auto">
              <a:xfrm>
                <a:off x="2916" y="2713"/>
                <a:ext cx="9" cy="21"/>
              </a:xfrm>
              <a:custGeom>
                <a:avLst/>
                <a:gdLst>
                  <a:gd name="T0" fmla="*/ 3 w 9"/>
                  <a:gd name="T1" fmla="*/ 21 h 21"/>
                  <a:gd name="T2" fmla="*/ 9 w 9"/>
                  <a:gd name="T3" fmla="*/ 21 h 21"/>
                  <a:gd name="T4" fmla="*/ 9 w 9"/>
                  <a:gd name="T5" fmla="*/ 0 h 21"/>
                  <a:gd name="T6" fmla="*/ 0 w 9"/>
                  <a:gd name="T7" fmla="*/ 0 h 21"/>
                  <a:gd name="T8" fmla="*/ 0 w 9"/>
                  <a:gd name="T9" fmla="*/ 21 h 21"/>
                  <a:gd name="T10" fmla="*/ 3 w 9"/>
                  <a:gd name="T11" fmla="*/ 2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21"/>
                  <a:gd name="T20" fmla="*/ 9 w 9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21">
                    <a:moveTo>
                      <a:pt x="3" y="21"/>
                    </a:moveTo>
                    <a:lnTo>
                      <a:pt x="9" y="21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2" name="Freeform 648"/>
              <p:cNvSpPr>
                <a:spLocks/>
              </p:cNvSpPr>
              <p:nvPr/>
            </p:nvSpPr>
            <p:spPr bwMode="auto">
              <a:xfrm>
                <a:off x="2916" y="2734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2 h 4"/>
                  <a:gd name="T4" fmla="*/ 0 w 9"/>
                  <a:gd name="T5" fmla="*/ 4 h 4"/>
                  <a:gd name="T6" fmla="*/ 1 w 9"/>
                  <a:gd name="T7" fmla="*/ 4 h 4"/>
                  <a:gd name="T8" fmla="*/ 3 w 9"/>
                  <a:gd name="T9" fmla="*/ 4 h 4"/>
                  <a:gd name="T10" fmla="*/ 5 w 9"/>
                  <a:gd name="T11" fmla="*/ 4 h 4"/>
                  <a:gd name="T12" fmla="*/ 7 w 9"/>
                  <a:gd name="T13" fmla="*/ 4 h 4"/>
                  <a:gd name="T14" fmla="*/ 9 w 9"/>
                  <a:gd name="T15" fmla="*/ 2 h 4"/>
                  <a:gd name="T16" fmla="*/ 9 w 9"/>
                  <a:gd name="T17" fmla="*/ 0 h 4"/>
                  <a:gd name="T18" fmla="*/ 0 w 9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4"/>
                  <a:gd name="T32" fmla="*/ 9 w 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3" name="Freeform 649"/>
              <p:cNvSpPr>
                <a:spLocks/>
              </p:cNvSpPr>
              <p:nvPr/>
            </p:nvSpPr>
            <p:spPr bwMode="auto">
              <a:xfrm>
                <a:off x="2916" y="2713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2 h 4"/>
                  <a:gd name="T4" fmla="*/ 1 w 9"/>
                  <a:gd name="T5" fmla="*/ 4 h 4"/>
                  <a:gd name="T6" fmla="*/ 3 w 9"/>
                  <a:gd name="T7" fmla="*/ 4 h 4"/>
                  <a:gd name="T8" fmla="*/ 5 w 9"/>
                  <a:gd name="T9" fmla="*/ 4 h 4"/>
                  <a:gd name="T10" fmla="*/ 7 w 9"/>
                  <a:gd name="T11" fmla="*/ 4 h 4"/>
                  <a:gd name="T12" fmla="*/ 9 w 9"/>
                  <a:gd name="T13" fmla="*/ 2 h 4"/>
                  <a:gd name="T14" fmla="*/ 9 w 9"/>
                  <a:gd name="T15" fmla="*/ 0 h 4"/>
                  <a:gd name="T16" fmla="*/ 0 w 9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4"/>
                  <a:gd name="T29" fmla="*/ 9 w 9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4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4" name="Freeform 650"/>
              <p:cNvSpPr>
                <a:spLocks/>
              </p:cNvSpPr>
              <p:nvPr/>
            </p:nvSpPr>
            <p:spPr bwMode="auto">
              <a:xfrm>
                <a:off x="2916" y="2651"/>
                <a:ext cx="9" cy="62"/>
              </a:xfrm>
              <a:custGeom>
                <a:avLst/>
                <a:gdLst>
                  <a:gd name="T0" fmla="*/ 5 w 9"/>
                  <a:gd name="T1" fmla="*/ 0 h 62"/>
                  <a:gd name="T2" fmla="*/ 0 w 9"/>
                  <a:gd name="T3" fmla="*/ 0 h 62"/>
                  <a:gd name="T4" fmla="*/ 0 w 9"/>
                  <a:gd name="T5" fmla="*/ 62 h 62"/>
                  <a:gd name="T6" fmla="*/ 9 w 9"/>
                  <a:gd name="T7" fmla="*/ 62 h 62"/>
                  <a:gd name="T8" fmla="*/ 9 w 9"/>
                  <a:gd name="T9" fmla="*/ 0 h 62"/>
                  <a:gd name="T10" fmla="*/ 5 w 9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62"/>
                  <a:gd name="T20" fmla="*/ 9 w 9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62">
                    <a:moveTo>
                      <a:pt x="5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9" y="62"/>
                    </a:lnTo>
                    <a:lnTo>
                      <a:pt x="9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5" name="Freeform 651"/>
              <p:cNvSpPr>
                <a:spLocks/>
              </p:cNvSpPr>
              <p:nvPr/>
            </p:nvSpPr>
            <p:spPr bwMode="auto">
              <a:xfrm>
                <a:off x="2916" y="2645"/>
                <a:ext cx="9" cy="6"/>
              </a:xfrm>
              <a:custGeom>
                <a:avLst/>
                <a:gdLst>
                  <a:gd name="T0" fmla="*/ 9 w 9"/>
                  <a:gd name="T1" fmla="*/ 6 h 6"/>
                  <a:gd name="T2" fmla="*/ 9 w 9"/>
                  <a:gd name="T3" fmla="*/ 4 h 6"/>
                  <a:gd name="T4" fmla="*/ 7 w 9"/>
                  <a:gd name="T5" fmla="*/ 2 h 6"/>
                  <a:gd name="T6" fmla="*/ 5 w 9"/>
                  <a:gd name="T7" fmla="*/ 0 h 6"/>
                  <a:gd name="T8" fmla="*/ 3 w 9"/>
                  <a:gd name="T9" fmla="*/ 2 h 6"/>
                  <a:gd name="T10" fmla="*/ 1 w 9"/>
                  <a:gd name="T11" fmla="*/ 2 h 6"/>
                  <a:gd name="T12" fmla="*/ 0 w 9"/>
                  <a:gd name="T13" fmla="*/ 4 h 6"/>
                  <a:gd name="T14" fmla="*/ 0 w 9"/>
                  <a:gd name="T15" fmla="*/ 6 h 6"/>
                  <a:gd name="T16" fmla="*/ 9 w 9"/>
                  <a:gd name="T17" fmla="*/ 6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6"/>
                  <a:gd name="T29" fmla="*/ 9 w 9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6">
                    <a:moveTo>
                      <a:pt x="9" y="6"/>
                    </a:moveTo>
                    <a:lnTo>
                      <a:pt x="9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6" name="Freeform 652"/>
              <p:cNvSpPr>
                <a:spLocks/>
              </p:cNvSpPr>
              <p:nvPr/>
            </p:nvSpPr>
            <p:spPr bwMode="auto">
              <a:xfrm>
                <a:off x="2917" y="2647"/>
                <a:ext cx="8" cy="10"/>
              </a:xfrm>
              <a:custGeom>
                <a:avLst/>
                <a:gdLst>
                  <a:gd name="T0" fmla="*/ 0 w 8"/>
                  <a:gd name="T1" fmla="*/ 8 h 10"/>
                  <a:gd name="T2" fmla="*/ 2 w 8"/>
                  <a:gd name="T3" fmla="*/ 10 h 10"/>
                  <a:gd name="T4" fmla="*/ 4 w 8"/>
                  <a:gd name="T5" fmla="*/ 10 h 10"/>
                  <a:gd name="T6" fmla="*/ 6 w 8"/>
                  <a:gd name="T7" fmla="*/ 10 h 10"/>
                  <a:gd name="T8" fmla="*/ 6 w 8"/>
                  <a:gd name="T9" fmla="*/ 8 h 10"/>
                  <a:gd name="T10" fmla="*/ 8 w 8"/>
                  <a:gd name="T11" fmla="*/ 6 h 10"/>
                  <a:gd name="T12" fmla="*/ 8 w 8"/>
                  <a:gd name="T13" fmla="*/ 4 h 10"/>
                  <a:gd name="T14" fmla="*/ 8 w 8"/>
                  <a:gd name="T15" fmla="*/ 2 h 10"/>
                  <a:gd name="T16" fmla="*/ 6 w 8"/>
                  <a:gd name="T17" fmla="*/ 0 h 10"/>
                  <a:gd name="T18" fmla="*/ 0 w 8"/>
                  <a:gd name="T19" fmla="*/ 8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"/>
                  <a:gd name="T31" fmla="*/ 0 h 10"/>
                  <a:gd name="T32" fmla="*/ 8 w 8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" h="10">
                    <a:moveTo>
                      <a:pt x="0" y="8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7" name="Freeform 653"/>
              <p:cNvSpPr>
                <a:spLocks/>
              </p:cNvSpPr>
              <p:nvPr/>
            </p:nvSpPr>
            <p:spPr bwMode="auto">
              <a:xfrm>
                <a:off x="2855" y="2585"/>
                <a:ext cx="68" cy="70"/>
              </a:xfrm>
              <a:custGeom>
                <a:avLst/>
                <a:gdLst>
                  <a:gd name="T0" fmla="*/ 4 w 68"/>
                  <a:gd name="T1" fmla="*/ 4 h 70"/>
                  <a:gd name="T2" fmla="*/ 0 w 68"/>
                  <a:gd name="T3" fmla="*/ 8 h 70"/>
                  <a:gd name="T4" fmla="*/ 62 w 68"/>
                  <a:gd name="T5" fmla="*/ 70 h 70"/>
                  <a:gd name="T6" fmla="*/ 68 w 68"/>
                  <a:gd name="T7" fmla="*/ 62 h 70"/>
                  <a:gd name="T8" fmla="*/ 8 w 68"/>
                  <a:gd name="T9" fmla="*/ 0 h 70"/>
                  <a:gd name="T10" fmla="*/ 4 w 68"/>
                  <a:gd name="T11" fmla="*/ 4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8"/>
                  <a:gd name="T19" fmla="*/ 0 h 70"/>
                  <a:gd name="T20" fmla="*/ 68 w 68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8" h="70">
                    <a:moveTo>
                      <a:pt x="4" y="4"/>
                    </a:moveTo>
                    <a:lnTo>
                      <a:pt x="0" y="8"/>
                    </a:lnTo>
                    <a:lnTo>
                      <a:pt x="62" y="70"/>
                    </a:lnTo>
                    <a:lnTo>
                      <a:pt x="68" y="62"/>
                    </a:lnTo>
                    <a:lnTo>
                      <a:pt x="8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8" name="Freeform 654"/>
              <p:cNvSpPr>
                <a:spLocks/>
              </p:cNvSpPr>
              <p:nvPr/>
            </p:nvSpPr>
            <p:spPr bwMode="auto">
              <a:xfrm>
                <a:off x="2853" y="2585"/>
                <a:ext cx="10" cy="8"/>
              </a:xfrm>
              <a:custGeom>
                <a:avLst/>
                <a:gdLst>
                  <a:gd name="T0" fmla="*/ 10 w 10"/>
                  <a:gd name="T1" fmla="*/ 0 h 8"/>
                  <a:gd name="T2" fmla="*/ 8 w 10"/>
                  <a:gd name="T3" fmla="*/ 0 h 8"/>
                  <a:gd name="T4" fmla="*/ 6 w 10"/>
                  <a:gd name="T5" fmla="*/ 0 h 8"/>
                  <a:gd name="T6" fmla="*/ 4 w 10"/>
                  <a:gd name="T7" fmla="*/ 0 h 8"/>
                  <a:gd name="T8" fmla="*/ 2 w 10"/>
                  <a:gd name="T9" fmla="*/ 0 h 8"/>
                  <a:gd name="T10" fmla="*/ 0 w 10"/>
                  <a:gd name="T11" fmla="*/ 2 h 8"/>
                  <a:gd name="T12" fmla="*/ 0 w 10"/>
                  <a:gd name="T13" fmla="*/ 4 h 8"/>
                  <a:gd name="T14" fmla="*/ 0 w 10"/>
                  <a:gd name="T15" fmla="*/ 6 h 8"/>
                  <a:gd name="T16" fmla="*/ 2 w 10"/>
                  <a:gd name="T17" fmla="*/ 8 h 8"/>
                  <a:gd name="T18" fmla="*/ 10 w 10"/>
                  <a:gd name="T19" fmla="*/ 0 h 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8"/>
                  <a:gd name="T32" fmla="*/ 10 w 10"/>
                  <a:gd name="T33" fmla="*/ 8 h 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8">
                    <a:moveTo>
                      <a:pt x="10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29" name="Freeform 655"/>
              <p:cNvSpPr>
                <a:spLocks/>
              </p:cNvSpPr>
              <p:nvPr/>
            </p:nvSpPr>
            <p:spPr bwMode="auto">
              <a:xfrm>
                <a:off x="2916" y="2589"/>
                <a:ext cx="9" cy="5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2 h 5"/>
                  <a:gd name="T4" fmla="*/ 1 w 9"/>
                  <a:gd name="T5" fmla="*/ 4 h 5"/>
                  <a:gd name="T6" fmla="*/ 3 w 9"/>
                  <a:gd name="T7" fmla="*/ 5 h 5"/>
                  <a:gd name="T8" fmla="*/ 5 w 9"/>
                  <a:gd name="T9" fmla="*/ 5 h 5"/>
                  <a:gd name="T10" fmla="*/ 7 w 9"/>
                  <a:gd name="T11" fmla="*/ 5 h 5"/>
                  <a:gd name="T12" fmla="*/ 7 w 9"/>
                  <a:gd name="T13" fmla="*/ 4 h 5"/>
                  <a:gd name="T14" fmla="*/ 9 w 9"/>
                  <a:gd name="T15" fmla="*/ 2 h 5"/>
                  <a:gd name="T16" fmla="*/ 9 w 9"/>
                  <a:gd name="T17" fmla="*/ 0 h 5"/>
                  <a:gd name="T18" fmla="*/ 0 w 9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0" name="Freeform 656"/>
              <p:cNvSpPr>
                <a:spLocks/>
              </p:cNvSpPr>
              <p:nvPr/>
            </p:nvSpPr>
            <p:spPr bwMode="auto">
              <a:xfrm>
                <a:off x="2916" y="2508"/>
                <a:ext cx="9" cy="81"/>
              </a:xfrm>
              <a:custGeom>
                <a:avLst/>
                <a:gdLst>
                  <a:gd name="T0" fmla="*/ 5 w 9"/>
                  <a:gd name="T1" fmla="*/ 0 h 81"/>
                  <a:gd name="T2" fmla="*/ 0 w 9"/>
                  <a:gd name="T3" fmla="*/ 0 h 81"/>
                  <a:gd name="T4" fmla="*/ 0 w 9"/>
                  <a:gd name="T5" fmla="*/ 81 h 81"/>
                  <a:gd name="T6" fmla="*/ 9 w 9"/>
                  <a:gd name="T7" fmla="*/ 81 h 81"/>
                  <a:gd name="T8" fmla="*/ 9 w 9"/>
                  <a:gd name="T9" fmla="*/ 0 h 81"/>
                  <a:gd name="T10" fmla="*/ 5 w 9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81"/>
                  <a:gd name="T20" fmla="*/ 9 w 9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81">
                    <a:moveTo>
                      <a:pt x="5" y="0"/>
                    </a:moveTo>
                    <a:lnTo>
                      <a:pt x="0" y="0"/>
                    </a:lnTo>
                    <a:lnTo>
                      <a:pt x="0" y="81"/>
                    </a:lnTo>
                    <a:lnTo>
                      <a:pt x="9" y="81"/>
                    </a:lnTo>
                    <a:lnTo>
                      <a:pt x="9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1" name="Freeform 657"/>
              <p:cNvSpPr>
                <a:spLocks/>
              </p:cNvSpPr>
              <p:nvPr/>
            </p:nvSpPr>
            <p:spPr bwMode="auto">
              <a:xfrm>
                <a:off x="2916" y="2502"/>
                <a:ext cx="9" cy="6"/>
              </a:xfrm>
              <a:custGeom>
                <a:avLst/>
                <a:gdLst>
                  <a:gd name="T0" fmla="*/ 9 w 9"/>
                  <a:gd name="T1" fmla="*/ 6 h 6"/>
                  <a:gd name="T2" fmla="*/ 9 w 9"/>
                  <a:gd name="T3" fmla="*/ 4 h 6"/>
                  <a:gd name="T4" fmla="*/ 7 w 9"/>
                  <a:gd name="T5" fmla="*/ 2 h 6"/>
                  <a:gd name="T6" fmla="*/ 7 w 9"/>
                  <a:gd name="T7" fmla="*/ 0 h 6"/>
                  <a:gd name="T8" fmla="*/ 5 w 9"/>
                  <a:gd name="T9" fmla="*/ 0 h 6"/>
                  <a:gd name="T10" fmla="*/ 3 w 9"/>
                  <a:gd name="T11" fmla="*/ 0 h 6"/>
                  <a:gd name="T12" fmla="*/ 1 w 9"/>
                  <a:gd name="T13" fmla="*/ 2 h 6"/>
                  <a:gd name="T14" fmla="*/ 0 w 9"/>
                  <a:gd name="T15" fmla="*/ 4 h 6"/>
                  <a:gd name="T16" fmla="*/ 0 w 9"/>
                  <a:gd name="T17" fmla="*/ 6 h 6"/>
                  <a:gd name="T18" fmla="*/ 9 w 9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9" y="6"/>
                    </a:moveTo>
                    <a:lnTo>
                      <a:pt x="9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2" name="Freeform 658"/>
              <p:cNvSpPr>
                <a:spLocks/>
              </p:cNvSpPr>
              <p:nvPr/>
            </p:nvSpPr>
            <p:spPr bwMode="auto">
              <a:xfrm>
                <a:off x="2910" y="2508"/>
                <a:ext cx="21" cy="9"/>
              </a:xfrm>
              <a:custGeom>
                <a:avLst/>
                <a:gdLst>
                  <a:gd name="T0" fmla="*/ 11 w 21"/>
                  <a:gd name="T1" fmla="*/ 0 h 9"/>
                  <a:gd name="T2" fmla="*/ 0 w 21"/>
                  <a:gd name="T3" fmla="*/ 0 h 9"/>
                  <a:gd name="T4" fmla="*/ 2 w 21"/>
                  <a:gd name="T5" fmla="*/ 3 h 9"/>
                  <a:gd name="T6" fmla="*/ 4 w 21"/>
                  <a:gd name="T7" fmla="*/ 7 h 9"/>
                  <a:gd name="T8" fmla="*/ 7 w 21"/>
                  <a:gd name="T9" fmla="*/ 9 h 9"/>
                  <a:gd name="T10" fmla="*/ 11 w 21"/>
                  <a:gd name="T11" fmla="*/ 9 h 9"/>
                  <a:gd name="T12" fmla="*/ 15 w 21"/>
                  <a:gd name="T13" fmla="*/ 9 h 9"/>
                  <a:gd name="T14" fmla="*/ 17 w 21"/>
                  <a:gd name="T15" fmla="*/ 7 h 9"/>
                  <a:gd name="T16" fmla="*/ 21 w 21"/>
                  <a:gd name="T17" fmla="*/ 3 h 9"/>
                  <a:gd name="T18" fmla="*/ 21 w 21"/>
                  <a:gd name="T19" fmla="*/ 0 h 9"/>
                  <a:gd name="T20" fmla="*/ 11 w 21"/>
                  <a:gd name="T21" fmla="*/ 0 h 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"/>
                  <a:gd name="T34" fmla="*/ 0 h 9"/>
                  <a:gd name="T35" fmla="*/ 21 w 21"/>
                  <a:gd name="T36" fmla="*/ 9 h 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" h="9">
                    <a:moveTo>
                      <a:pt x="11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7"/>
                    </a:lnTo>
                    <a:lnTo>
                      <a:pt x="7" y="9"/>
                    </a:lnTo>
                    <a:lnTo>
                      <a:pt x="11" y="9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3" name="Freeform 659"/>
              <p:cNvSpPr>
                <a:spLocks/>
              </p:cNvSpPr>
              <p:nvPr/>
            </p:nvSpPr>
            <p:spPr bwMode="auto">
              <a:xfrm>
                <a:off x="2910" y="2496"/>
                <a:ext cx="21" cy="12"/>
              </a:xfrm>
              <a:custGeom>
                <a:avLst/>
                <a:gdLst>
                  <a:gd name="T0" fmla="*/ 11 w 21"/>
                  <a:gd name="T1" fmla="*/ 12 h 12"/>
                  <a:gd name="T2" fmla="*/ 9 w 21"/>
                  <a:gd name="T3" fmla="*/ 12 h 12"/>
                  <a:gd name="T4" fmla="*/ 11 w 21"/>
                  <a:gd name="T5" fmla="*/ 12 h 12"/>
                  <a:gd name="T6" fmla="*/ 21 w 21"/>
                  <a:gd name="T7" fmla="*/ 12 h 12"/>
                  <a:gd name="T8" fmla="*/ 21 w 21"/>
                  <a:gd name="T9" fmla="*/ 8 h 12"/>
                  <a:gd name="T10" fmla="*/ 17 w 21"/>
                  <a:gd name="T11" fmla="*/ 4 h 12"/>
                  <a:gd name="T12" fmla="*/ 13 w 21"/>
                  <a:gd name="T13" fmla="*/ 2 h 12"/>
                  <a:gd name="T14" fmla="*/ 11 w 21"/>
                  <a:gd name="T15" fmla="*/ 0 h 12"/>
                  <a:gd name="T16" fmla="*/ 7 w 21"/>
                  <a:gd name="T17" fmla="*/ 2 h 12"/>
                  <a:gd name="T18" fmla="*/ 4 w 21"/>
                  <a:gd name="T19" fmla="*/ 4 h 12"/>
                  <a:gd name="T20" fmla="*/ 2 w 21"/>
                  <a:gd name="T21" fmla="*/ 8 h 12"/>
                  <a:gd name="T22" fmla="*/ 0 w 21"/>
                  <a:gd name="T23" fmla="*/ 12 h 12"/>
                  <a:gd name="T24" fmla="*/ 11 w 21"/>
                  <a:gd name="T25" fmla="*/ 12 h 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1"/>
                  <a:gd name="T40" fmla="*/ 0 h 12"/>
                  <a:gd name="T41" fmla="*/ 21 w 21"/>
                  <a:gd name="T42" fmla="*/ 12 h 1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1" h="12">
                    <a:moveTo>
                      <a:pt x="11" y="12"/>
                    </a:moveTo>
                    <a:lnTo>
                      <a:pt x="9" y="12"/>
                    </a:lnTo>
                    <a:lnTo>
                      <a:pt x="11" y="12"/>
                    </a:lnTo>
                    <a:lnTo>
                      <a:pt x="21" y="12"/>
                    </a:lnTo>
                    <a:lnTo>
                      <a:pt x="21" y="8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4" name="Freeform 660"/>
              <p:cNvSpPr>
                <a:spLocks/>
              </p:cNvSpPr>
              <p:nvPr/>
            </p:nvSpPr>
            <p:spPr bwMode="auto">
              <a:xfrm>
                <a:off x="2910" y="2917"/>
                <a:ext cx="21" cy="11"/>
              </a:xfrm>
              <a:custGeom>
                <a:avLst/>
                <a:gdLst>
                  <a:gd name="T0" fmla="*/ 11 w 21"/>
                  <a:gd name="T1" fmla="*/ 0 h 11"/>
                  <a:gd name="T2" fmla="*/ 11 w 21"/>
                  <a:gd name="T3" fmla="*/ 2 h 11"/>
                  <a:gd name="T4" fmla="*/ 11 w 21"/>
                  <a:gd name="T5" fmla="*/ 0 h 11"/>
                  <a:gd name="T6" fmla="*/ 11 w 21"/>
                  <a:gd name="T7" fmla="*/ 2 h 11"/>
                  <a:gd name="T8" fmla="*/ 11 w 21"/>
                  <a:gd name="T9" fmla="*/ 0 h 11"/>
                  <a:gd name="T10" fmla="*/ 0 w 21"/>
                  <a:gd name="T11" fmla="*/ 0 h 11"/>
                  <a:gd name="T12" fmla="*/ 2 w 21"/>
                  <a:gd name="T13" fmla="*/ 6 h 11"/>
                  <a:gd name="T14" fmla="*/ 4 w 21"/>
                  <a:gd name="T15" fmla="*/ 8 h 11"/>
                  <a:gd name="T16" fmla="*/ 7 w 21"/>
                  <a:gd name="T17" fmla="*/ 11 h 11"/>
                  <a:gd name="T18" fmla="*/ 11 w 21"/>
                  <a:gd name="T19" fmla="*/ 11 h 11"/>
                  <a:gd name="T20" fmla="*/ 15 w 21"/>
                  <a:gd name="T21" fmla="*/ 11 h 11"/>
                  <a:gd name="T22" fmla="*/ 17 w 21"/>
                  <a:gd name="T23" fmla="*/ 8 h 11"/>
                  <a:gd name="T24" fmla="*/ 21 w 21"/>
                  <a:gd name="T25" fmla="*/ 6 h 11"/>
                  <a:gd name="T26" fmla="*/ 21 w 21"/>
                  <a:gd name="T27" fmla="*/ 0 h 11"/>
                  <a:gd name="T28" fmla="*/ 11 w 21"/>
                  <a:gd name="T29" fmla="*/ 0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1"/>
                  <a:gd name="T46" fmla="*/ 0 h 11"/>
                  <a:gd name="T47" fmla="*/ 21 w 21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1" h="11">
                    <a:moveTo>
                      <a:pt x="11" y="0"/>
                    </a:moveTo>
                    <a:lnTo>
                      <a:pt x="11" y="2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4" y="8"/>
                    </a:lnTo>
                    <a:lnTo>
                      <a:pt x="7" y="11"/>
                    </a:lnTo>
                    <a:lnTo>
                      <a:pt x="11" y="11"/>
                    </a:lnTo>
                    <a:lnTo>
                      <a:pt x="15" y="11"/>
                    </a:lnTo>
                    <a:lnTo>
                      <a:pt x="17" y="8"/>
                    </a:lnTo>
                    <a:lnTo>
                      <a:pt x="21" y="6"/>
                    </a:lnTo>
                    <a:lnTo>
                      <a:pt x="2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5" name="Freeform 661"/>
              <p:cNvSpPr>
                <a:spLocks/>
              </p:cNvSpPr>
              <p:nvPr/>
            </p:nvSpPr>
            <p:spPr bwMode="auto">
              <a:xfrm>
                <a:off x="2910" y="2908"/>
                <a:ext cx="21" cy="9"/>
              </a:xfrm>
              <a:custGeom>
                <a:avLst/>
                <a:gdLst>
                  <a:gd name="T0" fmla="*/ 11 w 21"/>
                  <a:gd name="T1" fmla="*/ 9 h 9"/>
                  <a:gd name="T2" fmla="*/ 9 w 21"/>
                  <a:gd name="T3" fmla="*/ 9 h 9"/>
                  <a:gd name="T4" fmla="*/ 11 w 21"/>
                  <a:gd name="T5" fmla="*/ 9 h 9"/>
                  <a:gd name="T6" fmla="*/ 21 w 21"/>
                  <a:gd name="T7" fmla="*/ 9 h 9"/>
                  <a:gd name="T8" fmla="*/ 21 w 21"/>
                  <a:gd name="T9" fmla="*/ 5 h 9"/>
                  <a:gd name="T10" fmla="*/ 17 w 21"/>
                  <a:gd name="T11" fmla="*/ 2 h 9"/>
                  <a:gd name="T12" fmla="*/ 13 w 21"/>
                  <a:gd name="T13" fmla="*/ 0 h 9"/>
                  <a:gd name="T14" fmla="*/ 11 w 21"/>
                  <a:gd name="T15" fmla="*/ 0 h 9"/>
                  <a:gd name="T16" fmla="*/ 7 w 21"/>
                  <a:gd name="T17" fmla="*/ 0 h 9"/>
                  <a:gd name="T18" fmla="*/ 4 w 21"/>
                  <a:gd name="T19" fmla="*/ 2 h 9"/>
                  <a:gd name="T20" fmla="*/ 2 w 21"/>
                  <a:gd name="T21" fmla="*/ 5 h 9"/>
                  <a:gd name="T22" fmla="*/ 0 w 21"/>
                  <a:gd name="T23" fmla="*/ 9 h 9"/>
                  <a:gd name="T24" fmla="*/ 11 w 21"/>
                  <a:gd name="T25" fmla="*/ 9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1"/>
                  <a:gd name="T40" fmla="*/ 0 h 9"/>
                  <a:gd name="T41" fmla="*/ 21 w 21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1" h="9">
                    <a:moveTo>
                      <a:pt x="11" y="9"/>
                    </a:moveTo>
                    <a:lnTo>
                      <a:pt x="9" y="9"/>
                    </a:lnTo>
                    <a:lnTo>
                      <a:pt x="11" y="9"/>
                    </a:lnTo>
                    <a:lnTo>
                      <a:pt x="21" y="9"/>
                    </a:lnTo>
                    <a:lnTo>
                      <a:pt x="21" y="5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6" name="Freeform 662"/>
              <p:cNvSpPr>
                <a:spLocks/>
              </p:cNvSpPr>
              <p:nvPr/>
            </p:nvSpPr>
            <p:spPr bwMode="auto">
              <a:xfrm>
                <a:off x="2916" y="3000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1 w 9"/>
                  <a:gd name="T5" fmla="*/ 4 h 6"/>
                  <a:gd name="T6" fmla="*/ 3 w 9"/>
                  <a:gd name="T7" fmla="*/ 4 h 6"/>
                  <a:gd name="T8" fmla="*/ 5 w 9"/>
                  <a:gd name="T9" fmla="*/ 6 h 6"/>
                  <a:gd name="T10" fmla="*/ 7 w 9"/>
                  <a:gd name="T11" fmla="*/ 4 h 6"/>
                  <a:gd name="T12" fmla="*/ 9 w 9"/>
                  <a:gd name="T13" fmla="*/ 2 h 6"/>
                  <a:gd name="T14" fmla="*/ 9 w 9"/>
                  <a:gd name="T15" fmla="*/ 0 h 6"/>
                  <a:gd name="T16" fmla="*/ 0 w 9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6"/>
                  <a:gd name="T29" fmla="*/ 9 w 9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6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7" name="Freeform 663"/>
              <p:cNvSpPr>
                <a:spLocks/>
              </p:cNvSpPr>
              <p:nvPr/>
            </p:nvSpPr>
            <p:spPr bwMode="auto">
              <a:xfrm>
                <a:off x="2916" y="2917"/>
                <a:ext cx="9" cy="83"/>
              </a:xfrm>
              <a:custGeom>
                <a:avLst/>
                <a:gdLst>
                  <a:gd name="T0" fmla="*/ 5 w 9"/>
                  <a:gd name="T1" fmla="*/ 0 h 83"/>
                  <a:gd name="T2" fmla="*/ 0 w 9"/>
                  <a:gd name="T3" fmla="*/ 0 h 83"/>
                  <a:gd name="T4" fmla="*/ 0 w 9"/>
                  <a:gd name="T5" fmla="*/ 83 h 83"/>
                  <a:gd name="T6" fmla="*/ 9 w 9"/>
                  <a:gd name="T7" fmla="*/ 83 h 83"/>
                  <a:gd name="T8" fmla="*/ 9 w 9"/>
                  <a:gd name="T9" fmla="*/ 0 h 83"/>
                  <a:gd name="T10" fmla="*/ 5 w 9"/>
                  <a:gd name="T11" fmla="*/ 0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83"/>
                  <a:gd name="T20" fmla="*/ 9 w 9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83">
                    <a:moveTo>
                      <a:pt x="5" y="0"/>
                    </a:moveTo>
                    <a:lnTo>
                      <a:pt x="0" y="0"/>
                    </a:lnTo>
                    <a:lnTo>
                      <a:pt x="0" y="83"/>
                    </a:lnTo>
                    <a:lnTo>
                      <a:pt x="9" y="83"/>
                    </a:lnTo>
                    <a:lnTo>
                      <a:pt x="9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8" name="Freeform 664"/>
              <p:cNvSpPr>
                <a:spLocks/>
              </p:cNvSpPr>
              <p:nvPr/>
            </p:nvSpPr>
            <p:spPr bwMode="auto">
              <a:xfrm>
                <a:off x="2916" y="2913"/>
                <a:ext cx="9" cy="4"/>
              </a:xfrm>
              <a:custGeom>
                <a:avLst/>
                <a:gdLst>
                  <a:gd name="T0" fmla="*/ 9 w 9"/>
                  <a:gd name="T1" fmla="*/ 4 h 4"/>
                  <a:gd name="T2" fmla="*/ 9 w 9"/>
                  <a:gd name="T3" fmla="*/ 2 h 4"/>
                  <a:gd name="T4" fmla="*/ 7 w 9"/>
                  <a:gd name="T5" fmla="*/ 0 h 4"/>
                  <a:gd name="T6" fmla="*/ 5 w 9"/>
                  <a:gd name="T7" fmla="*/ 0 h 4"/>
                  <a:gd name="T8" fmla="*/ 3 w 9"/>
                  <a:gd name="T9" fmla="*/ 0 h 4"/>
                  <a:gd name="T10" fmla="*/ 1 w 9"/>
                  <a:gd name="T11" fmla="*/ 0 h 4"/>
                  <a:gd name="T12" fmla="*/ 0 w 9"/>
                  <a:gd name="T13" fmla="*/ 2 h 4"/>
                  <a:gd name="T14" fmla="*/ 0 w 9"/>
                  <a:gd name="T15" fmla="*/ 4 h 4"/>
                  <a:gd name="T16" fmla="*/ 9 w 9"/>
                  <a:gd name="T17" fmla="*/ 4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4"/>
                  <a:gd name="T29" fmla="*/ 9 w 9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4">
                    <a:moveTo>
                      <a:pt x="9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39" name="Freeform 665"/>
              <p:cNvSpPr>
                <a:spLocks/>
              </p:cNvSpPr>
              <p:nvPr/>
            </p:nvSpPr>
            <p:spPr bwMode="auto">
              <a:xfrm>
                <a:off x="2917" y="3059"/>
                <a:ext cx="8" cy="7"/>
              </a:xfrm>
              <a:custGeom>
                <a:avLst/>
                <a:gdLst>
                  <a:gd name="T0" fmla="*/ 0 w 8"/>
                  <a:gd name="T1" fmla="*/ 7 h 7"/>
                  <a:gd name="T2" fmla="*/ 2 w 8"/>
                  <a:gd name="T3" fmla="*/ 7 h 7"/>
                  <a:gd name="T4" fmla="*/ 4 w 8"/>
                  <a:gd name="T5" fmla="*/ 7 h 7"/>
                  <a:gd name="T6" fmla="*/ 6 w 8"/>
                  <a:gd name="T7" fmla="*/ 7 h 7"/>
                  <a:gd name="T8" fmla="*/ 8 w 8"/>
                  <a:gd name="T9" fmla="*/ 5 h 7"/>
                  <a:gd name="T10" fmla="*/ 8 w 8"/>
                  <a:gd name="T11" fmla="*/ 3 h 7"/>
                  <a:gd name="T12" fmla="*/ 8 w 8"/>
                  <a:gd name="T13" fmla="*/ 1 h 7"/>
                  <a:gd name="T14" fmla="*/ 6 w 8"/>
                  <a:gd name="T15" fmla="*/ 0 h 7"/>
                  <a:gd name="T16" fmla="*/ 0 w 8"/>
                  <a:gd name="T17" fmla="*/ 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7"/>
                  <a:gd name="T29" fmla="*/ 8 w 8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7">
                    <a:moveTo>
                      <a:pt x="0" y="7"/>
                    </a:moveTo>
                    <a:lnTo>
                      <a:pt x="2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0" name="Freeform 666"/>
              <p:cNvSpPr>
                <a:spLocks/>
              </p:cNvSpPr>
              <p:nvPr/>
            </p:nvSpPr>
            <p:spPr bwMode="auto">
              <a:xfrm>
                <a:off x="2855" y="2996"/>
                <a:ext cx="68" cy="70"/>
              </a:xfrm>
              <a:custGeom>
                <a:avLst/>
                <a:gdLst>
                  <a:gd name="T0" fmla="*/ 4 w 68"/>
                  <a:gd name="T1" fmla="*/ 4 h 70"/>
                  <a:gd name="T2" fmla="*/ 0 w 68"/>
                  <a:gd name="T3" fmla="*/ 8 h 70"/>
                  <a:gd name="T4" fmla="*/ 62 w 68"/>
                  <a:gd name="T5" fmla="*/ 70 h 70"/>
                  <a:gd name="T6" fmla="*/ 68 w 68"/>
                  <a:gd name="T7" fmla="*/ 63 h 70"/>
                  <a:gd name="T8" fmla="*/ 8 w 68"/>
                  <a:gd name="T9" fmla="*/ 0 h 70"/>
                  <a:gd name="T10" fmla="*/ 4 w 68"/>
                  <a:gd name="T11" fmla="*/ 4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8"/>
                  <a:gd name="T19" fmla="*/ 0 h 70"/>
                  <a:gd name="T20" fmla="*/ 68 w 68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8" h="70">
                    <a:moveTo>
                      <a:pt x="4" y="4"/>
                    </a:moveTo>
                    <a:lnTo>
                      <a:pt x="0" y="8"/>
                    </a:lnTo>
                    <a:lnTo>
                      <a:pt x="62" y="70"/>
                    </a:lnTo>
                    <a:lnTo>
                      <a:pt x="68" y="63"/>
                    </a:lnTo>
                    <a:lnTo>
                      <a:pt x="8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1" name="Freeform 667"/>
              <p:cNvSpPr>
                <a:spLocks/>
              </p:cNvSpPr>
              <p:nvPr/>
            </p:nvSpPr>
            <p:spPr bwMode="auto">
              <a:xfrm>
                <a:off x="2853" y="2994"/>
                <a:ext cx="10" cy="10"/>
              </a:xfrm>
              <a:custGeom>
                <a:avLst/>
                <a:gdLst>
                  <a:gd name="T0" fmla="*/ 10 w 10"/>
                  <a:gd name="T1" fmla="*/ 2 h 10"/>
                  <a:gd name="T2" fmla="*/ 8 w 10"/>
                  <a:gd name="T3" fmla="*/ 0 h 10"/>
                  <a:gd name="T4" fmla="*/ 6 w 10"/>
                  <a:gd name="T5" fmla="*/ 0 h 10"/>
                  <a:gd name="T6" fmla="*/ 4 w 10"/>
                  <a:gd name="T7" fmla="*/ 0 h 10"/>
                  <a:gd name="T8" fmla="*/ 2 w 10"/>
                  <a:gd name="T9" fmla="*/ 2 h 10"/>
                  <a:gd name="T10" fmla="*/ 0 w 10"/>
                  <a:gd name="T11" fmla="*/ 4 h 10"/>
                  <a:gd name="T12" fmla="*/ 0 w 10"/>
                  <a:gd name="T13" fmla="*/ 6 h 10"/>
                  <a:gd name="T14" fmla="*/ 0 w 10"/>
                  <a:gd name="T15" fmla="*/ 8 h 10"/>
                  <a:gd name="T16" fmla="*/ 2 w 10"/>
                  <a:gd name="T17" fmla="*/ 10 h 10"/>
                  <a:gd name="T18" fmla="*/ 10 w 10"/>
                  <a:gd name="T19" fmla="*/ 2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10"/>
                  <a:gd name="T32" fmla="*/ 10 w 10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10">
                    <a:moveTo>
                      <a:pt x="10" y="2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2" name="Freeform 668"/>
              <p:cNvSpPr>
                <a:spLocks/>
              </p:cNvSpPr>
              <p:nvPr/>
            </p:nvSpPr>
            <p:spPr bwMode="auto">
              <a:xfrm>
                <a:off x="2916" y="3123"/>
                <a:ext cx="9" cy="5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2 h 5"/>
                  <a:gd name="T4" fmla="*/ 1 w 9"/>
                  <a:gd name="T5" fmla="*/ 4 h 5"/>
                  <a:gd name="T6" fmla="*/ 3 w 9"/>
                  <a:gd name="T7" fmla="*/ 5 h 5"/>
                  <a:gd name="T8" fmla="*/ 5 w 9"/>
                  <a:gd name="T9" fmla="*/ 5 h 5"/>
                  <a:gd name="T10" fmla="*/ 7 w 9"/>
                  <a:gd name="T11" fmla="*/ 5 h 5"/>
                  <a:gd name="T12" fmla="*/ 7 w 9"/>
                  <a:gd name="T13" fmla="*/ 4 h 5"/>
                  <a:gd name="T14" fmla="*/ 9 w 9"/>
                  <a:gd name="T15" fmla="*/ 2 h 5"/>
                  <a:gd name="T16" fmla="*/ 9 w 9"/>
                  <a:gd name="T17" fmla="*/ 0 h 5"/>
                  <a:gd name="T18" fmla="*/ 0 w 9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3" name="Freeform 669"/>
              <p:cNvSpPr>
                <a:spLocks/>
              </p:cNvSpPr>
              <p:nvPr/>
            </p:nvSpPr>
            <p:spPr bwMode="auto">
              <a:xfrm>
                <a:off x="2916" y="3062"/>
                <a:ext cx="9" cy="61"/>
              </a:xfrm>
              <a:custGeom>
                <a:avLst/>
                <a:gdLst>
                  <a:gd name="T0" fmla="*/ 5 w 9"/>
                  <a:gd name="T1" fmla="*/ 0 h 61"/>
                  <a:gd name="T2" fmla="*/ 0 w 9"/>
                  <a:gd name="T3" fmla="*/ 0 h 61"/>
                  <a:gd name="T4" fmla="*/ 0 w 9"/>
                  <a:gd name="T5" fmla="*/ 61 h 61"/>
                  <a:gd name="T6" fmla="*/ 9 w 9"/>
                  <a:gd name="T7" fmla="*/ 61 h 61"/>
                  <a:gd name="T8" fmla="*/ 9 w 9"/>
                  <a:gd name="T9" fmla="*/ 0 h 61"/>
                  <a:gd name="T10" fmla="*/ 5 w 9"/>
                  <a:gd name="T11" fmla="*/ 0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61"/>
                  <a:gd name="T20" fmla="*/ 9 w 9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61">
                    <a:moveTo>
                      <a:pt x="5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9" y="61"/>
                    </a:lnTo>
                    <a:lnTo>
                      <a:pt x="9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4" name="Freeform 670"/>
              <p:cNvSpPr>
                <a:spLocks/>
              </p:cNvSpPr>
              <p:nvPr/>
            </p:nvSpPr>
            <p:spPr bwMode="auto">
              <a:xfrm>
                <a:off x="2916" y="3057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9 w 9"/>
                  <a:gd name="T3" fmla="*/ 3 h 5"/>
                  <a:gd name="T4" fmla="*/ 7 w 9"/>
                  <a:gd name="T5" fmla="*/ 2 h 5"/>
                  <a:gd name="T6" fmla="*/ 7 w 9"/>
                  <a:gd name="T7" fmla="*/ 0 h 5"/>
                  <a:gd name="T8" fmla="*/ 5 w 9"/>
                  <a:gd name="T9" fmla="*/ 0 h 5"/>
                  <a:gd name="T10" fmla="*/ 3 w 9"/>
                  <a:gd name="T11" fmla="*/ 0 h 5"/>
                  <a:gd name="T12" fmla="*/ 1 w 9"/>
                  <a:gd name="T13" fmla="*/ 2 h 5"/>
                  <a:gd name="T14" fmla="*/ 0 w 9"/>
                  <a:gd name="T15" fmla="*/ 3 h 5"/>
                  <a:gd name="T16" fmla="*/ 0 w 9"/>
                  <a:gd name="T17" fmla="*/ 5 h 5"/>
                  <a:gd name="T18" fmla="*/ 9 w 9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9" y="5"/>
                    </a:moveTo>
                    <a:lnTo>
                      <a:pt x="9" y="3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5" name="Freeform 671"/>
              <p:cNvSpPr>
                <a:spLocks/>
              </p:cNvSpPr>
              <p:nvPr/>
            </p:nvSpPr>
            <p:spPr bwMode="auto">
              <a:xfrm>
                <a:off x="2874" y="3138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2 w 6"/>
                  <a:gd name="T3" fmla="*/ 2 h 11"/>
                  <a:gd name="T4" fmla="*/ 0 w 6"/>
                  <a:gd name="T5" fmla="*/ 4 h 11"/>
                  <a:gd name="T6" fmla="*/ 0 w 6"/>
                  <a:gd name="T7" fmla="*/ 6 h 11"/>
                  <a:gd name="T8" fmla="*/ 0 w 6"/>
                  <a:gd name="T9" fmla="*/ 7 h 11"/>
                  <a:gd name="T10" fmla="*/ 2 w 6"/>
                  <a:gd name="T11" fmla="*/ 9 h 11"/>
                  <a:gd name="T12" fmla="*/ 2 w 6"/>
                  <a:gd name="T13" fmla="*/ 11 h 11"/>
                  <a:gd name="T14" fmla="*/ 6 w 6"/>
                  <a:gd name="T15" fmla="*/ 11 h 11"/>
                  <a:gd name="T16" fmla="*/ 6 w 6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6" y="0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6" name="Freeform 672"/>
              <p:cNvSpPr>
                <a:spLocks/>
              </p:cNvSpPr>
              <p:nvPr/>
            </p:nvSpPr>
            <p:spPr bwMode="auto">
              <a:xfrm>
                <a:off x="2880" y="3138"/>
                <a:ext cx="81" cy="11"/>
              </a:xfrm>
              <a:custGeom>
                <a:avLst/>
                <a:gdLst>
                  <a:gd name="T0" fmla="*/ 81 w 81"/>
                  <a:gd name="T1" fmla="*/ 6 h 11"/>
                  <a:gd name="T2" fmla="*/ 81 w 81"/>
                  <a:gd name="T3" fmla="*/ 2 h 11"/>
                  <a:gd name="T4" fmla="*/ 0 w 81"/>
                  <a:gd name="T5" fmla="*/ 0 h 11"/>
                  <a:gd name="T6" fmla="*/ 0 w 81"/>
                  <a:gd name="T7" fmla="*/ 11 h 11"/>
                  <a:gd name="T8" fmla="*/ 81 w 81"/>
                  <a:gd name="T9" fmla="*/ 11 h 11"/>
                  <a:gd name="T10" fmla="*/ 81 w 81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1"/>
                  <a:gd name="T20" fmla="*/ 81 w 8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1">
                    <a:moveTo>
                      <a:pt x="81" y="6"/>
                    </a:moveTo>
                    <a:lnTo>
                      <a:pt x="81" y="2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1" y="11"/>
                    </a:lnTo>
                    <a:lnTo>
                      <a:pt x="8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7" name="Freeform 673"/>
              <p:cNvSpPr>
                <a:spLocks/>
              </p:cNvSpPr>
              <p:nvPr/>
            </p:nvSpPr>
            <p:spPr bwMode="auto">
              <a:xfrm>
                <a:off x="2961" y="3140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4 w 5"/>
                  <a:gd name="T5" fmla="*/ 7 h 9"/>
                  <a:gd name="T6" fmla="*/ 5 w 5"/>
                  <a:gd name="T7" fmla="*/ 5 h 9"/>
                  <a:gd name="T8" fmla="*/ 5 w 5"/>
                  <a:gd name="T9" fmla="*/ 4 h 9"/>
                  <a:gd name="T10" fmla="*/ 5 w 5"/>
                  <a:gd name="T11" fmla="*/ 2 h 9"/>
                  <a:gd name="T12" fmla="*/ 4 w 5"/>
                  <a:gd name="T13" fmla="*/ 0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8" name="Freeform 674"/>
              <p:cNvSpPr>
                <a:spLocks/>
              </p:cNvSpPr>
              <p:nvPr/>
            </p:nvSpPr>
            <p:spPr bwMode="auto">
              <a:xfrm>
                <a:off x="2883" y="3149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2 h 10"/>
                  <a:gd name="T6" fmla="*/ 2 w 6"/>
                  <a:gd name="T7" fmla="*/ 4 h 10"/>
                  <a:gd name="T8" fmla="*/ 0 w 6"/>
                  <a:gd name="T9" fmla="*/ 6 h 10"/>
                  <a:gd name="T10" fmla="*/ 2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49" name="Freeform 675"/>
              <p:cNvSpPr>
                <a:spLocks/>
              </p:cNvSpPr>
              <p:nvPr/>
            </p:nvSpPr>
            <p:spPr bwMode="auto">
              <a:xfrm>
                <a:off x="2889" y="3149"/>
                <a:ext cx="51" cy="10"/>
              </a:xfrm>
              <a:custGeom>
                <a:avLst/>
                <a:gdLst>
                  <a:gd name="T0" fmla="*/ 51 w 51"/>
                  <a:gd name="T1" fmla="*/ 6 h 10"/>
                  <a:gd name="T2" fmla="*/ 51 w 51"/>
                  <a:gd name="T3" fmla="*/ 0 h 10"/>
                  <a:gd name="T4" fmla="*/ 0 w 51"/>
                  <a:gd name="T5" fmla="*/ 0 h 10"/>
                  <a:gd name="T6" fmla="*/ 0 w 51"/>
                  <a:gd name="T7" fmla="*/ 10 h 10"/>
                  <a:gd name="T8" fmla="*/ 51 w 51"/>
                  <a:gd name="T9" fmla="*/ 10 h 10"/>
                  <a:gd name="T10" fmla="*/ 51 w 51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10"/>
                  <a:gd name="T20" fmla="*/ 51 w 5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10">
                    <a:moveTo>
                      <a:pt x="51" y="6"/>
                    </a:moveTo>
                    <a:lnTo>
                      <a:pt x="5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51" y="10"/>
                    </a:lnTo>
                    <a:lnTo>
                      <a:pt x="5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0" name="Freeform 676"/>
              <p:cNvSpPr>
                <a:spLocks/>
              </p:cNvSpPr>
              <p:nvPr/>
            </p:nvSpPr>
            <p:spPr bwMode="auto">
              <a:xfrm>
                <a:off x="2940" y="3149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10 h 10"/>
                  <a:gd name="T6" fmla="*/ 6 w 6"/>
                  <a:gd name="T7" fmla="*/ 8 h 10"/>
                  <a:gd name="T8" fmla="*/ 6 w 6"/>
                  <a:gd name="T9" fmla="*/ 6 h 10"/>
                  <a:gd name="T10" fmla="*/ 6 w 6"/>
                  <a:gd name="T11" fmla="*/ 4 h 10"/>
                  <a:gd name="T12" fmla="*/ 4 w 6"/>
                  <a:gd name="T13" fmla="*/ 2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1" name="Freeform 677"/>
              <p:cNvSpPr>
                <a:spLocks/>
              </p:cNvSpPr>
              <p:nvPr/>
            </p:nvSpPr>
            <p:spPr bwMode="auto">
              <a:xfrm>
                <a:off x="2936" y="3149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0 h 11"/>
                  <a:gd name="T4" fmla="*/ 0 w 4"/>
                  <a:gd name="T5" fmla="*/ 2 h 11"/>
                  <a:gd name="T6" fmla="*/ 0 w 4"/>
                  <a:gd name="T7" fmla="*/ 4 h 11"/>
                  <a:gd name="T8" fmla="*/ 0 w 4"/>
                  <a:gd name="T9" fmla="*/ 6 h 11"/>
                  <a:gd name="T10" fmla="*/ 0 w 4"/>
                  <a:gd name="T11" fmla="*/ 8 h 11"/>
                  <a:gd name="T12" fmla="*/ 0 w 4"/>
                  <a:gd name="T13" fmla="*/ 10 h 11"/>
                  <a:gd name="T14" fmla="*/ 2 w 4"/>
                  <a:gd name="T15" fmla="*/ 10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2" name="Freeform 678"/>
              <p:cNvSpPr>
                <a:spLocks/>
              </p:cNvSpPr>
              <p:nvPr/>
            </p:nvSpPr>
            <p:spPr bwMode="auto">
              <a:xfrm>
                <a:off x="2940" y="3149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11 w 11"/>
                  <a:gd name="T3" fmla="*/ 0 h 11"/>
                  <a:gd name="T4" fmla="*/ 0 w 11"/>
                  <a:gd name="T5" fmla="*/ 0 h 11"/>
                  <a:gd name="T6" fmla="*/ 0 w 11"/>
                  <a:gd name="T7" fmla="*/ 11 h 11"/>
                  <a:gd name="T8" fmla="*/ 11 w 11"/>
                  <a:gd name="T9" fmla="*/ 11 h 11"/>
                  <a:gd name="T10" fmla="*/ 11 w 11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1"/>
                  <a:gd name="T20" fmla="*/ 11 w 1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1">
                    <a:moveTo>
                      <a:pt x="11" y="6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11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3" name="Freeform 679"/>
              <p:cNvSpPr>
                <a:spLocks/>
              </p:cNvSpPr>
              <p:nvPr/>
            </p:nvSpPr>
            <p:spPr bwMode="auto">
              <a:xfrm>
                <a:off x="2951" y="3149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0 h 11"/>
                  <a:gd name="T4" fmla="*/ 4 w 6"/>
                  <a:gd name="T5" fmla="*/ 10 h 11"/>
                  <a:gd name="T6" fmla="*/ 4 w 6"/>
                  <a:gd name="T7" fmla="*/ 8 h 11"/>
                  <a:gd name="T8" fmla="*/ 6 w 6"/>
                  <a:gd name="T9" fmla="*/ 6 h 11"/>
                  <a:gd name="T10" fmla="*/ 4 w 6"/>
                  <a:gd name="T11" fmla="*/ 4 h 11"/>
                  <a:gd name="T12" fmla="*/ 4 w 6"/>
                  <a:gd name="T13" fmla="*/ 2 h 11"/>
                  <a:gd name="T14" fmla="*/ 2 w 6"/>
                  <a:gd name="T15" fmla="*/ 0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4" name="Freeform 680"/>
              <p:cNvSpPr>
                <a:spLocks/>
              </p:cNvSpPr>
              <p:nvPr/>
            </p:nvSpPr>
            <p:spPr bwMode="auto">
              <a:xfrm>
                <a:off x="2895" y="3159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0 h 11"/>
                  <a:gd name="T4" fmla="*/ 0 w 4"/>
                  <a:gd name="T5" fmla="*/ 1 h 11"/>
                  <a:gd name="T6" fmla="*/ 0 w 4"/>
                  <a:gd name="T7" fmla="*/ 3 h 11"/>
                  <a:gd name="T8" fmla="*/ 0 w 4"/>
                  <a:gd name="T9" fmla="*/ 5 h 11"/>
                  <a:gd name="T10" fmla="*/ 0 w 4"/>
                  <a:gd name="T11" fmla="*/ 7 h 11"/>
                  <a:gd name="T12" fmla="*/ 0 w 4"/>
                  <a:gd name="T13" fmla="*/ 9 h 11"/>
                  <a:gd name="T14" fmla="*/ 2 w 4"/>
                  <a:gd name="T15" fmla="*/ 9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5" name="Freeform 681"/>
              <p:cNvSpPr>
                <a:spLocks/>
              </p:cNvSpPr>
              <p:nvPr/>
            </p:nvSpPr>
            <p:spPr bwMode="auto">
              <a:xfrm>
                <a:off x="2899" y="3159"/>
                <a:ext cx="41" cy="11"/>
              </a:xfrm>
              <a:custGeom>
                <a:avLst/>
                <a:gdLst>
                  <a:gd name="T0" fmla="*/ 41 w 41"/>
                  <a:gd name="T1" fmla="*/ 5 h 11"/>
                  <a:gd name="T2" fmla="*/ 41 w 41"/>
                  <a:gd name="T3" fmla="*/ 0 h 11"/>
                  <a:gd name="T4" fmla="*/ 0 w 41"/>
                  <a:gd name="T5" fmla="*/ 0 h 11"/>
                  <a:gd name="T6" fmla="*/ 0 w 41"/>
                  <a:gd name="T7" fmla="*/ 11 h 11"/>
                  <a:gd name="T8" fmla="*/ 41 w 41"/>
                  <a:gd name="T9" fmla="*/ 11 h 11"/>
                  <a:gd name="T10" fmla="*/ 41 w 4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1"/>
                  <a:gd name="T20" fmla="*/ 41 w 4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1">
                    <a:moveTo>
                      <a:pt x="41" y="5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41" y="11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6" name="Freeform 682"/>
              <p:cNvSpPr>
                <a:spLocks/>
              </p:cNvSpPr>
              <p:nvPr/>
            </p:nvSpPr>
            <p:spPr bwMode="auto">
              <a:xfrm>
                <a:off x="2940" y="3159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3 h 11"/>
                  <a:gd name="T12" fmla="*/ 4 w 6"/>
                  <a:gd name="T13" fmla="*/ 1 h 11"/>
                  <a:gd name="T14" fmla="*/ 2 w 6"/>
                  <a:gd name="T15" fmla="*/ 1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7" name="Freeform 683"/>
              <p:cNvSpPr>
                <a:spLocks/>
              </p:cNvSpPr>
              <p:nvPr/>
            </p:nvSpPr>
            <p:spPr bwMode="auto">
              <a:xfrm>
                <a:off x="2904" y="3170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0 h 9"/>
                  <a:gd name="T6" fmla="*/ 2 w 6"/>
                  <a:gd name="T7" fmla="*/ 2 h 9"/>
                  <a:gd name="T8" fmla="*/ 0 w 6"/>
                  <a:gd name="T9" fmla="*/ 4 h 9"/>
                  <a:gd name="T10" fmla="*/ 2 w 6"/>
                  <a:gd name="T11" fmla="*/ 6 h 9"/>
                  <a:gd name="T12" fmla="*/ 2 w 6"/>
                  <a:gd name="T13" fmla="*/ 7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8" name="Freeform 684"/>
              <p:cNvSpPr>
                <a:spLocks/>
              </p:cNvSpPr>
              <p:nvPr/>
            </p:nvSpPr>
            <p:spPr bwMode="auto">
              <a:xfrm>
                <a:off x="2910" y="3170"/>
                <a:ext cx="21" cy="9"/>
              </a:xfrm>
              <a:custGeom>
                <a:avLst/>
                <a:gdLst>
                  <a:gd name="T0" fmla="*/ 21 w 21"/>
                  <a:gd name="T1" fmla="*/ 6 h 9"/>
                  <a:gd name="T2" fmla="*/ 21 w 21"/>
                  <a:gd name="T3" fmla="*/ 0 h 9"/>
                  <a:gd name="T4" fmla="*/ 0 w 21"/>
                  <a:gd name="T5" fmla="*/ 0 h 9"/>
                  <a:gd name="T6" fmla="*/ 0 w 21"/>
                  <a:gd name="T7" fmla="*/ 9 h 9"/>
                  <a:gd name="T8" fmla="*/ 21 w 21"/>
                  <a:gd name="T9" fmla="*/ 9 h 9"/>
                  <a:gd name="T10" fmla="*/ 21 w 21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9"/>
                  <a:gd name="T20" fmla="*/ 21 w 2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9">
                    <a:moveTo>
                      <a:pt x="21" y="6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1" y="9"/>
                    </a:ln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59" name="Freeform 685"/>
              <p:cNvSpPr>
                <a:spLocks/>
              </p:cNvSpPr>
              <p:nvPr/>
            </p:nvSpPr>
            <p:spPr bwMode="auto">
              <a:xfrm>
                <a:off x="2931" y="3170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3 w 5"/>
                  <a:gd name="T5" fmla="*/ 7 h 9"/>
                  <a:gd name="T6" fmla="*/ 5 w 5"/>
                  <a:gd name="T7" fmla="*/ 7 h 9"/>
                  <a:gd name="T8" fmla="*/ 5 w 5"/>
                  <a:gd name="T9" fmla="*/ 6 h 9"/>
                  <a:gd name="T10" fmla="*/ 5 w 5"/>
                  <a:gd name="T11" fmla="*/ 4 h 9"/>
                  <a:gd name="T12" fmla="*/ 3 w 5"/>
                  <a:gd name="T13" fmla="*/ 2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0" name="Freeform 686"/>
              <p:cNvSpPr>
                <a:spLocks/>
              </p:cNvSpPr>
              <p:nvPr/>
            </p:nvSpPr>
            <p:spPr bwMode="auto">
              <a:xfrm>
                <a:off x="2916" y="3119"/>
                <a:ext cx="9" cy="4"/>
              </a:xfrm>
              <a:custGeom>
                <a:avLst/>
                <a:gdLst>
                  <a:gd name="T0" fmla="*/ 9 w 9"/>
                  <a:gd name="T1" fmla="*/ 4 h 4"/>
                  <a:gd name="T2" fmla="*/ 9 w 9"/>
                  <a:gd name="T3" fmla="*/ 2 h 4"/>
                  <a:gd name="T4" fmla="*/ 7 w 9"/>
                  <a:gd name="T5" fmla="*/ 0 h 4"/>
                  <a:gd name="T6" fmla="*/ 5 w 9"/>
                  <a:gd name="T7" fmla="*/ 0 h 4"/>
                  <a:gd name="T8" fmla="*/ 3 w 9"/>
                  <a:gd name="T9" fmla="*/ 0 h 4"/>
                  <a:gd name="T10" fmla="*/ 1 w 9"/>
                  <a:gd name="T11" fmla="*/ 0 h 4"/>
                  <a:gd name="T12" fmla="*/ 0 w 9"/>
                  <a:gd name="T13" fmla="*/ 2 h 4"/>
                  <a:gd name="T14" fmla="*/ 0 w 9"/>
                  <a:gd name="T15" fmla="*/ 4 h 4"/>
                  <a:gd name="T16" fmla="*/ 9 w 9"/>
                  <a:gd name="T17" fmla="*/ 4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4"/>
                  <a:gd name="T29" fmla="*/ 9 w 9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4">
                    <a:moveTo>
                      <a:pt x="9" y="4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1" name="Freeform 687"/>
              <p:cNvSpPr>
                <a:spLocks/>
              </p:cNvSpPr>
              <p:nvPr/>
            </p:nvSpPr>
            <p:spPr bwMode="auto">
              <a:xfrm>
                <a:off x="2916" y="3123"/>
                <a:ext cx="9" cy="21"/>
              </a:xfrm>
              <a:custGeom>
                <a:avLst/>
                <a:gdLst>
                  <a:gd name="T0" fmla="*/ 3 w 9"/>
                  <a:gd name="T1" fmla="*/ 21 h 21"/>
                  <a:gd name="T2" fmla="*/ 9 w 9"/>
                  <a:gd name="T3" fmla="*/ 21 h 21"/>
                  <a:gd name="T4" fmla="*/ 9 w 9"/>
                  <a:gd name="T5" fmla="*/ 0 h 21"/>
                  <a:gd name="T6" fmla="*/ 0 w 9"/>
                  <a:gd name="T7" fmla="*/ 0 h 21"/>
                  <a:gd name="T8" fmla="*/ 0 w 9"/>
                  <a:gd name="T9" fmla="*/ 21 h 21"/>
                  <a:gd name="T10" fmla="*/ 3 w 9"/>
                  <a:gd name="T11" fmla="*/ 2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21"/>
                  <a:gd name="T20" fmla="*/ 9 w 9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21">
                    <a:moveTo>
                      <a:pt x="3" y="21"/>
                    </a:moveTo>
                    <a:lnTo>
                      <a:pt x="9" y="21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2" name="Freeform 688"/>
              <p:cNvSpPr>
                <a:spLocks/>
              </p:cNvSpPr>
              <p:nvPr/>
            </p:nvSpPr>
            <p:spPr bwMode="auto">
              <a:xfrm>
                <a:off x="2916" y="3144"/>
                <a:ext cx="9" cy="5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1 h 5"/>
                  <a:gd name="T4" fmla="*/ 0 w 9"/>
                  <a:gd name="T5" fmla="*/ 3 h 5"/>
                  <a:gd name="T6" fmla="*/ 1 w 9"/>
                  <a:gd name="T7" fmla="*/ 5 h 5"/>
                  <a:gd name="T8" fmla="*/ 3 w 9"/>
                  <a:gd name="T9" fmla="*/ 5 h 5"/>
                  <a:gd name="T10" fmla="*/ 5 w 9"/>
                  <a:gd name="T11" fmla="*/ 5 h 5"/>
                  <a:gd name="T12" fmla="*/ 7 w 9"/>
                  <a:gd name="T13" fmla="*/ 3 h 5"/>
                  <a:gd name="T14" fmla="*/ 9 w 9"/>
                  <a:gd name="T15" fmla="*/ 1 h 5"/>
                  <a:gd name="T16" fmla="*/ 9 w 9"/>
                  <a:gd name="T17" fmla="*/ 0 h 5"/>
                  <a:gd name="T18" fmla="*/ 0 w 9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3" name="Freeform 689"/>
              <p:cNvSpPr>
                <a:spLocks/>
              </p:cNvSpPr>
              <p:nvPr/>
            </p:nvSpPr>
            <p:spPr bwMode="auto">
              <a:xfrm>
                <a:off x="2916" y="2502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1 w 5"/>
                  <a:gd name="T3" fmla="*/ 0 h 9"/>
                  <a:gd name="T4" fmla="*/ 1 w 5"/>
                  <a:gd name="T5" fmla="*/ 2 h 9"/>
                  <a:gd name="T6" fmla="*/ 0 w 5"/>
                  <a:gd name="T7" fmla="*/ 4 h 9"/>
                  <a:gd name="T8" fmla="*/ 0 w 5"/>
                  <a:gd name="T9" fmla="*/ 6 h 9"/>
                  <a:gd name="T10" fmla="*/ 0 w 5"/>
                  <a:gd name="T11" fmla="*/ 8 h 9"/>
                  <a:gd name="T12" fmla="*/ 1 w 5"/>
                  <a:gd name="T13" fmla="*/ 9 h 9"/>
                  <a:gd name="T14" fmla="*/ 5 w 5"/>
                  <a:gd name="T15" fmla="*/ 9 h 9"/>
                  <a:gd name="T16" fmla="*/ 5 w 5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"/>
                  <a:gd name="T28" fmla="*/ 0 h 9"/>
                  <a:gd name="T29" fmla="*/ 5 w 5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" h="9">
                    <a:moveTo>
                      <a:pt x="5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4" name="Freeform 690"/>
              <p:cNvSpPr>
                <a:spLocks/>
              </p:cNvSpPr>
              <p:nvPr/>
            </p:nvSpPr>
            <p:spPr bwMode="auto">
              <a:xfrm>
                <a:off x="2921" y="2502"/>
                <a:ext cx="164" cy="9"/>
              </a:xfrm>
              <a:custGeom>
                <a:avLst/>
                <a:gdLst>
                  <a:gd name="T0" fmla="*/ 164 w 164"/>
                  <a:gd name="T1" fmla="*/ 6 h 9"/>
                  <a:gd name="T2" fmla="*/ 164 w 164"/>
                  <a:gd name="T3" fmla="*/ 0 h 9"/>
                  <a:gd name="T4" fmla="*/ 0 w 164"/>
                  <a:gd name="T5" fmla="*/ 0 h 9"/>
                  <a:gd name="T6" fmla="*/ 0 w 164"/>
                  <a:gd name="T7" fmla="*/ 9 h 9"/>
                  <a:gd name="T8" fmla="*/ 164 w 164"/>
                  <a:gd name="T9" fmla="*/ 9 h 9"/>
                  <a:gd name="T10" fmla="*/ 164 w 164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4"/>
                  <a:gd name="T19" fmla="*/ 0 h 9"/>
                  <a:gd name="T20" fmla="*/ 164 w 164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4" h="9">
                    <a:moveTo>
                      <a:pt x="164" y="6"/>
                    </a:moveTo>
                    <a:lnTo>
                      <a:pt x="164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64" y="9"/>
                    </a:lnTo>
                    <a:lnTo>
                      <a:pt x="164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5" name="Freeform 691"/>
              <p:cNvSpPr>
                <a:spLocks/>
              </p:cNvSpPr>
              <p:nvPr/>
            </p:nvSpPr>
            <p:spPr bwMode="auto">
              <a:xfrm>
                <a:off x="3085" y="2502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9 h 9"/>
                  <a:gd name="T6" fmla="*/ 4 w 4"/>
                  <a:gd name="T7" fmla="*/ 8 h 9"/>
                  <a:gd name="T8" fmla="*/ 4 w 4"/>
                  <a:gd name="T9" fmla="*/ 6 h 9"/>
                  <a:gd name="T10" fmla="*/ 4 w 4"/>
                  <a:gd name="T11" fmla="*/ 4 h 9"/>
                  <a:gd name="T12" fmla="*/ 4 w 4"/>
                  <a:gd name="T13" fmla="*/ 2 h 9"/>
                  <a:gd name="T14" fmla="*/ 2 w 4"/>
                  <a:gd name="T15" fmla="*/ 0 h 9"/>
                  <a:gd name="T16" fmla="*/ 0 w 4"/>
                  <a:gd name="T17" fmla="*/ 0 h 9"/>
                  <a:gd name="T18" fmla="*/ 0 w 4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6" name="Freeform 692"/>
              <p:cNvSpPr>
                <a:spLocks/>
              </p:cNvSpPr>
              <p:nvPr/>
            </p:nvSpPr>
            <p:spPr bwMode="auto">
              <a:xfrm>
                <a:off x="3106" y="2442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7 h 9"/>
                  <a:gd name="T6" fmla="*/ 4 w 4"/>
                  <a:gd name="T7" fmla="*/ 5 h 9"/>
                  <a:gd name="T8" fmla="*/ 4 w 4"/>
                  <a:gd name="T9" fmla="*/ 3 h 9"/>
                  <a:gd name="T10" fmla="*/ 4 w 4"/>
                  <a:gd name="T11" fmla="*/ 2 h 9"/>
                  <a:gd name="T12" fmla="*/ 2 w 4"/>
                  <a:gd name="T13" fmla="*/ 0 h 9"/>
                  <a:gd name="T14" fmla="*/ 0 w 4"/>
                  <a:gd name="T15" fmla="*/ 0 h 9"/>
                  <a:gd name="T16" fmla="*/ 0 w 4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9"/>
                  <a:gd name="T29" fmla="*/ 4 w 4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7" name="Freeform 693"/>
              <p:cNvSpPr>
                <a:spLocks/>
              </p:cNvSpPr>
              <p:nvPr/>
            </p:nvSpPr>
            <p:spPr bwMode="auto">
              <a:xfrm>
                <a:off x="3085" y="2442"/>
                <a:ext cx="21" cy="9"/>
              </a:xfrm>
              <a:custGeom>
                <a:avLst/>
                <a:gdLst>
                  <a:gd name="T0" fmla="*/ 0 w 21"/>
                  <a:gd name="T1" fmla="*/ 3 h 9"/>
                  <a:gd name="T2" fmla="*/ 0 w 21"/>
                  <a:gd name="T3" fmla="*/ 9 h 9"/>
                  <a:gd name="T4" fmla="*/ 21 w 21"/>
                  <a:gd name="T5" fmla="*/ 9 h 9"/>
                  <a:gd name="T6" fmla="*/ 21 w 21"/>
                  <a:gd name="T7" fmla="*/ 0 h 9"/>
                  <a:gd name="T8" fmla="*/ 0 w 21"/>
                  <a:gd name="T9" fmla="*/ 0 h 9"/>
                  <a:gd name="T10" fmla="*/ 0 w 21"/>
                  <a:gd name="T11" fmla="*/ 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9"/>
                  <a:gd name="T20" fmla="*/ 21 w 2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9">
                    <a:moveTo>
                      <a:pt x="0" y="3"/>
                    </a:moveTo>
                    <a:lnTo>
                      <a:pt x="0" y="9"/>
                    </a:lnTo>
                    <a:lnTo>
                      <a:pt x="21" y="9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8" name="Freeform 694"/>
              <p:cNvSpPr>
                <a:spLocks/>
              </p:cNvSpPr>
              <p:nvPr/>
            </p:nvSpPr>
            <p:spPr bwMode="auto">
              <a:xfrm>
                <a:off x="3080" y="2442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2 h 9"/>
                  <a:gd name="T6" fmla="*/ 0 w 5"/>
                  <a:gd name="T7" fmla="*/ 2 h 9"/>
                  <a:gd name="T8" fmla="*/ 0 w 5"/>
                  <a:gd name="T9" fmla="*/ 3 h 9"/>
                  <a:gd name="T10" fmla="*/ 0 w 5"/>
                  <a:gd name="T11" fmla="*/ 5 h 9"/>
                  <a:gd name="T12" fmla="*/ 2 w 5"/>
                  <a:gd name="T13" fmla="*/ 7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69" name="Freeform 695"/>
              <p:cNvSpPr>
                <a:spLocks/>
              </p:cNvSpPr>
              <p:nvPr/>
            </p:nvSpPr>
            <p:spPr bwMode="auto">
              <a:xfrm>
                <a:off x="3080" y="2442"/>
                <a:ext cx="9" cy="3"/>
              </a:xfrm>
              <a:custGeom>
                <a:avLst/>
                <a:gdLst>
                  <a:gd name="T0" fmla="*/ 9 w 9"/>
                  <a:gd name="T1" fmla="*/ 3 h 3"/>
                  <a:gd name="T2" fmla="*/ 9 w 9"/>
                  <a:gd name="T3" fmla="*/ 2 h 3"/>
                  <a:gd name="T4" fmla="*/ 7 w 9"/>
                  <a:gd name="T5" fmla="*/ 0 h 3"/>
                  <a:gd name="T6" fmla="*/ 5 w 9"/>
                  <a:gd name="T7" fmla="*/ 0 h 3"/>
                  <a:gd name="T8" fmla="*/ 3 w 9"/>
                  <a:gd name="T9" fmla="*/ 0 h 3"/>
                  <a:gd name="T10" fmla="*/ 2 w 9"/>
                  <a:gd name="T11" fmla="*/ 0 h 3"/>
                  <a:gd name="T12" fmla="*/ 0 w 9"/>
                  <a:gd name="T13" fmla="*/ 2 h 3"/>
                  <a:gd name="T14" fmla="*/ 0 w 9"/>
                  <a:gd name="T15" fmla="*/ 3 h 3"/>
                  <a:gd name="T16" fmla="*/ 9 w 9"/>
                  <a:gd name="T17" fmla="*/ 3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3"/>
                  <a:gd name="T29" fmla="*/ 9 w 9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3">
                    <a:moveTo>
                      <a:pt x="9" y="3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0" name="Freeform 696"/>
              <p:cNvSpPr>
                <a:spLocks/>
              </p:cNvSpPr>
              <p:nvPr/>
            </p:nvSpPr>
            <p:spPr bwMode="auto">
              <a:xfrm>
                <a:off x="3080" y="2445"/>
                <a:ext cx="9" cy="125"/>
              </a:xfrm>
              <a:custGeom>
                <a:avLst/>
                <a:gdLst>
                  <a:gd name="T0" fmla="*/ 5 w 9"/>
                  <a:gd name="T1" fmla="*/ 125 h 125"/>
                  <a:gd name="T2" fmla="*/ 9 w 9"/>
                  <a:gd name="T3" fmla="*/ 125 h 125"/>
                  <a:gd name="T4" fmla="*/ 9 w 9"/>
                  <a:gd name="T5" fmla="*/ 0 h 125"/>
                  <a:gd name="T6" fmla="*/ 0 w 9"/>
                  <a:gd name="T7" fmla="*/ 0 h 125"/>
                  <a:gd name="T8" fmla="*/ 0 w 9"/>
                  <a:gd name="T9" fmla="*/ 125 h 125"/>
                  <a:gd name="T10" fmla="*/ 5 w 9"/>
                  <a:gd name="T11" fmla="*/ 12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5"/>
                  <a:gd name="T20" fmla="*/ 9 w 9"/>
                  <a:gd name="T21" fmla="*/ 125 h 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5">
                    <a:moveTo>
                      <a:pt x="5" y="125"/>
                    </a:moveTo>
                    <a:lnTo>
                      <a:pt x="9" y="12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5"/>
                    </a:lnTo>
                    <a:lnTo>
                      <a:pt x="5" y="1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1" name="Freeform 697"/>
              <p:cNvSpPr>
                <a:spLocks/>
              </p:cNvSpPr>
              <p:nvPr/>
            </p:nvSpPr>
            <p:spPr bwMode="auto">
              <a:xfrm>
                <a:off x="3080" y="2570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2 h 4"/>
                  <a:gd name="T4" fmla="*/ 2 w 9"/>
                  <a:gd name="T5" fmla="*/ 4 h 4"/>
                  <a:gd name="T6" fmla="*/ 3 w 9"/>
                  <a:gd name="T7" fmla="*/ 4 h 4"/>
                  <a:gd name="T8" fmla="*/ 5 w 9"/>
                  <a:gd name="T9" fmla="*/ 4 h 4"/>
                  <a:gd name="T10" fmla="*/ 7 w 9"/>
                  <a:gd name="T11" fmla="*/ 4 h 4"/>
                  <a:gd name="T12" fmla="*/ 9 w 9"/>
                  <a:gd name="T13" fmla="*/ 2 h 4"/>
                  <a:gd name="T14" fmla="*/ 9 w 9"/>
                  <a:gd name="T15" fmla="*/ 0 h 4"/>
                  <a:gd name="T16" fmla="*/ 0 w 9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4"/>
                  <a:gd name="T29" fmla="*/ 9 w 9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4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2" name="Freeform 698"/>
              <p:cNvSpPr>
                <a:spLocks/>
              </p:cNvSpPr>
              <p:nvPr/>
            </p:nvSpPr>
            <p:spPr bwMode="auto">
              <a:xfrm>
                <a:off x="3080" y="2564"/>
                <a:ext cx="5" cy="10"/>
              </a:xfrm>
              <a:custGeom>
                <a:avLst/>
                <a:gdLst>
                  <a:gd name="T0" fmla="*/ 5 w 5"/>
                  <a:gd name="T1" fmla="*/ 0 h 10"/>
                  <a:gd name="T2" fmla="*/ 2 w 5"/>
                  <a:gd name="T3" fmla="*/ 0 h 10"/>
                  <a:gd name="T4" fmla="*/ 2 w 5"/>
                  <a:gd name="T5" fmla="*/ 2 h 10"/>
                  <a:gd name="T6" fmla="*/ 0 w 5"/>
                  <a:gd name="T7" fmla="*/ 2 h 10"/>
                  <a:gd name="T8" fmla="*/ 0 w 5"/>
                  <a:gd name="T9" fmla="*/ 4 h 10"/>
                  <a:gd name="T10" fmla="*/ 0 w 5"/>
                  <a:gd name="T11" fmla="*/ 6 h 10"/>
                  <a:gd name="T12" fmla="*/ 2 w 5"/>
                  <a:gd name="T13" fmla="*/ 8 h 10"/>
                  <a:gd name="T14" fmla="*/ 2 w 5"/>
                  <a:gd name="T15" fmla="*/ 10 h 10"/>
                  <a:gd name="T16" fmla="*/ 5 w 5"/>
                  <a:gd name="T17" fmla="*/ 10 h 10"/>
                  <a:gd name="T18" fmla="*/ 5 w 5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5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3" name="Freeform 699"/>
              <p:cNvSpPr>
                <a:spLocks/>
              </p:cNvSpPr>
              <p:nvPr/>
            </p:nvSpPr>
            <p:spPr bwMode="auto">
              <a:xfrm>
                <a:off x="3085" y="2564"/>
                <a:ext cx="21" cy="10"/>
              </a:xfrm>
              <a:custGeom>
                <a:avLst/>
                <a:gdLst>
                  <a:gd name="T0" fmla="*/ 21 w 21"/>
                  <a:gd name="T1" fmla="*/ 4 h 10"/>
                  <a:gd name="T2" fmla="*/ 21 w 21"/>
                  <a:gd name="T3" fmla="*/ 0 h 10"/>
                  <a:gd name="T4" fmla="*/ 0 w 21"/>
                  <a:gd name="T5" fmla="*/ 0 h 10"/>
                  <a:gd name="T6" fmla="*/ 0 w 21"/>
                  <a:gd name="T7" fmla="*/ 10 h 10"/>
                  <a:gd name="T8" fmla="*/ 21 w 21"/>
                  <a:gd name="T9" fmla="*/ 10 h 10"/>
                  <a:gd name="T10" fmla="*/ 21 w 2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0"/>
                  <a:gd name="T20" fmla="*/ 21 w 2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0">
                    <a:moveTo>
                      <a:pt x="21" y="4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2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4" name="Freeform 700"/>
              <p:cNvSpPr>
                <a:spLocks/>
              </p:cNvSpPr>
              <p:nvPr/>
            </p:nvSpPr>
            <p:spPr bwMode="auto">
              <a:xfrm>
                <a:off x="3106" y="2564"/>
                <a:ext cx="4" cy="10"/>
              </a:xfrm>
              <a:custGeom>
                <a:avLst/>
                <a:gdLst>
                  <a:gd name="T0" fmla="*/ 0 w 4"/>
                  <a:gd name="T1" fmla="*/ 10 h 10"/>
                  <a:gd name="T2" fmla="*/ 2 w 4"/>
                  <a:gd name="T3" fmla="*/ 10 h 10"/>
                  <a:gd name="T4" fmla="*/ 4 w 4"/>
                  <a:gd name="T5" fmla="*/ 8 h 10"/>
                  <a:gd name="T6" fmla="*/ 4 w 4"/>
                  <a:gd name="T7" fmla="*/ 6 h 10"/>
                  <a:gd name="T8" fmla="*/ 4 w 4"/>
                  <a:gd name="T9" fmla="*/ 4 h 10"/>
                  <a:gd name="T10" fmla="*/ 4 w 4"/>
                  <a:gd name="T11" fmla="*/ 2 h 10"/>
                  <a:gd name="T12" fmla="*/ 2 w 4"/>
                  <a:gd name="T13" fmla="*/ 0 h 10"/>
                  <a:gd name="T14" fmla="*/ 0 w 4"/>
                  <a:gd name="T15" fmla="*/ 0 h 10"/>
                  <a:gd name="T16" fmla="*/ 0 w 4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10"/>
                  <a:gd name="T29" fmla="*/ 4 w 4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5" name="Freeform 701"/>
              <p:cNvSpPr>
                <a:spLocks/>
              </p:cNvSpPr>
              <p:nvPr/>
            </p:nvSpPr>
            <p:spPr bwMode="auto">
              <a:xfrm>
                <a:off x="2997" y="2461"/>
                <a:ext cx="11" cy="5"/>
              </a:xfrm>
              <a:custGeom>
                <a:avLst/>
                <a:gdLst>
                  <a:gd name="T0" fmla="*/ 11 w 11"/>
                  <a:gd name="T1" fmla="*/ 5 h 5"/>
                  <a:gd name="T2" fmla="*/ 11 w 11"/>
                  <a:gd name="T3" fmla="*/ 3 h 5"/>
                  <a:gd name="T4" fmla="*/ 9 w 11"/>
                  <a:gd name="T5" fmla="*/ 1 h 5"/>
                  <a:gd name="T6" fmla="*/ 7 w 11"/>
                  <a:gd name="T7" fmla="*/ 1 h 5"/>
                  <a:gd name="T8" fmla="*/ 5 w 11"/>
                  <a:gd name="T9" fmla="*/ 0 h 5"/>
                  <a:gd name="T10" fmla="*/ 3 w 11"/>
                  <a:gd name="T11" fmla="*/ 1 h 5"/>
                  <a:gd name="T12" fmla="*/ 2 w 11"/>
                  <a:gd name="T13" fmla="*/ 1 h 5"/>
                  <a:gd name="T14" fmla="*/ 2 w 11"/>
                  <a:gd name="T15" fmla="*/ 3 h 5"/>
                  <a:gd name="T16" fmla="*/ 0 w 11"/>
                  <a:gd name="T17" fmla="*/ 5 h 5"/>
                  <a:gd name="T18" fmla="*/ 11 w 11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11" y="5"/>
                    </a:moveTo>
                    <a:lnTo>
                      <a:pt x="11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6" name="Freeform 702"/>
              <p:cNvSpPr>
                <a:spLocks/>
              </p:cNvSpPr>
              <p:nvPr/>
            </p:nvSpPr>
            <p:spPr bwMode="auto">
              <a:xfrm>
                <a:off x="2997" y="2466"/>
                <a:ext cx="11" cy="83"/>
              </a:xfrm>
              <a:custGeom>
                <a:avLst/>
                <a:gdLst>
                  <a:gd name="T0" fmla="*/ 5 w 11"/>
                  <a:gd name="T1" fmla="*/ 83 h 83"/>
                  <a:gd name="T2" fmla="*/ 11 w 11"/>
                  <a:gd name="T3" fmla="*/ 83 h 83"/>
                  <a:gd name="T4" fmla="*/ 11 w 11"/>
                  <a:gd name="T5" fmla="*/ 0 h 83"/>
                  <a:gd name="T6" fmla="*/ 0 w 11"/>
                  <a:gd name="T7" fmla="*/ 0 h 83"/>
                  <a:gd name="T8" fmla="*/ 0 w 11"/>
                  <a:gd name="T9" fmla="*/ 83 h 83"/>
                  <a:gd name="T10" fmla="*/ 5 w 11"/>
                  <a:gd name="T11" fmla="*/ 83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83"/>
                  <a:gd name="T20" fmla="*/ 11 w 11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83">
                    <a:moveTo>
                      <a:pt x="5" y="83"/>
                    </a:moveTo>
                    <a:lnTo>
                      <a:pt x="11" y="8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83"/>
                    </a:lnTo>
                    <a:lnTo>
                      <a:pt x="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7" name="Freeform 703"/>
              <p:cNvSpPr>
                <a:spLocks/>
              </p:cNvSpPr>
              <p:nvPr/>
            </p:nvSpPr>
            <p:spPr bwMode="auto">
              <a:xfrm>
                <a:off x="2997" y="2549"/>
                <a:ext cx="11" cy="4"/>
              </a:xfrm>
              <a:custGeom>
                <a:avLst/>
                <a:gdLst>
                  <a:gd name="T0" fmla="*/ 0 w 11"/>
                  <a:gd name="T1" fmla="*/ 0 h 4"/>
                  <a:gd name="T2" fmla="*/ 2 w 11"/>
                  <a:gd name="T3" fmla="*/ 2 h 4"/>
                  <a:gd name="T4" fmla="*/ 2 w 11"/>
                  <a:gd name="T5" fmla="*/ 4 h 4"/>
                  <a:gd name="T6" fmla="*/ 3 w 11"/>
                  <a:gd name="T7" fmla="*/ 4 h 4"/>
                  <a:gd name="T8" fmla="*/ 5 w 11"/>
                  <a:gd name="T9" fmla="*/ 4 h 4"/>
                  <a:gd name="T10" fmla="*/ 7 w 11"/>
                  <a:gd name="T11" fmla="*/ 4 h 4"/>
                  <a:gd name="T12" fmla="*/ 9 w 11"/>
                  <a:gd name="T13" fmla="*/ 4 h 4"/>
                  <a:gd name="T14" fmla="*/ 11 w 11"/>
                  <a:gd name="T15" fmla="*/ 2 h 4"/>
                  <a:gd name="T16" fmla="*/ 11 w 11"/>
                  <a:gd name="T17" fmla="*/ 0 h 4"/>
                  <a:gd name="T18" fmla="*/ 0 w 11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8" name="Freeform 704"/>
              <p:cNvSpPr>
                <a:spLocks/>
              </p:cNvSpPr>
              <p:nvPr/>
            </p:nvSpPr>
            <p:spPr bwMode="auto">
              <a:xfrm>
                <a:off x="2997" y="2666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11 w 11"/>
                  <a:gd name="T3" fmla="*/ 4 h 6"/>
                  <a:gd name="T4" fmla="*/ 9 w 11"/>
                  <a:gd name="T5" fmla="*/ 2 h 6"/>
                  <a:gd name="T6" fmla="*/ 7 w 11"/>
                  <a:gd name="T7" fmla="*/ 0 h 6"/>
                  <a:gd name="T8" fmla="*/ 5 w 11"/>
                  <a:gd name="T9" fmla="*/ 0 h 6"/>
                  <a:gd name="T10" fmla="*/ 3 w 11"/>
                  <a:gd name="T11" fmla="*/ 0 h 6"/>
                  <a:gd name="T12" fmla="*/ 2 w 11"/>
                  <a:gd name="T13" fmla="*/ 2 h 6"/>
                  <a:gd name="T14" fmla="*/ 2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11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79" name="Freeform 705"/>
              <p:cNvSpPr>
                <a:spLocks/>
              </p:cNvSpPr>
              <p:nvPr/>
            </p:nvSpPr>
            <p:spPr bwMode="auto">
              <a:xfrm>
                <a:off x="2997" y="2672"/>
                <a:ext cx="11" cy="81"/>
              </a:xfrm>
              <a:custGeom>
                <a:avLst/>
                <a:gdLst>
                  <a:gd name="T0" fmla="*/ 5 w 11"/>
                  <a:gd name="T1" fmla="*/ 81 h 81"/>
                  <a:gd name="T2" fmla="*/ 11 w 11"/>
                  <a:gd name="T3" fmla="*/ 81 h 81"/>
                  <a:gd name="T4" fmla="*/ 11 w 11"/>
                  <a:gd name="T5" fmla="*/ 0 h 81"/>
                  <a:gd name="T6" fmla="*/ 0 w 11"/>
                  <a:gd name="T7" fmla="*/ 0 h 81"/>
                  <a:gd name="T8" fmla="*/ 0 w 11"/>
                  <a:gd name="T9" fmla="*/ 81 h 81"/>
                  <a:gd name="T10" fmla="*/ 5 w 11"/>
                  <a:gd name="T11" fmla="*/ 81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81"/>
                  <a:gd name="T20" fmla="*/ 11 w 11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81">
                    <a:moveTo>
                      <a:pt x="5" y="81"/>
                    </a:moveTo>
                    <a:lnTo>
                      <a:pt x="11" y="81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81"/>
                    </a:lnTo>
                    <a:lnTo>
                      <a:pt x="5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0" name="Freeform 706"/>
              <p:cNvSpPr>
                <a:spLocks/>
              </p:cNvSpPr>
              <p:nvPr/>
            </p:nvSpPr>
            <p:spPr bwMode="auto">
              <a:xfrm>
                <a:off x="2997" y="2753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2 w 11"/>
                  <a:gd name="T3" fmla="*/ 4 h 6"/>
                  <a:gd name="T4" fmla="*/ 3 w 11"/>
                  <a:gd name="T5" fmla="*/ 6 h 6"/>
                  <a:gd name="T6" fmla="*/ 5 w 11"/>
                  <a:gd name="T7" fmla="*/ 6 h 6"/>
                  <a:gd name="T8" fmla="*/ 7 w 11"/>
                  <a:gd name="T9" fmla="*/ 6 h 6"/>
                  <a:gd name="T10" fmla="*/ 9 w 11"/>
                  <a:gd name="T11" fmla="*/ 4 h 6"/>
                  <a:gd name="T12" fmla="*/ 11 w 11"/>
                  <a:gd name="T13" fmla="*/ 4 h 6"/>
                  <a:gd name="T14" fmla="*/ 11 w 11"/>
                  <a:gd name="T15" fmla="*/ 0 h 6"/>
                  <a:gd name="T16" fmla="*/ 0 w 11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6"/>
                  <a:gd name="T29" fmla="*/ 11 w 11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6">
                    <a:moveTo>
                      <a:pt x="0" y="0"/>
                    </a:moveTo>
                    <a:lnTo>
                      <a:pt x="2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1" name="Freeform 707"/>
              <p:cNvSpPr>
                <a:spLocks/>
              </p:cNvSpPr>
              <p:nvPr/>
            </p:nvSpPr>
            <p:spPr bwMode="auto">
              <a:xfrm>
                <a:off x="2997" y="2872"/>
                <a:ext cx="11" cy="5"/>
              </a:xfrm>
              <a:custGeom>
                <a:avLst/>
                <a:gdLst>
                  <a:gd name="T0" fmla="*/ 11 w 11"/>
                  <a:gd name="T1" fmla="*/ 5 h 5"/>
                  <a:gd name="T2" fmla="*/ 11 w 11"/>
                  <a:gd name="T3" fmla="*/ 4 h 5"/>
                  <a:gd name="T4" fmla="*/ 9 w 11"/>
                  <a:gd name="T5" fmla="*/ 2 h 5"/>
                  <a:gd name="T6" fmla="*/ 7 w 11"/>
                  <a:gd name="T7" fmla="*/ 0 h 5"/>
                  <a:gd name="T8" fmla="*/ 5 w 11"/>
                  <a:gd name="T9" fmla="*/ 0 h 5"/>
                  <a:gd name="T10" fmla="*/ 3 w 11"/>
                  <a:gd name="T11" fmla="*/ 0 h 5"/>
                  <a:gd name="T12" fmla="*/ 2 w 11"/>
                  <a:gd name="T13" fmla="*/ 2 h 5"/>
                  <a:gd name="T14" fmla="*/ 2 w 11"/>
                  <a:gd name="T15" fmla="*/ 4 h 5"/>
                  <a:gd name="T16" fmla="*/ 0 w 11"/>
                  <a:gd name="T17" fmla="*/ 5 h 5"/>
                  <a:gd name="T18" fmla="*/ 11 w 11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11" y="5"/>
                    </a:moveTo>
                    <a:lnTo>
                      <a:pt x="11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2" name="Freeform 708"/>
              <p:cNvSpPr>
                <a:spLocks/>
              </p:cNvSpPr>
              <p:nvPr/>
            </p:nvSpPr>
            <p:spPr bwMode="auto">
              <a:xfrm>
                <a:off x="2997" y="2877"/>
                <a:ext cx="11" cy="82"/>
              </a:xfrm>
              <a:custGeom>
                <a:avLst/>
                <a:gdLst>
                  <a:gd name="T0" fmla="*/ 5 w 11"/>
                  <a:gd name="T1" fmla="*/ 82 h 82"/>
                  <a:gd name="T2" fmla="*/ 11 w 11"/>
                  <a:gd name="T3" fmla="*/ 82 h 82"/>
                  <a:gd name="T4" fmla="*/ 11 w 11"/>
                  <a:gd name="T5" fmla="*/ 0 h 82"/>
                  <a:gd name="T6" fmla="*/ 0 w 11"/>
                  <a:gd name="T7" fmla="*/ 0 h 82"/>
                  <a:gd name="T8" fmla="*/ 0 w 11"/>
                  <a:gd name="T9" fmla="*/ 82 h 82"/>
                  <a:gd name="T10" fmla="*/ 5 w 11"/>
                  <a:gd name="T11" fmla="*/ 82 h 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82"/>
                  <a:gd name="T20" fmla="*/ 11 w 11"/>
                  <a:gd name="T21" fmla="*/ 82 h 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82">
                    <a:moveTo>
                      <a:pt x="5" y="82"/>
                    </a:moveTo>
                    <a:lnTo>
                      <a:pt x="11" y="8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82"/>
                    </a:lnTo>
                    <a:lnTo>
                      <a:pt x="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3" name="Freeform 709"/>
              <p:cNvSpPr>
                <a:spLocks/>
              </p:cNvSpPr>
              <p:nvPr/>
            </p:nvSpPr>
            <p:spPr bwMode="auto">
              <a:xfrm>
                <a:off x="2997" y="2959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2 w 11"/>
                  <a:gd name="T3" fmla="*/ 2 h 5"/>
                  <a:gd name="T4" fmla="*/ 2 w 11"/>
                  <a:gd name="T5" fmla="*/ 3 h 5"/>
                  <a:gd name="T6" fmla="*/ 3 w 11"/>
                  <a:gd name="T7" fmla="*/ 5 h 5"/>
                  <a:gd name="T8" fmla="*/ 5 w 11"/>
                  <a:gd name="T9" fmla="*/ 5 h 5"/>
                  <a:gd name="T10" fmla="*/ 7 w 11"/>
                  <a:gd name="T11" fmla="*/ 5 h 5"/>
                  <a:gd name="T12" fmla="*/ 9 w 11"/>
                  <a:gd name="T13" fmla="*/ 3 h 5"/>
                  <a:gd name="T14" fmla="*/ 11 w 11"/>
                  <a:gd name="T15" fmla="*/ 2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4" name="Freeform 710"/>
              <p:cNvSpPr>
                <a:spLocks/>
              </p:cNvSpPr>
              <p:nvPr/>
            </p:nvSpPr>
            <p:spPr bwMode="auto">
              <a:xfrm>
                <a:off x="2997" y="2708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2 h 9"/>
                  <a:gd name="T6" fmla="*/ 2 w 5"/>
                  <a:gd name="T7" fmla="*/ 3 h 9"/>
                  <a:gd name="T8" fmla="*/ 0 w 5"/>
                  <a:gd name="T9" fmla="*/ 5 h 9"/>
                  <a:gd name="T10" fmla="*/ 2 w 5"/>
                  <a:gd name="T11" fmla="*/ 7 h 9"/>
                  <a:gd name="T12" fmla="*/ 2 w 5"/>
                  <a:gd name="T13" fmla="*/ 9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5" name="Freeform 711"/>
              <p:cNvSpPr>
                <a:spLocks/>
              </p:cNvSpPr>
              <p:nvPr/>
            </p:nvSpPr>
            <p:spPr bwMode="auto">
              <a:xfrm>
                <a:off x="3002" y="2708"/>
                <a:ext cx="555" cy="9"/>
              </a:xfrm>
              <a:custGeom>
                <a:avLst/>
                <a:gdLst>
                  <a:gd name="T0" fmla="*/ 555 w 555"/>
                  <a:gd name="T1" fmla="*/ 5 h 9"/>
                  <a:gd name="T2" fmla="*/ 555 w 555"/>
                  <a:gd name="T3" fmla="*/ 0 h 9"/>
                  <a:gd name="T4" fmla="*/ 0 w 555"/>
                  <a:gd name="T5" fmla="*/ 0 h 9"/>
                  <a:gd name="T6" fmla="*/ 0 w 555"/>
                  <a:gd name="T7" fmla="*/ 9 h 9"/>
                  <a:gd name="T8" fmla="*/ 555 w 555"/>
                  <a:gd name="T9" fmla="*/ 9 h 9"/>
                  <a:gd name="T10" fmla="*/ 555 w 555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55"/>
                  <a:gd name="T19" fmla="*/ 0 h 9"/>
                  <a:gd name="T20" fmla="*/ 555 w 555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55" h="9">
                    <a:moveTo>
                      <a:pt x="555" y="5"/>
                    </a:moveTo>
                    <a:lnTo>
                      <a:pt x="555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555" y="9"/>
                    </a:lnTo>
                    <a:lnTo>
                      <a:pt x="555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6" name="Freeform 712"/>
              <p:cNvSpPr>
                <a:spLocks/>
              </p:cNvSpPr>
              <p:nvPr/>
            </p:nvSpPr>
            <p:spPr bwMode="auto">
              <a:xfrm>
                <a:off x="3557" y="2708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9 h 9"/>
                  <a:gd name="T6" fmla="*/ 4 w 6"/>
                  <a:gd name="T7" fmla="*/ 7 h 9"/>
                  <a:gd name="T8" fmla="*/ 6 w 6"/>
                  <a:gd name="T9" fmla="*/ 5 h 9"/>
                  <a:gd name="T10" fmla="*/ 4 w 6"/>
                  <a:gd name="T11" fmla="*/ 3 h 9"/>
                  <a:gd name="T12" fmla="*/ 4 w 6"/>
                  <a:gd name="T13" fmla="*/ 2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7" name="Freeform 713"/>
              <p:cNvSpPr>
                <a:spLocks/>
              </p:cNvSpPr>
              <p:nvPr/>
            </p:nvSpPr>
            <p:spPr bwMode="auto">
              <a:xfrm>
                <a:off x="3551" y="2857"/>
                <a:ext cx="12" cy="4"/>
              </a:xfrm>
              <a:custGeom>
                <a:avLst/>
                <a:gdLst>
                  <a:gd name="T0" fmla="*/ 0 w 12"/>
                  <a:gd name="T1" fmla="*/ 0 h 4"/>
                  <a:gd name="T2" fmla="*/ 2 w 12"/>
                  <a:gd name="T3" fmla="*/ 2 h 4"/>
                  <a:gd name="T4" fmla="*/ 2 w 12"/>
                  <a:gd name="T5" fmla="*/ 4 h 4"/>
                  <a:gd name="T6" fmla="*/ 4 w 12"/>
                  <a:gd name="T7" fmla="*/ 4 h 4"/>
                  <a:gd name="T8" fmla="*/ 6 w 12"/>
                  <a:gd name="T9" fmla="*/ 4 h 4"/>
                  <a:gd name="T10" fmla="*/ 8 w 12"/>
                  <a:gd name="T11" fmla="*/ 4 h 4"/>
                  <a:gd name="T12" fmla="*/ 10 w 12"/>
                  <a:gd name="T13" fmla="*/ 4 h 4"/>
                  <a:gd name="T14" fmla="*/ 12 w 12"/>
                  <a:gd name="T15" fmla="*/ 2 h 4"/>
                  <a:gd name="T16" fmla="*/ 12 w 12"/>
                  <a:gd name="T17" fmla="*/ 0 h 4"/>
                  <a:gd name="T18" fmla="*/ 0 w 12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8" name="Freeform 714"/>
              <p:cNvSpPr>
                <a:spLocks/>
              </p:cNvSpPr>
              <p:nvPr/>
            </p:nvSpPr>
            <p:spPr bwMode="auto">
              <a:xfrm>
                <a:off x="3551" y="2794"/>
                <a:ext cx="12" cy="63"/>
              </a:xfrm>
              <a:custGeom>
                <a:avLst/>
                <a:gdLst>
                  <a:gd name="T0" fmla="*/ 6 w 12"/>
                  <a:gd name="T1" fmla="*/ 0 h 63"/>
                  <a:gd name="T2" fmla="*/ 0 w 12"/>
                  <a:gd name="T3" fmla="*/ 0 h 63"/>
                  <a:gd name="T4" fmla="*/ 0 w 12"/>
                  <a:gd name="T5" fmla="*/ 63 h 63"/>
                  <a:gd name="T6" fmla="*/ 12 w 12"/>
                  <a:gd name="T7" fmla="*/ 63 h 63"/>
                  <a:gd name="T8" fmla="*/ 12 w 12"/>
                  <a:gd name="T9" fmla="*/ 0 h 63"/>
                  <a:gd name="T10" fmla="*/ 6 w 12"/>
                  <a:gd name="T11" fmla="*/ 0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63"/>
                  <a:gd name="T20" fmla="*/ 12 w 12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63">
                    <a:moveTo>
                      <a:pt x="6" y="0"/>
                    </a:moveTo>
                    <a:lnTo>
                      <a:pt x="0" y="0"/>
                    </a:lnTo>
                    <a:lnTo>
                      <a:pt x="0" y="63"/>
                    </a:lnTo>
                    <a:lnTo>
                      <a:pt x="12" y="63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89" name="Freeform 715"/>
              <p:cNvSpPr>
                <a:spLocks/>
              </p:cNvSpPr>
              <p:nvPr/>
            </p:nvSpPr>
            <p:spPr bwMode="auto">
              <a:xfrm>
                <a:off x="3551" y="2789"/>
                <a:ext cx="12" cy="5"/>
              </a:xfrm>
              <a:custGeom>
                <a:avLst/>
                <a:gdLst>
                  <a:gd name="T0" fmla="*/ 12 w 12"/>
                  <a:gd name="T1" fmla="*/ 5 h 5"/>
                  <a:gd name="T2" fmla="*/ 12 w 12"/>
                  <a:gd name="T3" fmla="*/ 4 h 5"/>
                  <a:gd name="T4" fmla="*/ 10 w 12"/>
                  <a:gd name="T5" fmla="*/ 2 h 5"/>
                  <a:gd name="T6" fmla="*/ 8 w 12"/>
                  <a:gd name="T7" fmla="*/ 0 h 5"/>
                  <a:gd name="T8" fmla="*/ 6 w 12"/>
                  <a:gd name="T9" fmla="*/ 0 h 5"/>
                  <a:gd name="T10" fmla="*/ 4 w 12"/>
                  <a:gd name="T11" fmla="*/ 0 h 5"/>
                  <a:gd name="T12" fmla="*/ 2 w 12"/>
                  <a:gd name="T13" fmla="*/ 2 h 5"/>
                  <a:gd name="T14" fmla="*/ 2 w 12"/>
                  <a:gd name="T15" fmla="*/ 4 h 5"/>
                  <a:gd name="T16" fmla="*/ 0 w 12"/>
                  <a:gd name="T17" fmla="*/ 5 h 5"/>
                  <a:gd name="T18" fmla="*/ 12 w 12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5"/>
                  <a:gd name="T32" fmla="*/ 12 w 12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5">
                    <a:moveTo>
                      <a:pt x="12" y="5"/>
                    </a:moveTo>
                    <a:lnTo>
                      <a:pt x="12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0" name="Freeform 716"/>
              <p:cNvSpPr>
                <a:spLocks/>
              </p:cNvSpPr>
              <p:nvPr/>
            </p:nvSpPr>
            <p:spPr bwMode="auto">
              <a:xfrm>
                <a:off x="3533" y="2791"/>
                <a:ext cx="9" cy="3"/>
              </a:xfrm>
              <a:custGeom>
                <a:avLst/>
                <a:gdLst>
                  <a:gd name="T0" fmla="*/ 9 w 9"/>
                  <a:gd name="T1" fmla="*/ 3 h 3"/>
                  <a:gd name="T2" fmla="*/ 9 w 9"/>
                  <a:gd name="T3" fmla="*/ 2 h 3"/>
                  <a:gd name="T4" fmla="*/ 7 w 9"/>
                  <a:gd name="T5" fmla="*/ 0 h 3"/>
                  <a:gd name="T6" fmla="*/ 5 w 9"/>
                  <a:gd name="T7" fmla="*/ 0 h 3"/>
                  <a:gd name="T8" fmla="*/ 3 w 9"/>
                  <a:gd name="T9" fmla="*/ 0 h 3"/>
                  <a:gd name="T10" fmla="*/ 1 w 9"/>
                  <a:gd name="T11" fmla="*/ 0 h 3"/>
                  <a:gd name="T12" fmla="*/ 0 w 9"/>
                  <a:gd name="T13" fmla="*/ 0 h 3"/>
                  <a:gd name="T14" fmla="*/ 0 w 9"/>
                  <a:gd name="T15" fmla="*/ 2 h 3"/>
                  <a:gd name="T16" fmla="*/ 0 w 9"/>
                  <a:gd name="T17" fmla="*/ 3 h 3"/>
                  <a:gd name="T18" fmla="*/ 9 w 9"/>
                  <a:gd name="T19" fmla="*/ 3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3"/>
                  <a:gd name="T32" fmla="*/ 9 w 9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3">
                    <a:moveTo>
                      <a:pt x="9" y="3"/>
                    </a:move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1" name="Freeform 717"/>
              <p:cNvSpPr>
                <a:spLocks/>
              </p:cNvSpPr>
              <p:nvPr/>
            </p:nvSpPr>
            <p:spPr bwMode="auto">
              <a:xfrm>
                <a:off x="3533" y="2794"/>
                <a:ext cx="9" cy="125"/>
              </a:xfrm>
              <a:custGeom>
                <a:avLst/>
                <a:gdLst>
                  <a:gd name="T0" fmla="*/ 3 w 9"/>
                  <a:gd name="T1" fmla="*/ 125 h 125"/>
                  <a:gd name="T2" fmla="*/ 9 w 9"/>
                  <a:gd name="T3" fmla="*/ 125 h 125"/>
                  <a:gd name="T4" fmla="*/ 9 w 9"/>
                  <a:gd name="T5" fmla="*/ 0 h 125"/>
                  <a:gd name="T6" fmla="*/ 0 w 9"/>
                  <a:gd name="T7" fmla="*/ 0 h 125"/>
                  <a:gd name="T8" fmla="*/ 0 w 9"/>
                  <a:gd name="T9" fmla="*/ 125 h 125"/>
                  <a:gd name="T10" fmla="*/ 3 w 9"/>
                  <a:gd name="T11" fmla="*/ 125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5"/>
                  <a:gd name="T20" fmla="*/ 9 w 9"/>
                  <a:gd name="T21" fmla="*/ 125 h 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5">
                    <a:moveTo>
                      <a:pt x="3" y="125"/>
                    </a:moveTo>
                    <a:lnTo>
                      <a:pt x="9" y="12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5"/>
                    </a:lnTo>
                    <a:lnTo>
                      <a:pt x="3" y="1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2" name="Freeform 718"/>
              <p:cNvSpPr>
                <a:spLocks/>
              </p:cNvSpPr>
              <p:nvPr/>
            </p:nvSpPr>
            <p:spPr bwMode="auto">
              <a:xfrm>
                <a:off x="3533" y="2919"/>
                <a:ext cx="9" cy="4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2 h 4"/>
                  <a:gd name="T4" fmla="*/ 0 w 9"/>
                  <a:gd name="T5" fmla="*/ 4 h 4"/>
                  <a:gd name="T6" fmla="*/ 1 w 9"/>
                  <a:gd name="T7" fmla="*/ 4 h 4"/>
                  <a:gd name="T8" fmla="*/ 3 w 9"/>
                  <a:gd name="T9" fmla="*/ 4 h 4"/>
                  <a:gd name="T10" fmla="*/ 5 w 9"/>
                  <a:gd name="T11" fmla="*/ 4 h 4"/>
                  <a:gd name="T12" fmla="*/ 7 w 9"/>
                  <a:gd name="T13" fmla="*/ 4 h 4"/>
                  <a:gd name="T14" fmla="*/ 9 w 9"/>
                  <a:gd name="T15" fmla="*/ 2 h 4"/>
                  <a:gd name="T16" fmla="*/ 9 w 9"/>
                  <a:gd name="T17" fmla="*/ 0 h 4"/>
                  <a:gd name="T18" fmla="*/ 0 w 9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4"/>
                  <a:gd name="T32" fmla="*/ 9 w 9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3" name="Freeform 719"/>
              <p:cNvSpPr>
                <a:spLocks/>
              </p:cNvSpPr>
              <p:nvPr/>
            </p:nvSpPr>
            <p:spPr bwMode="auto">
              <a:xfrm>
                <a:off x="3572" y="2917"/>
                <a:ext cx="12" cy="6"/>
              </a:xfrm>
              <a:custGeom>
                <a:avLst/>
                <a:gdLst>
                  <a:gd name="T0" fmla="*/ 0 w 12"/>
                  <a:gd name="T1" fmla="*/ 0 h 6"/>
                  <a:gd name="T2" fmla="*/ 0 w 12"/>
                  <a:gd name="T3" fmla="*/ 4 h 6"/>
                  <a:gd name="T4" fmla="*/ 2 w 12"/>
                  <a:gd name="T5" fmla="*/ 4 h 6"/>
                  <a:gd name="T6" fmla="*/ 4 w 12"/>
                  <a:gd name="T7" fmla="*/ 6 h 6"/>
                  <a:gd name="T8" fmla="*/ 6 w 12"/>
                  <a:gd name="T9" fmla="*/ 6 h 6"/>
                  <a:gd name="T10" fmla="*/ 8 w 12"/>
                  <a:gd name="T11" fmla="*/ 6 h 6"/>
                  <a:gd name="T12" fmla="*/ 10 w 12"/>
                  <a:gd name="T13" fmla="*/ 4 h 6"/>
                  <a:gd name="T14" fmla="*/ 12 w 12"/>
                  <a:gd name="T15" fmla="*/ 0 h 6"/>
                  <a:gd name="T16" fmla="*/ 0 w 12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6"/>
                  <a:gd name="T29" fmla="*/ 12 w 12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6">
                    <a:moveTo>
                      <a:pt x="0" y="0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4" name="Freeform 720"/>
              <p:cNvSpPr>
                <a:spLocks/>
              </p:cNvSpPr>
              <p:nvPr/>
            </p:nvSpPr>
            <p:spPr bwMode="auto">
              <a:xfrm>
                <a:off x="3572" y="2794"/>
                <a:ext cx="12" cy="123"/>
              </a:xfrm>
              <a:custGeom>
                <a:avLst/>
                <a:gdLst>
                  <a:gd name="T0" fmla="*/ 6 w 12"/>
                  <a:gd name="T1" fmla="*/ 0 h 123"/>
                  <a:gd name="T2" fmla="*/ 0 w 12"/>
                  <a:gd name="T3" fmla="*/ 0 h 123"/>
                  <a:gd name="T4" fmla="*/ 0 w 12"/>
                  <a:gd name="T5" fmla="*/ 123 h 123"/>
                  <a:gd name="T6" fmla="*/ 12 w 12"/>
                  <a:gd name="T7" fmla="*/ 123 h 123"/>
                  <a:gd name="T8" fmla="*/ 12 w 12"/>
                  <a:gd name="T9" fmla="*/ 0 h 123"/>
                  <a:gd name="T10" fmla="*/ 6 w 12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23"/>
                  <a:gd name="T20" fmla="*/ 12 w 12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23">
                    <a:moveTo>
                      <a:pt x="6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12" y="123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5" name="Freeform 721"/>
              <p:cNvSpPr>
                <a:spLocks/>
              </p:cNvSpPr>
              <p:nvPr/>
            </p:nvSpPr>
            <p:spPr bwMode="auto">
              <a:xfrm>
                <a:off x="3572" y="2789"/>
                <a:ext cx="12" cy="5"/>
              </a:xfrm>
              <a:custGeom>
                <a:avLst/>
                <a:gdLst>
                  <a:gd name="T0" fmla="*/ 12 w 12"/>
                  <a:gd name="T1" fmla="*/ 5 h 5"/>
                  <a:gd name="T2" fmla="*/ 10 w 12"/>
                  <a:gd name="T3" fmla="*/ 4 h 5"/>
                  <a:gd name="T4" fmla="*/ 10 w 12"/>
                  <a:gd name="T5" fmla="*/ 2 h 5"/>
                  <a:gd name="T6" fmla="*/ 8 w 12"/>
                  <a:gd name="T7" fmla="*/ 2 h 5"/>
                  <a:gd name="T8" fmla="*/ 6 w 12"/>
                  <a:gd name="T9" fmla="*/ 0 h 5"/>
                  <a:gd name="T10" fmla="*/ 4 w 12"/>
                  <a:gd name="T11" fmla="*/ 2 h 5"/>
                  <a:gd name="T12" fmla="*/ 2 w 12"/>
                  <a:gd name="T13" fmla="*/ 2 h 5"/>
                  <a:gd name="T14" fmla="*/ 0 w 12"/>
                  <a:gd name="T15" fmla="*/ 4 h 5"/>
                  <a:gd name="T16" fmla="*/ 0 w 12"/>
                  <a:gd name="T17" fmla="*/ 5 h 5"/>
                  <a:gd name="T18" fmla="*/ 12 w 12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5"/>
                  <a:gd name="T32" fmla="*/ 12 w 12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5">
                    <a:moveTo>
                      <a:pt x="12" y="5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6" name="Freeform 722"/>
              <p:cNvSpPr>
                <a:spLocks/>
              </p:cNvSpPr>
              <p:nvPr/>
            </p:nvSpPr>
            <p:spPr bwMode="auto">
              <a:xfrm>
                <a:off x="3533" y="2913"/>
                <a:ext cx="3" cy="10"/>
              </a:xfrm>
              <a:custGeom>
                <a:avLst/>
                <a:gdLst>
                  <a:gd name="T0" fmla="*/ 3 w 3"/>
                  <a:gd name="T1" fmla="*/ 0 h 10"/>
                  <a:gd name="T2" fmla="*/ 1 w 3"/>
                  <a:gd name="T3" fmla="*/ 0 h 10"/>
                  <a:gd name="T4" fmla="*/ 0 w 3"/>
                  <a:gd name="T5" fmla="*/ 2 h 10"/>
                  <a:gd name="T6" fmla="*/ 0 w 3"/>
                  <a:gd name="T7" fmla="*/ 4 h 10"/>
                  <a:gd name="T8" fmla="*/ 0 w 3"/>
                  <a:gd name="T9" fmla="*/ 6 h 10"/>
                  <a:gd name="T10" fmla="*/ 0 w 3"/>
                  <a:gd name="T11" fmla="*/ 8 h 10"/>
                  <a:gd name="T12" fmla="*/ 1 w 3"/>
                  <a:gd name="T13" fmla="*/ 10 h 10"/>
                  <a:gd name="T14" fmla="*/ 3 w 3"/>
                  <a:gd name="T15" fmla="*/ 10 h 10"/>
                  <a:gd name="T16" fmla="*/ 3 w 3"/>
                  <a:gd name="T17" fmla="*/ 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10"/>
                  <a:gd name="T29" fmla="*/ 3 w 3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10"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7" name="Freeform 723"/>
              <p:cNvSpPr>
                <a:spLocks/>
              </p:cNvSpPr>
              <p:nvPr/>
            </p:nvSpPr>
            <p:spPr bwMode="auto">
              <a:xfrm>
                <a:off x="3536" y="2913"/>
                <a:ext cx="42" cy="10"/>
              </a:xfrm>
              <a:custGeom>
                <a:avLst/>
                <a:gdLst>
                  <a:gd name="T0" fmla="*/ 42 w 42"/>
                  <a:gd name="T1" fmla="*/ 4 h 10"/>
                  <a:gd name="T2" fmla="*/ 42 w 42"/>
                  <a:gd name="T3" fmla="*/ 0 h 10"/>
                  <a:gd name="T4" fmla="*/ 0 w 42"/>
                  <a:gd name="T5" fmla="*/ 0 h 10"/>
                  <a:gd name="T6" fmla="*/ 0 w 42"/>
                  <a:gd name="T7" fmla="*/ 10 h 10"/>
                  <a:gd name="T8" fmla="*/ 42 w 42"/>
                  <a:gd name="T9" fmla="*/ 10 h 10"/>
                  <a:gd name="T10" fmla="*/ 42 w 42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10"/>
                  <a:gd name="T20" fmla="*/ 42 w 42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10">
                    <a:moveTo>
                      <a:pt x="42" y="4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2" y="10"/>
                    </a:lnTo>
                    <a:lnTo>
                      <a:pt x="4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8" name="Freeform 724"/>
              <p:cNvSpPr>
                <a:spLocks/>
              </p:cNvSpPr>
              <p:nvPr/>
            </p:nvSpPr>
            <p:spPr bwMode="auto">
              <a:xfrm>
                <a:off x="3578" y="2913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2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699" name="Freeform 725"/>
              <p:cNvSpPr>
                <a:spLocks/>
              </p:cNvSpPr>
              <p:nvPr/>
            </p:nvSpPr>
            <p:spPr bwMode="auto">
              <a:xfrm>
                <a:off x="3578" y="2791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4 w 6"/>
                  <a:gd name="T7" fmla="*/ 5 h 9"/>
                  <a:gd name="T8" fmla="*/ 6 w 6"/>
                  <a:gd name="T9" fmla="*/ 3 h 9"/>
                  <a:gd name="T10" fmla="*/ 4 w 6"/>
                  <a:gd name="T11" fmla="*/ 2 h 9"/>
                  <a:gd name="T12" fmla="*/ 4 w 6"/>
                  <a:gd name="T13" fmla="*/ 0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0" name="Freeform 726"/>
              <p:cNvSpPr>
                <a:spLocks/>
              </p:cNvSpPr>
              <p:nvPr/>
            </p:nvSpPr>
            <p:spPr bwMode="auto">
              <a:xfrm>
                <a:off x="3536" y="2791"/>
                <a:ext cx="42" cy="9"/>
              </a:xfrm>
              <a:custGeom>
                <a:avLst/>
                <a:gdLst>
                  <a:gd name="T0" fmla="*/ 0 w 42"/>
                  <a:gd name="T1" fmla="*/ 3 h 9"/>
                  <a:gd name="T2" fmla="*/ 0 w 42"/>
                  <a:gd name="T3" fmla="*/ 9 h 9"/>
                  <a:gd name="T4" fmla="*/ 42 w 42"/>
                  <a:gd name="T5" fmla="*/ 9 h 9"/>
                  <a:gd name="T6" fmla="*/ 42 w 42"/>
                  <a:gd name="T7" fmla="*/ 0 h 9"/>
                  <a:gd name="T8" fmla="*/ 0 w 42"/>
                  <a:gd name="T9" fmla="*/ 0 h 9"/>
                  <a:gd name="T10" fmla="*/ 0 w 42"/>
                  <a:gd name="T11" fmla="*/ 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9"/>
                  <a:gd name="T20" fmla="*/ 42 w 42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9">
                    <a:moveTo>
                      <a:pt x="0" y="3"/>
                    </a:moveTo>
                    <a:lnTo>
                      <a:pt x="0" y="9"/>
                    </a:lnTo>
                    <a:lnTo>
                      <a:pt x="42" y="9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1" name="Freeform 727"/>
              <p:cNvSpPr>
                <a:spLocks/>
              </p:cNvSpPr>
              <p:nvPr/>
            </p:nvSpPr>
            <p:spPr bwMode="auto">
              <a:xfrm>
                <a:off x="3531" y="2791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0 h 9"/>
                  <a:gd name="T6" fmla="*/ 2 w 5"/>
                  <a:gd name="T7" fmla="*/ 2 h 9"/>
                  <a:gd name="T8" fmla="*/ 0 w 5"/>
                  <a:gd name="T9" fmla="*/ 3 h 9"/>
                  <a:gd name="T10" fmla="*/ 2 w 5"/>
                  <a:gd name="T11" fmla="*/ 5 h 9"/>
                  <a:gd name="T12" fmla="*/ 2 w 5"/>
                  <a:gd name="T13" fmla="*/ 7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2" name="Freeform 728"/>
              <p:cNvSpPr>
                <a:spLocks/>
              </p:cNvSpPr>
              <p:nvPr/>
            </p:nvSpPr>
            <p:spPr bwMode="auto">
              <a:xfrm>
                <a:off x="3551" y="2708"/>
                <a:ext cx="12" cy="5"/>
              </a:xfrm>
              <a:custGeom>
                <a:avLst/>
                <a:gdLst>
                  <a:gd name="T0" fmla="*/ 12 w 12"/>
                  <a:gd name="T1" fmla="*/ 5 h 5"/>
                  <a:gd name="T2" fmla="*/ 12 w 12"/>
                  <a:gd name="T3" fmla="*/ 3 h 5"/>
                  <a:gd name="T4" fmla="*/ 10 w 12"/>
                  <a:gd name="T5" fmla="*/ 2 h 5"/>
                  <a:gd name="T6" fmla="*/ 8 w 12"/>
                  <a:gd name="T7" fmla="*/ 0 h 5"/>
                  <a:gd name="T8" fmla="*/ 6 w 12"/>
                  <a:gd name="T9" fmla="*/ 0 h 5"/>
                  <a:gd name="T10" fmla="*/ 4 w 12"/>
                  <a:gd name="T11" fmla="*/ 0 h 5"/>
                  <a:gd name="T12" fmla="*/ 2 w 12"/>
                  <a:gd name="T13" fmla="*/ 2 h 5"/>
                  <a:gd name="T14" fmla="*/ 2 w 12"/>
                  <a:gd name="T15" fmla="*/ 3 h 5"/>
                  <a:gd name="T16" fmla="*/ 0 w 12"/>
                  <a:gd name="T17" fmla="*/ 5 h 5"/>
                  <a:gd name="T18" fmla="*/ 12 w 12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5"/>
                  <a:gd name="T32" fmla="*/ 12 w 12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5">
                    <a:moveTo>
                      <a:pt x="12" y="5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3" name="Freeform 729"/>
              <p:cNvSpPr>
                <a:spLocks/>
              </p:cNvSpPr>
              <p:nvPr/>
            </p:nvSpPr>
            <p:spPr bwMode="auto">
              <a:xfrm>
                <a:off x="3551" y="2713"/>
                <a:ext cx="12" cy="81"/>
              </a:xfrm>
              <a:custGeom>
                <a:avLst/>
                <a:gdLst>
                  <a:gd name="T0" fmla="*/ 6 w 12"/>
                  <a:gd name="T1" fmla="*/ 81 h 81"/>
                  <a:gd name="T2" fmla="*/ 12 w 12"/>
                  <a:gd name="T3" fmla="*/ 81 h 81"/>
                  <a:gd name="T4" fmla="*/ 12 w 12"/>
                  <a:gd name="T5" fmla="*/ 0 h 81"/>
                  <a:gd name="T6" fmla="*/ 0 w 12"/>
                  <a:gd name="T7" fmla="*/ 0 h 81"/>
                  <a:gd name="T8" fmla="*/ 0 w 12"/>
                  <a:gd name="T9" fmla="*/ 81 h 81"/>
                  <a:gd name="T10" fmla="*/ 6 w 12"/>
                  <a:gd name="T11" fmla="*/ 81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81"/>
                  <a:gd name="T20" fmla="*/ 12 w 12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81">
                    <a:moveTo>
                      <a:pt x="6" y="81"/>
                    </a:moveTo>
                    <a:lnTo>
                      <a:pt x="12" y="8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81"/>
                    </a:lnTo>
                    <a:lnTo>
                      <a:pt x="6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4" name="Freeform 730"/>
              <p:cNvSpPr>
                <a:spLocks/>
              </p:cNvSpPr>
              <p:nvPr/>
            </p:nvSpPr>
            <p:spPr bwMode="auto">
              <a:xfrm>
                <a:off x="3551" y="2794"/>
                <a:ext cx="12" cy="6"/>
              </a:xfrm>
              <a:custGeom>
                <a:avLst/>
                <a:gdLst>
                  <a:gd name="T0" fmla="*/ 0 w 12"/>
                  <a:gd name="T1" fmla="*/ 0 h 6"/>
                  <a:gd name="T2" fmla="*/ 2 w 12"/>
                  <a:gd name="T3" fmla="*/ 2 h 6"/>
                  <a:gd name="T4" fmla="*/ 2 w 12"/>
                  <a:gd name="T5" fmla="*/ 4 h 6"/>
                  <a:gd name="T6" fmla="*/ 4 w 12"/>
                  <a:gd name="T7" fmla="*/ 6 h 6"/>
                  <a:gd name="T8" fmla="*/ 6 w 12"/>
                  <a:gd name="T9" fmla="*/ 6 h 6"/>
                  <a:gd name="T10" fmla="*/ 8 w 12"/>
                  <a:gd name="T11" fmla="*/ 6 h 6"/>
                  <a:gd name="T12" fmla="*/ 10 w 12"/>
                  <a:gd name="T13" fmla="*/ 4 h 6"/>
                  <a:gd name="T14" fmla="*/ 12 w 12"/>
                  <a:gd name="T15" fmla="*/ 2 h 6"/>
                  <a:gd name="T16" fmla="*/ 12 w 12"/>
                  <a:gd name="T17" fmla="*/ 0 h 6"/>
                  <a:gd name="T18" fmla="*/ 0 w 12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6"/>
                  <a:gd name="T32" fmla="*/ 12 w 1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5" name="Freeform 731"/>
              <p:cNvSpPr>
                <a:spLocks/>
              </p:cNvSpPr>
              <p:nvPr/>
            </p:nvSpPr>
            <p:spPr bwMode="auto">
              <a:xfrm>
                <a:off x="3510" y="2932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2 h 12"/>
                  <a:gd name="T4" fmla="*/ 2 w 6"/>
                  <a:gd name="T5" fmla="*/ 2 h 12"/>
                  <a:gd name="T6" fmla="*/ 2 w 6"/>
                  <a:gd name="T7" fmla="*/ 4 h 12"/>
                  <a:gd name="T8" fmla="*/ 0 w 6"/>
                  <a:gd name="T9" fmla="*/ 6 h 12"/>
                  <a:gd name="T10" fmla="*/ 2 w 6"/>
                  <a:gd name="T11" fmla="*/ 8 h 12"/>
                  <a:gd name="T12" fmla="*/ 2 w 6"/>
                  <a:gd name="T13" fmla="*/ 10 h 12"/>
                  <a:gd name="T14" fmla="*/ 4 w 6"/>
                  <a:gd name="T15" fmla="*/ 12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6" name="Freeform 732"/>
              <p:cNvSpPr>
                <a:spLocks/>
              </p:cNvSpPr>
              <p:nvPr/>
            </p:nvSpPr>
            <p:spPr bwMode="auto">
              <a:xfrm>
                <a:off x="3516" y="2932"/>
                <a:ext cx="83" cy="12"/>
              </a:xfrm>
              <a:custGeom>
                <a:avLst/>
                <a:gdLst>
                  <a:gd name="T0" fmla="*/ 83 w 83"/>
                  <a:gd name="T1" fmla="*/ 6 h 12"/>
                  <a:gd name="T2" fmla="*/ 83 w 83"/>
                  <a:gd name="T3" fmla="*/ 2 h 12"/>
                  <a:gd name="T4" fmla="*/ 0 w 83"/>
                  <a:gd name="T5" fmla="*/ 0 h 12"/>
                  <a:gd name="T6" fmla="*/ 0 w 83"/>
                  <a:gd name="T7" fmla="*/ 12 h 12"/>
                  <a:gd name="T8" fmla="*/ 83 w 83"/>
                  <a:gd name="T9" fmla="*/ 12 h 12"/>
                  <a:gd name="T10" fmla="*/ 83 w 83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2"/>
                  <a:gd name="T20" fmla="*/ 83 w 83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2">
                    <a:moveTo>
                      <a:pt x="83" y="6"/>
                    </a:moveTo>
                    <a:lnTo>
                      <a:pt x="83" y="2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3" y="12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7" name="Freeform 733"/>
              <p:cNvSpPr>
                <a:spLocks/>
              </p:cNvSpPr>
              <p:nvPr/>
            </p:nvSpPr>
            <p:spPr bwMode="auto">
              <a:xfrm>
                <a:off x="3599" y="2934"/>
                <a:ext cx="3" cy="10"/>
              </a:xfrm>
              <a:custGeom>
                <a:avLst/>
                <a:gdLst>
                  <a:gd name="T0" fmla="*/ 0 w 3"/>
                  <a:gd name="T1" fmla="*/ 10 h 10"/>
                  <a:gd name="T2" fmla="*/ 2 w 3"/>
                  <a:gd name="T3" fmla="*/ 10 h 10"/>
                  <a:gd name="T4" fmla="*/ 3 w 3"/>
                  <a:gd name="T5" fmla="*/ 8 h 10"/>
                  <a:gd name="T6" fmla="*/ 3 w 3"/>
                  <a:gd name="T7" fmla="*/ 6 h 10"/>
                  <a:gd name="T8" fmla="*/ 3 w 3"/>
                  <a:gd name="T9" fmla="*/ 4 h 10"/>
                  <a:gd name="T10" fmla="*/ 3 w 3"/>
                  <a:gd name="T11" fmla="*/ 2 h 10"/>
                  <a:gd name="T12" fmla="*/ 2 w 3"/>
                  <a:gd name="T13" fmla="*/ 0 h 10"/>
                  <a:gd name="T14" fmla="*/ 0 w 3"/>
                  <a:gd name="T15" fmla="*/ 0 h 10"/>
                  <a:gd name="T16" fmla="*/ 0 w 3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10"/>
                  <a:gd name="T29" fmla="*/ 3 w 3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10">
                    <a:moveTo>
                      <a:pt x="0" y="10"/>
                    </a:moveTo>
                    <a:lnTo>
                      <a:pt x="2" y="10"/>
                    </a:lnTo>
                    <a:lnTo>
                      <a:pt x="3" y="8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8" name="Freeform 734"/>
              <p:cNvSpPr>
                <a:spLocks/>
              </p:cNvSpPr>
              <p:nvPr/>
            </p:nvSpPr>
            <p:spPr bwMode="auto">
              <a:xfrm>
                <a:off x="3521" y="2944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2 w 6"/>
                  <a:gd name="T3" fmla="*/ 0 h 11"/>
                  <a:gd name="T4" fmla="*/ 2 w 6"/>
                  <a:gd name="T5" fmla="*/ 1 h 11"/>
                  <a:gd name="T6" fmla="*/ 0 w 6"/>
                  <a:gd name="T7" fmla="*/ 3 h 11"/>
                  <a:gd name="T8" fmla="*/ 0 w 6"/>
                  <a:gd name="T9" fmla="*/ 5 h 11"/>
                  <a:gd name="T10" fmla="*/ 0 w 6"/>
                  <a:gd name="T11" fmla="*/ 7 h 11"/>
                  <a:gd name="T12" fmla="*/ 0 w 6"/>
                  <a:gd name="T13" fmla="*/ 9 h 11"/>
                  <a:gd name="T14" fmla="*/ 2 w 6"/>
                  <a:gd name="T15" fmla="*/ 9 h 11"/>
                  <a:gd name="T16" fmla="*/ 4 w 6"/>
                  <a:gd name="T17" fmla="*/ 11 h 11"/>
                  <a:gd name="T18" fmla="*/ 6 w 6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6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4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09" name="Freeform 735"/>
              <p:cNvSpPr>
                <a:spLocks/>
              </p:cNvSpPr>
              <p:nvPr/>
            </p:nvSpPr>
            <p:spPr bwMode="auto">
              <a:xfrm>
                <a:off x="3525" y="2944"/>
                <a:ext cx="53" cy="11"/>
              </a:xfrm>
              <a:custGeom>
                <a:avLst/>
                <a:gdLst>
                  <a:gd name="T0" fmla="*/ 53 w 53"/>
                  <a:gd name="T1" fmla="*/ 5 h 11"/>
                  <a:gd name="T2" fmla="*/ 53 w 53"/>
                  <a:gd name="T3" fmla="*/ 0 h 11"/>
                  <a:gd name="T4" fmla="*/ 2 w 53"/>
                  <a:gd name="T5" fmla="*/ 0 h 11"/>
                  <a:gd name="T6" fmla="*/ 0 w 53"/>
                  <a:gd name="T7" fmla="*/ 11 h 11"/>
                  <a:gd name="T8" fmla="*/ 53 w 53"/>
                  <a:gd name="T9" fmla="*/ 11 h 11"/>
                  <a:gd name="T10" fmla="*/ 53 w 53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11"/>
                  <a:gd name="T20" fmla="*/ 53 w 53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11">
                    <a:moveTo>
                      <a:pt x="53" y="5"/>
                    </a:moveTo>
                    <a:lnTo>
                      <a:pt x="53" y="0"/>
                    </a:lnTo>
                    <a:lnTo>
                      <a:pt x="2" y="0"/>
                    </a:lnTo>
                    <a:lnTo>
                      <a:pt x="0" y="11"/>
                    </a:lnTo>
                    <a:lnTo>
                      <a:pt x="53" y="11"/>
                    </a:lnTo>
                    <a:lnTo>
                      <a:pt x="53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0" name="Freeform 736"/>
              <p:cNvSpPr>
                <a:spLocks/>
              </p:cNvSpPr>
              <p:nvPr/>
            </p:nvSpPr>
            <p:spPr bwMode="auto">
              <a:xfrm>
                <a:off x="3578" y="2944"/>
                <a:ext cx="4" cy="11"/>
              </a:xfrm>
              <a:custGeom>
                <a:avLst/>
                <a:gdLst>
                  <a:gd name="T0" fmla="*/ 0 w 4"/>
                  <a:gd name="T1" fmla="*/ 11 h 11"/>
                  <a:gd name="T2" fmla="*/ 2 w 4"/>
                  <a:gd name="T3" fmla="*/ 11 h 11"/>
                  <a:gd name="T4" fmla="*/ 4 w 4"/>
                  <a:gd name="T5" fmla="*/ 9 h 11"/>
                  <a:gd name="T6" fmla="*/ 4 w 4"/>
                  <a:gd name="T7" fmla="*/ 7 h 11"/>
                  <a:gd name="T8" fmla="*/ 4 w 4"/>
                  <a:gd name="T9" fmla="*/ 5 h 11"/>
                  <a:gd name="T10" fmla="*/ 4 w 4"/>
                  <a:gd name="T11" fmla="*/ 3 h 11"/>
                  <a:gd name="T12" fmla="*/ 4 w 4"/>
                  <a:gd name="T13" fmla="*/ 1 h 11"/>
                  <a:gd name="T14" fmla="*/ 2 w 4"/>
                  <a:gd name="T15" fmla="*/ 1 h 11"/>
                  <a:gd name="T16" fmla="*/ 0 w 4"/>
                  <a:gd name="T17" fmla="*/ 0 h 11"/>
                  <a:gd name="T18" fmla="*/ 0 w 4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1" name="Freeform 737"/>
              <p:cNvSpPr>
                <a:spLocks/>
              </p:cNvSpPr>
              <p:nvPr/>
            </p:nvSpPr>
            <p:spPr bwMode="auto">
              <a:xfrm>
                <a:off x="3572" y="2944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2 w 6"/>
                  <a:gd name="T3" fmla="*/ 0 h 11"/>
                  <a:gd name="T4" fmla="*/ 2 w 6"/>
                  <a:gd name="T5" fmla="*/ 1 h 11"/>
                  <a:gd name="T6" fmla="*/ 0 w 6"/>
                  <a:gd name="T7" fmla="*/ 3 h 11"/>
                  <a:gd name="T8" fmla="*/ 0 w 6"/>
                  <a:gd name="T9" fmla="*/ 5 h 11"/>
                  <a:gd name="T10" fmla="*/ 0 w 6"/>
                  <a:gd name="T11" fmla="*/ 7 h 11"/>
                  <a:gd name="T12" fmla="*/ 2 w 6"/>
                  <a:gd name="T13" fmla="*/ 9 h 11"/>
                  <a:gd name="T14" fmla="*/ 6 w 6"/>
                  <a:gd name="T15" fmla="*/ 11 h 11"/>
                  <a:gd name="T16" fmla="*/ 6 w 6"/>
                  <a:gd name="T17" fmla="*/ 0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6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2" name="Freeform 738"/>
              <p:cNvSpPr>
                <a:spLocks/>
              </p:cNvSpPr>
              <p:nvPr/>
            </p:nvSpPr>
            <p:spPr bwMode="auto">
              <a:xfrm>
                <a:off x="3578" y="2944"/>
                <a:ext cx="9" cy="11"/>
              </a:xfrm>
              <a:custGeom>
                <a:avLst/>
                <a:gdLst>
                  <a:gd name="T0" fmla="*/ 9 w 9"/>
                  <a:gd name="T1" fmla="*/ 5 h 11"/>
                  <a:gd name="T2" fmla="*/ 9 w 9"/>
                  <a:gd name="T3" fmla="*/ 0 h 11"/>
                  <a:gd name="T4" fmla="*/ 0 w 9"/>
                  <a:gd name="T5" fmla="*/ 0 h 11"/>
                  <a:gd name="T6" fmla="*/ 0 w 9"/>
                  <a:gd name="T7" fmla="*/ 11 h 11"/>
                  <a:gd name="T8" fmla="*/ 9 w 9"/>
                  <a:gd name="T9" fmla="*/ 11 h 11"/>
                  <a:gd name="T10" fmla="*/ 9 w 9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1"/>
                  <a:gd name="T20" fmla="*/ 9 w 9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1">
                    <a:moveTo>
                      <a:pt x="9" y="5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11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3" name="Freeform 739"/>
              <p:cNvSpPr>
                <a:spLocks/>
              </p:cNvSpPr>
              <p:nvPr/>
            </p:nvSpPr>
            <p:spPr bwMode="auto">
              <a:xfrm>
                <a:off x="3587" y="2944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9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3 h 11"/>
                  <a:gd name="T12" fmla="*/ 4 w 6"/>
                  <a:gd name="T13" fmla="*/ 1 h 11"/>
                  <a:gd name="T14" fmla="*/ 2 w 6"/>
                  <a:gd name="T15" fmla="*/ 0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4" name="Freeform 740"/>
              <p:cNvSpPr>
                <a:spLocks/>
              </p:cNvSpPr>
              <p:nvPr/>
            </p:nvSpPr>
            <p:spPr bwMode="auto">
              <a:xfrm>
                <a:off x="3531" y="2955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0 h 9"/>
                  <a:gd name="T6" fmla="*/ 0 w 5"/>
                  <a:gd name="T7" fmla="*/ 2 h 9"/>
                  <a:gd name="T8" fmla="*/ 0 w 5"/>
                  <a:gd name="T9" fmla="*/ 4 h 9"/>
                  <a:gd name="T10" fmla="*/ 0 w 5"/>
                  <a:gd name="T11" fmla="*/ 6 h 9"/>
                  <a:gd name="T12" fmla="*/ 2 w 5"/>
                  <a:gd name="T13" fmla="*/ 7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5" name="Freeform 741"/>
              <p:cNvSpPr>
                <a:spLocks/>
              </p:cNvSpPr>
              <p:nvPr/>
            </p:nvSpPr>
            <p:spPr bwMode="auto">
              <a:xfrm>
                <a:off x="3536" y="2955"/>
                <a:ext cx="42" cy="9"/>
              </a:xfrm>
              <a:custGeom>
                <a:avLst/>
                <a:gdLst>
                  <a:gd name="T0" fmla="*/ 42 w 42"/>
                  <a:gd name="T1" fmla="*/ 4 h 9"/>
                  <a:gd name="T2" fmla="*/ 42 w 42"/>
                  <a:gd name="T3" fmla="*/ 0 h 9"/>
                  <a:gd name="T4" fmla="*/ 0 w 42"/>
                  <a:gd name="T5" fmla="*/ 0 h 9"/>
                  <a:gd name="T6" fmla="*/ 0 w 42"/>
                  <a:gd name="T7" fmla="*/ 9 h 9"/>
                  <a:gd name="T8" fmla="*/ 42 w 42"/>
                  <a:gd name="T9" fmla="*/ 9 h 9"/>
                  <a:gd name="T10" fmla="*/ 42 w 42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9"/>
                  <a:gd name="T20" fmla="*/ 42 w 42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9">
                    <a:moveTo>
                      <a:pt x="42" y="4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2" y="9"/>
                    </a:lnTo>
                    <a:lnTo>
                      <a:pt x="4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6" name="Freeform 742"/>
              <p:cNvSpPr>
                <a:spLocks/>
              </p:cNvSpPr>
              <p:nvPr/>
            </p:nvSpPr>
            <p:spPr bwMode="auto">
              <a:xfrm>
                <a:off x="3578" y="2955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7 h 9"/>
                  <a:gd name="T6" fmla="*/ 4 w 4"/>
                  <a:gd name="T7" fmla="*/ 6 h 9"/>
                  <a:gd name="T8" fmla="*/ 4 w 4"/>
                  <a:gd name="T9" fmla="*/ 4 h 9"/>
                  <a:gd name="T10" fmla="*/ 4 w 4"/>
                  <a:gd name="T11" fmla="*/ 2 h 9"/>
                  <a:gd name="T12" fmla="*/ 2 w 4"/>
                  <a:gd name="T13" fmla="*/ 0 h 9"/>
                  <a:gd name="T14" fmla="*/ 0 w 4"/>
                  <a:gd name="T15" fmla="*/ 0 h 9"/>
                  <a:gd name="T16" fmla="*/ 0 w 4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9"/>
                  <a:gd name="T29" fmla="*/ 4 w 4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7" name="Freeform 743"/>
              <p:cNvSpPr>
                <a:spLocks/>
              </p:cNvSpPr>
              <p:nvPr/>
            </p:nvSpPr>
            <p:spPr bwMode="auto">
              <a:xfrm>
                <a:off x="3542" y="2964"/>
                <a:ext cx="4" cy="10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2 h 10"/>
                  <a:gd name="T6" fmla="*/ 0 w 4"/>
                  <a:gd name="T7" fmla="*/ 4 h 10"/>
                  <a:gd name="T8" fmla="*/ 0 w 4"/>
                  <a:gd name="T9" fmla="*/ 6 h 10"/>
                  <a:gd name="T10" fmla="*/ 0 w 4"/>
                  <a:gd name="T11" fmla="*/ 8 h 10"/>
                  <a:gd name="T12" fmla="*/ 2 w 4"/>
                  <a:gd name="T13" fmla="*/ 10 h 10"/>
                  <a:gd name="T14" fmla="*/ 4 w 4"/>
                  <a:gd name="T15" fmla="*/ 10 h 10"/>
                  <a:gd name="T16" fmla="*/ 4 w 4"/>
                  <a:gd name="T17" fmla="*/ 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10"/>
                  <a:gd name="T29" fmla="*/ 4 w 4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8" name="Freeform 744"/>
              <p:cNvSpPr>
                <a:spLocks/>
              </p:cNvSpPr>
              <p:nvPr/>
            </p:nvSpPr>
            <p:spPr bwMode="auto">
              <a:xfrm>
                <a:off x="3546" y="2964"/>
                <a:ext cx="21" cy="12"/>
              </a:xfrm>
              <a:custGeom>
                <a:avLst/>
                <a:gdLst>
                  <a:gd name="T0" fmla="*/ 21 w 21"/>
                  <a:gd name="T1" fmla="*/ 6 h 12"/>
                  <a:gd name="T2" fmla="*/ 21 w 21"/>
                  <a:gd name="T3" fmla="*/ 0 h 12"/>
                  <a:gd name="T4" fmla="*/ 0 w 21"/>
                  <a:gd name="T5" fmla="*/ 0 h 12"/>
                  <a:gd name="T6" fmla="*/ 0 w 21"/>
                  <a:gd name="T7" fmla="*/ 10 h 12"/>
                  <a:gd name="T8" fmla="*/ 21 w 21"/>
                  <a:gd name="T9" fmla="*/ 12 h 12"/>
                  <a:gd name="T10" fmla="*/ 21 w 2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2"/>
                  <a:gd name="T20" fmla="*/ 21 w 2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2">
                    <a:moveTo>
                      <a:pt x="21" y="6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1" y="12"/>
                    </a:ln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19" name="Freeform 745"/>
              <p:cNvSpPr>
                <a:spLocks/>
              </p:cNvSpPr>
              <p:nvPr/>
            </p:nvSpPr>
            <p:spPr bwMode="auto">
              <a:xfrm>
                <a:off x="3567" y="2964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1 w 5"/>
                  <a:gd name="T3" fmla="*/ 10 h 12"/>
                  <a:gd name="T4" fmla="*/ 3 w 5"/>
                  <a:gd name="T5" fmla="*/ 10 h 12"/>
                  <a:gd name="T6" fmla="*/ 5 w 5"/>
                  <a:gd name="T7" fmla="*/ 8 h 12"/>
                  <a:gd name="T8" fmla="*/ 5 w 5"/>
                  <a:gd name="T9" fmla="*/ 6 h 12"/>
                  <a:gd name="T10" fmla="*/ 5 w 5"/>
                  <a:gd name="T11" fmla="*/ 4 h 12"/>
                  <a:gd name="T12" fmla="*/ 3 w 5"/>
                  <a:gd name="T13" fmla="*/ 2 h 12"/>
                  <a:gd name="T14" fmla="*/ 1 w 5"/>
                  <a:gd name="T15" fmla="*/ 0 h 12"/>
                  <a:gd name="T16" fmla="*/ 0 w 5"/>
                  <a:gd name="T17" fmla="*/ 0 h 12"/>
                  <a:gd name="T18" fmla="*/ 0 w 5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0" y="12"/>
                    </a:moveTo>
                    <a:lnTo>
                      <a:pt x="1" y="10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0" name="Freeform 746"/>
              <p:cNvSpPr>
                <a:spLocks/>
              </p:cNvSpPr>
              <p:nvPr/>
            </p:nvSpPr>
            <p:spPr bwMode="auto">
              <a:xfrm>
                <a:off x="3551" y="2913"/>
                <a:ext cx="10" cy="4"/>
              </a:xfrm>
              <a:custGeom>
                <a:avLst/>
                <a:gdLst>
                  <a:gd name="T0" fmla="*/ 10 w 10"/>
                  <a:gd name="T1" fmla="*/ 4 h 4"/>
                  <a:gd name="T2" fmla="*/ 10 w 10"/>
                  <a:gd name="T3" fmla="*/ 2 h 4"/>
                  <a:gd name="T4" fmla="*/ 10 w 10"/>
                  <a:gd name="T5" fmla="*/ 0 h 4"/>
                  <a:gd name="T6" fmla="*/ 8 w 10"/>
                  <a:gd name="T7" fmla="*/ 0 h 4"/>
                  <a:gd name="T8" fmla="*/ 6 w 10"/>
                  <a:gd name="T9" fmla="*/ 0 h 4"/>
                  <a:gd name="T10" fmla="*/ 4 w 10"/>
                  <a:gd name="T11" fmla="*/ 0 h 4"/>
                  <a:gd name="T12" fmla="*/ 2 w 10"/>
                  <a:gd name="T13" fmla="*/ 0 h 4"/>
                  <a:gd name="T14" fmla="*/ 0 w 10"/>
                  <a:gd name="T15" fmla="*/ 2 h 4"/>
                  <a:gd name="T16" fmla="*/ 0 w 10"/>
                  <a:gd name="T17" fmla="*/ 4 h 4"/>
                  <a:gd name="T18" fmla="*/ 10 w 10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4"/>
                  <a:gd name="T32" fmla="*/ 10 w 10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4">
                    <a:moveTo>
                      <a:pt x="10" y="4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1" name="Freeform 747"/>
              <p:cNvSpPr>
                <a:spLocks/>
              </p:cNvSpPr>
              <p:nvPr/>
            </p:nvSpPr>
            <p:spPr bwMode="auto">
              <a:xfrm>
                <a:off x="3551" y="2917"/>
                <a:ext cx="10" cy="21"/>
              </a:xfrm>
              <a:custGeom>
                <a:avLst/>
                <a:gdLst>
                  <a:gd name="T0" fmla="*/ 6 w 10"/>
                  <a:gd name="T1" fmla="*/ 21 h 21"/>
                  <a:gd name="T2" fmla="*/ 10 w 10"/>
                  <a:gd name="T3" fmla="*/ 21 h 21"/>
                  <a:gd name="T4" fmla="*/ 10 w 10"/>
                  <a:gd name="T5" fmla="*/ 0 h 21"/>
                  <a:gd name="T6" fmla="*/ 0 w 10"/>
                  <a:gd name="T7" fmla="*/ 0 h 21"/>
                  <a:gd name="T8" fmla="*/ 0 w 10"/>
                  <a:gd name="T9" fmla="*/ 21 h 21"/>
                  <a:gd name="T10" fmla="*/ 6 w 10"/>
                  <a:gd name="T11" fmla="*/ 2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21"/>
                  <a:gd name="T20" fmla="*/ 10 w 10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21">
                    <a:moveTo>
                      <a:pt x="6" y="21"/>
                    </a:moveTo>
                    <a:lnTo>
                      <a:pt x="10" y="2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2" name="Freeform 748"/>
              <p:cNvSpPr>
                <a:spLocks/>
              </p:cNvSpPr>
              <p:nvPr/>
            </p:nvSpPr>
            <p:spPr bwMode="auto">
              <a:xfrm>
                <a:off x="3551" y="2938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2 w 10"/>
                  <a:gd name="T5" fmla="*/ 4 h 6"/>
                  <a:gd name="T6" fmla="*/ 4 w 10"/>
                  <a:gd name="T7" fmla="*/ 6 h 6"/>
                  <a:gd name="T8" fmla="*/ 6 w 10"/>
                  <a:gd name="T9" fmla="*/ 6 h 6"/>
                  <a:gd name="T10" fmla="*/ 8 w 10"/>
                  <a:gd name="T11" fmla="*/ 6 h 6"/>
                  <a:gd name="T12" fmla="*/ 10 w 10"/>
                  <a:gd name="T13" fmla="*/ 4 h 6"/>
                  <a:gd name="T14" fmla="*/ 10 w 10"/>
                  <a:gd name="T15" fmla="*/ 2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3" name="Freeform 749"/>
              <p:cNvSpPr>
                <a:spLocks/>
              </p:cNvSpPr>
              <p:nvPr/>
            </p:nvSpPr>
            <p:spPr bwMode="auto">
              <a:xfrm>
                <a:off x="3614" y="2523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2 h 9"/>
                  <a:gd name="T6" fmla="*/ 0 w 4"/>
                  <a:gd name="T7" fmla="*/ 4 h 9"/>
                  <a:gd name="T8" fmla="*/ 0 w 4"/>
                  <a:gd name="T9" fmla="*/ 5 h 9"/>
                  <a:gd name="T10" fmla="*/ 0 w 4"/>
                  <a:gd name="T11" fmla="*/ 7 h 9"/>
                  <a:gd name="T12" fmla="*/ 2 w 4"/>
                  <a:gd name="T13" fmla="*/ 9 h 9"/>
                  <a:gd name="T14" fmla="*/ 4 w 4"/>
                  <a:gd name="T15" fmla="*/ 9 h 9"/>
                  <a:gd name="T16" fmla="*/ 4 w 4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9"/>
                  <a:gd name="T29" fmla="*/ 4 w 4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4" name="Freeform 750"/>
              <p:cNvSpPr>
                <a:spLocks/>
              </p:cNvSpPr>
              <p:nvPr/>
            </p:nvSpPr>
            <p:spPr bwMode="auto">
              <a:xfrm>
                <a:off x="3618" y="2523"/>
                <a:ext cx="83" cy="9"/>
              </a:xfrm>
              <a:custGeom>
                <a:avLst/>
                <a:gdLst>
                  <a:gd name="T0" fmla="*/ 83 w 83"/>
                  <a:gd name="T1" fmla="*/ 5 h 9"/>
                  <a:gd name="T2" fmla="*/ 83 w 83"/>
                  <a:gd name="T3" fmla="*/ 0 h 9"/>
                  <a:gd name="T4" fmla="*/ 0 w 83"/>
                  <a:gd name="T5" fmla="*/ 0 h 9"/>
                  <a:gd name="T6" fmla="*/ 0 w 83"/>
                  <a:gd name="T7" fmla="*/ 9 h 9"/>
                  <a:gd name="T8" fmla="*/ 83 w 83"/>
                  <a:gd name="T9" fmla="*/ 9 h 9"/>
                  <a:gd name="T10" fmla="*/ 83 w 83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9"/>
                  <a:gd name="T20" fmla="*/ 83 w 83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9">
                    <a:moveTo>
                      <a:pt x="83" y="5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3" y="9"/>
                    </a:lnTo>
                    <a:lnTo>
                      <a:pt x="83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5" name="Freeform 751"/>
              <p:cNvSpPr>
                <a:spLocks/>
              </p:cNvSpPr>
              <p:nvPr/>
            </p:nvSpPr>
            <p:spPr bwMode="auto">
              <a:xfrm>
                <a:off x="3701" y="2523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1 w 5"/>
                  <a:gd name="T3" fmla="*/ 9 h 9"/>
                  <a:gd name="T4" fmla="*/ 3 w 5"/>
                  <a:gd name="T5" fmla="*/ 9 h 9"/>
                  <a:gd name="T6" fmla="*/ 5 w 5"/>
                  <a:gd name="T7" fmla="*/ 7 h 9"/>
                  <a:gd name="T8" fmla="*/ 5 w 5"/>
                  <a:gd name="T9" fmla="*/ 5 h 9"/>
                  <a:gd name="T10" fmla="*/ 5 w 5"/>
                  <a:gd name="T11" fmla="*/ 4 h 9"/>
                  <a:gd name="T12" fmla="*/ 3 w 5"/>
                  <a:gd name="T13" fmla="*/ 2 h 9"/>
                  <a:gd name="T14" fmla="*/ 1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1" y="9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6" name="Freeform 752"/>
              <p:cNvSpPr>
                <a:spLocks/>
              </p:cNvSpPr>
              <p:nvPr/>
            </p:nvSpPr>
            <p:spPr bwMode="auto">
              <a:xfrm>
                <a:off x="3623" y="2534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0 h 10"/>
                  <a:gd name="T6" fmla="*/ 0 w 6"/>
                  <a:gd name="T7" fmla="*/ 2 h 10"/>
                  <a:gd name="T8" fmla="*/ 0 w 6"/>
                  <a:gd name="T9" fmla="*/ 4 h 10"/>
                  <a:gd name="T10" fmla="*/ 0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7" name="Freeform 753"/>
              <p:cNvSpPr>
                <a:spLocks/>
              </p:cNvSpPr>
              <p:nvPr/>
            </p:nvSpPr>
            <p:spPr bwMode="auto">
              <a:xfrm>
                <a:off x="3629" y="2534"/>
                <a:ext cx="51" cy="10"/>
              </a:xfrm>
              <a:custGeom>
                <a:avLst/>
                <a:gdLst>
                  <a:gd name="T0" fmla="*/ 51 w 51"/>
                  <a:gd name="T1" fmla="*/ 6 h 10"/>
                  <a:gd name="T2" fmla="*/ 51 w 51"/>
                  <a:gd name="T3" fmla="*/ 0 h 10"/>
                  <a:gd name="T4" fmla="*/ 0 w 51"/>
                  <a:gd name="T5" fmla="*/ 0 h 10"/>
                  <a:gd name="T6" fmla="*/ 0 w 51"/>
                  <a:gd name="T7" fmla="*/ 10 h 10"/>
                  <a:gd name="T8" fmla="*/ 51 w 51"/>
                  <a:gd name="T9" fmla="*/ 10 h 10"/>
                  <a:gd name="T10" fmla="*/ 51 w 51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10"/>
                  <a:gd name="T20" fmla="*/ 51 w 5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10">
                    <a:moveTo>
                      <a:pt x="51" y="6"/>
                    </a:moveTo>
                    <a:lnTo>
                      <a:pt x="5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51" y="10"/>
                    </a:lnTo>
                    <a:lnTo>
                      <a:pt x="5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8" name="Freeform 754"/>
              <p:cNvSpPr>
                <a:spLocks/>
              </p:cNvSpPr>
              <p:nvPr/>
            </p:nvSpPr>
            <p:spPr bwMode="auto">
              <a:xfrm>
                <a:off x="3680" y="2534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2 w 5"/>
                  <a:gd name="T3" fmla="*/ 10 h 10"/>
                  <a:gd name="T4" fmla="*/ 4 w 5"/>
                  <a:gd name="T5" fmla="*/ 8 h 10"/>
                  <a:gd name="T6" fmla="*/ 5 w 5"/>
                  <a:gd name="T7" fmla="*/ 8 h 10"/>
                  <a:gd name="T8" fmla="*/ 5 w 5"/>
                  <a:gd name="T9" fmla="*/ 6 h 10"/>
                  <a:gd name="T10" fmla="*/ 5 w 5"/>
                  <a:gd name="T11" fmla="*/ 4 h 10"/>
                  <a:gd name="T12" fmla="*/ 4 w 5"/>
                  <a:gd name="T13" fmla="*/ 2 h 10"/>
                  <a:gd name="T14" fmla="*/ 2 w 5"/>
                  <a:gd name="T15" fmla="*/ 0 h 10"/>
                  <a:gd name="T16" fmla="*/ 0 w 5"/>
                  <a:gd name="T17" fmla="*/ 0 h 10"/>
                  <a:gd name="T18" fmla="*/ 0 w 5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0"/>
                  <a:gd name="T32" fmla="*/ 5 w 5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29" name="Freeform 755"/>
              <p:cNvSpPr>
                <a:spLocks/>
              </p:cNvSpPr>
              <p:nvPr/>
            </p:nvSpPr>
            <p:spPr bwMode="auto">
              <a:xfrm>
                <a:off x="3674" y="2534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0 h 10"/>
                  <a:gd name="T6" fmla="*/ 2 w 6"/>
                  <a:gd name="T7" fmla="*/ 2 h 10"/>
                  <a:gd name="T8" fmla="*/ 0 w 6"/>
                  <a:gd name="T9" fmla="*/ 4 h 10"/>
                  <a:gd name="T10" fmla="*/ 2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0" name="Freeform 756"/>
              <p:cNvSpPr>
                <a:spLocks/>
              </p:cNvSpPr>
              <p:nvPr/>
            </p:nvSpPr>
            <p:spPr bwMode="auto">
              <a:xfrm>
                <a:off x="3680" y="2534"/>
                <a:ext cx="11" cy="10"/>
              </a:xfrm>
              <a:custGeom>
                <a:avLst/>
                <a:gdLst>
                  <a:gd name="T0" fmla="*/ 11 w 11"/>
                  <a:gd name="T1" fmla="*/ 4 h 10"/>
                  <a:gd name="T2" fmla="*/ 11 w 11"/>
                  <a:gd name="T3" fmla="*/ 0 h 10"/>
                  <a:gd name="T4" fmla="*/ 0 w 11"/>
                  <a:gd name="T5" fmla="*/ 0 h 10"/>
                  <a:gd name="T6" fmla="*/ 0 w 11"/>
                  <a:gd name="T7" fmla="*/ 10 h 10"/>
                  <a:gd name="T8" fmla="*/ 11 w 11"/>
                  <a:gd name="T9" fmla="*/ 10 h 10"/>
                  <a:gd name="T10" fmla="*/ 11 w 1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0"/>
                  <a:gd name="T20" fmla="*/ 11 w 1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0">
                    <a:moveTo>
                      <a:pt x="11" y="4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1" y="10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1" name="Freeform 757"/>
              <p:cNvSpPr>
                <a:spLocks/>
              </p:cNvSpPr>
              <p:nvPr/>
            </p:nvSpPr>
            <p:spPr bwMode="auto">
              <a:xfrm>
                <a:off x="3691" y="2534"/>
                <a:ext cx="4" cy="10"/>
              </a:xfrm>
              <a:custGeom>
                <a:avLst/>
                <a:gdLst>
                  <a:gd name="T0" fmla="*/ 0 w 4"/>
                  <a:gd name="T1" fmla="*/ 10 h 10"/>
                  <a:gd name="T2" fmla="*/ 2 w 4"/>
                  <a:gd name="T3" fmla="*/ 10 h 10"/>
                  <a:gd name="T4" fmla="*/ 4 w 4"/>
                  <a:gd name="T5" fmla="*/ 8 h 10"/>
                  <a:gd name="T6" fmla="*/ 4 w 4"/>
                  <a:gd name="T7" fmla="*/ 6 h 10"/>
                  <a:gd name="T8" fmla="*/ 4 w 4"/>
                  <a:gd name="T9" fmla="*/ 4 h 10"/>
                  <a:gd name="T10" fmla="*/ 4 w 4"/>
                  <a:gd name="T11" fmla="*/ 2 h 10"/>
                  <a:gd name="T12" fmla="*/ 4 w 4"/>
                  <a:gd name="T13" fmla="*/ 0 h 10"/>
                  <a:gd name="T14" fmla="*/ 2 w 4"/>
                  <a:gd name="T15" fmla="*/ 0 h 10"/>
                  <a:gd name="T16" fmla="*/ 0 w 4"/>
                  <a:gd name="T17" fmla="*/ 0 h 10"/>
                  <a:gd name="T18" fmla="*/ 0 w 4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0"/>
                  <a:gd name="T32" fmla="*/ 4 w 4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2" name="Freeform 758"/>
              <p:cNvSpPr>
                <a:spLocks/>
              </p:cNvSpPr>
              <p:nvPr/>
            </p:nvSpPr>
            <p:spPr bwMode="auto">
              <a:xfrm>
                <a:off x="3635" y="2544"/>
                <a:ext cx="3" cy="9"/>
              </a:xfrm>
              <a:custGeom>
                <a:avLst/>
                <a:gdLst>
                  <a:gd name="T0" fmla="*/ 3 w 3"/>
                  <a:gd name="T1" fmla="*/ 0 h 9"/>
                  <a:gd name="T2" fmla="*/ 1 w 3"/>
                  <a:gd name="T3" fmla="*/ 0 h 9"/>
                  <a:gd name="T4" fmla="*/ 0 w 3"/>
                  <a:gd name="T5" fmla="*/ 1 h 9"/>
                  <a:gd name="T6" fmla="*/ 0 w 3"/>
                  <a:gd name="T7" fmla="*/ 3 h 9"/>
                  <a:gd name="T8" fmla="*/ 0 w 3"/>
                  <a:gd name="T9" fmla="*/ 5 h 9"/>
                  <a:gd name="T10" fmla="*/ 0 w 3"/>
                  <a:gd name="T11" fmla="*/ 7 h 9"/>
                  <a:gd name="T12" fmla="*/ 0 w 3"/>
                  <a:gd name="T13" fmla="*/ 9 h 9"/>
                  <a:gd name="T14" fmla="*/ 1 w 3"/>
                  <a:gd name="T15" fmla="*/ 9 h 9"/>
                  <a:gd name="T16" fmla="*/ 3 w 3"/>
                  <a:gd name="T17" fmla="*/ 9 h 9"/>
                  <a:gd name="T18" fmla="*/ 3 w 3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"/>
                  <a:gd name="T31" fmla="*/ 0 h 9"/>
                  <a:gd name="T32" fmla="*/ 3 w 3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" h="9">
                    <a:moveTo>
                      <a:pt x="3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3" name="Freeform 759"/>
              <p:cNvSpPr>
                <a:spLocks/>
              </p:cNvSpPr>
              <p:nvPr/>
            </p:nvSpPr>
            <p:spPr bwMode="auto">
              <a:xfrm>
                <a:off x="3638" y="2544"/>
                <a:ext cx="42" cy="11"/>
              </a:xfrm>
              <a:custGeom>
                <a:avLst/>
                <a:gdLst>
                  <a:gd name="T0" fmla="*/ 42 w 42"/>
                  <a:gd name="T1" fmla="*/ 5 h 11"/>
                  <a:gd name="T2" fmla="*/ 42 w 42"/>
                  <a:gd name="T3" fmla="*/ 0 h 11"/>
                  <a:gd name="T4" fmla="*/ 0 w 42"/>
                  <a:gd name="T5" fmla="*/ 0 h 11"/>
                  <a:gd name="T6" fmla="*/ 0 w 42"/>
                  <a:gd name="T7" fmla="*/ 9 h 11"/>
                  <a:gd name="T8" fmla="*/ 42 w 42"/>
                  <a:gd name="T9" fmla="*/ 11 h 11"/>
                  <a:gd name="T10" fmla="*/ 42 w 42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11"/>
                  <a:gd name="T20" fmla="*/ 42 w 42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11">
                    <a:moveTo>
                      <a:pt x="42" y="5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2" y="11"/>
                    </a:lnTo>
                    <a:lnTo>
                      <a:pt x="42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4" name="Freeform 760"/>
              <p:cNvSpPr>
                <a:spLocks/>
              </p:cNvSpPr>
              <p:nvPr/>
            </p:nvSpPr>
            <p:spPr bwMode="auto">
              <a:xfrm>
                <a:off x="3680" y="2544"/>
                <a:ext cx="5" cy="11"/>
              </a:xfrm>
              <a:custGeom>
                <a:avLst/>
                <a:gdLst>
                  <a:gd name="T0" fmla="*/ 0 w 5"/>
                  <a:gd name="T1" fmla="*/ 11 h 11"/>
                  <a:gd name="T2" fmla="*/ 2 w 5"/>
                  <a:gd name="T3" fmla="*/ 9 h 11"/>
                  <a:gd name="T4" fmla="*/ 4 w 5"/>
                  <a:gd name="T5" fmla="*/ 9 h 11"/>
                  <a:gd name="T6" fmla="*/ 5 w 5"/>
                  <a:gd name="T7" fmla="*/ 7 h 11"/>
                  <a:gd name="T8" fmla="*/ 5 w 5"/>
                  <a:gd name="T9" fmla="*/ 5 h 11"/>
                  <a:gd name="T10" fmla="*/ 5 w 5"/>
                  <a:gd name="T11" fmla="*/ 3 h 11"/>
                  <a:gd name="T12" fmla="*/ 4 w 5"/>
                  <a:gd name="T13" fmla="*/ 1 h 11"/>
                  <a:gd name="T14" fmla="*/ 2 w 5"/>
                  <a:gd name="T15" fmla="*/ 0 h 11"/>
                  <a:gd name="T16" fmla="*/ 0 w 5"/>
                  <a:gd name="T17" fmla="*/ 0 h 11"/>
                  <a:gd name="T18" fmla="*/ 0 w 5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0" y="11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5" name="Freeform 761"/>
              <p:cNvSpPr>
                <a:spLocks/>
              </p:cNvSpPr>
              <p:nvPr/>
            </p:nvSpPr>
            <p:spPr bwMode="auto">
              <a:xfrm>
                <a:off x="3644" y="2553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4 w 6"/>
                  <a:gd name="T3" fmla="*/ 2 h 11"/>
                  <a:gd name="T4" fmla="*/ 2 w 6"/>
                  <a:gd name="T5" fmla="*/ 2 h 11"/>
                  <a:gd name="T6" fmla="*/ 0 w 6"/>
                  <a:gd name="T7" fmla="*/ 4 h 11"/>
                  <a:gd name="T8" fmla="*/ 0 w 6"/>
                  <a:gd name="T9" fmla="*/ 6 h 11"/>
                  <a:gd name="T10" fmla="*/ 0 w 6"/>
                  <a:gd name="T11" fmla="*/ 8 h 11"/>
                  <a:gd name="T12" fmla="*/ 2 w 6"/>
                  <a:gd name="T13" fmla="*/ 9 h 11"/>
                  <a:gd name="T14" fmla="*/ 2 w 6"/>
                  <a:gd name="T15" fmla="*/ 11 h 11"/>
                  <a:gd name="T16" fmla="*/ 6 w 6"/>
                  <a:gd name="T17" fmla="*/ 11 h 11"/>
                  <a:gd name="T18" fmla="*/ 6 w 6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6" name="Freeform 762"/>
              <p:cNvSpPr>
                <a:spLocks/>
              </p:cNvSpPr>
              <p:nvPr/>
            </p:nvSpPr>
            <p:spPr bwMode="auto">
              <a:xfrm>
                <a:off x="3650" y="2553"/>
                <a:ext cx="20" cy="11"/>
              </a:xfrm>
              <a:custGeom>
                <a:avLst/>
                <a:gdLst>
                  <a:gd name="T0" fmla="*/ 20 w 20"/>
                  <a:gd name="T1" fmla="*/ 6 h 11"/>
                  <a:gd name="T2" fmla="*/ 20 w 20"/>
                  <a:gd name="T3" fmla="*/ 2 h 11"/>
                  <a:gd name="T4" fmla="*/ 0 w 20"/>
                  <a:gd name="T5" fmla="*/ 0 h 11"/>
                  <a:gd name="T6" fmla="*/ 0 w 20"/>
                  <a:gd name="T7" fmla="*/ 11 h 11"/>
                  <a:gd name="T8" fmla="*/ 18 w 20"/>
                  <a:gd name="T9" fmla="*/ 11 h 11"/>
                  <a:gd name="T10" fmla="*/ 20 w 20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11"/>
                  <a:gd name="T20" fmla="*/ 20 w 20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11">
                    <a:moveTo>
                      <a:pt x="20" y="6"/>
                    </a:moveTo>
                    <a:lnTo>
                      <a:pt x="20" y="2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8" y="11"/>
                    </a:lnTo>
                    <a:lnTo>
                      <a:pt x="2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7" name="Freeform 763"/>
              <p:cNvSpPr>
                <a:spLocks/>
              </p:cNvSpPr>
              <p:nvPr/>
            </p:nvSpPr>
            <p:spPr bwMode="auto">
              <a:xfrm>
                <a:off x="3668" y="2555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6 w 6"/>
                  <a:gd name="T5" fmla="*/ 7 h 9"/>
                  <a:gd name="T6" fmla="*/ 6 w 6"/>
                  <a:gd name="T7" fmla="*/ 6 h 9"/>
                  <a:gd name="T8" fmla="*/ 6 w 6"/>
                  <a:gd name="T9" fmla="*/ 4 h 9"/>
                  <a:gd name="T10" fmla="*/ 6 w 6"/>
                  <a:gd name="T11" fmla="*/ 2 h 9"/>
                  <a:gd name="T12" fmla="*/ 6 w 6"/>
                  <a:gd name="T13" fmla="*/ 0 h 9"/>
                  <a:gd name="T14" fmla="*/ 4 w 6"/>
                  <a:gd name="T15" fmla="*/ 0 h 9"/>
                  <a:gd name="T16" fmla="*/ 2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6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8" name="Freeform 764"/>
              <p:cNvSpPr>
                <a:spLocks/>
              </p:cNvSpPr>
              <p:nvPr/>
            </p:nvSpPr>
            <p:spPr bwMode="auto">
              <a:xfrm>
                <a:off x="3653" y="2502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12 w 12"/>
                  <a:gd name="T3" fmla="*/ 4 h 6"/>
                  <a:gd name="T4" fmla="*/ 10 w 12"/>
                  <a:gd name="T5" fmla="*/ 2 h 6"/>
                  <a:gd name="T6" fmla="*/ 8 w 12"/>
                  <a:gd name="T7" fmla="*/ 0 h 6"/>
                  <a:gd name="T8" fmla="*/ 6 w 12"/>
                  <a:gd name="T9" fmla="*/ 0 h 6"/>
                  <a:gd name="T10" fmla="*/ 4 w 12"/>
                  <a:gd name="T11" fmla="*/ 0 h 6"/>
                  <a:gd name="T12" fmla="*/ 2 w 12"/>
                  <a:gd name="T13" fmla="*/ 2 h 6"/>
                  <a:gd name="T14" fmla="*/ 2 w 12"/>
                  <a:gd name="T15" fmla="*/ 4 h 6"/>
                  <a:gd name="T16" fmla="*/ 0 w 12"/>
                  <a:gd name="T17" fmla="*/ 6 h 6"/>
                  <a:gd name="T18" fmla="*/ 12 w 12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6"/>
                  <a:gd name="T32" fmla="*/ 12 w 1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6">
                    <a:moveTo>
                      <a:pt x="12" y="6"/>
                    </a:moveTo>
                    <a:lnTo>
                      <a:pt x="12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39" name="Freeform 765"/>
              <p:cNvSpPr>
                <a:spLocks/>
              </p:cNvSpPr>
              <p:nvPr/>
            </p:nvSpPr>
            <p:spPr bwMode="auto">
              <a:xfrm>
                <a:off x="3653" y="2508"/>
                <a:ext cx="12" cy="20"/>
              </a:xfrm>
              <a:custGeom>
                <a:avLst/>
                <a:gdLst>
                  <a:gd name="T0" fmla="*/ 6 w 12"/>
                  <a:gd name="T1" fmla="*/ 20 h 20"/>
                  <a:gd name="T2" fmla="*/ 12 w 12"/>
                  <a:gd name="T3" fmla="*/ 20 h 20"/>
                  <a:gd name="T4" fmla="*/ 12 w 12"/>
                  <a:gd name="T5" fmla="*/ 0 h 20"/>
                  <a:gd name="T6" fmla="*/ 0 w 12"/>
                  <a:gd name="T7" fmla="*/ 0 h 20"/>
                  <a:gd name="T8" fmla="*/ 0 w 12"/>
                  <a:gd name="T9" fmla="*/ 20 h 20"/>
                  <a:gd name="T10" fmla="*/ 6 w 12"/>
                  <a:gd name="T11" fmla="*/ 2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20"/>
                  <a:gd name="T20" fmla="*/ 12 w 12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20">
                    <a:moveTo>
                      <a:pt x="6" y="20"/>
                    </a:moveTo>
                    <a:lnTo>
                      <a:pt x="12" y="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6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0" name="Freeform 766"/>
              <p:cNvSpPr>
                <a:spLocks/>
              </p:cNvSpPr>
              <p:nvPr/>
            </p:nvSpPr>
            <p:spPr bwMode="auto">
              <a:xfrm>
                <a:off x="3653" y="2528"/>
                <a:ext cx="12" cy="4"/>
              </a:xfrm>
              <a:custGeom>
                <a:avLst/>
                <a:gdLst>
                  <a:gd name="T0" fmla="*/ 0 w 12"/>
                  <a:gd name="T1" fmla="*/ 0 h 4"/>
                  <a:gd name="T2" fmla="*/ 2 w 12"/>
                  <a:gd name="T3" fmla="*/ 2 h 4"/>
                  <a:gd name="T4" fmla="*/ 2 w 12"/>
                  <a:gd name="T5" fmla="*/ 4 h 4"/>
                  <a:gd name="T6" fmla="*/ 4 w 12"/>
                  <a:gd name="T7" fmla="*/ 4 h 4"/>
                  <a:gd name="T8" fmla="*/ 6 w 12"/>
                  <a:gd name="T9" fmla="*/ 4 h 4"/>
                  <a:gd name="T10" fmla="*/ 8 w 12"/>
                  <a:gd name="T11" fmla="*/ 4 h 4"/>
                  <a:gd name="T12" fmla="*/ 10 w 12"/>
                  <a:gd name="T13" fmla="*/ 4 h 4"/>
                  <a:gd name="T14" fmla="*/ 12 w 12"/>
                  <a:gd name="T15" fmla="*/ 2 h 4"/>
                  <a:gd name="T16" fmla="*/ 12 w 12"/>
                  <a:gd name="T17" fmla="*/ 0 h 4"/>
                  <a:gd name="T18" fmla="*/ 0 w 12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1" name="Freeform 767"/>
              <p:cNvSpPr>
                <a:spLocks/>
              </p:cNvSpPr>
              <p:nvPr/>
            </p:nvSpPr>
            <p:spPr bwMode="auto">
              <a:xfrm>
                <a:off x="3655" y="2508"/>
                <a:ext cx="10" cy="3"/>
              </a:xfrm>
              <a:custGeom>
                <a:avLst/>
                <a:gdLst>
                  <a:gd name="T0" fmla="*/ 0 w 10"/>
                  <a:gd name="T1" fmla="*/ 0 h 3"/>
                  <a:gd name="T2" fmla="*/ 0 w 10"/>
                  <a:gd name="T3" fmla="*/ 2 h 3"/>
                  <a:gd name="T4" fmla="*/ 2 w 10"/>
                  <a:gd name="T5" fmla="*/ 3 h 3"/>
                  <a:gd name="T6" fmla="*/ 4 w 10"/>
                  <a:gd name="T7" fmla="*/ 3 h 3"/>
                  <a:gd name="T8" fmla="*/ 6 w 10"/>
                  <a:gd name="T9" fmla="*/ 3 h 3"/>
                  <a:gd name="T10" fmla="*/ 8 w 10"/>
                  <a:gd name="T11" fmla="*/ 3 h 3"/>
                  <a:gd name="T12" fmla="*/ 10 w 10"/>
                  <a:gd name="T13" fmla="*/ 2 h 3"/>
                  <a:gd name="T14" fmla="*/ 10 w 10"/>
                  <a:gd name="T15" fmla="*/ 0 h 3"/>
                  <a:gd name="T16" fmla="*/ 0 w 10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3"/>
                  <a:gd name="T29" fmla="*/ 10 w 10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3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2" name="Freeform 768"/>
              <p:cNvSpPr>
                <a:spLocks/>
              </p:cNvSpPr>
              <p:nvPr/>
            </p:nvSpPr>
            <p:spPr bwMode="auto">
              <a:xfrm>
                <a:off x="3655" y="2445"/>
                <a:ext cx="10" cy="63"/>
              </a:xfrm>
              <a:custGeom>
                <a:avLst/>
                <a:gdLst>
                  <a:gd name="T0" fmla="*/ 4 w 10"/>
                  <a:gd name="T1" fmla="*/ 0 h 63"/>
                  <a:gd name="T2" fmla="*/ 0 w 10"/>
                  <a:gd name="T3" fmla="*/ 0 h 63"/>
                  <a:gd name="T4" fmla="*/ 0 w 10"/>
                  <a:gd name="T5" fmla="*/ 63 h 63"/>
                  <a:gd name="T6" fmla="*/ 10 w 10"/>
                  <a:gd name="T7" fmla="*/ 63 h 63"/>
                  <a:gd name="T8" fmla="*/ 10 w 10"/>
                  <a:gd name="T9" fmla="*/ 0 h 63"/>
                  <a:gd name="T10" fmla="*/ 4 w 10"/>
                  <a:gd name="T11" fmla="*/ 0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63"/>
                  <a:gd name="T20" fmla="*/ 10 w 10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63">
                    <a:moveTo>
                      <a:pt x="4" y="0"/>
                    </a:moveTo>
                    <a:lnTo>
                      <a:pt x="0" y="0"/>
                    </a:lnTo>
                    <a:lnTo>
                      <a:pt x="0" y="63"/>
                    </a:lnTo>
                    <a:lnTo>
                      <a:pt x="10" y="63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3" name="Freeform 769"/>
              <p:cNvSpPr>
                <a:spLocks/>
              </p:cNvSpPr>
              <p:nvPr/>
            </p:nvSpPr>
            <p:spPr bwMode="auto">
              <a:xfrm>
                <a:off x="3655" y="2440"/>
                <a:ext cx="10" cy="5"/>
              </a:xfrm>
              <a:custGeom>
                <a:avLst/>
                <a:gdLst>
                  <a:gd name="T0" fmla="*/ 10 w 10"/>
                  <a:gd name="T1" fmla="*/ 5 h 5"/>
                  <a:gd name="T2" fmla="*/ 10 w 10"/>
                  <a:gd name="T3" fmla="*/ 4 h 5"/>
                  <a:gd name="T4" fmla="*/ 8 w 10"/>
                  <a:gd name="T5" fmla="*/ 2 h 5"/>
                  <a:gd name="T6" fmla="*/ 6 w 10"/>
                  <a:gd name="T7" fmla="*/ 2 h 5"/>
                  <a:gd name="T8" fmla="*/ 4 w 10"/>
                  <a:gd name="T9" fmla="*/ 0 h 5"/>
                  <a:gd name="T10" fmla="*/ 2 w 10"/>
                  <a:gd name="T11" fmla="*/ 2 h 5"/>
                  <a:gd name="T12" fmla="*/ 0 w 10"/>
                  <a:gd name="T13" fmla="*/ 4 h 5"/>
                  <a:gd name="T14" fmla="*/ 0 w 10"/>
                  <a:gd name="T15" fmla="*/ 5 h 5"/>
                  <a:gd name="T16" fmla="*/ 10 w 10"/>
                  <a:gd name="T17" fmla="*/ 5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5"/>
                  <a:gd name="T29" fmla="*/ 10 w 10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5">
                    <a:moveTo>
                      <a:pt x="10" y="5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4" name="Freeform 770"/>
              <p:cNvSpPr>
                <a:spLocks/>
              </p:cNvSpPr>
              <p:nvPr/>
            </p:nvSpPr>
            <p:spPr bwMode="auto">
              <a:xfrm>
                <a:off x="3655" y="2442"/>
                <a:ext cx="10" cy="9"/>
              </a:xfrm>
              <a:custGeom>
                <a:avLst/>
                <a:gdLst>
                  <a:gd name="T0" fmla="*/ 0 w 10"/>
                  <a:gd name="T1" fmla="*/ 7 h 9"/>
                  <a:gd name="T2" fmla="*/ 2 w 10"/>
                  <a:gd name="T3" fmla="*/ 9 h 9"/>
                  <a:gd name="T4" fmla="*/ 4 w 10"/>
                  <a:gd name="T5" fmla="*/ 9 h 9"/>
                  <a:gd name="T6" fmla="*/ 6 w 10"/>
                  <a:gd name="T7" fmla="*/ 9 h 9"/>
                  <a:gd name="T8" fmla="*/ 8 w 10"/>
                  <a:gd name="T9" fmla="*/ 7 h 9"/>
                  <a:gd name="T10" fmla="*/ 10 w 10"/>
                  <a:gd name="T11" fmla="*/ 5 h 9"/>
                  <a:gd name="T12" fmla="*/ 10 w 10"/>
                  <a:gd name="T13" fmla="*/ 3 h 9"/>
                  <a:gd name="T14" fmla="*/ 10 w 10"/>
                  <a:gd name="T15" fmla="*/ 2 h 9"/>
                  <a:gd name="T16" fmla="*/ 8 w 10"/>
                  <a:gd name="T17" fmla="*/ 0 h 9"/>
                  <a:gd name="T18" fmla="*/ 0 w 10"/>
                  <a:gd name="T19" fmla="*/ 7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9"/>
                  <a:gd name="T32" fmla="*/ 10 w 10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9">
                    <a:moveTo>
                      <a:pt x="0" y="7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8" y="7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5" name="Freeform 771"/>
              <p:cNvSpPr>
                <a:spLocks/>
              </p:cNvSpPr>
              <p:nvPr/>
            </p:nvSpPr>
            <p:spPr bwMode="auto">
              <a:xfrm>
                <a:off x="3595" y="2381"/>
                <a:ext cx="68" cy="68"/>
              </a:xfrm>
              <a:custGeom>
                <a:avLst/>
                <a:gdLst>
                  <a:gd name="T0" fmla="*/ 4 w 68"/>
                  <a:gd name="T1" fmla="*/ 4 h 68"/>
                  <a:gd name="T2" fmla="*/ 0 w 68"/>
                  <a:gd name="T3" fmla="*/ 8 h 68"/>
                  <a:gd name="T4" fmla="*/ 60 w 68"/>
                  <a:gd name="T5" fmla="*/ 68 h 68"/>
                  <a:gd name="T6" fmla="*/ 68 w 68"/>
                  <a:gd name="T7" fmla="*/ 61 h 68"/>
                  <a:gd name="T8" fmla="*/ 7 w 68"/>
                  <a:gd name="T9" fmla="*/ 0 h 68"/>
                  <a:gd name="T10" fmla="*/ 4 w 68"/>
                  <a:gd name="T11" fmla="*/ 4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8"/>
                  <a:gd name="T19" fmla="*/ 0 h 68"/>
                  <a:gd name="T20" fmla="*/ 68 w 68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8" h="68">
                    <a:moveTo>
                      <a:pt x="4" y="4"/>
                    </a:moveTo>
                    <a:lnTo>
                      <a:pt x="0" y="8"/>
                    </a:lnTo>
                    <a:lnTo>
                      <a:pt x="60" y="68"/>
                    </a:lnTo>
                    <a:lnTo>
                      <a:pt x="68" y="61"/>
                    </a:lnTo>
                    <a:lnTo>
                      <a:pt x="7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6" name="Freeform 772"/>
              <p:cNvSpPr>
                <a:spLocks/>
              </p:cNvSpPr>
              <p:nvPr/>
            </p:nvSpPr>
            <p:spPr bwMode="auto">
              <a:xfrm>
                <a:off x="3593" y="2379"/>
                <a:ext cx="9" cy="10"/>
              </a:xfrm>
              <a:custGeom>
                <a:avLst/>
                <a:gdLst>
                  <a:gd name="T0" fmla="*/ 9 w 9"/>
                  <a:gd name="T1" fmla="*/ 2 h 10"/>
                  <a:gd name="T2" fmla="*/ 8 w 9"/>
                  <a:gd name="T3" fmla="*/ 0 h 10"/>
                  <a:gd name="T4" fmla="*/ 6 w 9"/>
                  <a:gd name="T5" fmla="*/ 0 h 10"/>
                  <a:gd name="T6" fmla="*/ 4 w 9"/>
                  <a:gd name="T7" fmla="*/ 0 h 10"/>
                  <a:gd name="T8" fmla="*/ 2 w 9"/>
                  <a:gd name="T9" fmla="*/ 2 h 10"/>
                  <a:gd name="T10" fmla="*/ 0 w 9"/>
                  <a:gd name="T11" fmla="*/ 4 h 10"/>
                  <a:gd name="T12" fmla="*/ 0 w 9"/>
                  <a:gd name="T13" fmla="*/ 6 h 10"/>
                  <a:gd name="T14" fmla="*/ 0 w 9"/>
                  <a:gd name="T15" fmla="*/ 8 h 10"/>
                  <a:gd name="T16" fmla="*/ 2 w 9"/>
                  <a:gd name="T17" fmla="*/ 10 h 10"/>
                  <a:gd name="T18" fmla="*/ 9 w 9"/>
                  <a:gd name="T19" fmla="*/ 2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10"/>
                  <a:gd name="T32" fmla="*/ 9 w 9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10">
                    <a:moveTo>
                      <a:pt x="9" y="2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7" name="Freeform 773"/>
              <p:cNvSpPr>
                <a:spLocks/>
              </p:cNvSpPr>
              <p:nvPr/>
            </p:nvSpPr>
            <p:spPr bwMode="auto">
              <a:xfrm>
                <a:off x="3655" y="2385"/>
                <a:ext cx="10" cy="4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2 h 4"/>
                  <a:gd name="T4" fmla="*/ 2 w 10"/>
                  <a:gd name="T5" fmla="*/ 4 h 4"/>
                  <a:gd name="T6" fmla="*/ 4 w 10"/>
                  <a:gd name="T7" fmla="*/ 4 h 4"/>
                  <a:gd name="T8" fmla="*/ 6 w 10"/>
                  <a:gd name="T9" fmla="*/ 4 h 4"/>
                  <a:gd name="T10" fmla="*/ 8 w 10"/>
                  <a:gd name="T11" fmla="*/ 4 h 4"/>
                  <a:gd name="T12" fmla="*/ 10 w 10"/>
                  <a:gd name="T13" fmla="*/ 2 h 4"/>
                  <a:gd name="T14" fmla="*/ 10 w 10"/>
                  <a:gd name="T15" fmla="*/ 0 h 4"/>
                  <a:gd name="T16" fmla="*/ 0 w 10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4"/>
                  <a:gd name="T29" fmla="*/ 10 w 10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4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8" name="Freeform 774"/>
              <p:cNvSpPr>
                <a:spLocks/>
              </p:cNvSpPr>
              <p:nvPr/>
            </p:nvSpPr>
            <p:spPr bwMode="auto">
              <a:xfrm>
                <a:off x="3655" y="2302"/>
                <a:ext cx="10" cy="83"/>
              </a:xfrm>
              <a:custGeom>
                <a:avLst/>
                <a:gdLst>
                  <a:gd name="T0" fmla="*/ 4 w 10"/>
                  <a:gd name="T1" fmla="*/ 0 h 83"/>
                  <a:gd name="T2" fmla="*/ 0 w 10"/>
                  <a:gd name="T3" fmla="*/ 0 h 83"/>
                  <a:gd name="T4" fmla="*/ 0 w 10"/>
                  <a:gd name="T5" fmla="*/ 83 h 83"/>
                  <a:gd name="T6" fmla="*/ 10 w 10"/>
                  <a:gd name="T7" fmla="*/ 83 h 83"/>
                  <a:gd name="T8" fmla="*/ 10 w 10"/>
                  <a:gd name="T9" fmla="*/ 0 h 83"/>
                  <a:gd name="T10" fmla="*/ 4 w 10"/>
                  <a:gd name="T11" fmla="*/ 0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83"/>
                  <a:gd name="T20" fmla="*/ 10 w 10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83">
                    <a:moveTo>
                      <a:pt x="4" y="0"/>
                    </a:moveTo>
                    <a:lnTo>
                      <a:pt x="0" y="0"/>
                    </a:lnTo>
                    <a:lnTo>
                      <a:pt x="0" y="83"/>
                    </a:lnTo>
                    <a:lnTo>
                      <a:pt x="10" y="83"/>
                    </a:lnTo>
                    <a:lnTo>
                      <a:pt x="10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49" name="Freeform 775"/>
              <p:cNvSpPr>
                <a:spLocks/>
              </p:cNvSpPr>
              <p:nvPr/>
            </p:nvSpPr>
            <p:spPr bwMode="auto">
              <a:xfrm>
                <a:off x="3655" y="2296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2 h 6"/>
                  <a:gd name="T8" fmla="*/ 4 w 10"/>
                  <a:gd name="T9" fmla="*/ 0 h 6"/>
                  <a:gd name="T10" fmla="*/ 2 w 10"/>
                  <a:gd name="T11" fmla="*/ 2 h 6"/>
                  <a:gd name="T12" fmla="*/ 0 w 10"/>
                  <a:gd name="T13" fmla="*/ 4 h 6"/>
                  <a:gd name="T14" fmla="*/ 0 w 10"/>
                  <a:gd name="T15" fmla="*/ 6 h 6"/>
                  <a:gd name="T16" fmla="*/ 10 w 10"/>
                  <a:gd name="T17" fmla="*/ 6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6"/>
                  <a:gd name="T29" fmla="*/ 10 w 10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0" name="Freeform 776"/>
              <p:cNvSpPr>
                <a:spLocks/>
              </p:cNvSpPr>
              <p:nvPr/>
            </p:nvSpPr>
            <p:spPr bwMode="auto">
              <a:xfrm>
                <a:off x="3650" y="2302"/>
                <a:ext cx="20" cy="11"/>
              </a:xfrm>
              <a:custGeom>
                <a:avLst/>
                <a:gdLst>
                  <a:gd name="T0" fmla="*/ 9 w 20"/>
                  <a:gd name="T1" fmla="*/ 0 h 11"/>
                  <a:gd name="T2" fmla="*/ 0 w 20"/>
                  <a:gd name="T3" fmla="*/ 0 h 11"/>
                  <a:gd name="T4" fmla="*/ 0 w 20"/>
                  <a:gd name="T5" fmla="*/ 4 h 11"/>
                  <a:gd name="T6" fmla="*/ 3 w 20"/>
                  <a:gd name="T7" fmla="*/ 8 h 11"/>
                  <a:gd name="T8" fmla="*/ 5 w 20"/>
                  <a:gd name="T9" fmla="*/ 9 h 11"/>
                  <a:gd name="T10" fmla="*/ 9 w 20"/>
                  <a:gd name="T11" fmla="*/ 11 h 11"/>
                  <a:gd name="T12" fmla="*/ 13 w 20"/>
                  <a:gd name="T13" fmla="*/ 9 h 11"/>
                  <a:gd name="T14" fmla="*/ 17 w 20"/>
                  <a:gd name="T15" fmla="*/ 8 h 11"/>
                  <a:gd name="T16" fmla="*/ 18 w 20"/>
                  <a:gd name="T17" fmla="*/ 4 h 11"/>
                  <a:gd name="T18" fmla="*/ 20 w 20"/>
                  <a:gd name="T19" fmla="*/ 0 h 11"/>
                  <a:gd name="T20" fmla="*/ 9 w 20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11"/>
                  <a:gd name="T35" fmla="*/ 20 w 20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11">
                    <a:moveTo>
                      <a:pt x="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3" y="8"/>
                    </a:lnTo>
                    <a:lnTo>
                      <a:pt x="5" y="9"/>
                    </a:lnTo>
                    <a:lnTo>
                      <a:pt x="9" y="11"/>
                    </a:lnTo>
                    <a:lnTo>
                      <a:pt x="13" y="9"/>
                    </a:lnTo>
                    <a:lnTo>
                      <a:pt x="17" y="8"/>
                    </a:lnTo>
                    <a:lnTo>
                      <a:pt x="18" y="4"/>
                    </a:lnTo>
                    <a:lnTo>
                      <a:pt x="20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1" name="Freeform 777"/>
              <p:cNvSpPr>
                <a:spLocks/>
              </p:cNvSpPr>
              <p:nvPr/>
            </p:nvSpPr>
            <p:spPr bwMode="auto">
              <a:xfrm>
                <a:off x="3650" y="2293"/>
                <a:ext cx="20" cy="9"/>
              </a:xfrm>
              <a:custGeom>
                <a:avLst/>
                <a:gdLst>
                  <a:gd name="T0" fmla="*/ 9 w 20"/>
                  <a:gd name="T1" fmla="*/ 9 h 9"/>
                  <a:gd name="T2" fmla="*/ 11 w 20"/>
                  <a:gd name="T3" fmla="*/ 9 h 9"/>
                  <a:gd name="T4" fmla="*/ 9 w 20"/>
                  <a:gd name="T5" fmla="*/ 9 h 9"/>
                  <a:gd name="T6" fmla="*/ 20 w 20"/>
                  <a:gd name="T7" fmla="*/ 9 h 9"/>
                  <a:gd name="T8" fmla="*/ 18 w 20"/>
                  <a:gd name="T9" fmla="*/ 5 h 9"/>
                  <a:gd name="T10" fmla="*/ 17 w 20"/>
                  <a:gd name="T11" fmla="*/ 2 h 9"/>
                  <a:gd name="T12" fmla="*/ 13 w 20"/>
                  <a:gd name="T13" fmla="*/ 0 h 9"/>
                  <a:gd name="T14" fmla="*/ 9 w 20"/>
                  <a:gd name="T15" fmla="*/ 0 h 9"/>
                  <a:gd name="T16" fmla="*/ 7 w 20"/>
                  <a:gd name="T17" fmla="*/ 0 h 9"/>
                  <a:gd name="T18" fmla="*/ 3 w 20"/>
                  <a:gd name="T19" fmla="*/ 2 h 9"/>
                  <a:gd name="T20" fmla="*/ 0 w 20"/>
                  <a:gd name="T21" fmla="*/ 5 h 9"/>
                  <a:gd name="T22" fmla="*/ 0 w 20"/>
                  <a:gd name="T23" fmla="*/ 9 h 9"/>
                  <a:gd name="T24" fmla="*/ 9 w 20"/>
                  <a:gd name="T25" fmla="*/ 9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"/>
                  <a:gd name="T40" fmla="*/ 0 h 9"/>
                  <a:gd name="T41" fmla="*/ 20 w 20"/>
                  <a:gd name="T42" fmla="*/ 9 h 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" h="9">
                    <a:moveTo>
                      <a:pt x="9" y="9"/>
                    </a:moveTo>
                    <a:lnTo>
                      <a:pt x="11" y="9"/>
                    </a:lnTo>
                    <a:lnTo>
                      <a:pt x="9" y="9"/>
                    </a:lnTo>
                    <a:lnTo>
                      <a:pt x="20" y="9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2" name="Freeform 778"/>
              <p:cNvSpPr>
                <a:spLocks/>
              </p:cNvSpPr>
              <p:nvPr/>
            </p:nvSpPr>
            <p:spPr bwMode="auto">
              <a:xfrm>
                <a:off x="3650" y="3134"/>
                <a:ext cx="20" cy="10"/>
              </a:xfrm>
              <a:custGeom>
                <a:avLst/>
                <a:gdLst>
                  <a:gd name="T0" fmla="*/ 9 w 20"/>
                  <a:gd name="T1" fmla="*/ 10 h 10"/>
                  <a:gd name="T2" fmla="*/ 20 w 20"/>
                  <a:gd name="T3" fmla="*/ 10 h 10"/>
                  <a:gd name="T4" fmla="*/ 18 w 20"/>
                  <a:gd name="T5" fmla="*/ 6 h 10"/>
                  <a:gd name="T6" fmla="*/ 17 w 20"/>
                  <a:gd name="T7" fmla="*/ 2 h 10"/>
                  <a:gd name="T8" fmla="*/ 13 w 20"/>
                  <a:gd name="T9" fmla="*/ 0 h 10"/>
                  <a:gd name="T10" fmla="*/ 9 w 20"/>
                  <a:gd name="T11" fmla="*/ 0 h 10"/>
                  <a:gd name="T12" fmla="*/ 5 w 20"/>
                  <a:gd name="T13" fmla="*/ 0 h 10"/>
                  <a:gd name="T14" fmla="*/ 3 w 20"/>
                  <a:gd name="T15" fmla="*/ 2 h 10"/>
                  <a:gd name="T16" fmla="*/ 0 w 20"/>
                  <a:gd name="T17" fmla="*/ 6 h 10"/>
                  <a:gd name="T18" fmla="*/ 0 w 20"/>
                  <a:gd name="T19" fmla="*/ 10 h 10"/>
                  <a:gd name="T20" fmla="*/ 9 w 20"/>
                  <a:gd name="T21" fmla="*/ 1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10"/>
                  <a:gd name="T35" fmla="*/ 20 w 20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10">
                    <a:moveTo>
                      <a:pt x="9" y="10"/>
                    </a:moveTo>
                    <a:lnTo>
                      <a:pt x="20" y="10"/>
                    </a:lnTo>
                    <a:lnTo>
                      <a:pt x="18" y="6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753" name="Freeform 779"/>
              <p:cNvSpPr>
                <a:spLocks/>
              </p:cNvSpPr>
              <p:nvPr/>
            </p:nvSpPr>
            <p:spPr bwMode="auto">
              <a:xfrm>
                <a:off x="3650" y="3144"/>
                <a:ext cx="20" cy="11"/>
              </a:xfrm>
              <a:custGeom>
                <a:avLst/>
                <a:gdLst>
                  <a:gd name="T0" fmla="*/ 9 w 20"/>
                  <a:gd name="T1" fmla="*/ 0 h 11"/>
                  <a:gd name="T2" fmla="*/ 0 w 20"/>
                  <a:gd name="T3" fmla="*/ 0 h 11"/>
                  <a:gd name="T4" fmla="*/ 0 w 20"/>
                  <a:gd name="T5" fmla="*/ 3 h 11"/>
                  <a:gd name="T6" fmla="*/ 3 w 20"/>
                  <a:gd name="T7" fmla="*/ 7 h 11"/>
                  <a:gd name="T8" fmla="*/ 5 w 20"/>
                  <a:gd name="T9" fmla="*/ 9 h 11"/>
                  <a:gd name="T10" fmla="*/ 9 w 20"/>
                  <a:gd name="T11" fmla="*/ 11 h 11"/>
                  <a:gd name="T12" fmla="*/ 13 w 20"/>
                  <a:gd name="T13" fmla="*/ 9 h 11"/>
                  <a:gd name="T14" fmla="*/ 17 w 20"/>
                  <a:gd name="T15" fmla="*/ 7 h 11"/>
                  <a:gd name="T16" fmla="*/ 18 w 20"/>
                  <a:gd name="T17" fmla="*/ 3 h 11"/>
                  <a:gd name="T18" fmla="*/ 20 w 20"/>
                  <a:gd name="T19" fmla="*/ 0 h 11"/>
                  <a:gd name="T20" fmla="*/ 9 w 20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11"/>
                  <a:gd name="T35" fmla="*/ 20 w 20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11">
                    <a:moveTo>
                      <a:pt x="9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7"/>
                    </a:lnTo>
                    <a:lnTo>
                      <a:pt x="5" y="9"/>
                    </a:lnTo>
                    <a:lnTo>
                      <a:pt x="9" y="11"/>
                    </a:lnTo>
                    <a:lnTo>
                      <a:pt x="13" y="9"/>
                    </a:lnTo>
                    <a:lnTo>
                      <a:pt x="17" y="7"/>
                    </a:lnTo>
                    <a:lnTo>
                      <a:pt x="18" y="3"/>
                    </a:lnTo>
                    <a:lnTo>
                      <a:pt x="20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1855" name="Freeform 780"/>
            <p:cNvSpPr>
              <a:spLocks/>
            </p:cNvSpPr>
            <p:nvPr/>
          </p:nvSpPr>
          <p:spPr bwMode="auto">
            <a:xfrm>
              <a:off x="3655" y="3057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2 h 5"/>
                <a:gd name="T4" fmla="*/ 8 w 10"/>
                <a:gd name="T5" fmla="*/ 2 h 5"/>
                <a:gd name="T6" fmla="*/ 6 w 10"/>
                <a:gd name="T7" fmla="*/ 0 h 5"/>
                <a:gd name="T8" fmla="*/ 4 w 10"/>
                <a:gd name="T9" fmla="*/ 0 h 5"/>
                <a:gd name="T10" fmla="*/ 2 w 10"/>
                <a:gd name="T11" fmla="*/ 0 h 5"/>
                <a:gd name="T12" fmla="*/ 2 w 10"/>
                <a:gd name="T13" fmla="*/ 2 h 5"/>
                <a:gd name="T14" fmla="*/ 0 w 10"/>
                <a:gd name="T15" fmla="*/ 2 h 5"/>
                <a:gd name="T16" fmla="*/ 0 w 10"/>
                <a:gd name="T17" fmla="*/ 5 h 5"/>
                <a:gd name="T18" fmla="*/ 10 w 10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10" y="5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6" name="Freeform 781"/>
            <p:cNvSpPr>
              <a:spLocks/>
            </p:cNvSpPr>
            <p:nvPr/>
          </p:nvSpPr>
          <p:spPr bwMode="auto">
            <a:xfrm>
              <a:off x="3655" y="3062"/>
              <a:ext cx="10" cy="82"/>
            </a:xfrm>
            <a:custGeom>
              <a:avLst/>
              <a:gdLst>
                <a:gd name="T0" fmla="*/ 4 w 10"/>
                <a:gd name="T1" fmla="*/ 82 h 82"/>
                <a:gd name="T2" fmla="*/ 10 w 10"/>
                <a:gd name="T3" fmla="*/ 82 h 82"/>
                <a:gd name="T4" fmla="*/ 10 w 10"/>
                <a:gd name="T5" fmla="*/ 0 h 82"/>
                <a:gd name="T6" fmla="*/ 0 w 10"/>
                <a:gd name="T7" fmla="*/ 0 h 82"/>
                <a:gd name="T8" fmla="*/ 0 w 10"/>
                <a:gd name="T9" fmla="*/ 82 h 82"/>
                <a:gd name="T10" fmla="*/ 4 w 10"/>
                <a:gd name="T11" fmla="*/ 82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82"/>
                <a:gd name="T20" fmla="*/ 10 w 10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82">
                  <a:moveTo>
                    <a:pt x="4" y="82"/>
                  </a:moveTo>
                  <a:lnTo>
                    <a:pt x="10" y="8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4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7" name="Freeform 782"/>
            <p:cNvSpPr>
              <a:spLocks/>
            </p:cNvSpPr>
            <p:nvPr/>
          </p:nvSpPr>
          <p:spPr bwMode="auto">
            <a:xfrm>
              <a:off x="3655" y="314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1 h 5"/>
                <a:gd name="T4" fmla="*/ 2 w 10"/>
                <a:gd name="T5" fmla="*/ 3 h 5"/>
                <a:gd name="T6" fmla="*/ 2 w 10"/>
                <a:gd name="T7" fmla="*/ 5 h 5"/>
                <a:gd name="T8" fmla="*/ 4 w 10"/>
                <a:gd name="T9" fmla="*/ 5 h 5"/>
                <a:gd name="T10" fmla="*/ 6 w 10"/>
                <a:gd name="T11" fmla="*/ 5 h 5"/>
                <a:gd name="T12" fmla="*/ 8 w 10"/>
                <a:gd name="T13" fmla="*/ 3 h 5"/>
                <a:gd name="T14" fmla="*/ 10 w 10"/>
                <a:gd name="T15" fmla="*/ 1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8" name="Freeform 783"/>
            <p:cNvSpPr>
              <a:spLocks/>
            </p:cNvSpPr>
            <p:nvPr/>
          </p:nvSpPr>
          <p:spPr bwMode="auto">
            <a:xfrm>
              <a:off x="3655" y="2994"/>
              <a:ext cx="10" cy="10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10 w 10"/>
                <a:gd name="T5" fmla="*/ 6 h 10"/>
                <a:gd name="T6" fmla="*/ 10 w 10"/>
                <a:gd name="T7" fmla="*/ 4 h 10"/>
                <a:gd name="T8" fmla="*/ 8 w 10"/>
                <a:gd name="T9" fmla="*/ 2 h 10"/>
                <a:gd name="T10" fmla="*/ 6 w 10"/>
                <a:gd name="T11" fmla="*/ 0 h 10"/>
                <a:gd name="T12" fmla="*/ 4 w 10"/>
                <a:gd name="T13" fmla="*/ 0 h 10"/>
                <a:gd name="T14" fmla="*/ 2 w 10"/>
                <a:gd name="T15" fmla="*/ 0 h 10"/>
                <a:gd name="T16" fmla="*/ 0 w 10"/>
                <a:gd name="T17" fmla="*/ 2 h 10"/>
                <a:gd name="T18" fmla="*/ 8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10"/>
                <a:gd name="T32" fmla="*/ 10 w 1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10">
                  <a:moveTo>
                    <a:pt x="8" y="10"/>
                  </a:move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59" name="Freeform 784"/>
            <p:cNvSpPr>
              <a:spLocks/>
            </p:cNvSpPr>
            <p:nvPr/>
          </p:nvSpPr>
          <p:spPr bwMode="auto">
            <a:xfrm>
              <a:off x="3595" y="2996"/>
              <a:ext cx="68" cy="68"/>
            </a:xfrm>
            <a:custGeom>
              <a:avLst/>
              <a:gdLst>
                <a:gd name="T0" fmla="*/ 4 w 68"/>
                <a:gd name="T1" fmla="*/ 66 h 68"/>
                <a:gd name="T2" fmla="*/ 7 w 68"/>
                <a:gd name="T3" fmla="*/ 68 h 68"/>
                <a:gd name="T4" fmla="*/ 68 w 68"/>
                <a:gd name="T5" fmla="*/ 8 h 68"/>
                <a:gd name="T6" fmla="*/ 60 w 68"/>
                <a:gd name="T7" fmla="*/ 0 h 68"/>
                <a:gd name="T8" fmla="*/ 0 w 68"/>
                <a:gd name="T9" fmla="*/ 63 h 68"/>
                <a:gd name="T10" fmla="*/ 4 w 68"/>
                <a:gd name="T11" fmla="*/ 66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68"/>
                <a:gd name="T20" fmla="*/ 68 w 68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68">
                  <a:moveTo>
                    <a:pt x="4" y="66"/>
                  </a:moveTo>
                  <a:lnTo>
                    <a:pt x="7" y="68"/>
                  </a:lnTo>
                  <a:lnTo>
                    <a:pt x="68" y="8"/>
                  </a:lnTo>
                  <a:lnTo>
                    <a:pt x="60" y="0"/>
                  </a:lnTo>
                  <a:lnTo>
                    <a:pt x="0" y="63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0" name="Freeform 785"/>
            <p:cNvSpPr>
              <a:spLocks/>
            </p:cNvSpPr>
            <p:nvPr/>
          </p:nvSpPr>
          <p:spPr bwMode="auto">
            <a:xfrm>
              <a:off x="3593" y="3059"/>
              <a:ext cx="9" cy="7"/>
            </a:xfrm>
            <a:custGeom>
              <a:avLst/>
              <a:gdLst>
                <a:gd name="T0" fmla="*/ 2 w 9"/>
                <a:gd name="T1" fmla="*/ 0 h 7"/>
                <a:gd name="T2" fmla="*/ 0 w 9"/>
                <a:gd name="T3" fmla="*/ 1 h 7"/>
                <a:gd name="T4" fmla="*/ 0 w 9"/>
                <a:gd name="T5" fmla="*/ 3 h 7"/>
                <a:gd name="T6" fmla="*/ 0 w 9"/>
                <a:gd name="T7" fmla="*/ 5 h 7"/>
                <a:gd name="T8" fmla="*/ 2 w 9"/>
                <a:gd name="T9" fmla="*/ 5 h 7"/>
                <a:gd name="T10" fmla="*/ 4 w 9"/>
                <a:gd name="T11" fmla="*/ 7 h 7"/>
                <a:gd name="T12" fmla="*/ 6 w 9"/>
                <a:gd name="T13" fmla="*/ 7 h 7"/>
                <a:gd name="T14" fmla="*/ 8 w 9"/>
                <a:gd name="T15" fmla="*/ 7 h 7"/>
                <a:gd name="T16" fmla="*/ 9 w 9"/>
                <a:gd name="T17" fmla="*/ 5 h 7"/>
                <a:gd name="T18" fmla="*/ 2 w 9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2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7"/>
                  </a:lnTo>
                  <a:lnTo>
                    <a:pt x="6" y="7"/>
                  </a:lnTo>
                  <a:lnTo>
                    <a:pt x="8" y="7"/>
                  </a:lnTo>
                  <a:lnTo>
                    <a:pt x="9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1" name="Freeform 786"/>
            <p:cNvSpPr>
              <a:spLocks/>
            </p:cNvSpPr>
            <p:nvPr/>
          </p:nvSpPr>
          <p:spPr bwMode="auto">
            <a:xfrm>
              <a:off x="3655" y="2932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2 h 6"/>
                <a:gd name="T8" fmla="*/ 4 w 10"/>
                <a:gd name="T9" fmla="*/ 0 h 6"/>
                <a:gd name="T10" fmla="*/ 2 w 10"/>
                <a:gd name="T11" fmla="*/ 2 h 6"/>
                <a:gd name="T12" fmla="*/ 0 w 10"/>
                <a:gd name="T13" fmla="*/ 4 h 6"/>
                <a:gd name="T14" fmla="*/ 0 w 10"/>
                <a:gd name="T15" fmla="*/ 6 h 6"/>
                <a:gd name="T16" fmla="*/ 10 w 10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2" name="Freeform 787"/>
            <p:cNvSpPr>
              <a:spLocks/>
            </p:cNvSpPr>
            <p:nvPr/>
          </p:nvSpPr>
          <p:spPr bwMode="auto">
            <a:xfrm>
              <a:off x="3655" y="2938"/>
              <a:ext cx="10" cy="62"/>
            </a:xfrm>
            <a:custGeom>
              <a:avLst/>
              <a:gdLst>
                <a:gd name="T0" fmla="*/ 4 w 10"/>
                <a:gd name="T1" fmla="*/ 62 h 62"/>
                <a:gd name="T2" fmla="*/ 10 w 10"/>
                <a:gd name="T3" fmla="*/ 62 h 62"/>
                <a:gd name="T4" fmla="*/ 10 w 10"/>
                <a:gd name="T5" fmla="*/ 0 h 62"/>
                <a:gd name="T6" fmla="*/ 0 w 10"/>
                <a:gd name="T7" fmla="*/ 0 h 62"/>
                <a:gd name="T8" fmla="*/ 0 w 10"/>
                <a:gd name="T9" fmla="*/ 62 h 62"/>
                <a:gd name="T10" fmla="*/ 4 w 10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62"/>
                <a:gd name="T20" fmla="*/ 10 w 10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62">
                  <a:moveTo>
                    <a:pt x="4" y="62"/>
                  </a:moveTo>
                  <a:lnTo>
                    <a:pt x="10" y="6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4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3" name="Freeform 788"/>
            <p:cNvSpPr>
              <a:spLocks/>
            </p:cNvSpPr>
            <p:nvPr/>
          </p:nvSpPr>
          <p:spPr bwMode="auto">
            <a:xfrm>
              <a:off x="3655" y="3000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4 h 6"/>
                <a:gd name="T10" fmla="*/ 8 w 10"/>
                <a:gd name="T11" fmla="*/ 4 h 6"/>
                <a:gd name="T12" fmla="*/ 10 w 10"/>
                <a:gd name="T13" fmla="*/ 2 h 6"/>
                <a:gd name="T14" fmla="*/ 10 w 10"/>
                <a:gd name="T15" fmla="*/ 0 h 6"/>
                <a:gd name="T16" fmla="*/ 0 w 1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4" name="Freeform 789"/>
            <p:cNvSpPr>
              <a:spLocks/>
            </p:cNvSpPr>
            <p:nvPr/>
          </p:nvSpPr>
          <p:spPr bwMode="auto">
            <a:xfrm>
              <a:off x="3701" y="2913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1 w 5"/>
                <a:gd name="T3" fmla="*/ 10 h 10"/>
                <a:gd name="T4" fmla="*/ 3 w 5"/>
                <a:gd name="T5" fmla="*/ 10 h 10"/>
                <a:gd name="T6" fmla="*/ 5 w 5"/>
                <a:gd name="T7" fmla="*/ 8 h 10"/>
                <a:gd name="T8" fmla="*/ 5 w 5"/>
                <a:gd name="T9" fmla="*/ 6 h 10"/>
                <a:gd name="T10" fmla="*/ 5 w 5"/>
                <a:gd name="T11" fmla="*/ 4 h 10"/>
                <a:gd name="T12" fmla="*/ 3 w 5"/>
                <a:gd name="T13" fmla="*/ 2 h 10"/>
                <a:gd name="T14" fmla="*/ 1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1" y="10"/>
                  </a:lnTo>
                  <a:lnTo>
                    <a:pt x="3" y="10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5" name="Freeform 790"/>
            <p:cNvSpPr>
              <a:spLocks/>
            </p:cNvSpPr>
            <p:nvPr/>
          </p:nvSpPr>
          <p:spPr bwMode="auto">
            <a:xfrm>
              <a:off x="3619" y="2913"/>
              <a:ext cx="82" cy="10"/>
            </a:xfrm>
            <a:custGeom>
              <a:avLst/>
              <a:gdLst>
                <a:gd name="T0" fmla="*/ 0 w 82"/>
                <a:gd name="T1" fmla="*/ 4 h 10"/>
                <a:gd name="T2" fmla="*/ 0 w 82"/>
                <a:gd name="T3" fmla="*/ 10 h 10"/>
                <a:gd name="T4" fmla="*/ 82 w 82"/>
                <a:gd name="T5" fmla="*/ 10 h 10"/>
                <a:gd name="T6" fmla="*/ 82 w 82"/>
                <a:gd name="T7" fmla="*/ 0 h 10"/>
                <a:gd name="T8" fmla="*/ 0 w 82"/>
                <a:gd name="T9" fmla="*/ 0 h 10"/>
                <a:gd name="T10" fmla="*/ 0 w 82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10"/>
                <a:gd name="T20" fmla="*/ 82 w 8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10">
                  <a:moveTo>
                    <a:pt x="0" y="4"/>
                  </a:moveTo>
                  <a:lnTo>
                    <a:pt x="0" y="10"/>
                  </a:lnTo>
                  <a:lnTo>
                    <a:pt x="82" y="10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6" name="Freeform 791"/>
            <p:cNvSpPr>
              <a:spLocks/>
            </p:cNvSpPr>
            <p:nvPr/>
          </p:nvSpPr>
          <p:spPr bwMode="auto">
            <a:xfrm>
              <a:off x="3614" y="2913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4 w 5"/>
                <a:gd name="T3" fmla="*/ 0 h 10"/>
                <a:gd name="T4" fmla="*/ 2 w 5"/>
                <a:gd name="T5" fmla="*/ 2 h 10"/>
                <a:gd name="T6" fmla="*/ 0 w 5"/>
                <a:gd name="T7" fmla="*/ 2 h 10"/>
                <a:gd name="T8" fmla="*/ 0 w 5"/>
                <a:gd name="T9" fmla="*/ 4 h 10"/>
                <a:gd name="T10" fmla="*/ 0 w 5"/>
                <a:gd name="T11" fmla="*/ 6 h 10"/>
                <a:gd name="T12" fmla="*/ 2 w 5"/>
                <a:gd name="T13" fmla="*/ 8 h 10"/>
                <a:gd name="T14" fmla="*/ 4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7" name="Freeform 792"/>
            <p:cNvSpPr>
              <a:spLocks/>
            </p:cNvSpPr>
            <p:nvPr/>
          </p:nvSpPr>
          <p:spPr bwMode="auto">
            <a:xfrm>
              <a:off x="3691" y="2904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7 h 9"/>
                <a:gd name="T6" fmla="*/ 4 w 6"/>
                <a:gd name="T7" fmla="*/ 6 h 9"/>
                <a:gd name="T8" fmla="*/ 6 w 6"/>
                <a:gd name="T9" fmla="*/ 4 h 9"/>
                <a:gd name="T10" fmla="*/ 4 w 6"/>
                <a:gd name="T11" fmla="*/ 2 h 9"/>
                <a:gd name="T12" fmla="*/ 4 w 6"/>
                <a:gd name="T13" fmla="*/ 0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8" name="Freeform 793"/>
            <p:cNvSpPr>
              <a:spLocks/>
            </p:cNvSpPr>
            <p:nvPr/>
          </p:nvSpPr>
          <p:spPr bwMode="auto">
            <a:xfrm>
              <a:off x="3640" y="2902"/>
              <a:ext cx="51" cy="11"/>
            </a:xfrm>
            <a:custGeom>
              <a:avLst/>
              <a:gdLst>
                <a:gd name="T0" fmla="*/ 0 w 51"/>
                <a:gd name="T1" fmla="*/ 6 h 11"/>
                <a:gd name="T2" fmla="*/ 0 w 51"/>
                <a:gd name="T3" fmla="*/ 11 h 11"/>
                <a:gd name="T4" fmla="*/ 51 w 51"/>
                <a:gd name="T5" fmla="*/ 11 h 11"/>
                <a:gd name="T6" fmla="*/ 51 w 51"/>
                <a:gd name="T7" fmla="*/ 2 h 11"/>
                <a:gd name="T8" fmla="*/ 0 w 51"/>
                <a:gd name="T9" fmla="*/ 0 h 11"/>
                <a:gd name="T10" fmla="*/ 0 w 51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"/>
                <a:gd name="T19" fmla="*/ 0 h 11"/>
                <a:gd name="T20" fmla="*/ 51 w 5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" h="11">
                  <a:moveTo>
                    <a:pt x="0" y="6"/>
                  </a:moveTo>
                  <a:lnTo>
                    <a:pt x="0" y="11"/>
                  </a:lnTo>
                  <a:lnTo>
                    <a:pt x="51" y="11"/>
                  </a:lnTo>
                  <a:lnTo>
                    <a:pt x="51" y="2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69" name="Freeform 794"/>
            <p:cNvSpPr>
              <a:spLocks/>
            </p:cNvSpPr>
            <p:nvPr/>
          </p:nvSpPr>
          <p:spPr bwMode="auto">
            <a:xfrm>
              <a:off x="3635" y="2902"/>
              <a:ext cx="5" cy="11"/>
            </a:xfrm>
            <a:custGeom>
              <a:avLst/>
              <a:gdLst>
                <a:gd name="T0" fmla="*/ 5 w 5"/>
                <a:gd name="T1" fmla="*/ 0 h 11"/>
                <a:gd name="T2" fmla="*/ 3 w 5"/>
                <a:gd name="T3" fmla="*/ 2 h 11"/>
                <a:gd name="T4" fmla="*/ 1 w 5"/>
                <a:gd name="T5" fmla="*/ 2 h 11"/>
                <a:gd name="T6" fmla="*/ 0 w 5"/>
                <a:gd name="T7" fmla="*/ 4 h 11"/>
                <a:gd name="T8" fmla="*/ 0 w 5"/>
                <a:gd name="T9" fmla="*/ 6 h 11"/>
                <a:gd name="T10" fmla="*/ 0 w 5"/>
                <a:gd name="T11" fmla="*/ 8 h 11"/>
                <a:gd name="T12" fmla="*/ 1 w 5"/>
                <a:gd name="T13" fmla="*/ 9 h 11"/>
                <a:gd name="T14" fmla="*/ 1 w 5"/>
                <a:gd name="T15" fmla="*/ 11 h 11"/>
                <a:gd name="T16" fmla="*/ 5 w 5"/>
                <a:gd name="T17" fmla="*/ 11 h 11"/>
                <a:gd name="T18" fmla="*/ 5 w 5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1"/>
                <a:gd name="T32" fmla="*/ 5 w 5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1">
                  <a:moveTo>
                    <a:pt x="5" y="0"/>
                  </a:moveTo>
                  <a:lnTo>
                    <a:pt x="3" y="2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9"/>
                  </a:lnTo>
                  <a:lnTo>
                    <a:pt x="1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0" name="Freeform 795"/>
            <p:cNvSpPr>
              <a:spLocks/>
            </p:cNvSpPr>
            <p:nvPr/>
          </p:nvSpPr>
          <p:spPr bwMode="auto">
            <a:xfrm>
              <a:off x="3640" y="2902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2 w 4"/>
                <a:gd name="T3" fmla="*/ 9 h 11"/>
                <a:gd name="T4" fmla="*/ 4 w 4"/>
                <a:gd name="T5" fmla="*/ 9 h 11"/>
                <a:gd name="T6" fmla="*/ 4 w 4"/>
                <a:gd name="T7" fmla="*/ 8 h 11"/>
                <a:gd name="T8" fmla="*/ 4 w 4"/>
                <a:gd name="T9" fmla="*/ 6 h 11"/>
                <a:gd name="T10" fmla="*/ 4 w 4"/>
                <a:gd name="T11" fmla="*/ 4 h 11"/>
                <a:gd name="T12" fmla="*/ 4 w 4"/>
                <a:gd name="T13" fmla="*/ 2 h 11"/>
                <a:gd name="T14" fmla="*/ 2 w 4"/>
                <a:gd name="T15" fmla="*/ 0 h 11"/>
                <a:gd name="T16" fmla="*/ 0 w 4"/>
                <a:gd name="T17" fmla="*/ 0 h 11"/>
                <a:gd name="T18" fmla="*/ 0 w 4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1"/>
                <a:gd name="T32" fmla="*/ 4 w 4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1">
                  <a:moveTo>
                    <a:pt x="0" y="11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1" name="Freeform 796"/>
            <p:cNvSpPr>
              <a:spLocks/>
            </p:cNvSpPr>
            <p:nvPr/>
          </p:nvSpPr>
          <p:spPr bwMode="auto">
            <a:xfrm>
              <a:off x="3629" y="2902"/>
              <a:ext cx="11" cy="11"/>
            </a:xfrm>
            <a:custGeom>
              <a:avLst/>
              <a:gdLst>
                <a:gd name="T0" fmla="*/ 0 w 11"/>
                <a:gd name="T1" fmla="*/ 6 h 11"/>
                <a:gd name="T2" fmla="*/ 0 w 11"/>
                <a:gd name="T3" fmla="*/ 11 h 11"/>
                <a:gd name="T4" fmla="*/ 11 w 11"/>
                <a:gd name="T5" fmla="*/ 11 h 11"/>
                <a:gd name="T6" fmla="*/ 11 w 11"/>
                <a:gd name="T7" fmla="*/ 0 h 11"/>
                <a:gd name="T8" fmla="*/ 0 w 11"/>
                <a:gd name="T9" fmla="*/ 0 h 11"/>
                <a:gd name="T10" fmla="*/ 0 w 11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1"/>
                <a:gd name="T20" fmla="*/ 11 w 1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1">
                  <a:moveTo>
                    <a:pt x="0" y="6"/>
                  </a:moveTo>
                  <a:lnTo>
                    <a:pt x="0" y="11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2" name="Freeform 797"/>
            <p:cNvSpPr>
              <a:spLocks/>
            </p:cNvSpPr>
            <p:nvPr/>
          </p:nvSpPr>
          <p:spPr bwMode="auto">
            <a:xfrm>
              <a:off x="3623" y="2902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0 h 11"/>
                <a:gd name="T4" fmla="*/ 2 w 6"/>
                <a:gd name="T5" fmla="*/ 2 h 11"/>
                <a:gd name="T6" fmla="*/ 2 w 6"/>
                <a:gd name="T7" fmla="*/ 4 h 11"/>
                <a:gd name="T8" fmla="*/ 0 w 6"/>
                <a:gd name="T9" fmla="*/ 6 h 11"/>
                <a:gd name="T10" fmla="*/ 2 w 6"/>
                <a:gd name="T11" fmla="*/ 8 h 11"/>
                <a:gd name="T12" fmla="*/ 2 w 6"/>
                <a:gd name="T13" fmla="*/ 9 h 11"/>
                <a:gd name="T14" fmla="*/ 4 w 6"/>
                <a:gd name="T15" fmla="*/ 9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3" name="Freeform 798"/>
            <p:cNvSpPr>
              <a:spLocks/>
            </p:cNvSpPr>
            <p:nvPr/>
          </p:nvSpPr>
          <p:spPr bwMode="auto">
            <a:xfrm>
              <a:off x="3680" y="2893"/>
              <a:ext cx="5" cy="11"/>
            </a:xfrm>
            <a:custGeom>
              <a:avLst/>
              <a:gdLst>
                <a:gd name="T0" fmla="*/ 0 w 5"/>
                <a:gd name="T1" fmla="*/ 11 h 11"/>
                <a:gd name="T2" fmla="*/ 2 w 5"/>
                <a:gd name="T3" fmla="*/ 9 h 11"/>
                <a:gd name="T4" fmla="*/ 4 w 5"/>
                <a:gd name="T5" fmla="*/ 9 h 11"/>
                <a:gd name="T6" fmla="*/ 5 w 5"/>
                <a:gd name="T7" fmla="*/ 7 h 11"/>
                <a:gd name="T8" fmla="*/ 5 w 5"/>
                <a:gd name="T9" fmla="*/ 5 h 11"/>
                <a:gd name="T10" fmla="*/ 5 w 5"/>
                <a:gd name="T11" fmla="*/ 3 h 11"/>
                <a:gd name="T12" fmla="*/ 4 w 5"/>
                <a:gd name="T13" fmla="*/ 1 h 11"/>
                <a:gd name="T14" fmla="*/ 2 w 5"/>
                <a:gd name="T15" fmla="*/ 0 h 11"/>
                <a:gd name="T16" fmla="*/ 0 w 5"/>
                <a:gd name="T17" fmla="*/ 0 h 11"/>
                <a:gd name="T18" fmla="*/ 0 w 5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1"/>
                <a:gd name="T32" fmla="*/ 5 w 5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1">
                  <a:moveTo>
                    <a:pt x="0" y="11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3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4" name="Freeform 799"/>
            <p:cNvSpPr>
              <a:spLocks/>
            </p:cNvSpPr>
            <p:nvPr/>
          </p:nvSpPr>
          <p:spPr bwMode="auto">
            <a:xfrm>
              <a:off x="3638" y="2893"/>
              <a:ext cx="42" cy="11"/>
            </a:xfrm>
            <a:custGeom>
              <a:avLst/>
              <a:gdLst>
                <a:gd name="T0" fmla="*/ 0 w 42"/>
                <a:gd name="T1" fmla="*/ 5 h 11"/>
                <a:gd name="T2" fmla="*/ 0 w 42"/>
                <a:gd name="T3" fmla="*/ 9 h 11"/>
                <a:gd name="T4" fmla="*/ 42 w 42"/>
                <a:gd name="T5" fmla="*/ 11 h 11"/>
                <a:gd name="T6" fmla="*/ 42 w 42"/>
                <a:gd name="T7" fmla="*/ 0 h 11"/>
                <a:gd name="T8" fmla="*/ 0 w 42"/>
                <a:gd name="T9" fmla="*/ 0 h 11"/>
                <a:gd name="T10" fmla="*/ 0 w 42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1"/>
                <a:gd name="T20" fmla="*/ 42 w 42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1">
                  <a:moveTo>
                    <a:pt x="0" y="5"/>
                  </a:moveTo>
                  <a:lnTo>
                    <a:pt x="0" y="9"/>
                  </a:lnTo>
                  <a:lnTo>
                    <a:pt x="42" y="11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5" name="Freeform 800"/>
            <p:cNvSpPr>
              <a:spLocks/>
            </p:cNvSpPr>
            <p:nvPr/>
          </p:nvSpPr>
          <p:spPr bwMode="auto">
            <a:xfrm>
              <a:off x="3635" y="2893"/>
              <a:ext cx="3" cy="9"/>
            </a:xfrm>
            <a:custGeom>
              <a:avLst/>
              <a:gdLst>
                <a:gd name="T0" fmla="*/ 3 w 3"/>
                <a:gd name="T1" fmla="*/ 0 h 9"/>
                <a:gd name="T2" fmla="*/ 1 w 3"/>
                <a:gd name="T3" fmla="*/ 0 h 9"/>
                <a:gd name="T4" fmla="*/ 0 w 3"/>
                <a:gd name="T5" fmla="*/ 1 h 9"/>
                <a:gd name="T6" fmla="*/ 0 w 3"/>
                <a:gd name="T7" fmla="*/ 3 h 9"/>
                <a:gd name="T8" fmla="*/ 0 w 3"/>
                <a:gd name="T9" fmla="*/ 5 h 9"/>
                <a:gd name="T10" fmla="*/ 0 w 3"/>
                <a:gd name="T11" fmla="*/ 7 h 9"/>
                <a:gd name="T12" fmla="*/ 1 w 3"/>
                <a:gd name="T13" fmla="*/ 9 h 9"/>
                <a:gd name="T14" fmla="*/ 3 w 3"/>
                <a:gd name="T15" fmla="*/ 9 h 9"/>
                <a:gd name="T16" fmla="*/ 3 w 3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9"/>
                <a:gd name="T29" fmla="*/ 3 w 3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9">
                  <a:moveTo>
                    <a:pt x="3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9"/>
                  </a:lnTo>
                  <a:lnTo>
                    <a:pt x="3" y="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6" name="Freeform 801"/>
            <p:cNvSpPr>
              <a:spLocks/>
            </p:cNvSpPr>
            <p:nvPr/>
          </p:nvSpPr>
          <p:spPr bwMode="auto">
            <a:xfrm>
              <a:off x="3670" y="2883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2 w 4"/>
                <a:gd name="T13" fmla="*/ 0 h 10"/>
                <a:gd name="T14" fmla="*/ 0 w 4"/>
                <a:gd name="T15" fmla="*/ 0 h 10"/>
                <a:gd name="T16" fmla="*/ 0 w 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7" name="Freeform 802"/>
            <p:cNvSpPr>
              <a:spLocks/>
            </p:cNvSpPr>
            <p:nvPr/>
          </p:nvSpPr>
          <p:spPr bwMode="auto">
            <a:xfrm>
              <a:off x="3650" y="2883"/>
              <a:ext cx="20" cy="10"/>
            </a:xfrm>
            <a:custGeom>
              <a:avLst/>
              <a:gdLst>
                <a:gd name="T0" fmla="*/ 0 w 20"/>
                <a:gd name="T1" fmla="*/ 4 h 10"/>
                <a:gd name="T2" fmla="*/ 0 w 20"/>
                <a:gd name="T3" fmla="*/ 10 h 10"/>
                <a:gd name="T4" fmla="*/ 20 w 20"/>
                <a:gd name="T5" fmla="*/ 10 h 10"/>
                <a:gd name="T6" fmla="*/ 20 w 20"/>
                <a:gd name="T7" fmla="*/ 0 h 10"/>
                <a:gd name="T8" fmla="*/ 0 w 20"/>
                <a:gd name="T9" fmla="*/ 0 h 10"/>
                <a:gd name="T10" fmla="*/ 0 w 20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10"/>
                <a:gd name="T20" fmla="*/ 20 w 20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10">
                  <a:moveTo>
                    <a:pt x="0" y="4"/>
                  </a:moveTo>
                  <a:lnTo>
                    <a:pt x="0" y="10"/>
                  </a:lnTo>
                  <a:lnTo>
                    <a:pt x="20" y="1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8" name="Freeform 803"/>
            <p:cNvSpPr>
              <a:spLocks/>
            </p:cNvSpPr>
            <p:nvPr/>
          </p:nvSpPr>
          <p:spPr bwMode="auto">
            <a:xfrm>
              <a:off x="3644" y="2883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0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79" name="Freeform 804"/>
            <p:cNvSpPr>
              <a:spLocks/>
            </p:cNvSpPr>
            <p:nvPr/>
          </p:nvSpPr>
          <p:spPr bwMode="auto">
            <a:xfrm>
              <a:off x="3655" y="2938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0" name="Freeform 805"/>
            <p:cNvSpPr>
              <a:spLocks/>
            </p:cNvSpPr>
            <p:nvPr/>
          </p:nvSpPr>
          <p:spPr bwMode="auto">
            <a:xfrm>
              <a:off x="3655" y="2919"/>
              <a:ext cx="10" cy="19"/>
            </a:xfrm>
            <a:custGeom>
              <a:avLst/>
              <a:gdLst>
                <a:gd name="T0" fmla="*/ 4 w 10"/>
                <a:gd name="T1" fmla="*/ 0 h 19"/>
                <a:gd name="T2" fmla="*/ 0 w 10"/>
                <a:gd name="T3" fmla="*/ 0 h 19"/>
                <a:gd name="T4" fmla="*/ 0 w 10"/>
                <a:gd name="T5" fmla="*/ 19 h 19"/>
                <a:gd name="T6" fmla="*/ 10 w 10"/>
                <a:gd name="T7" fmla="*/ 19 h 19"/>
                <a:gd name="T8" fmla="*/ 10 w 10"/>
                <a:gd name="T9" fmla="*/ 0 h 19"/>
                <a:gd name="T10" fmla="*/ 4 w 10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9"/>
                <a:gd name="T20" fmla="*/ 10 w 10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9">
                  <a:moveTo>
                    <a:pt x="4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1" name="Freeform 806"/>
            <p:cNvSpPr>
              <a:spLocks/>
            </p:cNvSpPr>
            <p:nvPr/>
          </p:nvSpPr>
          <p:spPr bwMode="auto">
            <a:xfrm>
              <a:off x="3655" y="2913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2 h 6"/>
                <a:gd name="T4" fmla="*/ 8 w 10"/>
                <a:gd name="T5" fmla="*/ 0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6 h 6"/>
                <a:gd name="T16" fmla="*/ 10 w 10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6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2" name="Freeform 807"/>
            <p:cNvSpPr>
              <a:spLocks/>
            </p:cNvSpPr>
            <p:nvPr/>
          </p:nvSpPr>
          <p:spPr bwMode="auto">
            <a:xfrm>
              <a:off x="2997" y="3077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11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3 w 11"/>
                <a:gd name="T11" fmla="*/ 0 h 4"/>
                <a:gd name="T12" fmla="*/ 2 w 11"/>
                <a:gd name="T13" fmla="*/ 0 h 4"/>
                <a:gd name="T14" fmla="*/ 2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11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3" name="Freeform 808"/>
            <p:cNvSpPr>
              <a:spLocks/>
            </p:cNvSpPr>
            <p:nvPr/>
          </p:nvSpPr>
          <p:spPr bwMode="auto">
            <a:xfrm>
              <a:off x="2997" y="3081"/>
              <a:ext cx="11" cy="63"/>
            </a:xfrm>
            <a:custGeom>
              <a:avLst/>
              <a:gdLst>
                <a:gd name="T0" fmla="*/ 5 w 11"/>
                <a:gd name="T1" fmla="*/ 63 h 63"/>
                <a:gd name="T2" fmla="*/ 11 w 11"/>
                <a:gd name="T3" fmla="*/ 63 h 63"/>
                <a:gd name="T4" fmla="*/ 11 w 11"/>
                <a:gd name="T5" fmla="*/ 0 h 63"/>
                <a:gd name="T6" fmla="*/ 0 w 11"/>
                <a:gd name="T7" fmla="*/ 0 h 63"/>
                <a:gd name="T8" fmla="*/ 0 w 11"/>
                <a:gd name="T9" fmla="*/ 63 h 63"/>
                <a:gd name="T10" fmla="*/ 5 w 11"/>
                <a:gd name="T11" fmla="*/ 63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63"/>
                <a:gd name="T20" fmla="*/ 11 w 11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63">
                  <a:moveTo>
                    <a:pt x="5" y="63"/>
                  </a:moveTo>
                  <a:lnTo>
                    <a:pt x="11" y="63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5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4" name="Freeform 809"/>
            <p:cNvSpPr>
              <a:spLocks/>
            </p:cNvSpPr>
            <p:nvPr/>
          </p:nvSpPr>
          <p:spPr bwMode="auto">
            <a:xfrm>
              <a:off x="2997" y="3144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2 w 11"/>
                <a:gd name="T3" fmla="*/ 1 h 5"/>
                <a:gd name="T4" fmla="*/ 2 w 11"/>
                <a:gd name="T5" fmla="*/ 3 h 5"/>
                <a:gd name="T6" fmla="*/ 3 w 11"/>
                <a:gd name="T7" fmla="*/ 5 h 5"/>
                <a:gd name="T8" fmla="*/ 5 w 11"/>
                <a:gd name="T9" fmla="*/ 5 h 5"/>
                <a:gd name="T10" fmla="*/ 7 w 11"/>
                <a:gd name="T11" fmla="*/ 5 h 5"/>
                <a:gd name="T12" fmla="*/ 9 w 11"/>
                <a:gd name="T13" fmla="*/ 3 h 5"/>
                <a:gd name="T14" fmla="*/ 11 w 11"/>
                <a:gd name="T15" fmla="*/ 1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5" name="Freeform 810"/>
            <p:cNvSpPr>
              <a:spLocks/>
            </p:cNvSpPr>
            <p:nvPr/>
          </p:nvSpPr>
          <p:spPr bwMode="auto">
            <a:xfrm>
              <a:off x="2997" y="3138"/>
              <a:ext cx="5" cy="11"/>
            </a:xfrm>
            <a:custGeom>
              <a:avLst/>
              <a:gdLst>
                <a:gd name="T0" fmla="*/ 5 w 5"/>
                <a:gd name="T1" fmla="*/ 0 h 11"/>
                <a:gd name="T2" fmla="*/ 3 w 5"/>
                <a:gd name="T3" fmla="*/ 2 h 11"/>
                <a:gd name="T4" fmla="*/ 2 w 5"/>
                <a:gd name="T5" fmla="*/ 2 h 11"/>
                <a:gd name="T6" fmla="*/ 2 w 5"/>
                <a:gd name="T7" fmla="*/ 4 h 11"/>
                <a:gd name="T8" fmla="*/ 0 w 5"/>
                <a:gd name="T9" fmla="*/ 6 h 11"/>
                <a:gd name="T10" fmla="*/ 2 w 5"/>
                <a:gd name="T11" fmla="*/ 7 h 11"/>
                <a:gd name="T12" fmla="*/ 2 w 5"/>
                <a:gd name="T13" fmla="*/ 9 h 11"/>
                <a:gd name="T14" fmla="*/ 3 w 5"/>
                <a:gd name="T15" fmla="*/ 11 h 11"/>
                <a:gd name="T16" fmla="*/ 5 w 5"/>
                <a:gd name="T17" fmla="*/ 11 h 11"/>
                <a:gd name="T18" fmla="*/ 5 w 5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1"/>
                <a:gd name="T32" fmla="*/ 5 w 5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1">
                  <a:moveTo>
                    <a:pt x="5" y="0"/>
                  </a:moveTo>
                  <a:lnTo>
                    <a:pt x="3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9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6" name="Freeform 811"/>
            <p:cNvSpPr>
              <a:spLocks/>
            </p:cNvSpPr>
            <p:nvPr/>
          </p:nvSpPr>
          <p:spPr bwMode="auto">
            <a:xfrm>
              <a:off x="3002" y="3138"/>
              <a:ext cx="719" cy="11"/>
            </a:xfrm>
            <a:custGeom>
              <a:avLst/>
              <a:gdLst>
                <a:gd name="T0" fmla="*/ 719 w 719"/>
                <a:gd name="T1" fmla="*/ 6 h 11"/>
                <a:gd name="T2" fmla="*/ 719 w 719"/>
                <a:gd name="T3" fmla="*/ 0 h 11"/>
                <a:gd name="T4" fmla="*/ 0 w 719"/>
                <a:gd name="T5" fmla="*/ 0 h 11"/>
                <a:gd name="T6" fmla="*/ 0 w 719"/>
                <a:gd name="T7" fmla="*/ 11 h 11"/>
                <a:gd name="T8" fmla="*/ 719 w 719"/>
                <a:gd name="T9" fmla="*/ 11 h 11"/>
                <a:gd name="T10" fmla="*/ 719 w 719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9"/>
                <a:gd name="T19" fmla="*/ 0 h 11"/>
                <a:gd name="T20" fmla="*/ 719 w 719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9" h="11">
                  <a:moveTo>
                    <a:pt x="719" y="6"/>
                  </a:moveTo>
                  <a:lnTo>
                    <a:pt x="719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719" y="11"/>
                  </a:lnTo>
                  <a:lnTo>
                    <a:pt x="71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7" name="Freeform 812"/>
            <p:cNvSpPr>
              <a:spLocks/>
            </p:cNvSpPr>
            <p:nvPr/>
          </p:nvSpPr>
          <p:spPr bwMode="auto">
            <a:xfrm>
              <a:off x="3721" y="3138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11 h 11"/>
                <a:gd name="T4" fmla="*/ 4 w 6"/>
                <a:gd name="T5" fmla="*/ 9 h 11"/>
                <a:gd name="T6" fmla="*/ 4 w 6"/>
                <a:gd name="T7" fmla="*/ 7 h 11"/>
                <a:gd name="T8" fmla="*/ 6 w 6"/>
                <a:gd name="T9" fmla="*/ 6 h 11"/>
                <a:gd name="T10" fmla="*/ 4 w 6"/>
                <a:gd name="T11" fmla="*/ 4 h 11"/>
                <a:gd name="T12" fmla="*/ 4 w 6"/>
                <a:gd name="T13" fmla="*/ 2 h 11"/>
                <a:gd name="T14" fmla="*/ 2 w 6"/>
                <a:gd name="T15" fmla="*/ 2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4" y="7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8" name="Freeform 813"/>
            <p:cNvSpPr>
              <a:spLocks/>
            </p:cNvSpPr>
            <p:nvPr/>
          </p:nvSpPr>
          <p:spPr bwMode="auto">
            <a:xfrm>
              <a:off x="2916" y="2913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1 w 5"/>
                <a:gd name="T3" fmla="*/ 0 h 10"/>
                <a:gd name="T4" fmla="*/ 1 w 5"/>
                <a:gd name="T5" fmla="*/ 2 h 10"/>
                <a:gd name="T6" fmla="*/ 0 w 5"/>
                <a:gd name="T7" fmla="*/ 2 h 10"/>
                <a:gd name="T8" fmla="*/ 0 w 5"/>
                <a:gd name="T9" fmla="*/ 4 h 10"/>
                <a:gd name="T10" fmla="*/ 0 w 5"/>
                <a:gd name="T11" fmla="*/ 6 h 10"/>
                <a:gd name="T12" fmla="*/ 1 w 5"/>
                <a:gd name="T13" fmla="*/ 8 h 10"/>
                <a:gd name="T14" fmla="*/ 1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89" name="Freeform 814"/>
            <p:cNvSpPr>
              <a:spLocks/>
            </p:cNvSpPr>
            <p:nvPr/>
          </p:nvSpPr>
          <p:spPr bwMode="auto">
            <a:xfrm>
              <a:off x="2921" y="2913"/>
              <a:ext cx="164" cy="10"/>
            </a:xfrm>
            <a:custGeom>
              <a:avLst/>
              <a:gdLst>
                <a:gd name="T0" fmla="*/ 164 w 164"/>
                <a:gd name="T1" fmla="*/ 4 h 10"/>
                <a:gd name="T2" fmla="*/ 164 w 164"/>
                <a:gd name="T3" fmla="*/ 0 h 10"/>
                <a:gd name="T4" fmla="*/ 0 w 164"/>
                <a:gd name="T5" fmla="*/ 0 h 10"/>
                <a:gd name="T6" fmla="*/ 0 w 164"/>
                <a:gd name="T7" fmla="*/ 10 h 10"/>
                <a:gd name="T8" fmla="*/ 164 w 164"/>
                <a:gd name="T9" fmla="*/ 10 h 10"/>
                <a:gd name="T10" fmla="*/ 164 w 164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10"/>
                <a:gd name="T20" fmla="*/ 164 w 164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10">
                  <a:moveTo>
                    <a:pt x="164" y="4"/>
                  </a:moveTo>
                  <a:lnTo>
                    <a:pt x="16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64" y="10"/>
                  </a:lnTo>
                  <a:lnTo>
                    <a:pt x="164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0" name="Freeform 815"/>
            <p:cNvSpPr>
              <a:spLocks/>
            </p:cNvSpPr>
            <p:nvPr/>
          </p:nvSpPr>
          <p:spPr bwMode="auto">
            <a:xfrm>
              <a:off x="3085" y="2913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2 w 4"/>
                <a:gd name="T13" fmla="*/ 0 h 10"/>
                <a:gd name="T14" fmla="*/ 0 w 4"/>
                <a:gd name="T15" fmla="*/ 0 h 10"/>
                <a:gd name="T16" fmla="*/ 0 w 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1" name="Freeform 816"/>
            <p:cNvSpPr>
              <a:spLocks/>
            </p:cNvSpPr>
            <p:nvPr/>
          </p:nvSpPr>
          <p:spPr bwMode="auto">
            <a:xfrm>
              <a:off x="3100" y="2461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1 h 11"/>
                <a:gd name="T4" fmla="*/ 2 w 6"/>
                <a:gd name="T5" fmla="*/ 1 h 11"/>
                <a:gd name="T6" fmla="*/ 0 w 6"/>
                <a:gd name="T7" fmla="*/ 3 h 11"/>
                <a:gd name="T8" fmla="*/ 0 w 6"/>
                <a:gd name="T9" fmla="*/ 5 h 11"/>
                <a:gd name="T10" fmla="*/ 0 w 6"/>
                <a:gd name="T11" fmla="*/ 7 h 11"/>
                <a:gd name="T12" fmla="*/ 2 w 6"/>
                <a:gd name="T13" fmla="*/ 9 h 11"/>
                <a:gd name="T14" fmla="*/ 4 w 6"/>
                <a:gd name="T15" fmla="*/ 11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1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2" name="Freeform 817"/>
            <p:cNvSpPr>
              <a:spLocks/>
            </p:cNvSpPr>
            <p:nvPr/>
          </p:nvSpPr>
          <p:spPr bwMode="auto">
            <a:xfrm>
              <a:off x="3106" y="2461"/>
              <a:ext cx="81" cy="11"/>
            </a:xfrm>
            <a:custGeom>
              <a:avLst/>
              <a:gdLst>
                <a:gd name="T0" fmla="*/ 81 w 81"/>
                <a:gd name="T1" fmla="*/ 5 h 11"/>
                <a:gd name="T2" fmla="*/ 81 w 81"/>
                <a:gd name="T3" fmla="*/ 0 h 11"/>
                <a:gd name="T4" fmla="*/ 0 w 81"/>
                <a:gd name="T5" fmla="*/ 0 h 11"/>
                <a:gd name="T6" fmla="*/ 0 w 81"/>
                <a:gd name="T7" fmla="*/ 11 h 11"/>
                <a:gd name="T8" fmla="*/ 81 w 81"/>
                <a:gd name="T9" fmla="*/ 11 h 11"/>
                <a:gd name="T10" fmla="*/ 81 w 8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1"/>
                <a:gd name="T20" fmla="*/ 81 w 8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1">
                  <a:moveTo>
                    <a:pt x="81" y="5"/>
                  </a:moveTo>
                  <a:lnTo>
                    <a:pt x="8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81" y="11"/>
                  </a:lnTo>
                  <a:lnTo>
                    <a:pt x="8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3" name="Freeform 818"/>
            <p:cNvSpPr>
              <a:spLocks/>
            </p:cNvSpPr>
            <p:nvPr/>
          </p:nvSpPr>
          <p:spPr bwMode="auto">
            <a:xfrm>
              <a:off x="3187" y="2461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11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5 h 11"/>
                <a:gd name="T10" fmla="*/ 6 w 6"/>
                <a:gd name="T11" fmla="*/ 3 h 11"/>
                <a:gd name="T12" fmla="*/ 4 w 6"/>
                <a:gd name="T13" fmla="*/ 1 h 11"/>
                <a:gd name="T14" fmla="*/ 2 w 6"/>
                <a:gd name="T15" fmla="*/ 1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4" name="Freeform 819"/>
            <p:cNvSpPr>
              <a:spLocks/>
            </p:cNvSpPr>
            <p:nvPr/>
          </p:nvSpPr>
          <p:spPr bwMode="auto">
            <a:xfrm>
              <a:off x="3100" y="2502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2 h 9"/>
                <a:gd name="T6" fmla="*/ 0 w 6"/>
                <a:gd name="T7" fmla="*/ 4 h 9"/>
                <a:gd name="T8" fmla="*/ 0 w 6"/>
                <a:gd name="T9" fmla="*/ 6 h 9"/>
                <a:gd name="T10" fmla="*/ 0 w 6"/>
                <a:gd name="T11" fmla="*/ 8 h 9"/>
                <a:gd name="T12" fmla="*/ 2 w 6"/>
                <a:gd name="T13" fmla="*/ 9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5" name="Freeform 820"/>
            <p:cNvSpPr>
              <a:spLocks/>
            </p:cNvSpPr>
            <p:nvPr/>
          </p:nvSpPr>
          <p:spPr bwMode="auto">
            <a:xfrm>
              <a:off x="3106" y="2502"/>
              <a:ext cx="206" cy="9"/>
            </a:xfrm>
            <a:custGeom>
              <a:avLst/>
              <a:gdLst>
                <a:gd name="T0" fmla="*/ 206 w 206"/>
                <a:gd name="T1" fmla="*/ 6 h 9"/>
                <a:gd name="T2" fmla="*/ 206 w 206"/>
                <a:gd name="T3" fmla="*/ 0 h 9"/>
                <a:gd name="T4" fmla="*/ 0 w 206"/>
                <a:gd name="T5" fmla="*/ 0 h 9"/>
                <a:gd name="T6" fmla="*/ 0 w 206"/>
                <a:gd name="T7" fmla="*/ 9 h 9"/>
                <a:gd name="T8" fmla="*/ 206 w 206"/>
                <a:gd name="T9" fmla="*/ 9 h 9"/>
                <a:gd name="T10" fmla="*/ 206 w 206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6"/>
                <a:gd name="T19" fmla="*/ 0 h 9"/>
                <a:gd name="T20" fmla="*/ 206 w 206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6" h="9">
                  <a:moveTo>
                    <a:pt x="206" y="6"/>
                  </a:moveTo>
                  <a:lnTo>
                    <a:pt x="20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06" y="9"/>
                  </a:lnTo>
                  <a:lnTo>
                    <a:pt x="206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6" name="Freeform 821"/>
            <p:cNvSpPr>
              <a:spLocks/>
            </p:cNvSpPr>
            <p:nvPr/>
          </p:nvSpPr>
          <p:spPr bwMode="auto">
            <a:xfrm>
              <a:off x="3312" y="2502"/>
              <a:ext cx="4" cy="9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4 w 4"/>
                <a:gd name="T5" fmla="*/ 9 h 9"/>
                <a:gd name="T6" fmla="*/ 4 w 4"/>
                <a:gd name="T7" fmla="*/ 8 h 9"/>
                <a:gd name="T8" fmla="*/ 4 w 4"/>
                <a:gd name="T9" fmla="*/ 6 h 9"/>
                <a:gd name="T10" fmla="*/ 4 w 4"/>
                <a:gd name="T11" fmla="*/ 4 h 9"/>
                <a:gd name="T12" fmla="*/ 4 w 4"/>
                <a:gd name="T13" fmla="*/ 2 h 9"/>
                <a:gd name="T14" fmla="*/ 2 w 4"/>
                <a:gd name="T15" fmla="*/ 0 h 9"/>
                <a:gd name="T16" fmla="*/ 0 w 4"/>
                <a:gd name="T17" fmla="*/ 0 h 9"/>
                <a:gd name="T18" fmla="*/ 0 w 4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9"/>
                <a:gd name="T32" fmla="*/ 4 w 4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7" name="Freeform 822"/>
            <p:cNvSpPr>
              <a:spLocks/>
            </p:cNvSpPr>
            <p:nvPr/>
          </p:nvSpPr>
          <p:spPr bwMode="auto">
            <a:xfrm>
              <a:off x="3100" y="2544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1 h 9"/>
                <a:gd name="T6" fmla="*/ 0 w 6"/>
                <a:gd name="T7" fmla="*/ 3 h 9"/>
                <a:gd name="T8" fmla="*/ 0 w 6"/>
                <a:gd name="T9" fmla="*/ 5 h 9"/>
                <a:gd name="T10" fmla="*/ 0 w 6"/>
                <a:gd name="T11" fmla="*/ 7 h 9"/>
                <a:gd name="T12" fmla="*/ 2 w 6"/>
                <a:gd name="T13" fmla="*/ 9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8" name="Freeform 823"/>
            <p:cNvSpPr>
              <a:spLocks/>
            </p:cNvSpPr>
            <p:nvPr/>
          </p:nvSpPr>
          <p:spPr bwMode="auto">
            <a:xfrm>
              <a:off x="3106" y="2544"/>
              <a:ext cx="328" cy="9"/>
            </a:xfrm>
            <a:custGeom>
              <a:avLst/>
              <a:gdLst>
                <a:gd name="T0" fmla="*/ 328 w 328"/>
                <a:gd name="T1" fmla="*/ 5 h 9"/>
                <a:gd name="T2" fmla="*/ 328 w 328"/>
                <a:gd name="T3" fmla="*/ 0 h 9"/>
                <a:gd name="T4" fmla="*/ 0 w 328"/>
                <a:gd name="T5" fmla="*/ 0 h 9"/>
                <a:gd name="T6" fmla="*/ 0 w 328"/>
                <a:gd name="T7" fmla="*/ 9 h 9"/>
                <a:gd name="T8" fmla="*/ 328 w 328"/>
                <a:gd name="T9" fmla="*/ 9 h 9"/>
                <a:gd name="T10" fmla="*/ 328 w 328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8"/>
                <a:gd name="T19" fmla="*/ 0 h 9"/>
                <a:gd name="T20" fmla="*/ 328 w 328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8" h="9">
                  <a:moveTo>
                    <a:pt x="328" y="5"/>
                  </a:moveTo>
                  <a:lnTo>
                    <a:pt x="32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328" y="9"/>
                  </a:lnTo>
                  <a:lnTo>
                    <a:pt x="328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899" name="Freeform 824"/>
            <p:cNvSpPr>
              <a:spLocks/>
            </p:cNvSpPr>
            <p:nvPr/>
          </p:nvSpPr>
          <p:spPr bwMode="auto">
            <a:xfrm>
              <a:off x="3434" y="2544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4 w 6"/>
                <a:gd name="T7" fmla="*/ 7 h 9"/>
                <a:gd name="T8" fmla="*/ 6 w 6"/>
                <a:gd name="T9" fmla="*/ 5 h 9"/>
                <a:gd name="T10" fmla="*/ 4 w 6"/>
                <a:gd name="T11" fmla="*/ 3 h 9"/>
                <a:gd name="T12" fmla="*/ 4 w 6"/>
                <a:gd name="T13" fmla="*/ 1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6" y="5"/>
                  </a:lnTo>
                  <a:lnTo>
                    <a:pt x="4" y="3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0" name="Freeform 825"/>
            <p:cNvSpPr>
              <a:spLocks/>
            </p:cNvSpPr>
            <p:nvPr/>
          </p:nvSpPr>
          <p:spPr bwMode="auto">
            <a:xfrm>
              <a:off x="3183" y="2400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0 w 10"/>
                <a:gd name="T13" fmla="*/ 0 h 4"/>
                <a:gd name="T14" fmla="*/ 0 w 10"/>
                <a:gd name="T15" fmla="*/ 2 h 4"/>
                <a:gd name="T16" fmla="*/ 0 w 10"/>
                <a:gd name="T17" fmla="*/ 4 h 4"/>
                <a:gd name="T18" fmla="*/ 10 w 10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1" name="Freeform 826"/>
            <p:cNvSpPr>
              <a:spLocks/>
            </p:cNvSpPr>
            <p:nvPr/>
          </p:nvSpPr>
          <p:spPr bwMode="auto">
            <a:xfrm>
              <a:off x="3183" y="2404"/>
              <a:ext cx="10" cy="185"/>
            </a:xfrm>
            <a:custGeom>
              <a:avLst/>
              <a:gdLst>
                <a:gd name="T0" fmla="*/ 4 w 10"/>
                <a:gd name="T1" fmla="*/ 185 h 185"/>
                <a:gd name="T2" fmla="*/ 10 w 10"/>
                <a:gd name="T3" fmla="*/ 185 h 185"/>
                <a:gd name="T4" fmla="*/ 10 w 10"/>
                <a:gd name="T5" fmla="*/ 0 h 185"/>
                <a:gd name="T6" fmla="*/ 0 w 10"/>
                <a:gd name="T7" fmla="*/ 0 h 185"/>
                <a:gd name="T8" fmla="*/ 0 w 10"/>
                <a:gd name="T9" fmla="*/ 185 h 185"/>
                <a:gd name="T10" fmla="*/ 4 w 10"/>
                <a:gd name="T11" fmla="*/ 185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85"/>
                <a:gd name="T20" fmla="*/ 10 w 10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85">
                  <a:moveTo>
                    <a:pt x="4" y="185"/>
                  </a:moveTo>
                  <a:lnTo>
                    <a:pt x="10" y="18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85"/>
                  </a:lnTo>
                  <a:lnTo>
                    <a:pt x="4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2" name="Freeform 827"/>
            <p:cNvSpPr>
              <a:spLocks/>
            </p:cNvSpPr>
            <p:nvPr/>
          </p:nvSpPr>
          <p:spPr bwMode="auto">
            <a:xfrm>
              <a:off x="3183" y="2589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4 h 5"/>
                <a:gd name="T4" fmla="*/ 2 w 10"/>
                <a:gd name="T5" fmla="*/ 5 h 5"/>
                <a:gd name="T6" fmla="*/ 4 w 10"/>
                <a:gd name="T7" fmla="*/ 5 h 5"/>
                <a:gd name="T8" fmla="*/ 6 w 10"/>
                <a:gd name="T9" fmla="*/ 5 h 5"/>
                <a:gd name="T10" fmla="*/ 8 w 10"/>
                <a:gd name="T11" fmla="*/ 4 h 5"/>
                <a:gd name="T12" fmla="*/ 10 w 10"/>
                <a:gd name="T13" fmla="*/ 4 h 5"/>
                <a:gd name="T14" fmla="*/ 10 w 10"/>
                <a:gd name="T15" fmla="*/ 0 h 5"/>
                <a:gd name="T16" fmla="*/ 0 w 1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5"/>
                <a:gd name="T29" fmla="*/ 10 w 10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5">
                  <a:moveTo>
                    <a:pt x="0" y="0"/>
                  </a:moveTo>
                  <a:lnTo>
                    <a:pt x="0" y="4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3" name="Freeform 828"/>
            <p:cNvSpPr>
              <a:spLocks/>
            </p:cNvSpPr>
            <p:nvPr/>
          </p:nvSpPr>
          <p:spPr bwMode="auto">
            <a:xfrm>
              <a:off x="3306" y="2589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2 w 10"/>
                <a:gd name="T5" fmla="*/ 4 h 5"/>
                <a:gd name="T6" fmla="*/ 2 w 10"/>
                <a:gd name="T7" fmla="*/ 5 h 5"/>
                <a:gd name="T8" fmla="*/ 4 w 10"/>
                <a:gd name="T9" fmla="*/ 5 h 5"/>
                <a:gd name="T10" fmla="*/ 6 w 10"/>
                <a:gd name="T11" fmla="*/ 5 h 5"/>
                <a:gd name="T12" fmla="*/ 8 w 10"/>
                <a:gd name="T13" fmla="*/ 4 h 5"/>
                <a:gd name="T14" fmla="*/ 10 w 10"/>
                <a:gd name="T15" fmla="*/ 2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4" name="Freeform 829"/>
            <p:cNvSpPr>
              <a:spLocks/>
            </p:cNvSpPr>
            <p:nvPr/>
          </p:nvSpPr>
          <p:spPr bwMode="auto">
            <a:xfrm>
              <a:off x="3306" y="2404"/>
              <a:ext cx="10" cy="185"/>
            </a:xfrm>
            <a:custGeom>
              <a:avLst/>
              <a:gdLst>
                <a:gd name="T0" fmla="*/ 4 w 10"/>
                <a:gd name="T1" fmla="*/ 0 h 185"/>
                <a:gd name="T2" fmla="*/ 0 w 10"/>
                <a:gd name="T3" fmla="*/ 0 h 185"/>
                <a:gd name="T4" fmla="*/ 0 w 10"/>
                <a:gd name="T5" fmla="*/ 185 h 185"/>
                <a:gd name="T6" fmla="*/ 10 w 10"/>
                <a:gd name="T7" fmla="*/ 185 h 185"/>
                <a:gd name="T8" fmla="*/ 10 w 10"/>
                <a:gd name="T9" fmla="*/ 0 h 185"/>
                <a:gd name="T10" fmla="*/ 4 w 10"/>
                <a:gd name="T11" fmla="*/ 0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85"/>
                <a:gd name="T20" fmla="*/ 10 w 10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85">
                  <a:moveTo>
                    <a:pt x="4" y="0"/>
                  </a:moveTo>
                  <a:lnTo>
                    <a:pt x="0" y="0"/>
                  </a:lnTo>
                  <a:lnTo>
                    <a:pt x="0" y="185"/>
                  </a:lnTo>
                  <a:lnTo>
                    <a:pt x="10" y="185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5" name="Freeform 830"/>
            <p:cNvSpPr>
              <a:spLocks/>
            </p:cNvSpPr>
            <p:nvPr/>
          </p:nvSpPr>
          <p:spPr bwMode="auto">
            <a:xfrm>
              <a:off x="3306" y="2400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0 w 10"/>
                <a:gd name="T13" fmla="*/ 2 h 4"/>
                <a:gd name="T14" fmla="*/ 0 w 10"/>
                <a:gd name="T15" fmla="*/ 4 h 4"/>
                <a:gd name="T16" fmla="*/ 10 w 10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6" name="Freeform 831"/>
            <p:cNvSpPr>
              <a:spLocks/>
            </p:cNvSpPr>
            <p:nvPr/>
          </p:nvSpPr>
          <p:spPr bwMode="auto">
            <a:xfrm>
              <a:off x="3429" y="2400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4 w 11"/>
                <a:gd name="T11" fmla="*/ 0 h 4"/>
                <a:gd name="T12" fmla="*/ 2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7" name="Freeform 832"/>
            <p:cNvSpPr>
              <a:spLocks/>
            </p:cNvSpPr>
            <p:nvPr/>
          </p:nvSpPr>
          <p:spPr bwMode="auto">
            <a:xfrm>
              <a:off x="3429" y="2404"/>
              <a:ext cx="11" cy="185"/>
            </a:xfrm>
            <a:custGeom>
              <a:avLst/>
              <a:gdLst>
                <a:gd name="T0" fmla="*/ 5 w 11"/>
                <a:gd name="T1" fmla="*/ 185 h 185"/>
                <a:gd name="T2" fmla="*/ 11 w 11"/>
                <a:gd name="T3" fmla="*/ 185 h 185"/>
                <a:gd name="T4" fmla="*/ 11 w 11"/>
                <a:gd name="T5" fmla="*/ 0 h 185"/>
                <a:gd name="T6" fmla="*/ 0 w 11"/>
                <a:gd name="T7" fmla="*/ 0 h 185"/>
                <a:gd name="T8" fmla="*/ 0 w 11"/>
                <a:gd name="T9" fmla="*/ 185 h 185"/>
                <a:gd name="T10" fmla="*/ 5 w 11"/>
                <a:gd name="T11" fmla="*/ 185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85"/>
                <a:gd name="T20" fmla="*/ 11 w 11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85">
                  <a:moveTo>
                    <a:pt x="5" y="185"/>
                  </a:moveTo>
                  <a:lnTo>
                    <a:pt x="11" y="18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85"/>
                  </a:lnTo>
                  <a:lnTo>
                    <a:pt x="5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8" name="Freeform 833"/>
            <p:cNvSpPr>
              <a:spLocks/>
            </p:cNvSpPr>
            <p:nvPr/>
          </p:nvSpPr>
          <p:spPr bwMode="auto">
            <a:xfrm>
              <a:off x="3429" y="258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4 h 5"/>
                <a:gd name="T4" fmla="*/ 2 w 11"/>
                <a:gd name="T5" fmla="*/ 4 h 5"/>
                <a:gd name="T6" fmla="*/ 4 w 11"/>
                <a:gd name="T7" fmla="*/ 5 h 5"/>
                <a:gd name="T8" fmla="*/ 5 w 11"/>
                <a:gd name="T9" fmla="*/ 5 h 5"/>
                <a:gd name="T10" fmla="*/ 7 w 11"/>
                <a:gd name="T11" fmla="*/ 5 h 5"/>
                <a:gd name="T12" fmla="*/ 9 w 11"/>
                <a:gd name="T13" fmla="*/ 4 h 5"/>
                <a:gd name="T14" fmla="*/ 11 w 11"/>
                <a:gd name="T15" fmla="*/ 0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09" name="Freeform 834"/>
            <p:cNvSpPr>
              <a:spLocks/>
            </p:cNvSpPr>
            <p:nvPr/>
          </p:nvSpPr>
          <p:spPr bwMode="auto">
            <a:xfrm>
              <a:off x="3183" y="2645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0" name="Freeform 835"/>
            <p:cNvSpPr>
              <a:spLocks/>
            </p:cNvSpPr>
            <p:nvPr/>
          </p:nvSpPr>
          <p:spPr bwMode="auto">
            <a:xfrm>
              <a:off x="3183" y="2651"/>
              <a:ext cx="10" cy="123"/>
            </a:xfrm>
            <a:custGeom>
              <a:avLst/>
              <a:gdLst>
                <a:gd name="T0" fmla="*/ 4 w 10"/>
                <a:gd name="T1" fmla="*/ 123 h 123"/>
                <a:gd name="T2" fmla="*/ 10 w 10"/>
                <a:gd name="T3" fmla="*/ 123 h 123"/>
                <a:gd name="T4" fmla="*/ 10 w 10"/>
                <a:gd name="T5" fmla="*/ 0 h 123"/>
                <a:gd name="T6" fmla="*/ 0 w 10"/>
                <a:gd name="T7" fmla="*/ 0 h 123"/>
                <a:gd name="T8" fmla="*/ 0 w 10"/>
                <a:gd name="T9" fmla="*/ 123 h 123"/>
                <a:gd name="T10" fmla="*/ 4 w 10"/>
                <a:gd name="T11" fmla="*/ 123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23"/>
                <a:gd name="T20" fmla="*/ 10 w 10"/>
                <a:gd name="T21" fmla="*/ 123 h 1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23">
                  <a:moveTo>
                    <a:pt x="4" y="123"/>
                  </a:moveTo>
                  <a:lnTo>
                    <a:pt x="10" y="123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23"/>
                  </a:lnTo>
                  <a:lnTo>
                    <a:pt x="4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1" name="Freeform 836"/>
            <p:cNvSpPr>
              <a:spLocks/>
            </p:cNvSpPr>
            <p:nvPr/>
          </p:nvSpPr>
          <p:spPr bwMode="auto">
            <a:xfrm>
              <a:off x="3183" y="277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3 h 5"/>
                <a:gd name="T6" fmla="*/ 2 w 10"/>
                <a:gd name="T7" fmla="*/ 5 h 5"/>
                <a:gd name="T8" fmla="*/ 4 w 10"/>
                <a:gd name="T9" fmla="*/ 5 h 5"/>
                <a:gd name="T10" fmla="*/ 6 w 10"/>
                <a:gd name="T11" fmla="*/ 5 h 5"/>
                <a:gd name="T12" fmla="*/ 8 w 10"/>
                <a:gd name="T13" fmla="*/ 3 h 5"/>
                <a:gd name="T14" fmla="*/ 10 w 10"/>
                <a:gd name="T15" fmla="*/ 2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2" name="Freeform 837"/>
            <p:cNvSpPr>
              <a:spLocks/>
            </p:cNvSpPr>
            <p:nvPr/>
          </p:nvSpPr>
          <p:spPr bwMode="auto">
            <a:xfrm>
              <a:off x="3306" y="277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2 w 10"/>
                <a:gd name="T5" fmla="*/ 3 h 5"/>
                <a:gd name="T6" fmla="*/ 2 w 10"/>
                <a:gd name="T7" fmla="*/ 5 h 5"/>
                <a:gd name="T8" fmla="*/ 4 w 10"/>
                <a:gd name="T9" fmla="*/ 5 h 5"/>
                <a:gd name="T10" fmla="*/ 6 w 10"/>
                <a:gd name="T11" fmla="*/ 5 h 5"/>
                <a:gd name="T12" fmla="*/ 8 w 10"/>
                <a:gd name="T13" fmla="*/ 3 h 5"/>
                <a:gd name="T14" fmla="*/ 10 w 10"/>
                <a:gd name="T15" fmla="*/ 2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3" name="Freeform 838"/>
            <p:cNvSpPr>
              <a:spLocks/>
            </p:cNvSpPr>
            <p:nvPr/>
          </p:nvSpPr>
          <p:spPr bwMode="auto">
            <a:xfrm>
              <a:off x="3306" y="2651"/>
              <a:ext cx="10" cy="123"/>
            </a:xfrm>
            <a:custGeom>
              <a:avLst/>
              <a:gdLst>
                <a:gd name="T0" fmla="*/ 4 w 10"/>
                <a:gd name="T1" fmla="*/ 0 h 123"/>
                <a:gd name="T2" fmla="*/ 0 w 10"/>
                <a:gd name="T3" fmla="*/ 0 h 123"/>
                <a:gd name="T4" fmla="*/ 0 w 10"/>
                <a:gd name="T5" fmla="*/ 123 h 123"/>
                <a:gd name="T6" fmla="*/ 10 w 10"/>
                <a:gd name="T7" fmla="*/ 123 h 123"/>
                <a:gd name="T8" fmla="*/ 10 w 10"/>
                <a:gd name="T9" fmla="*/ 0 h 123"/>
                <a:gd name="T10" fmla="*/ 4 w 10"/>
                <a:gd name="T11" fmla="*/ 0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23"/>
                <a:gd name="T20" fmla="*/ 10 w 10"/>
                <a:gd name="T21" fmla="*/ 123 h 1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23">
                  <a:moveTo>
                    <a:pt x="4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10" y="123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4" name="Freeform 839"/>
            <p:cNvSpPr>
              <a:spLocks/>
            </p:cNvSpPr>
            <p:nvPr/>
          </p:nvSpPr>
          <p:spPr bwMode="auto">
            <a:xfrm>
              <a:off x="3306" y="2645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5" name="Freeform 840"/>
            <p:cNvSpPr>
              <a:spLocks/>
            </p:cNvSpPr>
            <p:nvPr/>
          </p:nvSpPr>
          <p:spPr bwMode="auto">
            <a:xfrm>
              <a:off x="3429" y="2645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4 w 11"/>
                <a:gd name="T11" fmla="*/ 0 h 6"/>
                <a:gd name="T12" fmla="*/ 2 w 11"/>
                <a:gd name="T13" fmla="*/ 2 h 6"/>
                <a:gd name="T14" fmla="*/ 0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6" name="Freeform 841"/>
            <p:cNvSpPr>
              <a:spLocks/>
            </p:cNvSpPr>
            <p:nvPr/>
          </p:nvSpPr>
          <p:spPr bwMode="auto">
            <a:xfrm>
              <a:off x="3429" y="2651"/>
              <a:ext cx="11" cy="123"/>
            </a:xfrm>
            <a:custGeom>
              <a:avLst/>
              <a:gdLst>
                <a:gd name="T0" fmla="*/ 5 w 11"/>
                <a:gd name="T1" fmla="*/ 123 h 123"/>
                <a:gd name="T2" fmla="*/ 11 w 11"/>
                <a:gd name="T3" fmla="*/ 123 h 123"/>
                <a:gd name="T4" fmla="*/ 11 w 11"/>
                <a:gd name="T5" fmla="*/ 0 h 123"/>
                <a:gd name="T6" fmla="*/ 0 w 11"/>
                <a:gd name="T7" fmla="*/ 0 h 123"/>
                <a:gd name="T8" fmla="*/ 0 w 11"/>
                <a:gd name="T9" fmla="*/ 123 h 123"/>
                <a:gd name="T10" fmla="*/ 5 w 11"/>
                <a:gd name="T11" fmla="*/ 123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3"/>
                <a:gd name="T20" fmla="*/ 11 w 11"/>
                <a:gd name="T21" fmla="*/ 123 h 1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3">
                  <a:moveTo>
                    <a:pt x="5" y="123"/>
                  </a:moveTo>
                  <a:lnTo>
                    <a:pt x="11" y="123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3"/>
                  </a:lnTo>
                  <a:lnTo>
                    <a:pt x="5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7" name="Freeform 842"/>
            <p:cNvSpPr>
              <a:spLocks/>
            </p:cNvSpPr>
            <p:nvPr/>
          </p:nvSpPr>
          <p:spPr bwMode="auto">
            <a:xfrm>
              <a:off x="3429" y="2774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2 h 5"/>
                <a:gd name="T4" fmla="*/ 2 w 11"/>
                <a:gd name="T5" fmla="*/ 3 h 5"/>
                <a:gd name="T6" fmla="*/ 4 w 11"/>
                <a:gd name="T7" fmla="*/ 5 h 5"/>
                <a:gd name="T8" fmla="*/ 5 w 11"/>
                <a:gd name="T9" fmla="*/ 5 h 5"/>
                <a:gd name="T10" fmla="*/ 7 w 11"/>
                <a:gd name="T11" fmla="*/ 5 h 5"/>
                <a:gd name="T12" fmla="*/ 9 w 11"/>
                <a:gd name="T13" fmla="*/ 3 h 5"/>
                <a:gd name="T14" fmla="*/ 9 w 11"/>
                <a:gd name="T15" fmla="*/ 2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8" name="Freeform 843"/>
            <p:cNvSpPr>
              <a:spLocks/>
            </p:cNvSpPr>
            <p:nvPr/>
          </p:nvSpPr>
          <p:spPr bwMode="auto">
            <a:xfrm>
              <a:off x="3100" y="2955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0 h 9"/>
                <a:gd name="T6" fmla="*/ 0 w 6"/>
                <a:gd name="T7" fmla="*/ 2 h 9"/>
                <a:gd name="T8" fmla="*/ 0 w 6"/>
                <a:gd name="T9" fmla="*/ 4 h 9"/>
                <a:gd name="T10" fmla="*/ 0 w 6"/>
                <a:gd name="T11" fmla="*/ 6 h 9"/>
                <a:gd name="T12" fmla="*/ 2 w 6"/>
                <a:gd name="T13" fmla="*/ 7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19" name="Freeform 844"/>
            <p:cNvSpPr>
              <a:spLocks/>
            </p:cNvSpPr>
            <p:nvPr/>
          </p:nvSpPr>
          <p:spPr bwMode="auto">
            <a:xfrm>
              <a:off x="3106" y="2955"/>
              <a:ext cx="328" cy="9"/>
            </a:xfrm>
            <a:custGeom>
              <a:avLst/>
              <a:gdLst>
                <a:gd name="T0" fmla="*/ 328 w 328"/>
                <a:gd name="T1" fmla="*/ 4 h 9"/>
                <a:gd name="T2" fmla="*/ 328 w 328"/>
                <a:gd name="T3" fmla="*/ 0 h 9"/>
                <a:gd name="T4" fmla="*/ 0 w 328"/>
                <a:gd name="T5" fmla="*/ 0 h 9"/>
                <a:gd name="T6" fmla="*/ 0 w 328"/>
                <a:gd name="T7" fmla="*/ 9 h 9"/>
                <a:gd name="T8" fmla="*/ 328 w 328"/>
                <a:gd name="T9" fmla="*/ 9 h 9"/>
                <a:gd name="T10" fmla="*/ 328 w 328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8"/>
                <a:gd name="T19" fmla="*/ 0 h 9"/>
                <a:gd name="T20" fmla="*/ 328 w 328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8" h="9">
                  <a:moveTo>
                    <a:pt x="328" y="4"/>
                  </a:moveTo>
                  <a:lnTo>
                    <a:pt x="32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328" y="9"/>
                  </a:lnTo>
                  <a:lnTo>
                    <a:pt x="328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0" name="Freeform 845"/>
            <p:cNvSpPr>
              <a:spLocks/>
            </p:cNvSpPr>
            <p:nvPr/>
          </p:nvSpPr>
          <p:spPr bwMode="auto">
            <a:xfrm>
              <a:off x="3434" y="2955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7 h 9"/>
                <a:gd name="T6" fmla="*/ 4 w 6"/>
                <a:gd name="T7" fmla="*/ 6 h 9"/>
                <a:gd name="T8" fmla="*/ 6 w 6"/>
                <a:gd name="T9" fmla="*/ 4 h 9"/>
                <a:gd name="T10" fmla="*/ 4 w 6"/>
                <a:gd name="T11" fmla="*/ 2 h 9"/>
                <a:gd name="T12" fmla="*/ 4 w 6"/>
                <a:gd name="T13" fmla="*/ 0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1" name="Freeform 846"/>
            <p:cNvSpPr>
              <a:spLocks/>
            </p:cNvSpPr>
            <p:nvPr/>
          </p:nvSpPr>
          <p:spPr bwMode="auto">
            <a:xfrm>
              <a:off x="3100" y="2913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2" name="Freeform 847"/>
            <p:cNvSpPr>
              <a:spLocks/>
            </p:cNvSpPr>
            <p:nvPr/>
          </p:nvSpPr>
          <p:spPr bwMode="auto">
            <a:xfrm>
              <a:off x="3106" y="2913"/>
              <a:ext cx="206" cy="10"/>
            </a:xfrm>
            <a:custGeom>
              <a:avLst/>
              <a:gdLst>
                <a:gd name="T0" fmla="*/ 206 w 206"/>
                <a:gd name="T1" fmla="*/ 4 h 10"/>
                <a:gd name="T2" fmla="*/ 206 w 206"/>
                <a:gd name="T3" fmla="*/ 0 h 10"/>
                <a:gd name="T4" fmla="*/ 0 w 206"/>
                <a:gd name="T5" fmla="*/ 0 h 10"/>
                <a:gd name="T6" fmla="*/ 0 w 206"/>
                <a:gd name="T7" fmla="*/ 10 h 10"/>
                <a:gd name="T8" fmla="*/ 206 w 206"/>
                <a:gd name="T9" fmla="*/ 10 h 10"/>
                <a:gd name="T10" fmla="*/ 206 w 206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6"/>
                <a:gd name="T19" fmla="*/ 0 h 10"/>
                <a:gd name="T20" fmla="*/ 206 w 20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6" h="10">
                  <a:moveTo>
                    <a:pt x="206" y="4"/>
                  </a:moveTo>
                  <a:lnTo>
                    <a:pt x="206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206" y="10"/>
                  </a:lnTo>
                  <a:lnTo>
                    <a:pt x="20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3" name="Freeform 848"/>
            <p:cNvSpPr>
              <a:spLocks/>
            </p:cNvSpPr>
            <p:nvPr/>
          </p:nvSpPr>
          <p:spPr bwMode="auto">
            <a:xfrm>
              <a:off x="3312" y="2913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2 w 4"/>
                <a:gd name="T13" fmla="*/ 0 h 10"/>
                <a:gd name="T14" fmla="*/ 0 w 4"/>
                <a:gd name="T15" fmla="*/ 0 h 10"/>
                <a:gd name="T16" fmla="*/ 0 w 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4" name="Freeform 849"/>
            <p:cNvSpPr>
              <a:spLocks/>
            </p:cNvSpPr>
            <p:nvPr/>
          </p:nvSpPr>
          <p:spPr bwMode="auto">
            <a:xfrm>
              <a:off x="3100" y="2872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2 h 9"/>
                <a:gd name="T6" fmla="*/ 0 w 6"/>
                <a:gd name="T7" fmla="*/ 4 h 9"/>
                <a:gd name="T8" fmla="*/ 0 w 6"/>
                <a:gd name="T9" fmla="*/ 5 h 9"/>
                <a:gd name="T10" fmla="*/ 0 w 6"/>
                <a:gd name="T11" fmla="*/ 7 h 9"/>
                <a:gd name="T12" fmla="*/ 2 w 6"/>
                <a:gd name="T13" fmla="*/ 9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5" name="Freeform 850"/>
            <p:cNvSpPr>
              <a:spLocks/>
            </p:cNvSpPr>
            <p:nvPr/>
          </p:nvSpPr>
          <p:spPr bwMode="auto">
            <a:xfrm>
              <a:off x="3106" y="2872"/>
              <a:ext cx="81" cy="9"/>
            </a:xfrm>
            <a:custGeom>
              <a:avLst/>
              <a:gdLst>
                <a:gd name="T0" fmla="*/ 81 w 81"/>
                <a:gd name="T1" fmla="*/ 5 h 9"/>
                <a:gd name="T2" fmla="*/ 81 w 81"/>
                <a:gd name="T3" fmla="*/ 0 h 9"/>
                <a:gd name="T4" fmla="*/ 0 w 81"/>
                <a:gd name="T5" fmla="*/ 0 h 9"/>
                <a:gd name="T6" fmla="*/ 0 w 81"/>
                <a:gd name="T7" fmla="*/ 9 h 9"/>
                <a:gd name="T8" fmla="*/ 81 w 81"/>
                <a:gd name="T9" fmla="*/ 9 h 9"/>
                <a:gd name="T10" fmla="*/ 81 w 81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"/>
                <a:gd name="T20" fmla="*/ 81 w 8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">
                  <a:moveTo>
                    <a:pt x="81" y="5"/>
                  </a:moveTo>
                  <a:lnTo>
                    <a:pt x="8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1" y="9"/>
                  </a:lnTo>
                  <a:lnTo>
                    <a:pt x="8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6" name="Freeform 851"/>
            <p:cNvSpPr>
              <a:spLocks/>
            </p:cNvSpPr>
            <p:nvPr/>
          </p:nvSpPr>
          <p:spPr bwMode="auto">
            <a:xfrm>
              <a:off x="3187" y="2872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6 w 6"/>
                <a:gd name="T7" fmla="*/ 7 h 9"/>
                <a:gd name="T8" fmla="*/ 6 w 6"/>
                <a:gd name="T9" fmla="*/ 5 h 9"/>
                <a:gd name="T10" fmla="*/ 6 w 6"/>
                <a:gd name="T11" fmla="*/ 4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7" name="Freeform 852"/>
            <p:cNvSpPr>
              <a:spLocks/>
            </p:cNvSpPr>
            <p:nvPr/>
          </p:nvSpPr>
          <p:spPr bwMode="auto">
            <a:xfrm>
              <a:off x="3080" y="2974"/>
              <a:ext cx="5" cy="11"/>
            </a:xfrm>
            <a:custGeom>
              <a:avLst/>
              <a:gdLst>
                <a:gd name="T0" fmla="*/ 5 w 5"/>
                <a:gd name="T1" fmla="*/ 0 h 11"/>
                <a:gd name="T2" fmla="*/ 2 w 5"/>
                <a:gd name="T3" fmla="*/ 2 h 11"/>
                <a:gd name="T4" fmla="*/ 0 w 5"/>
                <a:gd name="T5" fmla="*/ 3 h 11"/>
                <a:gd name="T6" fmla="*/ 0 w 5"/>
                <a:gd name="T7" fmla="*/ 5 h 11"/>
                <a:gd name="T8" fmla="*/ 0 w 5"/>
                <a:gd name="T9" fmla="*/ 7 h 11"/>
                <a:gd name="T10" fmla="*/ 2 w 5"/>
                <a:gd name="T11" fmla="*/ 9 h 11"/>
                <a:gd name="T12" fmla="*/ 2 w 5"/>
                <a:gd name="T13" fmla="*/ 11 h 11"/>
                <a:gd name="T14" fmla="*/ 5 w 5"/>
                <a:gd name="T15" fmla="*/ 11 h 11"/>
                <a:gd name="T16" fmla="*/ 5 w 5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11"/>
                <a:gd name="T29" fmla="*/ 5 w 5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11">
                  <a:moveTo>
                    <a:pt x="5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5" y="1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8" name="Freeform 853"/>
            <p:cNvSpPr>
              <a:spLocks/>
            </p:cNvSpPr>
            <p:nvPr/>
          </p:nvSpPr>
          <p:spPr bwMode="auto">
            <a:xfrm>
              <a:off x="3085" y="2974"/>
              <a:ext cx="21" cy="11"/>
            </a:xfrm>
            <a:custGeom>
              <a:avLst/>
              <a:gdLst>
                <a:gd name="T0" fmla="*/ 21 w 21"/>
                <a:gd name="T1" fmla="*/ 5 h 11"/>
                <a:gd name="T2" fmla="*/ 21 w 21"/>
                <a:gd name="T3" fmla="*/ 0 h 11"/>
                <a:gd name="T4" fmla="*/ 0 w 21"/>
                <a:gd name="T5" fmla="*/ 0 h 11"/>
                <a:gd name="T6" fmla="*/ 0 w 21"/>
                <a:gd name="T7" fmla="*/ 11 h 11"/>
                <a:gd name="T8" fmla="*/ 21 w 21"/>
                <a:gd name="T9" fmla="*/ 11 h 11"/>
                <a:gd name="T10" fmla="*/ 21 w 2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1"/>
                <a:gd name="T20" fmla="*/ 21 w 2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1">
                  <a:moveTo>
                    <a:pt x="21" y="5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1" y="11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29" name="Freeform 854"/>
            <p:cNvSpPr>
              <a:spLocks/>
            </p:cNvSpPr>
            <p:nvPr/>
          </p:nvSpPr>
          <p:spPr bwMode="auto">
            <a:xfrm>
              <a:off x="3106" y="2974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2 w 4"/>
                <a:gd name="T3" fmla="*/ 11 h 11"/>
                <a:gd name="T4" fmla="*/ 4 w 4"/>
                <a:gd name="T5" fmla="*/ 9 h 11"/>
                <a:gd name="T6" fmla="*/ 4 w 4"/>
                <a:gd name="T7" fmla="*/ 7 h 11"/>
                <a:gd name="T8" fmla="*/ 4 w 4"/>
                <a:gd name="T9" fmla="*/ 5 h 11"/>
                <a:gd name="T10" fmla="*/ 4 w 4"/>
                <a:gd name="T11" fmla="*/ 3 h 11"/>
                <a:gd name="T12" fmla="*/ 4 w 4"/>
                <a:gd name="T13" fmla="*/ 2 h 11"/>
                <a:gd name="T14" fmla="*/ 2 w 4"/>
                <a:gd name="T15" fmla="*/ 2 h 11"/>
                <a:gd name="T16" fmla="*/ 0 w 4"/>
                <a:gd name="T17" fmla="*/ 0 h 11"/>
                <a:gd name="T18" fmla="*/ 0 w 4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1"/>
                <a:gd name="T32" fmla="*/ 4 w 4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0" name="Freeform 855"/>
            <p:cNvSpPr>
              <a:spLocks/>
            </p:cNvSpPr>
            <p:nvPr/>
          </p:nvSpPr>
          <p:spPr bwMode="auto">
            <a:xfrm>
              <a:off x="3080" y="2851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2 h 6"/>
                <a:gd name="T4" fmla="*/ 7 w 9"/>
                <a:gd name="T5" fmla="*/ 2 h 6"/>
                <a:gd name="T6" fmla="*/ 7 w 9"/>
                <a:gd name="T7" fmla="*/ 0 h 6"/>
                <a:gd name="T8" fmla="*/ 5 w 9"/>
                <a:gd name="T9" fmla="*/ 0 h 6"/>
                <a:gd name="T10" fmla="*/ 3 w 9"/>
                <a:gd name="T11" fmla="*/ 0 h 6"/>
                <a:gd name="T12" fmla="*/ 2 w 9"/>
                <a:gd name="T13" fmla="*/ 2 h 6"/>
                <a:gd name="T14" fmla="*/ 0 w 9"/>
                <a:gd name="T15" fmla="*/ 2 h 6"/>
                <a:gd name="T16" fmla="*/ 0 w 9"/>
                <a:gd name="T17" fmla="*/ 6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1" name="Freeform 856"/>
            <p:cNvSpPr>
              <a:spLocks/>
            </p:cNvSpPr>
            <p:nvPr/>
          </p:nvSpPr>
          <p:spPr bwMode="auto">
            <a:xfrm>
              <a:off x="3080" y="2857"/>
              <a:ext cx="9" cy="122"/>
            </a:xfrm>
            <a:custGeom>
              <a:avLst/>
              <a:gdLst>
                <a:gd name="T0" fmla="*/ 5 w 9"/>
                <a:gd name="T1" fmla="*/ 122 h 122"/>
                <a:gd name="T2" fmla="*/ 9 w 9"/>
                <a:gd name="T3" fmla="*/ 122 h 122"/>
                <a:gd name="T4" fmla="*/ 9 w 9"/>
                <a:gd name="T5" fmla="*/ 0 h 122"/>
                <a:gd name="T6" fmla="*/ 0 w 9"/>
                <a:gd name="T7" fmla="*/ 0 h 122"/>
                <a:gd name="T8" fmla="*/ 0 w 9"/>
                <a:gd name="T9" fmla="*/ 122 h 122"/>
                <a:gd name="T10" fmla="*/ 5 w 9"/>
                <a:gd name="T11" fmla="*/ 122 h 1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22"/>
                <a:gd name="T20" fmla="*/ 9 w 9"/>
                <a:gd name="T21" fmla="*/ 122 h 1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22">
                  <a:moveTo>
                    <a:pt x="5" y="122"/>
                  </a:moveTo>
                  <a:lnTo>
                    <a:pt x="9" y="12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5" y="1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2" name="Freeform 857"/>
            <p:cNvSpPr>
              <a:spLocks/>
            </p:cNvSpPr>
            <p:nvPr/>
          </p:nvSpPr>
          <p:spPr bwMode="auto">
            <a:xfrm>
              <a:off x="3080" y="2979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2 w 9"/>
                <a:gd name="T5" fmla="*/ 4 h 6"/>
                <a:gd name="T6" fmla="*/ 3 w 9"/>
                <a:gd name="T7" fmla="*/ 4 h 6"/>
                <a:gd name="T8" fmla="*/ 5 w 9"/>
                <a:gd name="T9" fmla="*/ 6 h 6"/>
                <a:gd name="T10" fmla="*/ 7 w 9"/>
                <a:gd name="T11" fmla="*/ 4 h 6"/>
                <a:gd name="T12" fmla="*/ 9 w 9"/>
                <a:gd name="T13" fmla="*/ 2 h 6"/>
                <a:gd name="T14" fmla="*/ 9 w 9"/>
                <a:gd name="T15" fmla="*/ 0 h 6"/>
                <a:gd name="T16" fmla="*/ 0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3" name="Freeform 858"/>
            <p:cNvSpPr>
              <a:spLocks/>
            </p:cNvSpPr>
            <p:nvPr/>
          </p:nvSpPr>
          <p:spPr bwMode="auto">
            <a:xfrm>
              <a:off x="3106" y="2851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10 h 10"/>
                <a:gd name="T6" fmla="*/ 4 w 4"/>
                <a:gd name="T7" fmla="*/ 8 h 10"/>
                <a:gd name="T8" fmla="*/ 4 w 4"/>
                <a:gd name="T9" fmla="*/ 6 h 10"/>
                <a:gd name="T10" fmla="*/ 4 w 4"/>
                <a:gd name="T11" fmla="*/ 4 h 10"/>
                <a:gd name="T12" fmla="*/ 4 w 4"/>
                <a:gd name="T13" fmla="*/ 2 h 10"/>
                <a:gd name="T14" fmla="*/ 2 w 4"/>
                <a:gd name="T15" fmla="*/ 0 h 10"/>
                <a:gd name="T16" fmla="*/ 0 w 4"/>
                <a:gd name="T17" fmla="*/ 0 h 10"/>
                <a:gd name="T18" fmla="*/ 0 w 4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4" name="Freeform 859"/>
            <p:cNvSpPr>
              <a:spLocks/>
            </p:cNvSpPr>
            <p:nvPr/>
          </p:nvSpPr>
          <p:spPr bwMode="auto">
            <a:xfrm>
              <a:off x="3085" y="2851"/>
              <a:ext cx="21" cy="10"/>
            </a:xfrm>
            <a:custGeom>
              <a:avLst/>
              <a:gdLst>
                <a:gd name="T0" fmla="*/ 0 w 21"/>
                <a:gd name="T1" fmla="*/ 6 h 10"/>
                <a:gd name="T2" fmla="*/ 0 w 21"/>
                <a:gd name="T3" fmla="*/ 10 h 10"/>
                <a:gd name="T4" fmla="*/ 21 w 21"/>
                <a:gd name="T5" fmla="*/ 10 h 10"/>
                <a:gd name="T6" fmla="*/ 21 w 21"/>
                <a:gd name="T7" fmla="*/ 0 h 10"/>
                <a:gd name="T8" fmla="*/ 0 w 21"/>
                <a:gd name="T9" fmla="*/ 0 h 10"/>
                <a:gd name="T10" fmla="*/ 0 w 21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0"/>
                <a:gd name="T20" fmla="*/ 21 w 2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0">
                  <a:moveTo>
                    <a:pt x="0" y="6"/>
                  </a:moveTo>
                  <a:lnTo>
                    <a:pt x="0" y="10"/>
                  </a:lnTo>
                  <a:lnTo>
                    <a:pt x="21" y="1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5" name="Freeform 860"/>
            <p:cNvSpPr>
              <a:spLocks/>
            </p:cNvSpPr>
            <p:nvPr/>
          </p:nvSpPr>
          <p:spPr bwMode="auto">
            <a:xfrm>
              <a:off x="3080" y="2851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3 w 5"/>
                <a:gd name="T3" fmla="*/ 0 h 10"/>
                <a:gd name="T4" fmla="*/ 2 w 5"/>
                <a:gd name="T5" fmla="*/ 2 h 10"/>
                <a:gd name="T6" fmla="*/ 0 w 5"/>
                <a:gd name="T7" fmla="*/ 4 h 10"/>
                <a:gd name="T8" fmla="*/ 0 w 5"/>
                <a:gd name="T9" fmla="*/ 6 h 10"/>
                <a:gd name="T10" fmla="*/ 0 w 5"/>
                <a:gd name="T11" fmla="*/ 8 h 10"/>
                <a:gd name="T12" fmla="*/ 2 w 5"/>
                <a:gd name="T13" fmla="*/ 10 h 10"/>
                <a:gd name="T14" fmla="*/ 3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6" name="Freeform 861"/>
            <p:cNvSpPr>
              <a:spLocks/>
            </p:cNvSpPr>
            <p:nvPr/>
          </p:nvSpPr>
          <p:spPr bwMode="auto">
            <a:xfrm>
              <a:off x="3183" y="2830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7" name="Freeform 862"/>
            <p:cNvSpPr>
              <a:spLocks/>
            </p:cNvSpPr>
            <p:nvPr/>
          </p:nvSpPr>
          <p:spPr bwMode="auto">
            <a:xfrm>
              <a:off x="3183" y="2836"/>
              <a:ext cx="10" cy="185"/>
            </a:xfrm>
            <a:custGeom>
              <a:avLst/>
              <a:gdLst>
                <a:gd name="T0" fmla="*/ 4 w 10"/>
                <a:gd name="T1" fmla="*/ 185 h 185"/>
                <a:gd name="T2" fmla="*/ 10 w 10"/>
                <a:gd name="T3" fmla="*/ 185 h 185"/>
                <a:gd name="T4" fmla="*/ 10 w 10"/>
                <a:gd name="T5" fmla="*/ 0 h 185"/>
                <a:gd name="T6" fmla="*/ 0 w 10"/>
                <a:gd name="T7" fmla="*/ 0 h 185"/>
                <a:gd name="T8" fmla="*/ 0 w 10"/>
                <a:gd name="T9" fmla="*/ 185 h 185"/>
                <a:gd name="T10" fmla="*/ 4 w 10"/>
                <a:gd name="T11" fmla="*/ 185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85"/>
                <a:gd name="T20" fmla="*/ 10 w 10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85">
                  <a:moveTo>
                    <a:pt x="4" y="185"/>
                  </a:moveTo>
                  <a:lnTo>
                    <a:pt x="10" y="185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85"/>
                  </a:lnTo>
                  <a:lnTo>
                    <a:pt x="4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8" name="Freeform 863"/>
            <p:cNvSpPr>
              <a:spLocks/>
            </p:cNvSpPr>
            <p:nvPr/>
          </p:nvSpPr>
          <p:spPr bwMode="auto">
            <a:xfrm>
              <a:off x="3183" y="3021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0 w 10"/>
                <a:gd name="T5" fmla="*/ 4 h 4"/>
                <a:gd name="T6" fmla="*/ 2 w 10"/>
                <a:gd name="T7" fmla="*/ 4 h 4"/>
                <a:gd name="T8" fmla="*/ 4 w 10"/>
                <a:gd name="T9" fmla="*/ 4 h 4"/>
                <a:gd name="T10" fmla="*/ 6 w 10"/>
                <a:gd name="T11" fmla="*/ 4 h 4"/>
                <a:gd name="T12" fmla="*/ 8 w 10"/>
                <a:gd name="T13" fmla="*/ 4 h 4"/>
                <a:gd name="T14" fmla="*/ 10 w 10"/>
                <a:gd name="T15" fmla="*/ 2 h 4"/>
                <a:gd name="T16" fmla="*/ 10 w 10"/>
                <a:gd name="T17" fmla="*/ 0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39" name="Freeform 864"/>
            <p:cNvSpPr>
              <a:spLocks/>
            </p:cNvSpPr>
            <p:nvPr/>
          </p:nvSpPr>
          <p:spPr bwMode="auto">
            <a:xfrm>
              <a:off x="3306" y="3021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2 w 10"/>
                <a:gd name="T5" fmla="*/ 4 h 4"/>
                <a:gd name="T6" fmla="*/ 4 w 10"/>
                <a:gd name="T7" fmla="*/ 4 h 4"/>
                <a:gd name="T8" fmla="*/ 6 w 10"/>
                <a:gd name="T9" fmla="*/ 4 h 4"/>
                <a:gd name="T10" fmla="*/ 8 w 10"/>
                <a:gd name="T11" fmla="*/ 4 h 4"/>
                <a:gd name="T12" fmla="*/ 10 w 10"/>
                <a:gd name="T13" fmla="*/ 2 h 4"/>
                <a:gd name="T14" fmla="*/ 10 w 10"/>
                <a:gd name="T15" fmla="*/ 0 h 4"/>
                <a:gd name="T16" fmla="*/ 0 w 10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0" name="Freeform 865"/>
            <p:cNvSpPr>
              <a:spLocks/>
            </p:cNvSpPr>
            <p:nvPr/>
          </p:nvSpPr>
          <p:spPr bwMode="auto">
            <a:xfrm>
              <a:off x="3306" y="2836"/>
              <a:ext cx="10" cy="185"/>
            </a:xfrm>
            <a:custGeom>
              <a:avLst/>
              <a:gdLst>
                <a:gd name="T0" fmla="*/ 4 w 10"/>
                <a:gd name="T1" fmla="*/ 0 h 185"/>
                <a:gd name="T2" fmla="*/ 0 w 10"/>
                <a:gd name="T3" fmla="*/ 0 h 185"/>
                <a:gd name="T4" fmla="*/ 0 w 10"/>
                <a:gd name="T5" fmla="*/ 185 h 185"/>
                <a:gd name="T6" fmla="*/ 10 w 10"/>
                <a:gd name="T7" fmla="*/ 185 h 185"/>
                <a:gd name="T8" fmla="*/ 10 w 10"/>
                <a:gd name="T9" fmla="*/ 0 h 185"/>
                <a:gd name="T10" fmla="*/ 4 w 10"/>
                <a:gd name="T11" fmla="*/ 0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85"/>
                <a:gd name="T20" fmla="*/ 10 w 10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85">
                  <a:moveTo>
                    <a:pt x="4" y="0"/>
                  </a:moveTo>
                  <a:lnTo>
                    <a:pt x="0" y="0"/>
                  </a:lnTo>
                  <a:lnTo>
                    <a:pt x="0" y="185"/>
                  </a:lnTo>
                  <a:lnTo>
                    <a:pt x="10" y="185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1" name="Freeform 866"/>
            <p:cNvSpPr>
              <a:spLocks/>
            </p:cNvSpPr>
            <p:nvPr/>
          </p:nvSpPr>
          <p:spPr bwMode="auto">
            <a:xfrm>
              <a:off x="3306" y="2830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2" name="Freeform 867"/>
            <p:cNvSpPr>
              <a:spLocks/>
            </p:cNvSpPr>
            <p:nvPr/>
          </p:nvSpPr>
          <p:spPr bwMode="auto">
            <a:xfrm>
              <a:off x="3429" y="2830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4 w 11"/>
                <a:gd name="T11" fmla="*/ 0 h 6"/>
                <a:gd name="T12" fmla="*/ 2 w 11"/>
                <a:gd name="T13" fmla="*/ 2 h 6"/>
                <a:gd name="T14" fmla="*/ 0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3" name="Freeform 868"/>
            <p:cNvSpPr>
              <a:spLocks/>
            </p:cNvSpPr>
            <p:nvPr/>
          </p:nvSpPr>
          <p:spPr bwMode="auto">
            <a:xfrm>
              <a:off x="3429" y="2836"/>
              <a:ext cx="11" cy="185"/>
            </a:xfrm>
            <a:custGeom>
              <a:avLst/>
              <a:gdLst>
                <a:gd name="T0" fmla="*/ 5 w 11"/>
                <a:gd name="T1" fmla="*/ 185 h 185"/>
                <a:gd name="T2" fmla="*/ 11 w 11"/>
                <a:gd name="T3" fmla="*/ 185 h 185"/>
                <a:gd name="T4" fmla="*/ 11 w 11"/>
                <a:gd name="T5" fmla="*/ 0 h 185"/>
                <a:gd name="T6" fmla="*/ 0 w 11"/>
                <a:gd name="T7" fmla="*/ 0 h 185"/>
                <a:gd name="T8" fmla="*/ 0 w 11"/>
                <a:gd name="T9" fmla="*/ 185 h 185"/>
                <a:gd name="T10" fmla="*/ 5 w 11"/>
                <a:gd name="T11" fmla="*/ 185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85"/>
                <a:gd name="T20" fmla="*/ 11 w 11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85">
                  <a:moveTo>
                    <a:pt x="5" y="185"/>
                  </a:moveTo>
                  <a:lnTo>
                    <a:pt x="11" y="18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85"/>
                  </a:lnTo>
                  <a:lnTo>
                    <a:pt x="5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4" name="Freeform 869"/>
            <p:cNvSpPr>
              <a:spLocks/>
            </p:cNvSpPr>
            <p:nvPr/>
          </p:nvSpPr>
          <p:spPr bwMode="auto">
            <a:xfrm>
              <a:off x="3429" y="3021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0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5" name="Freeform 870"/>
            <p:cNvSpPr>
              <a:spLocks/>
            </p:cNvSpPr>
            <p:nvPr/>
          </p:nvSpPr>
          <p:spPr bwMode="auto">
            <a:xfrm>
              <a:off x="3183" y="3077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0 w 10"/>
                <a:gd name="T13" fmla="*/ 0 h 4"/>
                <a:gd name="T14" fmla="*/ 0 w 10"/>
                <a:gd name="T15" fmla="*/ 2 h 4"/>
                <a:gd name="T16" fmla="*/ 0 w 10"/>
                <a:gd name="T17" fmla="*/ 4 h 4"/>
                <a:gd name="T18" fmla="*/ 10 w 10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6" name="Freeform 871"/>
            <p:cNvSpPr>
              <a:spLocks/>
            </p:cNvSpPr>
            <p:nvPr/>
          </p:nvSpPr>
          <p:spPr bwMode="auto">
            <a:xfrm>
              <a:off x="3183" y="3081"/>
              <a:ext cx="10" cy="63"/>
            </a:xfrm>
            <a:custGeom>
              <a:avLst/>
              <a:gdLst>
                <a:gd name="T0" fmla="*/ 4 w 10"/>
                <a:gd name="T1" fmla="*/ 63 h 63"/>
                <a:gd name="T2" fmla="*/ 10 w 10"/>
                <a:gd name="T3" fmla="*/ 63 h 63"/>
                <a:gd name="T4" fmla="*/ 10 w 10"/>
                <a:gd name="T5" fmla="*/ 0 h 63"/>
                <a:gd name="T6" fmla="*/ 0 w 10"/>
                <a:gd name="T7" fmla="*/ 0 h 63"/>
                <a:gd name="T8" fmla="*/ 0 w 10"/>
                <a:gd name="T9" fmla="*/ 63 h 63"/>
                <a:gd name="T10" fmla="*/ 4 w 10"/>
                <a:gd name="T11" fmla="*/ 63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63"/>
                <a:gd name="T20" fmla="*/ 10 w 10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63">
                  <a:moveTo>
                    <a:pt x="4" y="63"/>
                  </a:moveTo>
                  <a:lnTo>
                    <a:pt x="10" y="63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7" name="Freeform 872"/>
            <p:cNvSpPr>
              <a:spLocks/>
            </p:cNvSpPr>
            <p:nvPr/>
          </p:nvSpPr>
          <p:spPr bwMode="auto">
            <a:xfrm>
              <a:off x="3183" y="314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1 h 5"/>
                <a:gd name="T4" fmla="*/ 0 w 10"/>
                <a:gd name="T5" fmla="*/ 3 h 5"/>
                <a:gd name="T6" fmla="*/ 2 w 10"/>
                <a:gd name="T7" fmla="*/ 5 h 5"/>
                <a:gd name="T8" fmla="*/ 4 w 10"/>
                <a:gd name="T9" fmla="*/ 5 h 5"/>
                <a:gd name="T10" fmla="*/ 6 w 10"/>
                <a:gd name="T11" fmla="*/ 5 h 5"/>
                <a:gd name="T12" fmla="*/ 8 w 10"/>
                <a:gd name="T13" fmla="*/ 3 h 5"/>
                <a:gd name="T14" fmla="*/ 10 w 10"/>
                <a:gd name="T15" fmla="*/ 1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8" name="Freeform 873"/>
            <p:cNvSpPr>
              <a:spLocks/>
            </p:cNvSpPr>
            <p:nvPr/>
          </p:nvSpPr>
          <p:spPr bwMode="auto">
            <a:xfrm>
              <a:off x="3306" y="3077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0 w 10"/>
                <a:gd name="T13" fmla="*/ 2 h 4"/>
                <a:gd name="T14" fmla="*/ 0 w 10"/>
                <a:gd name="T15" fmla="*/ 4 h 4"/>
                <a:gd name="T16" fmla="*/ 10 w 10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49" name="Freeform 874"/>
            <p:cNvSpPr>
              <a:spLocks/>
            </p:cNvSpPr>
            <p:nvPr/>
          </p:nvSpPr>
          <p:spPr bwMode="auto">
            <a:xfrm>
              <a:off x="3306" y="3081"/>
              <a:ext cx="10" cy="63"/>
            </a:xfrm>
            <a:custGeom>
              <a:avLst/>
              <a:gdLst>
                <a:gd name="T0" fmla="*/ 4 w 10"/>
                <a:gd name="T1" fmla="*/ 63 h 63"/>
                <a:gd name="T2" fmla="*/ 10 w 10"/>
                <a:gd name="T3" fmla="*/ 63 h 63"/>
                <a:gd name="T4" fmla="*/ 10 w 10"/>
                <a:gd name="T5" fmla="*/ 0 h 63"/>
                <a:gd name="T6" fmla="*/ 0 w 10"/>
                <a:gd name="T7" fmla="*/ 0 h 63"/>
                <a:gd name="T8" fmla="*/ 0 w 10"/>
                <a:gd name="T9" fmla="*/ 63 h 63"/>
                <a:gd name="T10" fmla="*/ 4 w 10"/>
                <a:gd name="T11" fmla="*/ 63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63"/>
                <a:gd name="T20" fmla="*/ 10 w 10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63">
                  <a:moveTo>
                    <a:pt x="4" y="63"/>
                  </a:moveTo>
                  <a:lnTo>
                    <a:pt x="10" y="63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0" name="Freeform 875"/>
            <p:cNvSpPr>
              <a:spLocks/>
            </p:cNvSpPr>
            <p:nvPr/>
          </p:nvSpPr>
          <p:spPr bwMode="auto">
            <a:xfrm>
              <a:off x="3306" y="314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1 h 5"/>
                <a:gd name="T4" fmla="*/ 2 w 10"/>
                <a:gd name="T5" fmla="*/ 3 h 5"/>
                <a:gd name="T6" fmla="*/ 2 w 10"/>
                <a:gd name="T7" fmla="*/ 5 h 5"/>
                <a:gd name="T8" fmla="*/ 4 w 10"/>
                <a:gd name="T9" fmla="*/ 5 h 5"/>
                <a:gd name="T10" fmla="*/ 6 w 10"/>
                <a:gd name="T11" fmla="*/ 5 h 5"/>
                <a:gd name="T12" fmla="*/ 8 w 10"/>
                <a:gd name="T13" fmla="*/ 3 h 5"/>
                <a:gd name="T14" fmla="*/ 10 w 10"/>
                <a:gd name="T15" fmla="*/ 1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1" name="Freeform 876"/>
            <p:cNvSpPr>
              <a:spLocks/>
            </p:cNvSpPr>
            <p:nvPr/>
          </p:nvSpPr>
          <p:spPr bwMode="auto">
            <a:xfrm>
              <a:off x="3429" y="3077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4 w 11"/>
                <a:gd name="T11" fmla="*/ 0 h 4"/>
                <a:gd name="T12" fmla="*/ 2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2" name="Freeform 877"/>
            <p:cNvSpPr>
              <a:spLocks/>
            </p:cNvSpPr>
            <p:nvPr/>
          </p:nvSpPr>
          <p:spPr bwMode="auto">
            <a:xfrm>
              <a:off x="3429" y="3081"/>
              <a:ext cx="11" cy="63"/>
            </a:xfrm>
            <a:custGeom>
              <a:avLst/>
              <a:gdLst>
                <a:gd name="T0" fmla="*/ 5 w 11"/>
                <a:gd name="T1" fmla="*/ 63 h 63"/>
                <a:gd name="T2" fmla="*/ 11 w 11"/>
                <a:gd name="T3" fmla="*/ 63 h 63"/>
                <a:gd name="T4" fmla="*/ 11 w 11"/>
                <a:gd name="T5" fmla="*/ 0 h 63"/>
                <a:gd name="T6" fmla="*/ 0 w 11"/>
                <a:gd name="T7" fmla="*/ 0 h 63"/>
                <a:gd name="T8" fmla="*/ 0 w 11"/>
                <a:gd name="T9" fmla="*/ 63 h 63"/>
                <a:gd name="T10" fmla="*/ 5 w 11"/>
                <a:gd name="T11" fmla="*/ 63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63"/>
                <a:gd name="T20" fmla="*/ 11 w 11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63">
                  <a:moveTo>
                    <a:pt x="5" y="63"/>
                  </a:moveTo>
                  <a:lnTo>
                    <a:pt x="11" y="63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5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3" name="Freeform 878"/>
            <p:cNvSpPr>
              <a:spLocks/>
            </p:cNvSpPr>
            <p:nvPr/>
          </p:nvSpPr>
          <p:spPr bwMode="auto">
            <a:xfrm>
              <a:off x="3429" y="3144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1 h 5"/>
                <a:gd name="T4" fmla="*/ 2 w 11"/>
                <a:gd name="T5" fmla="*/ 3 h 5"/>
                <a:gd name="T6" fmla="*/ 4 w 11"/>
                <a:gd name="T7" fmla="*/ 5 h 5"/>
                <a:gd name="T8" fmla="*/ 5 w 11"/>
                <a:gd name="T9" fmla="*/ 5 h 5"/>
                <a:gd name="T10" fmla="*/ 7 w 11"/>
                <a:gd name="T11" fmla="*/ 5 h 5"/>
                <a:gd name="T12" fmla="*/ 9 w 11"/>
                <a:gd name="T13" fmla="*/ 3 h 5"/>
                <a:gd name="T14" fmla="*/ 9 w 11"/>
                <a:gd name="T15" fmla="*/ 1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9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4" name="Freeform 879"/>
            <p:cNvSpPr>
              <a:spLocks/>
            </p:cNvSpPr>
            <p:nvPr/>
          </p:nvSpPr>
          <p:spPr bwMode="auto">
            <a:xfrm>
              <a:off x="2997" y="2296"/>
              <a:ext cx="5" cy="12"/>
            </a:xfrm>
            <a:custGeom>
              <a:avLst/>
              <a:gdLst>
                <a:gd name="T0" fmla="*/ 5 w 5"/>
                <a:gd name="T1" fmla="*/ 0 h 12"/>
                <a:gd name="T2" fmla="*/ 3 w 5"/>
                <a:gd name="T3" fmla="*/ 2 h 12"/>
                <a:gd name="T4" fmla="*/ 2 w 5"/>
                <a:gd name="T5" fmla="*/ 2 h 12"/>
                <a:gd name="T6" fmla="*/ 2 w 5"/>
                <a:gd name="T7" fmla="*/ 4 h 12"/>
                <a:gd name="T8" fmla="*/ 0 w 5"/>
                <a:gd name="T9" fmla="*/ 6 h 12"/>
                <a:gd name="T10" fmla="*/ 2 w 5"/>
                <a:gd name="T11" fmla="*/ 8 h 12"/>
                <a:gd name="T12" fmla="*/ 2 w 5"/>
                <a:gd name="T13" fmla="*/ 10 h 12"/>
                <a:gd name="T14" fmla="*/ 3 w 5"/>
                <a:gd name="T15" fmla="*/ 12 h 12"/>
                <a:gd name="T16" fmla="*/ 5 w 5"/>
                <a:gd name="T17" fmla="*/ 12 h 12"/>
                <a:gd name="T18" fmla="*/ 5 w 5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2"/>
                <a:gd name="T32" fmla="*/ 5 w 5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2">
                  <a:moveTo>
                    <a:pt x="5" y="0"/>
                  </a:moveTo>
                  <a:lnTo>
                    <a:pt x="3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5" name="Freeform 880"/>
            <p:cNvSpPr>
              <a:spLocks/>
            </p:cNvSpPr>
            <p:nvPr/>
          </p:nvSpPr>
          <p:spPr bwMode="auto">
            <a:xfrm>
              <a:off x="3002" y="2296"/>
              <a:ext cx="719" cy="12"/>
            </a:xfrm>
            <a:custGeom>
              <a:avLst/>
              <a:gdLst>
                <a:gd name="T0" fmla="*/ 719 w 719"/>
                <a:gd name="T1" fmla="*/ 6 h 12"/>
                <a:gd name="T2" fmla="*/ 719 w 719"/>
                <a:gd name="T3" fmla="*/ 0 h 12"/>
                <a:gd name="T4" fmla="*/ 0 w 719"/>
                <a:gd name="T5" fmla="*/ 0 h 12"/>
                <a:gd name="T6" fmla="*/ 0 w 719"/>
                <a:gd name="T7" fmla="*/ 12 h 12"/>
                <a:gd name="T8" fmla="*/ 719 w 719"/>
                <a:gd name="T9" fmla="*/ 12 h 12"/>
                <a:gd name="T10" fmla="*/ 719 w 719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9"/>
                <a:gd name="T19" fmla="*/ 0 h 12"/>
                <a:gd name="T20" fmla="*/ 719 w 719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9" h="12">
                  <a:moveTo>
                    <a:pt x="719" y="6"/>
                  </a:moveTo>
                  <a:lnTo>
                    <a:pt x="719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19" y="12"/>
                  </a:lnTo>
                  <a:lnTo>
                    <a:pt x="71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6" name="Freeform 881"/>
            <p:cNvSpPr>
              <a:spLocks/>
            </p:cNvSpPr>
            <p:nvPr/>
          </p:nvSpPr>
          <p:spPr bwMode="auto">
            <a:xfrm>
              <a:off x="3721" y="2296"/>
              <a:ext cx="6" cy="12"/>
            </a:xfrm>
            <a:custGeom>
              <a:avLst/>
              <a:gdLst>
                <a:gd name="T0" fmla="*/ 0 w 6"/>
                <a:gd name="T1" fmla="*/ 12 h 12"/>
                <a:gd name="T2" fmla="*/ 2 w 6"/>
                <a:gd name="T3" fmla="*/ 12 h 12"/>
                <a:gd name="T4" fmla="*/ 4 w 6"/>
                <a:gd name="T5" fmla="*/ 10 h 12"/>
                <a:gd name="T6" fmla="*/ 4 w 6"/>
                <a:gd name="T7" fmla="*/ 8 h 12"/>
                <a:gd name="T8" fmla="*/ 6 w 6"/>
                <a:gd name="T9" fmla="*/ 6 h 12"/>
                <a:gd name="T10" fmla="*/ 4 w 6"/>
                <a:gd name="T11" fmla="*/ 4 h 12"/>
                <a:gd name="T12" fmla="*/ 4 w 6"/>
                <a:gd name="T13" fmla="*/ 2 h 12"/>
                <a:gd name="T14" fmla="*/ 2 w 6"/>
                <a:gd name="T15" fmla="*/ 2 h 12"/>
                <a:gd name="T16" fmla="*/ 0 w 6"/>
                <a:gd name="T17" fmla="*/ 0 h 12"/>
                <a:gd name="T18" fmla="*/ 0 w 6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2"/>
                <a:gd name="T32" fmla="*/ 6 w 6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2">
                  <a:moveTo>
                    <a:pt x="0" y="12"/>
                  </a:moveTo>
                  <a:lnTo>
                    <a:pt x="2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7" name="Freeform 882"/>
            <p:cNvSpPr>
              <a:spLocks/>
            </p:cNvSpPr>
            <p:nvPr/>
          </p:nvSpPr>
          <p:spPr bwMode="auto">
            <a:xfrm>
              <a:off x="3183" y="2344"/>
              <a:ext cx="10" cy="3"/>
            </a:xfrm>
            <a:custGeom>
              <a:avLst/>
              <a:gdLst>
                <a:gd name="T0" fmla="*/ 0 w 10"/>
                <a:gd name="T1" fmla="*/ 0 h 3"/>
                <a:gd name="T2" fmla="*/ 0 w 10"/>
                <a:gd name="T3" fmla="*/ 1 h 3"/>
                <a:gd name="T4" fmla="*/ 0 w 10"/>
                <a:gd name="T5" fmla="*/ 3 h 3"/>
                <a:gd name="T6" fmla="*/ 2 w 10"/>
                <a:gd name="T7" fmla="*/ 3 h 3"/>
                <a:gd name="T8" fmla="*/ 4 w 10"/>
                <a:gd name="T9" fmla="*/ 3 h 3"/>
                <a:gd name="T10" fmla="*/ 6 w 10"/>
                <a:gd name="T11" fmla="*/ 3 h 3"/>
                <a:gd name="T12" fmla="*/ 8 w 10"/>
                <a:gd name="T13" fmla="*/ 3 h 3"/>
                <a:gd name="T14" fmla="*/ 10 w 10"/>
                <a:gd name="T15" fmla="*/ 1 h 3"/>
                <a:gd name="T16" fmla="*/ 10 w 10"/>
                <a:gd name="T17" fmla="*/ 0 h 3"/>
                <a:gd name="T18" fmla="*/ 0 w 10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3"/>
                <a:gd name="T32" fmla="*/ 10 w 10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3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8" name="Freeform 883"/>
            <p:cNvSpPr>
              <a:spLocks/>
            </p:cNvSpPr>
            <p:nvPr/>
          </p:nvSpPr>
          <p:spPr bwMode="auto">
            <a:xfrm>
              <a:off x="3183" y="2302"/>
              <a:ext cx="10" cy="42"/>
            </a:xfrm>
            <a:custGeom>
              <a:avLst/>
              <a:gdLst>
                <a:gd name="T0" fmla="*/ 4 w 10"/>
                <a:gd name="T1" fmla="*/ 0 h 42"/>
                <a:gd name="T2" fmla="*/ 0 w 10"/>
                <a:gd name="T3" fmla="*/ 0 h 42"/>
                <a:gd name="T4" fmla="*/ 0 w 10"/>
                <a:gd name="T5" fmla="*/ 42 h 42"/>
                <a:gd name="T6" fmla="*/ 10 w 10"/>
                <a:gd name="T7" fmla="*/ 42 h 42"/>
                <a:gd name="T8" fmla="*/ 10 w 10"/>
                <a:gd name="T9" fmla="*/ 0 h 42"/>
                <a:gd name="T10" fmla="*/ 4 w 1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2"/>
                <a:gd name="T20" fmla="*/ 10 w 1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2">
                  <a:moveTo>
                    <a:pt x="4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59" name="Freeform 884"/>
            <p:cNvSpPr>
              <a:spLocks/>
            </p:cNvSpPr>
            <p:nvPr/>
          </p:nvSpPr>
          <p:spPr bwMode="auto">
            <a:xfrm>
              <a:off x="3183" y="2296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0" name="Freeform 885"/>
            <p:cNvSpPr>
              <a:spLocks/>
            </p:cNvSpPr>
            <p:nvPr/>
          </p:nvSpPr>
          <p:spPr bwMode="auto">
            <a:xfrm>
              <a:off x="3306" y="2344"/>
              <a:ext cx="10" cy="3"/>
            </a:xfrm>
            <a:custGeom>
              <a:avLst/>
              <a:gdLst>
                <a:gd name="T0" fmla="*/ 0 w 10"/>
                <a:gd name="T1" fmla="*/ 0 h 3"/>
                <a:gd name="T2" fmla="*/ 0 w 10"/>
                <a:gd name="T3" fmla="*/ 1 h 3"/>
                <a:gd name="T4" fmla="*/ 2 w 10"/>
                <a:gd name="T5" fmla="*/ 3 h 3"/>
                <a:gd name="T6" fmla="*/ 4 w 10"/>
                <a:gd name="T7" fmla="*/ 3 h 3"/>
                <a:gd name="T8" fmla="*/ 6 w 10"/>
                <a:gd name="T9" fmla="*/ 3 h 3"/>
                <a:gd name="T10" fmla="*/ 8 w 10"/>
                <a:gd name="T11" fmla="*/ 3 h 3"/>
                <a:gd name="T12" fmla="*/ 10 w 10"/>
                <a:gd name="T13" fmla="*/ 1 h 3"/>
                <a:gd name="T14" fmla="*/ 10 w 10"/>
                <a:gd name="T15" fmla="*/ 0 h 3"/>
                <a:gd name="T16" fmla="*/ 0 w 10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"/>
                <a:gd name="T29" fmla="*/ 10 w 10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1" name="Freeform 886"/>
            <p:cNvSpPr>
              <a:spLocks/>
            </p:cNvSpPr>
            <p:nvPr/>
          </p:nvSpPr>
          <p:spPr bwMode="auto">
            <a:xfrm>
              <a:off x="3306" y="2302"/>
              <a:ext cx="10" cy="42"/>
            </a:xfrm>
            <a:custGeom>
              <a:avLst/>
              <a:gdLst>
                <a:gd name="T0" fmla="*/ 4 w 10"/>
                <a:gd name="T1" fmla="*/ 0 h 42"/>
                <a:gd name="T2" fmla="*/ 0 w 10"/>
                <a:gd name="T3" fmla="*/ 0 h 42"/>
                <a:gd name="T4" fmla="*/ 0 w 10"/>
                <a:gd name="T5" fmla="*/ 42 h 42"/>
                <a:gd name="T6" fmla="*/ 10 w 10"/>
                <a:gd name="T7" fmla="*/ 42 h 42"/>
                <a:gd name="T8" fmla="*/ 10 w 10"/>
                <a:gd name="T9" fmla="*/ 0 h 42"/>
                <a:gd name="T10" fmla="*/ 4 w 1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2"/>
                <a:gd name="T20" fmla="*/ 10 w 1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2">
                  <a:moveTo>
                    <a:pt x="4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1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2" name="Freeform 887"/>
            <p:cNvSpPr>
              <a:spLocks/>
            </p:cNvSpPr>
            <p:nvPr/>
          </p:nvSpPr>
          <p:spPr bwMode="auto">
            <a:xfrm>
              <a:off x="3306" y="2296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3" name="Freeform 888"/>
            <p:cNvSpPr>
              <a:spLocks/>
            </p:cNvSpPr>
            <p:nvPr/>
          </p:nvSpPr>
          <p:spPr bwMode="auto">
            <a:xfrm>
              <a:off x="3429" y="2344"/>
              <a:ext cx="11" cy="3"/>
            </a:xfrm>
            <a:custGeom>
              <a:avLst/>
              <a:gdLst>
                <a:gd name="T0" fmla="*/ 0 w 11"/>
                <a:gd name="T1" fmla="*/ 0 h 3"/>
                <a:gd name="T2" fmla="*/ 0 w 11"/>
                <a:gd name="T3" fmla="*/ 1 h 3"/>
                <a:gd name="T4" fmla="*/ 2 w 11"/>
                <a:gd name="T5" fmla="*/ 3 h 3"/>
                <a:gd name="T6" fmla="*/ 4 w 11"/>
                <a:gd name="T7" fmla="*/ 3 h 3"/>
                <a:gd name="T8" fmla="*/ 5 w 11"/>
                <a:gd name="T9" fmla="*/ 3 h 3"/>
                <a:gd name="T10" fmla="*/ 7 w 11"/>
                <a:gd name="T11" fmla="*/ 3 h 3"/>
                <a:gd name="T12" fmla="*/ 9 w 11"/>
                <a:gd name="T13" fmla="*/ 3 h 3"/>
                <a:gd name="T14" fmla="*/ 9 w 11"/>
                <a:gd name="T15" fmla="*/ 1 h 3"/>
                <a:gd name="T16" fmla="*/ 11 w 11"/>
                <a:gd name="T17" fmla="*/ 0 h 3"/>
                <a:gd name="T18" fmla="*/ 0 w 11"/>
                <a:gd name="T19" fmla="*/ 0 h 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3"/>
                <a:gd name="T32" fmla="*/ 11 w 11"/>
                <a:gd name="T33" fmla="*/ 3 h 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3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4" name="Freeform 889"/>
            <p:cNvSpPr>
              <a:spLocks/>
            </p:cNvSpPr>
            <p:nvPr/>
          </p:nvSpPr>
          <p:spPr bwMode="auto">
            <a:xfrm>
              <a:off x="3429" y="2302"/>
              <a:ext cx="11" cy="42"/>
            </a:xfrm>
            <a:custGeom>
              <a:avLst/>
              <a:gdLst>
                <a:gd name="T0" fmla="*/ 5 w 11"/>
                <a:gd name="T1" fmla="*/ 0 h 42"/>
                <a:gd name="T2" fmla="*/ 0 w 11"/>
                <a:gd name="T3" fmla="*/ 0 h 42"/>
                <a:gd name="T4" fmla="*/ 0 w 11"/>
                <a:gd name="T5" fmla="*/ 42 h 42"/>
                <a:gd name="T6" fmla="*/ 11 w 11"/>
                <a:gd name="T7" fmla="*/ 42 h 42"/>
                <a:gd name="T8" fmla="*/ 11 w 11"/>
                <a:gd name="T9" fmla="*/ 0 h 42"/>
                <a:gd name="T10" fmla="*/ 5 w 11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2"/>
                <a:gd name="T20" fmla="*/ 11 w 1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2">
                  <a:moveTo>
                    <a:pt x="5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1" y="42"/>
                  </a:lnTo>
                  <a:lnTo>
                    <a:pt x="1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5" name="Freeform 890"/>
            <p:cNvSpPr>
              <a:spLocks/>
            </p:cNvSpPr>
            <p:nvPr/>
          </p:nvSpPr>
          <p:spPr bwMode="auto">
            <a:xfrm>
              <a:off x="3429" y="2296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4 h 6"/>
                <a:gd name="T4" fmla="*/ 9 w 11"/>
                <a:gd name="T5" fmla="*/ 2 h 6"/>
                <a:gd name="T6" fmla="*/ 7 w 11"/>
                <a:gd name="T7" fmla="*/ 0 h 6"/>
                <a:gd name="T8" fmla="*/ 5 w 11"/>
                <a:gd name="T9" fmla="*/ 0 h 6"/>
                <a:gd name="T10" fmla="*/ 4 w 11"/>
                <a:gd name="T11" fmla="*/ 0 h 6"/>
                <a:gd name="T12" fmla="*/ 2 w 11"/>
                <a:gd name="T13" fmla="*/ 2 h 6"/>
                <a:gd name="T14" fmla="*/ 0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6" name="Freeform 891"/>
            <p:cNvSpPr>
              <a:spLocks/>
            </p:cNvSpPr>
            <p:nvPr/>
          </p:nvSpPr>
          <p:spPr bwMode="auto">
            <a:xfrm>
              <a:off x="3178" y="2302"/>
              <a:ext cx="19" cy="11"/>
            </a:xfrm>
            <a:custGeom>
              <a:avLst/>
              <a:gdLst>
                <a:gd name="T0" fmla="*/ 9 w 19"/>
                <a:gd name="T1" fmla="*/ 0 h 11"/>
                <a:gd name="T2" fmla="*/ 0 w 19"/>
                <a:gd name="T3" fmla="*/ 0 h 11"/>
                <a:gd name="T4" fmla="*/ 0 w 19"/>
                <a:gd name="T5" fmla="*/ 4 h 11"/>
                <a:gd name="T6" fmla="*/ 2 w 19"/>
                <a:gd name="T7" fmla="*/ 8 h 11"/>
                <a:gd name="T8" fmla="*/ 5 w 19"/>
                <a:gd name="T9" fmla="*/ 9 h 11"/>
                <a:gd name="T10" fmla="*/ 9 w 19"/>
                <a:gd name="T11" fmla="*/ 11 h 11"/>
                <a:gd name="T12" fmla="*/ 13 w 19"/>
                <a:gd name="T13" fmla="*/ 9 h 11"/>
                <a:gd name="T14" fmla="*/ 17 w 19"/>
                <a:gd name="T15" fmla="*/ 8 h 11"/>
                <a:gd name="T16" fmla="*/ 19 w 19"/>
                <a:gd name="T17" fmla="*/ 4 h 11"/>
                <a:gd name="T18" fmla="*/ 19 w 19"/>
                <a:gd name="T19" fmla="*/ 0 h 11"/>
                <a:gd name="T20" fmla="*/ 9 w 19"/>
                <a:gd name="T21" fmla="*/ 0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1"/>
                <a:gd name="T35" fmla="*/ 19 w 19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1">
                  <a:moveTo>
                    <a:pt x="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9"/>
                  </a:lnTo>
                  <a:lnTo>
                    <a:pt x="9" y="11"/>
                  </a:lnTo>
                  <a:lnTo>
                    <a:pt x="13" y="9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7" name="Freeform 892"/>
            <p:cNvSpPr>
              <a:spLocks/>
            </p:cNvSpPr>
            <p:nvPr/>
          </p:nvSpPr>
          <p:spPr bwMode="auto">
            <a:xfrm>
              <a:off x="3178" y="2293"/>
              <a:ext cx="19" cy="9"/>
            </a:xfrm>
            <a:custGeom>
              <a:avLst/>
              <a:gdLst>
                <a:gd name="T0" fmla="*/ 9 w 19"/>
                <a:gd name="T1" fmla="*/ 9 h 9"/>
                <a:gd name="T2" fmla="*/ 19 w 19"/>
                <a:gd name="T3" fmla="*/ 9 h 9"/>
                <a:gd name="T4" fmla="*/ 19 w 19"/>
                <a:gd name="T5" fmla="*/ 5 h 9"/>
                <a:gd name="T6" fmla="*/ 17 w 19"/>
                <a:gd name="T7" fmla="*/ 2 h 9"/>
                <a:gd name="T8" fmla="*/ 13 w 19"/>
                <a:gd name="T9" fmla="*/ 0 h 9"/>
                <a:gd name="T10" fmla="*/ 9 w 19"/>
                <a:gd name="T11" fmla="*/ 0 h 9"/>
                <a:gd name="T12" fmla="*/ 5 w 19"/>
                <a:gd name="T13" fmla="*/ 0 h 9"/>
                <a:gd name="T14" fmla="*/ 2 w 19"/>
                <a:gd name="T15" fmla="*/ 2 h 9"/>
                <a:gd name="T16" fmla="*/ 0 w 19"/>
                <a:gd name="T17" fmla="*/ 5 h 9"/>
                <a:gd name="T18" fmla="*/ 0 w 19"/>
                <a:gd name="T19" fmla="*/ 9 h 9"/>
                <a:gd name="T20" fmla="*/ 9 w 19"/>
                <a:gd name="T21" fmla="*/ 9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9"/>
                <a:gd name="T35" fmla="*/ 19 w 19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9">
                  <a:moveTo>
                    <a:pt x="9" y="9"/>
                  </a:moveTo>
                  <a:lnTo>
                    <a:pt x="19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8" name="Freeform 893"/>
            <p:cNvSpPr>
              <a:spLocks/>
            </p:cNvSpPr>
            <p:nvPr/>
          </p:nvSpPr>
          <p:spPr bwMode="auto">
            <a:xfrm>
              <a:off x="3300" y="2302"/>
              <a:ext cx="21" cy="11"/>
            </a:xfrm>
            <a:custGeom>
              <a:avLst/>
              <a:gdLst>
                <a:gd name="T0" fmla="*/ 10 w 21"/>
                <a:gd name="T1" fmla="*/ 0 h 11"/>
                <a:gd name="T2" fmla="*/ 12 w 21"/>
                <a:gd name="T3" fmla="*/ 0 h 11"/>
                <a:gd name="T4" fmla="*/ 10 w 21"/>
                <a:gd name="T5" fmla="*/ 0 h 11"/>
                <a:gd name="T6" fmla="*/ 0 w 21"/>
                <a:gd name="T7" fmla="*/ 0 h 11"/>
                <a:gd name="T8" fmla="*/ 0 w 21"/>
                <a:gd name="T9" fmla="*/ 4 h 11"/>
                <a:gd name="T10" fmla="*/ 4 w 21"/>
                <a:gd name="T11" fmla="*/ 8 h 11"/>
                <a:gd name="T12" fmla="*/ 8 w 21"/>
                <a:gd name="T13" fmla="*/ 9 h 11"/>
                <a:gd name="T14" fmla="*/ 10 w 21"/>
                <a:gd name="T15" fmla="*/ 11 h 11"/>
                <a:gd name="T16" fmla="*/ 14 w 21"/>
                <a:gd name="T17" fmla="*/ 9 h 11"/>
                <a:gd name="T18" fmla="*/ 17 w 21"/>
                <a:gd name="T19" fmla="*/ 8 h 11"/>
                <a:gd name="T20" fmla="*/ 19 w 21"/>
                <a:gd name="T21" fmla="*/ 4 h 11"/>
                <a:gd name="T22" fmla="*/ 21 w 21"/>
                <a:gd name="T23" fmla="*/ 0 h 11"/>
                <a:gd name="T24" fmla="*/ 10 w 21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0" y="0"/>
                  </a:moveTo>
                  <a:lnTo>
                    <a:pt x="12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9"/>
                  </a:lnTo>
                  <a:lnTo>
                    <a:pt x="10" y="11"/>
                  </a:lnTo>
                  <a:lnTo>
                    <a:pt x="14" y="9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69" name="Freeform 894"/>
            <p:cNvSpPr>
              <a:spLocks/>
            </p:cNvSpPr>
            <p:nvPr/>
          </p:nvSpPr>
          <p:spPr bwMode="auto">
            <a:xfrm>
              <a:off x="3300" y="2293"/>
              <a:ext cx="21" cy="9"/>
            </a:xfrm>
            <a:custGeom>
              <a:avLst/>
              <a:gdLst>
                <a:gd name="T0" fmla="*/ 10 w 21"/>
                <a:gd name="T1" fmla="*/ 9 h 9"/>
                <a:gd name="T2" fmla="*/ 12 w 21"/>
                <a:gd name="T3" fmla="*/ 9 h 9"/>
                <a:gd name="T4" fmla="*/ 10 w 21"/>
                <a:gd name="T5" fmla="*/ 9 h 9"/>
                <a:gd name="T6" fmla="*/ 21 w 21"/>
                <a:gd name="T7" fmla="*/ 9 h 9"/>
                <a:gd name="T8" fmla="*/ 19 w 21"/>
                <a:gd name="T9" fmla="*/ 5 h 9"/>
                <a:gd name="T10" fmla="*/ 17 w 21"/>
                <a:gd name="T11" fmla="*/ 2 h 9"/>
                <a:gd name="T12" fmla="*/ 14 w 21"/>
                <a:gd name="T13" fmla="*/ 0 h 9"/>
                <a:gd name="T14" fmla="*/ 10 w 21"/>
                <a:gd name="T15" fmla="*/ 0 h 9"/>
                <a:gd name="T16" fmla="*/ 8 w 21"/>
                <a:gd name="T17" fmla="*/ 0 h 9"/>
                <a:gd name="T18" fmla="*/ 4 w 21"/>
                <a:gd name="T19" fmla="*/ 2 h 9"/>
                <a:gd name="T20" fmla="*/ 0 w 21"/>
                <a:gd name="T21" fmla="*/ 5 h 9"/>
                <a:gd name="T22" fmla="*/ 0 w 21"/>
                <a:gd name="T23" fmla="*/ 9 h 9"/>
                <a:gd name="T24" fmla="*/ 10 w 21"/>
                <a:gd name="T25" fmla="*/ 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9"/>
                <a:gd name="T41" fmla="*/ 21 w 21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9">
                  <a:moveTo>
                    <a:pt x="10" y="9"/>
                  </a:moveTo>
                  <a:lnTo>
                    <a:pt x="12" y="9"/>
                  </a:lnTo>
                  <a:lnTo>
                    <a:pt x="10" y="9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0" name="Freeform 895"/>
            <p:cNvSpPr>
              <a:spLocks/>
            </p:cNvSpPr>
            <p:nvPr/>
          </p:nvSpPr>
          <p:spPr bwMode="auto">
            <a:xfrm>
              <a:off x="3423" y="2302"/>
              <a:ext cx="21" cy="11"/>
            </a:xfrm>
            <a:custGeom>
              <a:avLst/>
              <a:gdLst>
                <a:gd name="T0" fmla="*/ 11 w 21"/>
                <a:gd name="T1" fmla="*/ 0 h 11"/>
                <a:gd name="T2" fmla="*/ 0 w 21"/>
                <a:gd name="T3" fmla="*/ 0 h 11"/>
                <a:gd name="T4" fmla="*/ 2 w 21"/>
                <a:gd name="T5" fmla="*/ 4 h 11"/>
                <a:gd name="T6" fmla="*/ 4 w 21"/>
                <a:gd name="T7" fmla="*/ 8 h 11"/>
                <a:gd name="T8" fmla="*/ 8 w 21"/>
                <a:gd name="T9" fmla="*/ 9 h 11"/>
                <a:gd name="T10" fmla="*/ 11 w 21"/>
                <a:gd name="T11" fmla="*/ 11 h 11"/>
                <a:gd name="T12" fmla="*/ 15 w 21"/>
                <a:gd name="T13" fmla="*/ 9 h 11"/>
                <a:gd name="T14" fmla="*/ 17 w 21"/>
                <a:gd name="T15" fmla="*/ 8 h 11"/>
                <a:gd name="T16" fmla="*/ 21 w 21"/>
                <a:gd name="T17" fmla="*/ 4 h 11"/>
                <a:gd name="T18" fmla="*/ 21 w 21"/>
                <a:gd name="T19" fmla="*/ 0 h 11"/>
                <a:gd name="T20" fmla="*/ 11 w 21"/>
                <a:gd name="T21" fmla="*/ 0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1"/>
                <a:gd name="T35" fmla="*/ 21 w 21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1">
                  <a:moveTo>
                    <a:pt x="11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9"/>
                  </a:lnTo>
                  <a:lnTo>
                    <a:pt x="11" y="11"/>
                  </a:lnTo>
                  <a:lnTo>
                    <a:pt x="15" y="9"/>
                  </a:lnTo>
                  <a:lnTo>
                    <a:pt x="17" y="8"/>
                  </a:lnTo>
                  <a:lnTo>
                    <a:pt x="21" y="4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1" name="Freeform 896"/>
            <p:cNvSpPr>
              <a:spLocks/>
            </p:cNvSpPr>
            <p:nvPr/>
          </p:nvSpPr>
          <p:spPr bwMode="auto">
            <a:xfrm>
              <a:off x="3423" y="2293"/>
              <a:ext cx="21" cy="9"/>
            </a:xfrm>
            <a:custGeom>
              <a:avLst/>
              <a:gdLst>
                <a:gd name="T0" fmla="*/ 11 w 21"/>
                <a:gd name="T1" fmla="*/ 9 h 9"/>
                <a:gd name="T2" fmla="*/ 10 w 21"/>
                <a:gd name="T3" fmla="*/ 9 h 9"/>
                <a:gd name="T4" fmla="*/ 11 w 21"/>
                <a:gd name="T5" fmla="*/ 9 h 9"/>
                <a:gd name="T6" fmla="*/ 21 w 21"/>
                <a:gd name="T7" fmla="*/ 9 h 9"/>
                <a:gd name="T8" fmla="*/ 21 w 21"/>
                <a:gd name="T9" fmla="*/ 5 h 9"/>
                <a:gd name="T10" fmla="*/ 17 w 21"/>
                <a:gd name="T11" fmla="*/ 2 h 9"/>
                <a:gd name="T12" fmla="*/ 13 w 21"/>
                <a:gd name="T13" fmla="*/ 0 h 9"/>
                <a:gd name="T14" fmla="*/ 11 w 21"/>
                <a:gd name="T15" fmla="*/ 0 h 9"/>
                <a:gd name="T16" fmla="*/ 8 w 21"/>
                <a:gd name="T17" fmla="*/ 0 h 9"/>
                <a:gd name="T18" fmla="*/ 4 w 21"/>
                <a:gd name="T19" fmla="*/ 2 h 9"/>
                <a:gd name="T20" fmla="*/ 2 w 21"/>
                <a:gd name="T21" fmla="*/ 5 h 9"/>
                <a:gd name="T22" fmla="*/ 0 w 21"/>
                <a:gd name="T23" fmla="*/ 9 h 9"/>
                <a:gd name="T24" fmla="*/ 11 w 21"/>
                <a:gd name="T25" fmla="*/ 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9"/>
                <a:gd name="T41" fmla="*/ 21 w 21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9">
                  <a:moveTo>
                    <a:pt x="11" y="9"/>
                  </a:moveTo>
                  <a:lnTo>
                    <a:pt x="10" y="9"/>
                  </a:lnTo>
                  <a:lnTo>
                    <a:pt x="11" y="9"/>
                  </a:lnTo>
                  <a:lnTo>
                    <a:pt x="21" y="9"/>
                  </a:lnTo>
                  <a:lnTo>
                    <a:pt x="21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2" name="Freeform 897"/>
            <p:cNvSpPr>
              <a:spLocks/>
            </p:cNvSpPr>
            <p:nvPr/>
          </p:nvSpPr>
          <p:spPr bwMode="auto">
            <a:xfrm>
              <a:off x="3178" y="2466"/>
              <a:ext cx="19" cy="12"/>
            </a:xfrm>
            <a:custGeom>
              <a:avLst/>
              <a:gdLst>
                <a:gd name="T0" fmla="*/ 9 w 19"/>
                <a:gd name="T1" fmla="*/ 0 h 12"/>
                <a:gd name="T2" fmla="*/ 0 w 19"/>
                <a:gd name="T3" fmla="*/ 0 h 12"/>
                <a:gd name="T4" fmla="*/ 0 w 19"/>
                <a:gd name="T5" fmla="*/ 4 h 12"/>
                <a:gd name="T6" fmla="*/ 2 w 19"/>
                <a:gd name="T7" fmla="*/ 8 h 12"/>
                <a:gd name="T8" fmla="*/ 5 w 19"/>
                <a:gd name="T9" fmla="*/ 10 h 12"/>
                <a:gd name="T10" fmla="*/ 9 w 19"/>
                <a:gd name="T11" fmla="*/ 12 h 12"/>
                <a:gd name="T12" fmla="*/ 13 w 19"/>
                <a:gd name="T13" fmla="*/ 10 h 12"/>
                <a:gd name="T14" fmla="*/ 17 w 19"/>
                <a:gd name="T15" fmla="*/ 8 h 12"/>
                <a:gd name="T16" fmla="*/ 19 w 19"/>
                <a:gd name="T17" fmla="*/ 4 h 12"/>
                <a:gd name="T18" fmla="*/ 19 w 19"/>
                <a:gd name="T19" fmla="*/ 0 h 12"/>
                <a:gd name="T20" fmla="*/ 9 w 19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2"/>
                <a:gd name="T35" fmla="*/ 19 w 19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2">
                  <a:moveTo>
                    <a:pt x="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13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3" name="Freeform 898"/>
            <p:cNvSpPr>
              <a:spLocks/>
            </p:cNvSpPr>
            <p:nvPr/>
          </p:nvSpPr>
          <p:spPr bwMode="auto">
            <a:xfrm>
              <a:off x="3178" y="2457"/>
              <a:ext cx="19" cy="9"/>
            </a:xfrm>
            <a:custGeom>
              <a:avLst/>
              <a:gdLst>
                <a:gd name="T0" fmla="*/ 9 w 19"/>
                <a:gd name="T1" fmla="*/ 9 h 9"/>
                <a:gd name="T2" fmla="*/ 19 w 19"/>
                <a:gd name="T3" fmla="*/ 9 h 9"/>
                <a:gd name="T4" fmla="*/ 19 w 19"/>
                <a:gd name="T5" fmla="*/ 5 h 9"/>
                <a:gd name="T6" fmla="*/ 17 w 19"/>
                <a:gd name="T7" fmla="*/ 2 h 9"/>
                <a:gd name="T8" fmla="*/ 13 w 19"/>
                <a:gd name="T9" fmla="*/ 0 h 9"/>
                <a:gd name="T10" fmla="*/ 9 w 19"/>
                <a:gd name="T11" fmla="*/ 0 h 9"/>
                <a:gd name="T12" fmla="*/ 5 w 19"/>
                <a:gd name="T13" fmla="*/ 0 h 9"/>
                <a:gd name="T14" fmla="*/ 2 w 19"/>
                <a:gd name="T15" fmla="*/ 2 h 9"/>
                <a:gd name="T16" fmla="*/ 0 w 19"/>
                <a:gd name="T17" fmla="*/ 5 h 9"/>
                <a:gd name="T18" fmla="*/ 0 w 19"/>
                <a:gd name="T19" fmla="*/ 9 h 9"/>
                <a:gd name="T20" fmla="*/ 9 w 19"/>
                <a:gd name="T21" fmla="*/ 9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9"/>
                <a:gd name="T35" fmla="*/ 19 w 19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9">
                  <a:moveTo>
                    <a:pt x="9" y="9"/>
                  </a:moveTo>
                  <a:lnTo>
                    <a:pt x="19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4" name="Freeform 899"/>
            <p:cNvSpPr>
              <a:spLocks/>
            </p:cNvSpPr>
            <p:nvPr/>
          </p:nvSpPr>
          <p:spPr bwMode="auto">
            <a:xfrm>
              <a:off x="3300" y="2508"/>
              <a:ext cx="21" cy="9"/>
            </a:xfrm>
            <a:custGeom>
              <a:avLst/>
              <a:gdLst>
                <a:gd name="T0" fmla="*/ 10 w 21"/>
                <a:gd name="T1" fmla="*/ 0 h 9"/>
                <a:gd name="T2" fmla="*/ 12 w 21"/>
                <a:gd name="T3" fmla="*/ 0 h 9"/>
                <a:gd name="T4" fmla="*/ 10 w 21"/>
                <a:gd name="T5" fmla="*/ 0 h 9"/>
                <a:gd name="T6" fmla="*/ 0 w 21"/>
                <a:gd name="T7" fmla="*/ 0 h 9"/>
                <a:gd name="T8" fmla="*/ 0 w 21"/>
                <a:gd name="T9" fmla="*/ 3 h 9"/>
                <a:gd name="T10" fmla="*/ 4 w 21"/>
                <a:gd name="T11" fmla="*/ 7 h 9"/>
                <a:gd name="T12" fmla="*/ 8 w 21"/>
                <a:gd name="T13" fmla="*/ 9 h 9"/>
                <a:gd name="T14" fmla="*/ 10 w 21"/>
                <a:gd name="T15" fmla="*/ 9 h 9"/>
                <a:gd name="T16" fmla="*/ 14 w 21"/>
                <a:gd name="T17" fmla="*/ 9 h 9"/>
                <a:gd name="T18" fmla="*/ 17 w 21"/>
                <a:gd name="T19" fmla="*/ 7 h 9"/>
                <a:gd name="T20" fmla="*/ 19 w 21"/>
                <a:gd name="T21" fmla="*/ 3 h 9"/>
                <a:gd name="T22" fmla="*/ 21 w 21"/>
                <a:gd name="T23" fmla="*/ 0 h 9"/>
                <a:gd name="T24" fmla="*/ 10 w 21"/>
                <a:gd name="T25" fmla="*/ 0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9"/>
                <a:gd name="T41" fmla="*/ 21 w 21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9">
                  <a:moveTo>
                    <a:pt x="10" y="0"/>
                  </a:moveTo>
                  <a:lnTo>
                    <a:pt x="12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7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5" name="Freeform 900"/>
            <p:cNvSpPr>
              <a:spLocks/>
            </p:cNvSpPr>
            <p:nvPr/>
          </p:nvSpPr>
          <p:spPr bwMode="auto">
            <a:xfrm>
              <a:off x="3300" y="2496"/>
              <a:ext cx="21" cy="12"/>
            </a:xfrm>
            <a:custGeom>
              <a:avLst/>
              <a:gdLst>
                <a:gd name="T0" fmla="*/ 10 w 21"/>
                <a:gd name="T1" fmla="*/ 12 h 12"/>
                <a:gd name="T2" fmla="*/ 12 w 21"/>
                <a:gd name="T3" fmla="*/ 12 h 12"/>
                <a:gd name="T4" fmla="*/ 10 w 21"/>
                <a:gd name="T5" fmla="*/ 12 h 12"/>
                <a:gd name="T6" fmla="*/ 21 w 21"/>
                <a:gd name="T7" fmla="*/ 12 h 12"/>
                <a:gd name="T8" fmla="*/ 19 w 21"/>
                <a:gd name="T9" fmla="*/ 8 h 12"/>
                <a:gd name="T10" fmla="*/ 17 w 21"/>
                <a:gd name="T11" fmla="*/ 4 h 12"/>
                <a:gd name="T12" fmla="*/ 14 w 21"/>
                <a:gd name="T13" fmla="*/ 2 h 12"/>
                <a:gd name="T14" fmla="*/ 10 w 21"/>
                <a:gd name="T15" fmla="*/ 0 h 12"/>
                <a:gd name="T16" fmla="*/ 8 w 21"/>
                <a:gd name="T17" fmla="*/ 2 h 12"/>
                <a:gd name="T18" fmla="*/ 4 w 21"/>
                <a:gd name="T19" fmla="*/ 4 h 12"/>
                <a:gd name="T20" fmla="*/ 0 w 21"/>
                <a:gd name="T21" fmla="*/ 8 h 12"/>
                <a:gd name="T22" fmla="*/ 0 w 21"/>
                <a:gd name="T23" fmla="*/ 12 h 12"/>
                <a:gd name="T24" fmla="*/ 10 w 21"/>
                <a:gd name="T25" fmla="*/ 12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2"/>
                <a:gd name="T41" fmla="*/ 21 w 21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2">
                  <a:moveTo>
                    <a:pt x="10" y="12"/>
                  </a:moveTo>
                  <a:lnTo>
                    <a:pt x="12" y="12"/>
                  </a:lnTo>
                  <a:lnTo>
                    <a:pt x="10" y="12"/>
                  </a:lnTo>
                  <a:lnTo>
                    <a:pt x="21" y="12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6" name="Freeform 901"/>
            <p:cNvSpPr>
              <a:spLocks/>
            </p:cNvSpPr>
            <p:nvPr/>
          </p:nvSpPr>
          <p:spPr bwMode="auto">
            <a:xfrm>
              <a:off x="3423" y="2549"/>
              <a:ext cx="21" cy="10"/>
            </a:xfrm>
            <a:custGeom>
              <a:avLst/>
              <a:gdLst>
                <a:gd name="T0" fmla="*/ 11 w 21"/>
                <a:gd name="T1" fmla="*/ 0 h 10"/>
                <a:gd name="T2" fmla="*/ 0 w 21"/>
                <a:gd name="T3" fmla="*/ 0 h 10"/>
                <a:gd name="T4" fmla="*/ 2 w 21"/>
                <a:gd name="T5" fmla="*/ 4 h 10"/>
                <a:gd name="T6" fmla="*/ 4 w 21"/>
                <a:gd name="T7" fmla="*/ 8 h 10"/>
                <a:gd name="T8" fmla="*/ 8 w 21"/>
                <a:gd name="T9" fmla="*/ 10 h 10"/>
                <a:gd name="T10" fmla="*/ 11 w 21"/>
                <a:gd name="T11" fmla="*/ 10 h 10"/>
                <a:gd name="T12" fmla="*/ 15 w 21"/>
                <a:gd name="T13" fmla="*/ 10 h 10"/>
                <a:gd name="T14" fmla="*/ 17 w 21"/>
                <a:gd name="T15" fmla="*/ 8 h 10"/>
                <a:gd name="T16" fmla="*/ 21 w 21"/>
                <a:gd name="T17" fmla="*/ 4 h 10"/>
                <a:gd name="T18" fmla="*/ 21 w 21"/>
                <a:gd name="T19" fmla="*/ 0 h 10"/>
                <a:gd name="T20" fmla="*/ 11 w 21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0"/>
                <a:gd name="T35" fmla="*/ 21 w 2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0">
                  <a:moveTo>
                    <a:pt x="11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1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21" y="4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7" name="Freeform 902"/>
            <p:cNvSpPr>
              <a:spLocks/>
            </p:cNvSpPr>
            <p:nvPr/>
          </p:nvSpPr>
          <p:spPr bwMode="auto">
            <a:xfrm>
              <a:off x="3423" y="2538"/>
              <a:ext cx="21" cy="11"/>
            </a:xfrm>
            <a:custGeom>
              <a:avLst/>
              <a:gdLst>
                <a:gd name="T0" fmla="*/ 11 w 21"/>
                <a:gd name="T1" fmla="*/ 11 h 11"/>
                <a:gd name="T2" fmla="*/ 10 w 21"/>
                <a:gd name="T3" fmla="*/ 11 h 11"/>
                <a:gd name="T4" fmla="*/ 11 w 21"/>
                <a:gd name="T5" fmla="*/ 11 h 11"/>
                <a:gd name="T6" fmla="*/ 21 w 21"/>
                <a:gd name="T7" fmla="*/ 11 h 11"/>
                <a:gd name="T8" fmla="*/ 21 w 21"/>
                <a:gd name="T9" fmla="*/ 6 h 11"/>
                <a:gd name="T10" fmla="*/ 17 w 21"/>
                <a:gd name="T11" fmla="*/ 4 h 11"/>
                <a:gd name="T12" fmla="*/ 13 w 21"/>
                <a:gd name="T13" fmla="*/ 2 h 11"/>
                <a:gd name="T14" fmla="*/ 11 w 21"/>
                <a:gd name="T15" fmla="*/ 0 h 11"/>
                <a:gd name="T16" fmla="*/ 8 w 21"/>
                <a:gd name="T17" fmla="*/ 2 h 11"/>
                <a:gd name="T18" fmla="*/ 4 w 21"/>
                <a:gd name="T19" fmla="*/ 4 h 11"/>
                <a:gd name="T20" fmla="*/ 2 w 21"/>
                <a:gd name="T21" fmla="*/ 6 h 11"/>
                <a:gd name="T22" fmla="*/ 0 w 21"/>
                <a:gd name="T23" fmla="*/ 11 h 11"/>
                <a:gd name="T24" fmla="*/ 11 w 21"/>
                <a:gd name="T25" fmla="*/ 11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1" y="11"/>
                  </a:moveTo>
                  <a:lnTo>
                    <a:pt x="10" y="11"/>
                  </a:lnTo>
                  <a:lnTo>
                    <a:pt x="11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8" name="Freeform 903"/>
            <p:cNvSpPr>
              <a:spLocks/>
            </p:cNvSpPr>
            <p:nvPr/>
          </p:nvSpPr>
          <p:spPr bwMode="auto">
            <a:xfrm>
              <a:off x="3178" y="2713"/>
              <a:ext cx="19" cy="10"/>
            </a:xfrm>
            <a:custGeom>
              <a:avLst/>
              <a:gdLst>
                <a:gd name="T0" fmla="*/ 9 w 19"/>
                <a:gd name="T1" fmla="*/ 0 h 10"/>
                <a:gd name="T2" fmla="*/ 0 w 19"/>
                <a:gd name="T3" fmla="*/ 0 h 10"/>
                <a:gd name="T4" fmla="*/ 0 w 19"/>
                <a:gd name="T5" fmla="*/ 4 h 10"/>
                <a:gd name="T6" fmla="*/ 2 w 19"/>
                <a:gd name="T7" fmla="*/ 8 h 10"/>
                <a:gd name="T8" fmla="*/ 5 w 19"/>
                <a:gd name="T9" fmla="*/ 10 h 10"/>
                <a:gd name="T10" fmla="*/ 9 w 19"/>
                <a:gd name="T11" fmla="*/ 10 h 10"/>
                <a:gd name="T12" fmla="*/ 13 w 19"/>
                <a:gd name="T13" fmla="*/ 10 h 10"/>
                <a:gd name="T14" fmla="*/ 17 w 19"/>
                <a:gd name="T15" fmla="*/ 8 h 10"/>
                <a:gd name="T16" fmla="*/ 19 w 19"/>
                <a:gd name="T17" fmla="*/ 4 h 10"/>
                <a:gd name="T18" fmla="*/ 19 w 19"/>
                <a:gd name="T19" fmla="*/ 0 h 10"/>
                <a:gd name="T20" fmla="*/ 9 w 19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0"/>
                <a:gd name="T35" fmla="*/ 19 w 19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0">
                  <a:moveTo>
                    <a:pt x="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9" y="10"/>
                  </a:lnTo>
                  <a:lnTo>
                    <a:pt x="13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79" name="Freeform 904"/>
            <p:cNvSpPr>
              <a:spLocks/>
            </p:cNvSpPr>
            <p:nvPr/>
          </p:nvSpPr>
          <p:spPr bwMode="auto">
            <a:xfrm>
              <a:off x="3178" y="2702"/>
              <a:ext cx="19" cy="11"/>
            </a:xfrm>
            <a:custGeom>
              <a:avLst/>
              <a:gdLst>
                <a:gd name="T0" fmla="*/ 9 w 19"/>
                <a:gd name="T1" fmla="*/ 11 h 11"/>
                <a:gd name="T2" fmla="*/ 19 w 19"/>
                <a:gd name="T3" fmla="*/ 11 h 11"/>
                <a:gd name="T4" fmla="*/ 19 w 19"/>
                <a:gd name="T5" fmla="*/ 8 h 11"/>
                <a:gd name="T6" fmla="*/ 17 w 19"/>
                <a:gd name="T7" fmla="*/ 4 h 11"/>
                <a:gd name="T8" fmla="*/ 13 w 19"/>
                <a:gd name="T9" fmla="*/ 2 h 11"/>
                <a:gd name="T10" fmla="*/ 9 w 19"/>
                <a:gd name="T11" fmla="*/ 0 h 11"/>
                <a:gd name="T12" fmla="*/ 5 w 19"/>
                <a:gd name="T13" fmla="*/ 2 h 11"/>
                <a:gd name="T14" fmla="*/ 2 w 19"/>
                <a:gd name="T15" fmla="*/ 4 h 11"/>
                <a:gd name="T16" fmla="*/ 0 w 19"/>
                <a:gd name="T17" fmla="*/ 8 h 11"/>
                <a:gd name="T18" fmla="*/ 0 w 19"/>
                <a:gd name="T19" fmla="*/ 11 h 11"/>
                <a:gd name="T20" fmla="*/ 9 w 19"/>
                <a:gd name="T21" fmla="*/ 11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1"/>
                <a:gd name="T35" fmla="*/ 19 w 19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1">
                  <a:moveTo>
                    <a:pt x="9" y="11"/>
                  </a:moveTo>
                  <a:lnTo>
                    <a:pt x="19" y="11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0" name="Freeform 905"/>
            <p:cNvSpPr>
              <a:spLocks/>
            </p:cNvSpPr>
            <p:nvPr/>
          </p:nvSpPr>
          <p:spPr bwMode="auto">
            <a:xfrm>
              <a:off x="3300" y="2713"/>
              <a:ext cx="21" cy="10"/>
            </a:xfrm>
            <a:custGeom>
              <a:avLst/>
              <a:gdLst>
                <a:gd name="T0" fmla="*/ 10 w 21"/>
                <a:gd name="T1" fmla="*/ 0 h 10"/>
                <a:gd name="T2" fmla="*/ 12 w 21"/>
                <a:gd name="T3" fmla="*/ 0 h 10"/>
                <a:gd name="T4" fmla="*/ 10 w 21"/>
                <a:gd name="T5" fmla="*/ 0 h 10"/>
                <a:gd name="T6" fmla="*/ 0 w 21"/>
                <a:gd name="T7" fmla="*/ 0 h 10"/>
                <a:gd name="T8" fmla="*/ 0 w 21"/>
                <a:gd name="T9" fmla="*/ 4 h 10"/>
                <a:gd name="T10" fmla="*/ 4 w 21"/>
                <a:gd name="T11" fmla="*/ 8 h 10"/>
                <a:gd name="T12" fmla="*/ 8 w 21"/>
                <a:gd name="T13" fmla="*/ 10 h 10"/>
                <a:gd name="T14" fmla="*/ 10 w 21"/>
                <a:gd name="T15" fmla="*/ 10 h 10"/>
                <a:gd name="T16" fmla="*/ 14 w 21"/>
                <a:gd name="T17" fmla="*/ 10 h 10"/>
                <a:gd name="T18" fmla="*/ 17 w 21"/>
                <a:gd name="T19" fmla="*/ 8 h 10"/>
                <a:gd name="T20" fmla="*/ 19 w 21"/>
                <a:gd name="T21" fmla="*/ 4 h 10"/>
                <a:gd name="T22" fmla="*/ 21 w 21"/>
                <a:gd name="T23" fmla="*/ 0 h 10"/>
                <a:gd name="T24" fmla="*/ 10 w 21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0"/>
                <a:gd name="T41" fmla="*/ 21 w 21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0">
                  <a:moveTo>
                    <a:pt x="10" y="0"/>
                  </a:moveTo>
                  <a:lnTo>
                    <a:pt x="12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1" name="Freeform 906"/>
            <p:cNvSpPr>
              <a:spLocks/>
            </p:cNvSpPr>
            <p:nvPr/>
          </p:nvSpPr>
          <p:spPr bwMode="auto">
            <a:xfrm>
              <a:off x="3300" y="2702"/>
              <a:ext cx="21" cy="11"/>
            </a:xfrm>
            <a:custGeom>
              <a:avLst/>
              <a:gdLst>
                <a:gd name="T0" fmla="*/ 10 w 21"/>
                <a:gd name="T1" fmla="*/ 11 h 11"/>
                <a:gd name="T2" fmla="*/ 12 w 21"/>
                <a:gd name="T3" fmla="*/ 11 h 11"/>
                <a:gd name="T4" fmla="*/ 10 w 21"/>
                <a:gd name="T5" fmla="*/ 11 h 11"/>
                <a:gd name="T6" fmla="*/ 21 w 21"/>
                <a:gd name="T7" fmla="*/ 11 h 11"/>
                <a:gd name="T8" fmla="*/ 19 w 21"/>
                <a:gd name="T9" fmla="*/ 8 h 11"/>
                <a:gd name="T10" fmla="*/ 17 w 21"/>
                <a:gd name="T11" fmla="*/ 4 h 11"/>
                <a:gd name="T12" fmla="*/ 14 w 21"/>
                <a:gd name="T13" fmla="*/ 2 h 11"/>
                <a:gd name="T14" fmla="*/ 10 w 21"/>
                <a:gd name="T15" fmla="*/ 0 h 11"/>
                <a:gd name="T16" fmla="*/ 8 w 21"/>
                <a:gd name="T17" fmla="*/ 2 h 11"/>
                <a:gd name="T18" fmla="*/ 4 w 21"/>
                <a:gd name="T19" fmla="*/ 4 h 11"/>
                <a:gd name="T20" fmla="*/ 0 w 21"/>
                <a:gd name="T21" fmla="*/ 8 h 11"/>
                <a:gd name="T22" fmla="*/ 0 w 21"/>
                <a:gd name="T23" fmla="*/ 11 h 11"/>
                <a:gd name="T24" fmla="*/ 10 w 21"/>
                <a:gd name="T25" fmla="*/ 11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0" y="11"/>
                  </a:moveTo>
                  <a:lnTo>
                    <a:pt x="12" y="11"/>
                  </a:lnTo>
                  <a:lnTo>
                    <a:pt x="10" y="11"/>
                  </a:lnTo>
                  <a:lnTo>
                    <a:pt x="21" y="11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2" name="Freeform 907"/>
            <p:cNvSpPr>
              <a:spLocks/>
            </p:cNvSpPr>
            <p:nvPr/>
          </p:nvSpPr>
          <p:spPr bwMode="auto">
            <a:xfrm>
              <a:off x="3423" y="2713"/>
              <a:ext cx="21" cy="10"/>
            </a:xfrm>
            <a:custGeom>
              <a:avLst/>
              <a:gdLst>
                <a:gd name="T0" fmla="*/ 11 w 21"/>
                <a:gd name="T1" fmla="*/ 0 h 10"/>
                <a:gd name="T2" fmla="*/ 0 w 21"/>
                <a:gd name="T3" fmla="*/ 0 h 10"/>
                <a:gd name="T4" fmla="*/ 2 w 21"/>
                <a:gd name="T5" fmla="*/ 4 h 10"/>
                <a:gd name="T6" fmla="*/ 4 w 21"/>
                <a:gd name="T7" fmla="*/ 8 h 10"/>
                <a:gd name="T8" fmla="*/ 8 w 21"/>
                <a:gd name="T9" fmla="*/ 10 h 10"/>
                <a:gd name="T10" fmla="*/ 11 w 21"/>
                <a:gd name="T11" fmla="*/ 10 h 10"/>
                <a:gd name="T12" fmla="*/ 15 w 21"/>
                <a:gd name="T13" fmla="*/ 10 h 10"/>
                <a:gd name="T14" fmla="*/ 17 w 21"/>
                <a:gd name="T15" fmla="*/ 8 h 10"/>
                <a:gd name="T16" fmla="*/ 21 w 21"/>
                <a:gd name="T17" fmla="*/ 4 h 10"/>
                <a:gd name="T18" fmla="*/ 21 w 21"/>
                <a:gd name="T19" fmla="*/ 0 h 10"/>
                <a:gd name="T20" fmla="*/ 11 w 21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0"/>
                <a:gd name="T35" fmla="*/ 21 w 2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0">
                  <a:moveTo>
                    <a:pt x="11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1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21" y="4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3" name="Freeform 908"/>
            <p:cNvSpPr>
              <a:spLocks/>
            </p:cNvSpPr>
            <p:nvPr/>
          </p:nvSpPr>
          <p:spPr bwMode="auto">
            <a:xfrm>
              <a:off x="3423" y="2702"/>
              <a:ext cx="21" cy="11"/>
            </a:xfrm>
            <a:custGeom>
              <a:avLst/>
              <a:gdLst>
                <a:gd name="T0" fmla="*/ 11 w 21"/>
                <a:gd name="T1" fmla="*/ 11 h 11"/>
                <a:gd name="T2" fmla="*/ 10 w 21"/>
                <a:gd name="T3" fmla="*/ 11 h 11"/>
                <a:gd name="T4" fmla="*/ 11 w 21"/>
                <a:gd name="T5" fmla="*/ 11 h 11"/>
                <a:gd name="T6" fmla="*/ 21 w 21"/>
                <a:gd name="T7" fmla="*/ 11 h 11"/>
                <a:gd name="T8" fmla="*/ 21 w 21"/>
                <a:gd name="T9" fmla="*/ 8 h 11"/>
                <a:gd name="T10" fmla="*/ 17 w 21"/>
                <a:gd name="T11" fmla="*/ 4 h 11"/>
                <a:gd name="T12" fmla="*/ 13 w 21"/>
                <a:gd name="T13" fmla="*/ 2 h 11"/>
                <a:gd name="T14" fmla="*/ 11 w 21"/>
                <a:gd name="T15" fmla="*/ 0 h 11"/>
                <a:gd name="T16" fmla="*/ 8 w 21"/>
                <a:gd name="T17" fmla="*/ 2 h 11"/>
                <a:gd name="T18" fmla="*/ 4 w 21"/>
                <a:gd name="T19" fmla="*/ 4 h 11"/>
                <a:gd name="T20" fmla="*/ 2 w 21"/>
                <a:gd name="T21" fmla="*/ 8 h 11"/>
                <a:gd name="T22" fmla="*/ 0 w 21"/>
                <a:gd name="T23" fmla="*/ 11 h 11"/>
                <a:gd name="T24" fmla="*/ 11 w 21"/>
                <a:gd name="T25" fmla="*/ 11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1" y="11"/>
                  </a:moveTo>
                  <a:lnTo>
                    <a:pt x="10" y="11"/>
                  </a:lnTo>
                  <a:lnTo>
                    <a:pt x="11" y="11"/>
                  </a:lnTo>
                  <a:lnTo>
                    <a:pt x="21" y="11"/>
                  </a:lnTo>
                  <a:lnTo>
                    <a:pt x="21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1"/>
                  </a:lnTo>
                  <a:lnTo>
                    <a:pt x="11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4" name="Freeform 909"/>
            <p:cNvSpPr>
              <a:spLocks/>
            </p:cNvSpPr>
            <p:nvPr/>
          </p:nvSpPr>
          <p:spPr bwMode="auto">
            <a:xfrm>
              <a:off x="3178" y="2877"/>
              <a:ext cx="19" cy="10"/>
            </a:xfrm>
            <a:custGeom>
              <a:avLst/>
              <a:gdLst>
                <a:gd name="T0" fmla="*/ 9 w 19"/>
                <a:gd name="T1" fmla="*/ 0 h 10"/>
                <a:gd name="T2" fmla="*/ 0 w 19"/>
                <a:gd name="T3" fmla="*/ 0 h 10"/>
                <a:gd name="T4" fmla="*/ 0 w 19"/>
                <a:gd name="T5" fmla="*/ 4 h 10"/>
                <a:gd name="T6" fmla="*/ 2 w 19"/>
                <a:gd name="T7" fmla="*/ 8 h 10"/>
                <a:gd name="T8" fmla="*/ 5 w 19"/>
                <a:gd name="T9" fmla="*/ 10 h 10"/>
                <a:gd name="T10" fmla="*/ 9 w 19"/>
                <a:gd name="T11" fmla="*/ 10 h 10"/>
                <a:gd name="T12" fmla="*/ 13 w 19"/>
                <a:gd name="T13" fmla="*/ 10 h 10"/>
                <a:gd name="T14" fmla="*/ 17 w 19"/>
                <a:gd name="T15" fmla="*/ 8 h 10"/>
                <a:gd name="T16" fmla="*/ 19 w 19"/>
                <a:gd name="T17" fmla="*/ 4 h 10"/>
                <a:gd name="T18" fmla="*/ 19 w 19"/>
                <a:gd name="T19" fmla="*/ 0 h 10"/>
                <a:gd name="T20" fmla="*/ 9 w 19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0"/>
                <a:gd name="T35" fmla="*/ 19 w 19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0">
                  <a:moveTo>
                    <a:pt x="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5" y="10"/>
                  </a:lnTo>
                  <a:lnTo>
                    <a:pt x="9" y="10"/>
                  </a:lnTo>
                  <a:lnTo>
                    <a:pt x="13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5" name="Freeform 910"/>
            <p:cNvSpPr>
              <a:spLocks/>
            </p:cNvSpPr>
            <p:nvPr/>
          </p:nvSpPr>
          <p:spPr bwMode="auto">
            <a:xfrm>
              <a:off x="3178" y="2866"/>
              <a:ext cx="19" cy="11"/>
            </a:xfrm>
            <a:custGeom>
              <a:avLst/>
              <a:gdLst>
                <a:gd name="T0" fmla="*/ 9 w 19"/>
                <a:gd name="T1" fmla="*/ 11 h 11"/>
                <a:gd name="T2" fmla="*/ 19 w 19"/>
                <a:gd name="T3" fmla="*/ 11 h 11"/>
                <a:gd name="T4" fmla="*/ 19 w 19"/>
                <a:gd name="T5" fmla="*/ 8 h 11"/>
                <a:gd name="T6" fmla="*/ 17 w 19"/>
                <a:gd name="T7" fmla="*/ 4 h 11"/>
                <a:gd name="T8" fmla="*/ 13 w 19"/>
                <a:gd name="T9" fmla="*/ 2 h 11"/>
                <a:gd name="T10" fmla="*/ 9 w 19"/>
                <a:gd name="T11" fmla="*/ 0 h 11"/>
                <a:gd name="T12" fmla="*/ 5 w 19"/>
                <a:gd name="T13" fmla="*/ 2 h 11"/>
                <a:gd name="T14" fmla="*/ 2 w 19"/>
                <a:gd name="T15" fmla="*/ 4 h 11"/>
                <a:gd name="T16" fmla="*/ 0 w 19"/>
                <a:gd name="T17" fmla="*/ 8 h 11"/>
                <a:gd name="T18" fmla="*/ 0 w 19"/>
                <a:gd name="T19" fmla="*/ 11 h 11"/>
                <a:gd name="T20" fmla="*/ 9 w 19"/>
                <a:gd name="T21" fmla="*/ 11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1"/>
                <a:gd name="T35" fmla="*/ 19 w 19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1">
                  <a:moveTo>
                    <a:pt x="9" y="11"/>
                  </a:moveTo>
                  <a:lnTo>
                    <a:pt x="19" y="11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6" name="Freeform 911"/>
            <p:cNvSpPr>
              <a:spLocks/>
            </p:cNvSpPr>
            <p:nvPr/>
          </p:nvSpPr>
          <p:spPr bwMode="auto">
            <a:xfrm>
              <a:off x="3300" y="2917"/>
              <a:ext cx="21" cy="11"/>
            </a:xfrm>
            <a:custGeom>
              <a:avLst/>
              <a:gdLst>
                <a:gd name="T0" fmla="*/ 10 w 21"/>
                <a:gd name="T1" fmla="*/ 0 h 11"/>
                <a:gd name="T2" fmla="*/ 10 w 21"/>
                <a:gd name="T3" fmla="*/ 2 h 11"/>
                <a:gd name="T4" fmla="*/ 10 w 21"/>
                <a:gd name="T5" fmla="*/ 0 h 11"/>
                <a:gd name="T6" fmla="*/ 12 w 21"/>
                <a:gd name="T7" fmla="*/ 0 h 11"/>
                <a:gd name="T8" fmla="*/ 10 w 21"/>
                <a:gd name="T9" fmla="*/ 0 h 11"/>
                <a:gd name="T10" fmla="*/ 10 w 21"/>
                <a:gd name="T11" fmla="*/ 2 h 11"/>
                <a:gd name="T12" fmla="*/ 10 w 21"/>
                <a:gd name="T13" fmla="*/ 0 h 11"/>
                <a:gd name="T14" fmla="*/ 0 w 21"/>
                <a:gd name="T15" fmla="*/ 0 h 11"/>
                <a:gd name="T16" fmla="*/ 0 w 21"/>
                <a:gd name="T17" fmla="*/ 6 h 11"/>
                <a:gd name="T18" fmla="*/ 4 w 21"/>
                <a:gd name="T19" fmla="*/ 8 h 11"/>
                <a:gd name="T20" fmla="*/ 8 w 21"/>
                <a:gd name="T21" fmla="*/ 11 h 11"/>
                <a:gd name="T22" fmla="*/ 10 w 21"/>
                <a:gd name="T23" fmla="*/ 11 h 11"/>
                <a:gd name="T24" fmla="*/ 14 w 21"/>
                <a:gd name="T25" fmla="*/ 11 h 11"/>
                <a:gd name="T26" fmla="*/ 17 w 21"/>
                <a:gd name="T27" fmla="*/ 8 h 11"/>
                <a:gd name="T28" fmla="*/ 19 w 21"/>
                <a:gd name="T29" fmla="*/ 6 h 11"/>
                <a:gd name="T30" fmla="*/ 21 w 21"/>
                <a:gd name="T31" fmla="*/ 0 h 11"/>
                <a:gd name="T32" fmla="*/ 10 w 21"/>
                <a:gd name="T33" fmla="*/ 0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"/>
                <a:gd name="T52" fmla="*/ 0 h 11"/>
                <a:gd name="T53" fmla="*/ 21 w 21"/>
                <a:gd name="T54" fmla="*/ 11 h 1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" h="11">
                  <a:moveTo>
                    <a:pt x="10" y="0"/>
                  </a:move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7" y="8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7" name="Freeform 912"/>
            <p:cNvSpPr>
              <a:spLocks/>
            </p:cNvSpPr>
            <p:nvPr/>
          </p:nvSpPr>
          <p:spPr bwMode="auto">
            <a:xfrm>
              <a:off x="3300" y="2908"/>
              <a:ext cx="21" cy="9"/>
            </a:xfrm>
            <a:custGeom>
              <a:avLst/>
              <a:gdLst>
                <a:gd name="T0" fmla="*/ 10 w 21"/>
                <a:gd name="T1" fmla="*/ 9 h 9"/>
                <a:gd name="T2" fmla="*/ 12 w 21"/>
                <a:gd name="T3" fmla="*/ 9 h 9"/>
                <a:gd name="T4" fmla="*/ 10 w 21"/>
                <a:gd name="T5" fmla="*/ 9 h 9"/>
                <a:gd name="T6" fmla="*/ 21 w 21"/>
                <a:gd name="T7" fmla="*/ 9 h 9"/>
                <a:gd name="T8" fmla="*/ 19 w 21"/>
                <a:gd name="T9" fmla="*/ 5 h 9"/>
                <a:gd name="T10" fmla="*/ 17 w 21"/>
                <a:gd name="T11" fmla="*/ 2 h 9"/>
                <a:gd name="T12" fmla="*/ 14 w 21"/>
                <a:gd name="T13" fmla="*/ 0 h 9"/>
                <a:gd name="T14" fmla="*/ 10 w 21"/>
                <a:gd name="T15" fmla="*/ 0 h 9"/>
                <a:gd name="T16" fmla="*/ 8 w 21"/>
                <a:gd name="T17" fmla="*/ 0 h 9"/>
                <a:gd name="T18" fmla="*/ 4 w 21"/>
                <a:gd name="T19" fmla="*/ 2 h 9"/>
                <a:gd name="T20" fmla="*/ 0 w 21"/>
                <a:gd name="T21" fmla="*/ 5 h 9"/>
                <a:gd name="T22" fmla="*/ 0 w 21"/>
                <a:gd name="T23" fmla="*/ 9 h 9"/>
                <a:gd name="T24" fmla="*/ 10 w 21"/>
                <a:gd name="T25" fmla="*/ 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9"/>
                <a:gd name="T41" fmla="*/ 21 w 21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9">
                  <a:moveTo>
                    <a:pt x="10" y="9"/>
                  </a:moveTo>
                  <a:lnTo>
                    <a:pt x="12" y="9"/>
                  </a:lnTo>
                  <a:lnTo>
                    <a:pt x="10" y="9"/>
                  </a:lnTo>
                  <a:lnTo>
                    <a:pt x="21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8" name="Freeform 913"/>
            <p:cNvSpPr>
              <a:spLocks/>
            </p:cNvSpPr>
            <p:nvPr/>
          </p:nvSpPr>
          <p:spPr bwMode="auto">
            <a:xfrm>
              <a:off x="3423" y="2959"/>
              <a:ext cx="21" cy="11"/>
            </a:xfrm>
            <a:custGeom>
              <a:avLst/>
              <a:gdLst>
                <a:gd name="T0" fmla="*/ 11 w 21"/>
                <a:gd name="T1" fmla="*/ 0 h 11"/>
                <a:gd name="T2" fmla="*/ 0 w 21"/>
                <a:gd name="T3" fmla="*/ 0 h 11"/>
                <a:gd name="T4" fmla="*/ 2 w 21"/>
                <a:gd name="T5" fmla="*/ 5 h 11"/>
                <a:gd name="T6" fmla="*/ 4 w 21"/>
                <a:gd name="T7" fmla="*/ 7 h 11"/>
                <a:gd name="T8" fmla="*/ 8 w 21"/>
                <a:gd name="T9" fmla="*/ 9 h 11"/>
                <a:gd name="T10" fmla="*/ 11 w 21"/>
                <a:gd name="T11" fmla="*/ 11 h 11"/>
                <a:gd name="T12" fmla="*/ 15 w 21"/>
                <a:gd name="T13" fmla="*/ 9 h 11"/>
                <a:gd name="T14" fmla="*/ 17 w 21"/>
                <a:gd name="T15" fmla="*/ 7 h 11"/>
                <a:gd name="T16" fmla="*/ 21 w 21"/>
                <a:gd name="T17" fmla="*/ 5 h 11"/>
                <a:gd name="T18" fmla="*/ 21 w 21"/>
                <a:gd name="T19" fmla="*/ 0 h 11"/>
                <a:gd name="T20" fmla="*/ 11 w 21"/>
                <a:gd name="T21" fmla="*/ 0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1"/>
                <a:gd name="T35" fmla="*/ 21 w 21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1">
                  <a:moveTo>
                    <a:pt x="11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4" y="7"/>
                  </a:lnTo>
                  <a:lnTo>
                    <a:pt x="8" y="9"/>
                  </a:lnTo>
                  <a:lnTo>
                    <a:pt x="11" y="11"/>
                  </a:lnTo>
                  <a:lnTo>
                    <a:pt x="15" y="9"/>
                  </a:lnTo>
                  <a:lnTo>
                    <a:pt x="17" y="7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89" name="Freeform 914"/>
            <p:cNvSpPr>
              <a:spLocks/>
            </p:cNvSpPr>
            <p:nvPr/>
          </p:nvSpPr>
          <p:spPr bwMode="auto">
            <a:xfrm>
              <a:off x="3423" y="2949"/>
              <a:ext cx="21" cy="10"/>
            </a:xfrm>
            <a:custGeom>
              <a:avLst/>
              <a:gdLst>
                <a:gd name="T0" fmla="*/ 11 w 21"/>
                <a:gd name="T1" fmla="*/ 10 h 10"/>
                <a:gd name="T2" fmla="*/ 10 w 21"/>
                <a:gd name="T3" fmla="*/ 10 h 10"/>
                <a:gd name="T4" fmla="*/ 11 w 21"/>
                <a:gd name="T5" fmla="*/ 10 h 10"/>
                <a:gd name="T6" fmla="*/ 21 w 21"/>
                <a:gd name="T7" fmla="*/ 10 h 10"/>
                <a:gd name="T8" fmla="*/ 21 w 21"/>
                <a:gd name="T9" fmla="*/ 6 h 10"/>
                <a:gd name="T10" fmla="*/ 17 w 21"/>
                <a:gd name="T11" fmla="*/ 2 h 10"/>
                <a:gd name="T12" fmla="*/ 13 w 21"/>
                <a:gd name="T13" fmla="*/ 0 h 10"/>
                <a:gd name="T14" fmla="*/ 11 w 21"/>
                <a:gd name="T15" fmla="*/ 0 h 10"/>
                <a:gd name="T16" fmla="*/ 8 w 21"/>
                <a:gd name="T17" fmla="*/ 0 h 10"/>
                <a:gd name="T18" fmla="*/ 4 w 21"/>
                <a:gd name="T19" fmla="*/ 2 h 10"/>
                <a:gd name="T20" fmla="*/ 2 w 21"/>
                <a:gd name="T21" fmla="*/ 6 h 10"/>
                <a:gd name="T22" fmla="*/ 0 w 21"/>
                <a:gd name="T23" fmla="*/ 10 h 10"/>
                <a:gd name="T24" fmla="*/ 11 w 21"/>
                <a:gd name="T25" fmla="*/ 1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0"/>
                <a:gd name="T41" fmla="*/ 21 w 21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0">
                  <a:moveTo>
                    <a:pt x="11" y="10"/>
                  </a:moveTo>
                  <a:lnTo>
                    <a:pt x="10" y="10"/>
                  </a:lnTo>
                  <a:lnTo>
                    <a:pt x="11" y="10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0" name="Freeform 915"/>
            <p:cNvSpPr>
              <a:spLocks/>
            </p:cNvSpPr>
            <p:nvPr/>
          </p:nvSpPr>
          <p:spPr bwMode="auto">
            <a:xfrm>
              <a:off x="3178" y="3144"/>
              <a:ext cx="19" cy="11"/>
            </a:xfrm>
            <a:custGeom>
              <a:avLst/>
              <a:gdLst>
                <a:gd name="T0" fmla="*/ 9 w 19"/>
                <a:gd name="T1" fmla="*/ 0 h 11"/>
                <a:gd name="T2" fmla="*/ 0 w 19"/>
                <a:gd name="T3" fmla="*/ 0 h 11"/>
                <a:gd name="T4" fmla="*/ 0 w 19"/>
                <a:gd name="T5" fmla="*/ 3 h 11"/>
                <a:gd name="T6" fmla="*/ 2 w 19"/>
                <a:gd name="T7" fmla="*/ 7 h 11"/>
                <a:gd name="T8" fmla="*/ 5 w 19"/>
                <a:gd name="T9" fmla="*/ 9 h 11"/>
                <a:gd name="T10" fmla="*/ 9 w 19"/>
                <a:gd name="T11" fmla="*/ 11 h 11"/>
                <a:gd name="T12" fmla="*/ 13 w 19"/>
                <a:gd name="T13" fmla="*/ 9 h 11"/>
                <a:gd name="T14" fmla="*/ 17 w 19"/>
                <a:gd name="T15" fmla="*/ 7 h 11"/>
                <a:gd name="T16" fmla="*/ 19 w 19"/>
                <a:gd name="T17" fmla="*/ 3 h 11"/>
                <a:gd name="T18" fmla="*/ 19 w 19"/>
                <a:gd name="T19" fmla="*/ 0 h 11"/>
                <a:gd name="T20" fmla="*/ 9 w 19"/>
                <a:gd name="T21" fmla="*/ 0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1"/>
                <a:gd name="T35" fmla="*/ 19 w 19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1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7"/>
                  </a:lnTo>
                  <a:lnTo>
                    <a:pt x="5" y="9"/>
                  </a:lnTo>
                  <a:lnTo>
                    <a:pt x="9" y="11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19" y="3"/>
                  </a:lnTo>
                  <a:lnTo>
                    <a:pt x="1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1" name="Freeform 916"/>
            <p:cNvSpPr>
              <a:spLocks/>
            </p:cNvSpPr>
            <p:nvPr/>
          </p:nvSpPr>
          <p:spPr bwMode="auto">
            <a:xfrm>
              <a:off x="3178" y="3134"/>
              <a:ext cx="19" cy="10"/>
            </a:xfrm>
            <a:custGeom>
              <a:avLst/>
              <a:gdLst>
                <a:gd name="T0" fmla="*/ 9 w 19"/>
                <a:gd name="T1" fmla="*/ 10 h 10"/>
                <a:gd name="T2" fmla="*/ 19 w 19"/>
                <a:gd name="T3" fmla="*/ 10 h 10"/>
                <a:gd name="T4" fmla="*/ 19 w 19"/>
                <a:gd name="T5" fmla="*/ 6 h 10"/>
                <a:gd name="T6" fmla="*/ 17 w 19"/>
                <a:gd name="T7" fmla="*/ 2 h 10"/>
                <a:gd name="T8" fmla="*/ 13 w 19"/>
                <a:gd name="T9" fmla="*/ 0 h 10"/>
                <a:gd name="T10" fmla="*/ 9 w 19"/>
                <a:gd name="T11" fmla="*/ 0 h 10"/>
                <a:gd name="T12" fmla="*/ 5 w 19"/>
                <a:gd name="T13" fmla="*/ 0 h 10"/>
                <a:gd name="T14" fmla="*/ 2 w 19"/>
                <a:gd name="T15" fmla="*/ 2 h 10"/>
                <a:gd name="T16" fmla="*/ 0 w 19"/>
                <a:gd name="T17" fmla="*/ 6 h 10"/>
                <a:gd name="T18" fmla="*/ 0 w 19"/>
                <a:gd name="T19" fmla="*/ 10 h 10"/>
                <a:gd name="T20" fmla="*/ 9 w 19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0"/>
                <a:gd name="T35" fmla="*/ 19 w 19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0">
                  <a:moveTo>
                    <a:pt x="9" y="10"/>
                  </a:moveTo>
                  <a:lnTo>
                    <a:pt x="19" y="10"/>
                  </a:lnTo>
                  <a:lnTo>
                    <a:pt x="19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2" name="Freeform 917"/>
            <p:cNvSpPr>
              <a:spLocks/>
            </p:cNvSpPr>
            <p:nvPr/>
          </p:nvSpPr>
          <p:spPr bwMode="auto">
            <a:xfrm>
              <a:off x="3300" y="3144"/>
              <a:ext cx="21" cy="11"/>
            </a:xfrm>
            <a:custGeom>
              <a:avLst/>
              <a:gdLst>
                <a:gd name="T0" fmla="*/ 10 w 21"/>
                <a:gd name="T1" fmla="*/ 0 h 11"/>
                <a:gd name="T2" fmla="*/ 12 w 21"/>
                <a:gd name="T3" fmla="*/ 0 h 11"/>
                <a:gd name="T4" fmla="*/ 10 w 21"/>
                <a:gd name="T5" fmla="*/ 0 h 11"/>
                <a:gd name="T6" fmla="*/ 0 w 21"/>
                <a:gd name="T7" fmla="*/ 0 h 11"/>
                <a:gd name="T8" fmla="*/ 0 w 21"/>
                <a:gd name="T9" fmla="*/ 3 h 11"/>
                <a:gd name="T10" fmla="*/ 4 w 21"/>
                <a:gd name="T11" fmla="*/ 7 h 11"/>
                <a:gd name="T12" fmla="*/ 8 w 21"/>
                <a:gd name="T13" fmla="*/ 9 h 11"/>
                <a:gd name="T14" fmla="*/ 10 w 21"/>
                <a:gd name="T15" fmla="*/ 11 h 11"/>
                <a:gd name="T16" fmla="*/ 14 w 21"/>
                <a:gd name="T17" fmla="*/ 9 h 11"/>
                <a:gd name="T18" fmla="*/ 17 w 21"/>
                <a:gd name="T19" fmla="*/ 7 h 11"/>
                <a:gd name="T20" fmla="*/ 19 w 21"/>
                <a:gd name="T21" fmla="*/ 3 h 11"/>
                <a:gd name="T22" fmla="*/ 21 w 21"/>
                <a:gd name="T23" fmla="*/ 0 h 11"/>
                <a:gd name="T24" fmla="*/ 10 w 21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1"/>
                <a:gd name="T41" fmla="*/ 21 w 21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1">
                  <a:moveTo>
                    <a:pt x="10" y="0"/>
                  </a:moveTo>
                  <a:lnTo>
                    <a:pt x="12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7"/>
                  </a:lnTo>
                  <a:lnTo>
                    <a:pt x="8" y="9"/>
                  </a:lnTo>
                  <a:lnTo>
                    <a:pt x="10" y="11"/>
                  </a:lnTo>
                  <a:lnTo>
                    <a:pt x="14" y="9"/>
                  </a:lnTo>
                  <a:lnTo>
                    <a:pt x="17" y="7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3" name="Freeform 918"/>
            <p:cNvSpPr>
              <a:spLocks/>
            </p:cNvSpPr>
            <p:nvPr/>
          </p:nvSpPr>
          <p:spPr bwMode="auto">
            <a:xfrm>
              <a:off x="3300" y="3134"/>
              <a:ext cx="21" cy="10"/>
            </a:xfrm>
            <a:custGeom>
              <a:avLst/>
              <a:gdLst>
                <a:gd name="T0" fmla="*/ 10 w 21"/>
                <a:gd name="T1" fmla="*/ 10 h 10"/>
                <a:gd name="T2" fmla="*/ 12 w 21"/>
                <a:gd name="T3" fmla="*/ 10 h 10"/>
                <a:gd name="T4" fmla="*/ 10 w 21"/>
                <a:gd name="T5" fmla="*/ 10 h 10"/>
                <a:gd name="T6" fmla="*/ 21 w 21"/>
                <a:gd name="T7" fmla="*/ 10 h 10"/>
                <a:gd name="T8" fmla="*/ 19 w 21"/>
                <a:gd name="T9" fmla="*/ 6 h 10"/>
                <a:gd name="T10" fmla="*/ 17 w 21"/>
                <a:gd name="T11" fmla="*/ 2 h 10"/>
                <a:gd name="T12" fmla="*/ 14 w 21"/>
                <a:gd name="T13" fmla="*/ 0 h 10"/>
                <a:gd name="T14" fmla="*/ 10 w 21"/>
                <a:gd name="T15" fmla="*/ 0 h 10"/>
                <a:gd name="T16" fmla="*/ 8 w 21"/>
                <a:gd name="T17" fmla="*/ 0 h 10"/>
                <a:gd name="T18" fmla="*/ 4 w 21"/>
                <a:gd name="T19" fmla="*/ 2 h 10"/>
                <a:gd name="T20" fmla="*/ 0 w 21"/>
                <a:gd name="T21" fmla="*/ 6 h 10"/>
                <a:gd name="T22" fmla="*/ 0 w 21"/>
                <a:gd name="T23" fmla="*/ 10 h 10"/>
                <a:gd name="T24" fmla="*/ 10 w 21"/>
                <a:gd name="T25" fmla="*/ 1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0"/>
                <a:gd name="T41" fmla="*/ 21 w 21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0">
                  <a:moveTo>
                    <a:pt x="10" y="10"/>
                  </a:moveTo>
                  <a:lnTo>
                    <a:pt x="12" y="10"/>
                  </a:lnTo>
                  <a:lnTo>
                    <a:pt x="10" y="10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4" name="Freeform 919"/>
            <p:cNvSpPr>
              <a:spLocks/>
            </p:cNvSpPr>
            <p:nvPr/>
          </p:nvSpPr>
          <p:spPr bwMode="auto">
            <a:xfrm>
              <a:off x="3423" y="3144"/>
              <a:ext cx="21" cy="11"/>
            </a:xfrm>
            <a:custGeom>
              <a:avLst/>
              <a:gdLst>
                <a:gd name="T0" fmla="*/ 11 w 21"/>
                <a:gd name="T1" fmla="*/ 0 h 11"/>
                <a:gd name="T2" fmla="*/ 0 w 21"/>
                <a:gd name="T3" fmla="*/ 0 h 11"/>
                <a:gd name="T4" fmla="*/ 2 w 21"/>
                <a:gd name="T5" fmla="*/ 3 h 11"/>
                <a:gd name="T6" fmla="*/ 4 w 21"/>
                <a:gd name="T7" fmla="*/ 7 h 11"/>
                <a:gd name="T8" fmla="*/ 8 w 21"/>
                <a:gd name="T9" fmla="*/ 9 h 11"/>
                <a:gd name="T10" fmla="*/ 11 w 21"/>
                <a:gd name="T11" fmla="*/ 11 h 11"/>
                <a:gd name="T12" fmla="*/ 15 w 21"/>
                <a:gd name="T13" fmla="*/ 9 h 11"/>
                <a:gd name="T14" fmla="*/ 17 w 21"/>
                <a:gd name="T15" fmla="*/ 7 h 11"/>
                <a:gd name="T16" fmla="*/ 21 w 21"/>
                <a:gd name="T17" fmla="*/ 3 h 11"/>
                <a:gd name="T18" fmla="*/ 21 w 21"/>
                <a:gd name="T19" fmla="*/ 0 h 11"/>
                <a:gd name="T20" fmla="*/ 11 w 21"/>
                <a:gd name="T21" fmla="*/ 0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1"/>
                <a:gd name="T35" fmla="*/ 21 w 21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1">
                  <a:moveTo>
                    <a:pt x="11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4" y="7"/>
                  </a:lnTo>
                  <a:lnTo>
                    <a:pt x="8" y="9"/>
                  </a:lnTo>
                  <a:lnTo>
                    <a:pt x="11" y="11"/>
                  </a:lnTo>
                  <a:lnTo>
                    <a:pt x="15" y="9"/>
                  </a:lnTo>
                  <a:lnTo>
                    <a:pt x="17" y="7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5" name="Freeform 920"/>
            <p:cNvSpPr>
              <a:spLocks/>
            </p:cNvSpPr>
            <p:nvPr/>
          </p:nvSpPr>
          <p:spPr bwMode="auto">
            <a:xfrm>
              <a:off x="3423" y="3134"/>
              <a:ext cx="21" cy="10"/>
            </a:xfrm>
            <a:custGeom>
              <a:avLst/>
              <a:gdLst>
                <a:gd name="T0" fmla="*/ 11 w 21"/>
                <a:gd name="T1" fmla="*/ 10 h 10"/>
                <a:gd name="T2" fmla="*/ 10 w 21"/>
                <a:gd name="T3" fmla="*/ 10 h 10"/>
                <a:gd name="T4" fmla="*/ 11 w 21"/>
                <a:gd name="T5" fmla="*/ 10 h 10"/>
                <a:gd name="T6" fmla="*/ 21 w 21"/>
                <a:gd name="T7" fmla="*/ 10 h 10"/>
                <a:gd name="T8" fmla="*/ 21 w 21"/>
                <a:gd name="T9" fmla="*/ 6 h 10"/>
                <a:gd name="T10" fmla="*/ 17 w 21"/>
                <a:gd name="T11" fmla="*/ 2 h 10"/>
                <a:gd name="T12" fmla="*/ 13 w 21"/>
                <a:gd name="T13" fmla="*/ 0 h 10"/>
                <a:gd name="T14" fmla="*/ 11 w 21"/>
                <a:gd name="T15" fmla="*/ 0 h 10"/>
                <a:gd name="T16" fmla="*/ 8 w 21"/>
                <a:gd name="T17" fmla="*/ 0 h 10"/>
                <a:gd name="T18" fmla="*/ 4 w 21"/>
                <a:gd name="T19" fmla="*/ 2 h 10"/>
                <a:gd name="T20" fmla="*/ 2 w 21"/>
                <a:gd name="T21" fmla="*/ 6 h 10"/>
                <a:gd name="T22" fmla="*/ 0 w 21"/>
                <a:gd name="T23" fmla="*/ 10 h 10"/>
                <a:gd name="T24" fmla="*/ 11 w 21"/>
                <a:gd name="T25" fmla="*/ 1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"/>
                <a:gd name="T40" fmla="*/ 0 h 10"/>
                <a:gd name="T41" fmla="*/ 21 w 21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" h="10">
                  <a:moveTo>
                    <a:pt x="11" y="10"/>
                  </a:moveTo>
                  <a:lnTo>
                    <a:pt x="10" y="10"/>
                  </a:lnTo>
                  <a:lnTo>
                    <a:pt x="11" y="10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6" name="Freeform 921"/>
            <p:cNvSpPr>
              <a:spLocks/>
            </p:cNvSpPr>
            <p:nvPr/>
          </p:nvSpPr>
          <p:spPr bwMode="auto">
            <a:xfrm>
              <a:off x="2993" y="2508"/>
              <a:ext cx="21" cy="9"/>
            </a:xfrm>
            <a:custGeom>
              <a:avLst/>
              <a:gdLst>
                <a:gd name="T0" fmla="*/ 9 w 21"/>
                <a:gd name="T1" fmla="*/ 0 h 9"/>
                <a:gd name="T2" fmla="*/ 0 w 21"/>
                <a:gd name="T3" fmla="*/ 0 h 9"/>
                <a:gd name="T4" fmla="*/ 0 w 21"/>
                <a:gd name="T5" fmla="*/ 3 h 9"/>
                <a:gd name="T6" fmla="*/ 2 w 21"/>
                <a:gd name="T7" fmla="*/ 7 h 9"/>
                <a:gd name="T8" fmla="*/ 6 w 21"/>
                <a:gd name="T9" fmla="*/ 9 h 9"/>
                <a:gd name="T10" fmla="*/ 9 w 21"/>
                <a:gd name="T11" fmla="*/ 9 h 9"/>
                <a:gd name="T12" fmla="*/ 13 w 21"/>
                <a:gd name="T13" fmla="*/ 9 h 9"/>
                <a:gd name="T14" fmla="*/ 17 w 21"/>
                <a:gd name="T15" fmla="*/ 7 h 9"/>
                <a:gd name="T16" fmla="*/ 19 w 21"/>
                <a:gd name="T17" fmla="*/ 3 h 9"/>
                <a:gd name="T18" fmla="*/ 21 w 21"/>
                <a:gd name="T19" fmla="*/ 0 h 9"/>
                <a:gd name="T20" fmla="*/ 9 w 21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9"/>
                <a:gd name="T35" fmla="*/ 21 w 21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9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7"/>
                  </a:lnTo>
                  <a:lnTo>
                    <a:pt x="6" y="9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7" name="Freeform 922"/>
            <p:cNvSpPr>
              <a:spLocks/>
            </p:cNvSpPr>
            <p:nvPr/>
          </p:nvSpPr>
          <p:spPr bwMode="auto">
            <a:xfrm>
              <a:off x="2993" y="2496"/>
              <a:ext cx="21" cy="12"/>
            </a:xfrm>
            <a:custGeom>
              <a:avLst/>
              <a:gdLst>
                <a:gd name="T0" fmla="*/ 9 w 21"/>
                <a:gd name="T1" fmla="*/ 12 h 12"/>
                <a:gd name="T2" fmla="*/ 21 w 21"/>
                <a:gd name="T3" fmla="*/ 12 h 12"/>
                <a:gd name="T4" fmla="*/ 19 w 21"/>
                <a:gd name="T5" fmla="*/ 8 h 12"/>
                <a:gd name="T6" fmla="*/ 17 w 21"/>
                <a:gd name="T7" fmla="*/ 4 h 12"/>
                <a:gd name="T8" fmla="*/ 13 w 21"/>
                <a:gd name="T9" fmla="*/ 2 h 12"/>
                <a:gd name="T10" fmla="*/ 9 w 21"/>
                <a:gd name="T11" fmla="*/ 0 h 12"/>
                <a:gd name="T12" fmla="*/ 6 w 21"/>
                <a:gd name="T13" fmla="*/ 2 h 12"/>
                <a:gd name="T14" fmla="*/ 2 w 21"/>
                <a:gd name="T15" fmla="*/ 4 h 12"/>
                <a:gd name="T16" fmla="*/ 0 w 21"/>
                <a:gd name="T17" fmla="*/ 8 h 12"/>
                <a:gd name="T18" fmla="*/ 0 w 21"/>
                <a:gd name="T19" fmla="*/ 12 h 12"/>
                <a:gd name="T20" fmla="*/ 9 w 21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2"/>
                <a:gd name="T35" fmla="*/ 21 w 21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2">
                  <a:moveTo>
                    <a:pt x="9" y="12"/>
                  </a:moveTo>
                  <a:lnTo>
                    <a:pt x="21" y="12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8" name="Freeform 923"/>
            <p:cNvSpPr>
              <a:spLocks/>
            </p:cNvSpPr>
            <p:nvPr/>
          </p:nvSpPr>
          <p:spPr bwMode="auto">
            <a:xfrm>
              <a:off x="2993" y="2713"/>
              <a:ext cx="21" cy="10"/>
            </a:xfrm>
            <a:custGeom>
              <a:avLst/>
              <a:gdLst>
                <a:gd name="T0" fmla="*/ 9 w 21"/>
                <a:gd name="T1" fmla="*/ 0 h 10"/>
                <a:gd name="T2" fmla="*/ 0 w 21"/>
                <a:gd name="T3" fmla="*/ 0 h 10"/>
                <a:gd name="T4" fmla="*/ 0 w 21"/>
                <a:gd name="T5" fmla="*/ 4 h 10"/>
                <a:gd name="T6" fmla="*/ 2 w 21"/>
                <a:gd name="T7" fmla="*/ 8 h 10"/>
                <a:gd name="T8" fmla="*/ 6 w 21"/>
                <a:gd name="T9" fmla="*/ 10 h 10"/>
                <a:gd name="T10" fmla="*/ 9 w 21"/>
                <a:gd name="T11" fmla="*/ 10 h 10"/>
                <a:gd name="T12" fmla="*/ 13 w 21"/>
                <a:gd name="T13" fmla="*/ 10 h 10"/>
                <a:gd name="T14" fmla="*/ 17 w 21"/>
                <a:gd name="T15" fmla="*/ 8 h 10"/>
                <a:gd name="T16" fmla="*/ 19 w 21"/>
                <a:gd name="T17" fmla="*/ 4 h 10"/>
                <a:gd name="T18" fmla="*/ 21 w 21"/>
                <a:gd name="T19" fmla="*/ 0 h 10"/>
                <a:gd name="T20" fmla="*/ 9 w 21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0"/>
                <a:gd name="T35" fmla="*/ 21 w 2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0">
                  <a:moveTo>
                    <a:pt x="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9" y="10"/>
                  </a:lnTo>
                  <a:lnTo>
                    <a:pt x="13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2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999" name="Freeform 924"/>
            <p:cNvSpPr>
              <a:spLocks/>
            </p:cNvSpPr>
            <p:nvPr/>
          </p:nvSpPr>
          <p:spPr bwMode="auto">
            <a:xfrm>
              <a:off x="2993" y="2702"/>
              <a:ext cx="21" cy="11"/>
            </a:xfrm>
            <a:custGeom>
              <a:avLst/>
              <a:gdLst>
                <a:gd name="T0" fmla="*/ 9 w 21"/>
                <a:gd name="T1" fmla="*/ 11 h 11"/>
                <a:gd name="T2" fmla="*/ 21 w 21"/>
                <a:gd name="T3" fmla="*/ 11 h 11"/>
                <a:gd name="T4" fmla="*/ 19 w 21"/>
                <a:gd name="T5" fmla="*/ 8 h 11"/>
                <a:gd name="T6" fmla="*/ 17 w 21"/>
                <a:gd name="T7" fmla="*/ 4 h 11"/>
                <a:gd name="T8" fmla="*/ 13 w 21"/>
                <a:gd name="T9" fmla="*/ 2 h 11"/>
                <a:gd name="T10" fmla="*/ 9 w 21"/>
                <a:gd name="T11" fmla="*/ 0 h 11"/>
                <a:gd name="T12" fmla="*/ 6 w 21"/>
                <a:gd name="T13" fmla="*/ 2 h 11"/>
                <a:gd name="T14" fmla="*/ 2 w 21"/>
                <a:gd name="T15" fmla="*/ 4 h 11"/>
                <a:gd name="T16" fmla="*/ 0 w 21"/>
                <a:gd name="T17" fmla="*/ 8 h 11"/>
                <a:gd name="T18" fmla="*/ 0 w 21"/>
                <a:gd name="T19" fmla="*/ 11 h 11"/>
                <a:gd name="T20" fmla="*/ 9 w 21"/>
                <a:gd name="T21" fmla="*/ 11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1"/>
                <a:gd name="T35" fmla="*/ 21 w 21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1">
                  <a:moveTo>
                    <a:pt x="9" y="11"/>
                  </a:moveTo>
                  <a:lnTo>
                    <a:pt x="21" y="11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0" name="Freeform 925"/>
            <p:cNvSpPr>
              <a:spLocks/>
            </p:cNvSpPr>
            <p:nvPr/>
          </p:nvSpPr>
          <p:spPr bwMode="auto">
            <a:xfrm>
              <a:off x="2993" y="2917"/>
              <a:ext cx="21" cy="11"/>
            </a:xfrm>
            <a:custGeom>
              <a:avLst/>
              <a:gdLst>
                <a:gd name="T0" fmla="*/ 9 w 21"/>
                <a:gd name="T1" fmla="*/ 0 h 11"/>
                <a:gd name="T2" fmla="*/ 9 w 21"/>
                <a:gd name="T3" fmla="*/ 2 h 11"/>
                <a:gd name="T4" fmla="*/ 9 w 21"/>
                <a:gd name="T5" fmla="*/ 0 h 11"/>
                <a:gd name="T6" fmla="*/ 9 w 21"/>
                <a:gd name="T7" fmla="*/ 2 h 11"/>
                <a:gd name="T8" fmla="*/ 9 w 21"/>
                <a:gd name="T9" fmla="*/ 0 h 11"/>
                <a:gd name="T10" fmla="*/ 0 w 21"/>
                <a:gd name="T11" fmla="*/ 0 h 11"/>
                <a:gd name="T12" fmla="*/ 0 w 21"/>
                <a:gd name="T13" fmla="*/ 6 h 11"/>
                <a:gd name="T14" fmla="*/ 2 w 21"/>
                <a:gd name="T15" fmla="*/ 8 h 11"/>
                <a:gd name="T16" fmla="*/ 6 w 21"/>
                <a:gd name="T17" fmla="*/ 11 h 11"/>
                <a:gd name="T18" fmla="*/ 9 w 21"/>
                <a:gd name="T19" fmla="*/ 11 h 11"/>
                <a:gd name="T20" fmla="*/ 13 w 21"/>
                <a:gd name="T21" fmla="*/ 11 h 11"/>
                <a:gd name="T22" fmla="*/ 17 w 21"/>
                <a:gd name="T23" fmla="*/ 8 h 11"/>
                <a:gd name="T24" fmla="*/ 19 w 21"/>
                <a:gd name="T25" fmla="*/ 6 h 11"/>
                <a:gd name="T26" fmla="*/ 21 w 21"/>
                <a:gd name="T27" fmla="*/ 0 h 11"/>
                <a:gd name="T28" fmla="*/ 9 w 21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1"/>
                <a:gd name="T47" fmla="*/ 21 w 21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1">
                  <a:moveTo>
                    <a:pt x="9" y="0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11"/>
                  </a:lnTo>
                  <a:lnTo>
                    <a:pt x="9" y="11"/>
                  </a:lnTo>
                  <a:lnTo>
                    <a:pt x="13" y="11"/>
                  </a:lnTo>
                  <a:lnTo>
                    <a:pt x="17" y="8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1" name="Freeform 926"/>
            <p:cNvSpPr>
              <a:spLocks/>
            </p:cNvSpPr>
            <p:nvPr/>
          </p:nvSpPr>
          <p:spPr bwMode="auto">
            <a:xfrm>
              <a:off x="2993" y="2908"/>
              <a:ext cx="21" cy="9"/>
            </a:xfrm>
            <a:custGeom>
              <a:avLst/>
              <a:gdLst>
                <a:gd name="T0" fmla="*/ 9 w 21"/>
                <a:gd name="T1" fmla="*/ 9 h 9"/>
                <a:gd name="T2" fmla="*/ 21 w 21"/>
                <a:gd name="T3" fmla="*/ 9 h 9"/>
                <a:gd name="T4" fmla="*/ 19 w 21"/>
                <a:gd name="T5" fmla="*/ 5 h 9"/>
                <a:gd name="T6" fmla="*/ 17 w 21"/>
                <a:gd name="T7" fmla="*/ 2 h 9"/>
                <a:gd name="T8" fmla="*/ 13 w 21"/>
                <a:gd name="T9" fmla="*/ 0 h 9"/>
                <a:gd name="T10" fmla="*/ 9 w 21"/>
                <a:gd name="T11" fmla="*/ 0 h 9"/>
                <a:gd name="T12" fmla="*/ 6 w 21"/>
                <a:gd name="T13" fmla="*/ 0 h 9"/>
                <a:gd name="T14" fmla="*/ 2 w 21"/>
                <a:gd name="T15" fmla="*/ 2 h 9"/>
                <a:gd name="T16" fmla="*/ 0 w 21"/>
                <a:gd name="T17" fmla="*/ 5 h 9"/>
                <a:gd name="T18" fmla="*/ 0 w 21"/>
                <a:gd name="T19" fmla="*/ 9 h 9"/>
                <a:gd name="T20" fmla="*/ 9 w 21"/>
                <a:gd name="T21" fmla="*/ 9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9"/>
                <a:gd name="T35" fmla="*/ 21 w 21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9">
                  <a:moveTo>
                    <a:pt x="9" y="9"/>
                  </a:moveTo>
                  <a:lnTo>
                    <a:pt x="21" y="9"/>
                  </a:lnTo>
                  <a:lnTo>
                    <a:pt x="19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2" name="Freeform 927"/>
            <p:cNvSpPr>
              <a:spLocks/>
            </p:cNvSpPr>
            <p:nvPr/>
          </p:nvSpPr>
          <p:spPr bwMode="auto">
            <a:xfrm>
              <a:off x="2549" y="2311"/>
              <a:ext cx="46" cy="74"/>
            </a:xfrm>
            <a:custGeom>
              <a:avLst/>
              <a:gdLst>
                <a:gd name="T0" fmla="*/ 27 w 46"/>
                <a:gd name="T1" fmla="*/ 74 h 74"/>
                <a:gd name="T2" fmla="*/ 19 w 46"/>
                <a:gd name="T3" fmla="*/ 74 h 74"/>
                <a:gd name="T4" fmla="*/ 19 w 46"/>
                <a:gd name="T5" fmla="*/ 44 h 74"/>
                <a:gd name="T6" fmla="*/ 0 w 46"/>
                <a:gd name="T7" fmla="*/ 0 h 74"/>
                <a:gd name="T8" fmla="*/ 10 w 46"/>
                <a:gd name="T9" fmla="*/ 0 h 74"/>
                <a:gd name="T10" fmla="*/ 23 w 46"/>
                <a:gd name="T11" fmla="*/ 34 h 74"/>
                <a:gd name="T12" fmla="*/ 36 w 46"/>
                <a:gd name="T13" fmla="*/ 0 h 74"/>
                <a:gd name="T14" fmla="*/ 46 w 46"/>
                <a:gd name="T15" fmla="*/ 0 h 74"/>
                <a:gd name="T16" fmla="*/ 27 w 46"/>
                <a:gd name="T17" fmla="*/ 44 h 74"/>
                <a:gd name="T18" fmla="*/ 27 w 46"/>
                <a:gd name="T19" fmla="*/ 74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74"/>
                <a:gd name="T32" fmla="*/ 46 w 46"/>
                <a:gd name="T33" fmla="*/ 74 h 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74">
                  <a:moveTo>
                    <a:pt x="27" y="74"/>
                  </a:moveTo>
                  <a:lnTo>
                    <a:pt x="19" y="74"/>
                  </a:lnTo>
                  <a:lnTo>
                    <a:pt x="19" y="4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23" y="34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27" y="44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3" name="Freeform 928"/>
            <p:cNvSpPr>
              <a:spLocks/>
            </p:cNvSpPr>
            <p:nvPr/>
          </p:nvSpPr>
          <p:spPr bwMode="auto">
            <a:xfrm>
              <a:off x="2593" y="2310"/>
              <a:ext cx="22" cy="85"/>
            </a:xfrm>
            <a:custGeom>
              <a:avLst/>
              <a:gdLst>
                <a:gd name="T0" fmla="*/ 0 w 22"/>
                <a:gd name="T1" fmla="*/ 85 h 85"/>
                <a:gd name="T2" fmla="*/ 19 w 22"/>
                <a:gd name="T3" fmla="*/ 0 h 85"/>
                <a:gd name="T4" fmla="*/ 22 w 22"/>
                <a:gd name="T5" fmla="*/ 0 h 85"/>
                <a:gd name="T6" fmla="*/ 5 w 22"/>
                <a:gd name="T7" fmla="*/ 85 h 85"/>
                <a:gd name="T8" fmla="*/ 0 w 22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85"/>
                <a:gd name="T17" fmla="*/ 22 w 22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85">
                  <a:moveTo>
                    <a:pt x="0" y="85"/>
                  </a:moveTo>
                  <a:lnTo>
                    <a:pt x="19" y="0"/>
                  </a:lnTo>
                  <a:lnTo>
                    <a:pt x="22" y="0"/>
                  </a:lnTo>
                  <a:lnTo>
                    <a:pt x="5" y="8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4" name="Freeform 929"/>
            <p:cNvSpPr>
              <a:spLocks/>
            </p:cNvSpPr>
            <p:nvPr/>
          </p:nvSpPr>
          <p:spPr bwMode="auto">
            <a:xfrm>
              <a:off x="2614" y="2311"/>
              <a:ext cx="45" cy="74"/>
            </a:xfrm>
            <a:custGeom>
              <a:avLst/>
              <a:gdLst>
                <a:gd name="T0" fmla="*/ 26 w 45"/>
                <a:gd name="T1" fmla="*/ 74 h 74"/>
                <a:gd name="T2" fmla="*/ 20 w 45"/>
                <a:gd name="T3" fmla="*/ 74 h 74"/>
                <a:gd name="T4" fmla="*/ 20 w 45"/>
                <a:gd name="T5" fmla="*/ 44 h 74"/>
                <a:gd name="T6" fmla="*/ 0 w 45"/>
                <a:gd name="T7" fmla="*/ 0 h 74"/>
                <a:gd name="T8" fmla="*/ 9 w 45"/>
                <a:gd name="T9" fmla="*/ 0 h 74"/>
                <a:gd name="T10" fmla="*/ 22 w 45"/>
                <a:gd name="T11" fmla="*/ 34 h 74"/>
                <a:gd name="T12" fmla="*/ 37 w 45"/>
                <a:gd name="T13" fmla="*/ 0 h 74"/>
                <a:gd name="T14" fmla="*/ 45 w 45"/>
                <a:gd name="T15" fmla="*/ 0 h 74"/>
                <a:gd name="T16" fmla="*/ 26 w 45"/>
                <a:gd name="T17" fmla="*/ 44 h 74"/>
                <a:gd name="T18" fmla="*/ 26 w 45"/>
                <a:gd name="T19" fmla="*/ 74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"/>
                <a:gd name="T31" fmla="*/ 0 h 74"/>
                <a:gd name="T32" fmla="*/ 45 w 45"/>
                <a:gd name="T33" fmla="*/ 74 h 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" h="74">
                  <a:moveTo>
                    <a:pt x="26" y="74"/>
                  </a:moveTo>
                  <a:lnTo>
                    <a:pt x="20" y="74"/>
                  </a:lnTo>
                  <a:lnTo>
                    <a:pt x="20" y="4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2" y="34"/>
                  </a:lnTo>
                  <a:lnTo>
                    <a:pt x="37" y="0"/>
                  </a:lnTo>
                  <a:lnTo>
                    <a:pt x="45" y="0"/>
                  </a:lnTo>
                  <a:lnTo>
                    <a:pt x="26" y="44"/>
                  </a:lnTo>
                  <a:lnTo>
                    <a:pt x="26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5" name="Freeform 930"/>
            <p:cNvSpPr>
              <a:spLocks/>
            </p:cNvSpPr>
            <p:nvPr/>
          </p:nvSpPr>
          <p:spPr bwMode="auto">
            <a:xfrm>
              <a:off x="2576" y="3028"/>
              <a:ext cx="43" cy="74"/>
            </a:xfrm>
            <a:custGeom>
              <a:avLst/>
              <a:gdLst>
                <a:gd name="T0" fmla="*/ 26 w 43"/>
                <a:gd name="T1" fmla="*/ 74 h 74"/>
                <a:gd name="T2" fmla="*/ 19 w 43"/>
                <a:gd name="T3" fmla="*/ 74 h 74"/>
                <a:gd name="T4" fmla="*/ 19 w 43"/>
                <a:gd name="T5" fmla="*/ 46 h 74"/>
                <a:gd name="T6" fmla="*/ 0 w 43"/>
                <a:gd name="T7" fmla="*/ 0 h 74"/>
                <a:gd name="T8" fmla="*/ 7 w 43"/>
                <a:gd name="T9" fmla="*/ 0 h 74"/>
                <a:gd name="T10" fmla="*/ 22 w 43"/>
                <a:gd name="T11" fmla="*/ 36 h 74"/>
                <a:gd name="T12" fmla="*/ 36 w 43"/>
                <a:gd name="T13" fmla="*/ 0 h 74"/>
                <a:gd name="T14" fmla="*/ 43 w 43"/>
                <a:gd name="T15" fmla="*/ 0 h 74"/>
                <a:gd name="T16" fmla="*/ 26 w 43"/>
                <a:gd name="T17" fmla="*/ 44 h 74"/>
                <a:gd name="T18" fmla="*/ 26 w 43"/>
                <a:gd name="T19" fmla="*/ 74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74"/>
                <a:gd name="T32" fmla="*/ 43 w 43"/>
                <a:gd name="T33" fmla="*/ 74 h 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74">
                  <a:moveTo>
                    <a:pt x="26" y="74"/>
                  </a:moveTo>
                  <a:lnTo>
                    <a:pt x="19" y="74"/>
                  </a:lnTo>
                  <a:lnTo>
                    <a:pt x="19" y="46"/>
                  </a:lnTo>
                  <a:lnTo>
                    <a:pt x="0" y="0"/>
                  </a:lnTo>
                  <a:lnTo>
                    <a:pt x="7" y="0"/>
                  </a:lnTo>
                  <a:lnTo>
                    <a:pt x="22" y="36"/>
                  </a:lnTo>
                  <a:lnTo>
                    <a:pt x="36" y="0"/>
                  </a:lnTo>
                  <a:lnTo>
                    <a:pt x="43" y="0"/>
                  </a:lnTo>
                  <a:lnTo>
                    <a:pt x="26" y="44"/>
                  </a:lnTo>
                  <a:lnTo>
                    <a:pt x="26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6" name="Freeform 931"/>
            <p:cNvSpPr>
              <a:spLocks/>
            </p:cNvSpPr>
            <p:nvPr/>
          </p:nvSpPr>
          <p:spPr bwMode="auto">
            <a:xfrm>
              <a:off x="2619" y="3027"/>
              <a:ext cx="23" cy="84"/>
            </a:xfrm>
            <a:custGeom>
              <a:avLst/>
              <a:gdLst>
                <a:gd name="T0" fmla="*/ 0 w 23"/>
                <a:gd name="T1" fmla="*/ 84 h 84"/>
                <a:gd name="T2" fmla="*/ 17 w 23"/>
                <a:gd name="T3" fmla="*/ 0 h 84"/>
                <a:gd name="T4" fmla="*/ 23 w 23"/>
                <a:gd name="T5" fmla="*/ 0 h 84"/>
                <a:gd name="T6" fmla="*/ 4 w 23"/>
                <a:gd name="T7" fmla="*/ 84 h 84"/>
                <a:gd name="T8" fmla="*/ 0 w 23"/>
                <a:gd name="T9" fmla="*/ 84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84"/>
                <a:gd name="T17" fmla="*/ 23 w 23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84">
                  <a:moveTo>
                    <a:pt x="0" y="84"/>
                  </a:moveTo>
                  <a:lnTo>
                    <a:pt x="17" y="0"/>
                  </a:lnTo>
                  <a:lnTo>
                    <a:pt x="23" y="0"/>
                  </a:lnTo>
                  <a:lnTo>
                    <a:pt x="4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7" name="Freeform 932"/>
            <p:cNvSpPr>
              <a:spLocks/>
            </p:cNvSpPr>
            <p:nvPr/>
          </p:nvSpPr>
          <p:spPr bwMode="auto">
            <a:xfrm>
              <a:off x="2670" y="3057"/>
              <a:ext cx="10" cy="7"/>
            </a:xfrm>
            <a:custGeom>
              <a:avLst/>
              <a:gdLst>
                <a:gd name="T0" fmla="*/ 8 w 10"/>
                <a:gd name="T1" fmla="*/ 7 h 7"/>
                <a:gd name="T2" fmla="*/ 10 w 10"/>
                <a:gd name="T3" fmla="*/ 5 h 7"/>
                <a:gd name="T4" fmla="*/ 10 w 10"/>
                <a:gd name="T5" fmla="*/ 3 h 7"/>
                <a:gd name="T6" fmla="*/ 8 w 10"/>
                <a:gd name="T7" fmla="*/ 2 h 7"/>
                <a:gd name="T8" fmla="*/ 6 w 10"/>
                <a:gd name="T9" fmla="*/ 0 h 7"/>
                <a:gd name="T10" fmla="*/ 4 w 10"/>
                <a:gd name="T11" fmla="*/ 0 h 7"/>
                <a:gd name="T12" fmla="*/ 2 w 10"/>
                <a:gd name="T13" fmla="*/ 0 h 7"/>
                <a:gd name="T14" fmla="*/ 0 w 10"/>
                <a:gd name="T15" fmla="*/ 0 h 7"/>
                <a:gd name="T16" fmla="*/ 0 w 10"/>
                <a:gd name="T17" fmla="*/ 2 h 7"/>
                <a:gd name="T18" fmla="*/ 8 w 10"/>
                <a:gd name="T19" fmla="*/ 7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7"/>
                <a:gd name="T32" fmla="*/ 10 w 10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7">
                  <a:moveTo>
                    <a:pt x="8" y="7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8" name="Freeform 933"/>
            <p:cNvSpPr>
              <a:spLocks/>
            </p:cNvSpPr>
            <p:nvPr/>
          </p:nvSpPr>
          <p:spPr bwMode="auto">
            <a:xfrm>
              <a:off x="2649" y="3059"/>
              <a:ext cx="29" cy="47"/>
            </a:xfrm>
            <a:custGeom>
              <a:avLst/>
              <a:gdLst>
                <a:gd name="T0" fmla="*/ 4 w 29"/>
                <a:gd name="T1" fmla="*/ 43 h 47"/>
                <a:gd name="T2" fmla="*/ 10 w 29"/>
                <a:gd name="T3" fmla="*/ 47 h 47"/>
                <a:gd name="T4" fmla="*/ 29 w 29"/>
                <a:gd name="T5" fmla="*/ 5 h 47"/>
                <a:gd name="T6" fmla="*/ 21 w 29"/>
                <a:gd name="T7" fmla="*/ 0 h 47"/>
                <a:gd name="T8" fmla="*/ 0 w 29"/>
                <a:gd name="T9" fmla="*/ 41 h 47"/>
                <a:gd name="T10" fmla="*/ 4 w 29"/>
                <a:gd name="T11" fmla="*/ 43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47"/>
                <a:gd name="T20" fmla="*/ 29 w 29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47">
                  <a:moveTo>
                    <a:pt x="4" y="43"/>
                  </a:moveTo>
                  <a:lnTo>
                    <a:pt x="10" y="47"/>
                  </a:lnTo>
                  <a:lnTo>
                    <a:pt x="29" y="5"/>
                  </a:lnTo>
                  <a:lnTo>
                    <a:pt x="21" y="0"/>
                  </a:lnTo>
                  <a:lnTo>
                    <a:pt x="0" y="41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09" name="Freeform 934"/>
            <p:cNvSpPr>
              <a:spLocks/>
            </p:cNvSpPr>
            <p:nvPr/>
          </p:nvSpPr>
          <p:spPr bwMode="auto">
            <a:xfrm>
              <a:off x="2648" y="3100"/>
              <a:ext cx="9" cy="8"/>
            </a:xfrm>
            <a:custGeom>
              <a:avLst/>
              <a:gdLst>
                <a:gd name="T0" fmla="*/ 1 w 9"/>
                <a:gd name="T1" fmla="*/ 0 h 8"/>
                <a:gd name="T2" fmla="*/ 0 w 9"/>
                <a:gd name="T3" fmla="*/ 2 h 8"/>
                <a:gd name="T4" fmla="*/ 1 w 9"/>
                <a:gd name="T5" fmla="*/ 4 h 8"/>
                <a:gd name="T6" fmla="*/ 1 w 9"/>
                <a:gd name="T7" fmla="*/ 6 h 8"/>
                <a:gd name="T8" fmla="*/ 3 w 9"/>
                <a:gd name="T9" fmla="*/ 8 h 8"/>
                <a:gd name="T10" fmla="*/ 5 w 9"/>
                <a:gd name="T11" fmla="*/ 8 h 8"/>
                <a:gd name="T12" fmla="*/ 7 w 9"/>
                <a:gd name="T13" fmla="*/ 8 h 8"/>
                <a:gd name="T14" fmla="*/ 9 w 9"/>
                <a:gd name="T15" fmla="*/ 8 h 8"/>
                <a:gd name="T16" fmla="*/ 9 w 9"/>
                <a:gd name="T17" fmla="*/ 6 h 8"/>
                <a:gd name="T18" fmla="*/ 1 w 9"/>
                <a:gd name="T19" fmla="*/ 0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1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7" y="8"/>
                  </a:lnTo>
                  <a:lnTo>
                    <a:pt x="9" y="8"/>
                  </a:lnTo>
                  <a:lnTo>
                    <a:pt x="9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0" name="Freeform 935"/>
            <p:cNvSpPr>
              <a:spLocks/>
            </p:cNvSpPr>
            <p:nvPr/>
          </p:nvSpPr>
          <p:spPr bwMode="auto">
            <a:xfrm>
              <a:off x="2648" y="3098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3 w 5"/>
                <a:gd name="T3" fmla="*/ 0 h 10"/>
                <a:gd name="T4" fmla="*/ 1 w 5"/>
                <a:gd name="T5" fmla="*/ 0 h 10"/>
                <a:gd name="T6" fmla="*/ 1 w 5"/>
                <a:gd name="T7" fmla="*/ 2 h 10"/>
                <a:gd name="T8" fmla="*/ 0 w 5"/>
                <a:gd name="T9" fmla="*/ 4 h 10"/>
                <a:gd name="T10" fmla="*/ 1 w 5"/>
                <a:gd name="T11" fmla="*/ 6 h 10"/>
                <a:gd name="T12" fmla="*/ 1 w 5"/>
                <a:gd name="T13" fmla="*/ 8 h 10"/>
                <a:gd name="T14" fmla="*/ 3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1" name="Freeform 936"/>
            <p:cNvSpPr>
              <a:spLocks/>
            </p:cNvSpPr>
            <p:nvPr/>
          </p:nvSpPr>
          <p:spPr bwMode="auto">
            <a:xfrm>
              <a:off x="2653" y="3098"/>
              <a:ext cx="42" cy="10"/>
            </a:xfrm>
            <a:custGeom>
              <a:avLst/>
              <a:gdLst>
                <a:gd name="T0" fmla="*/ 42 w 42"/>
                <a:gd name="T1" fmla="*/ 4 h 10"/>
                <a:gd name="T2" fmla="*/ 42 w 42"/>
                <a:gd name="T3" fmla="*/ 0 h 10"/>
                <a:gd name="T4" fmla="*/ 0 w 42"/>
                <a:gd name="T5" fmla="*/ 0 h 10"/>
                <a:gd name="T6" fmla="*/ 0 w 42"/>
                <a:gd name="T7" fmla="*/ 10 h 10"/>
                <a:gd name="T8" fmla="*/ 42 w 42"/>
                <a:gd name="T9" fmla="*/ 10 h 10"/>
                <a:gd name="T10" fmla="*/ 42 w 42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0"/>
                <a:gd name="T20" fmla="*/ 42 w 4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0">
                  <a:moveTo>
                    <a:pt x="42" y="4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2" y="10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2" name="Freeform 937"/>
            <p:cNvSpPr>
              <a:spLocks/>
            </p:cNvSpPr>
            <p:nvPr/>
          </p:nvSpPr>
          <p:spPr bwMode="auto">
            <a:xfrm>
              <a:off x="2695" y="3098"/>
              <a:ext cx="5" cy="10"/>
            </a:xfrm>
            <a:custGeom>
              <a:avLst/>
              <a:gdLst>
                <a:gd name="T0" fmla="*/ 0 w 5"/>
                <a:gd name="T1" fmla="*/ 10 h 10"/>
                <a:gd name="T2" fmla="*/ 2 w 5"/>
                <a:gd name="T3" fmla="*/ 10 h 10"/>
                <a:gd name="T4" fmla="*/ 4 w 5"/>
                <a:gd name="T5" fmla="*/ 8 h 10"/>
                <a:gd name="T6" fmla="*/ 4 w 5"/>
                <a:gd name="T7" fmla="*/ 6 h 10"/>
                <a:gd name="T8" fmla="*/ 5 w 5"/>
                <a:gd name="T9" fmla="*/ 4 h 10"/>
                <a:gd name="T10" fmla="*/ 4 w 5"/>
                <a:gd name="T11" fmla="*/ 2 h 10"/>
                <a:gd name="T12" fmla="*/ 4 w 5"/>
                <a:gd name="T13" fmla="*/ 0 h 10"/>
                <a:gd name="T14" fmla="*/ 2 w 5"/>
                <a:gd name="T15" fmla="*/ 0 h 10"/>
                <a:gd name="T16" fmla="*/ 0 w 5"/>
                <a:gd name="T17" fmla="*/ 0 h 10"/>
                <a:gd name="T18" fmla="*/ 0 w 5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5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3" name="Freeform 938"/>
            <p:cNvSpPr>
              <a:spLocks/>
            </p:cNvSpPr>
            <p:nvPr/>
          </p:nvSpPr>
          <p:spPr bwMode="auto">
            <a:xfrm>
              <a:off x="2691" y="3100"/>
              <a:ext cx="9" cy="8"/>
            </a:xfrm>
            <a:custGeom>
              <a:avLst/>
              <a:gdLst>
                <a:gd name="T0" fmla="*/ 0 w 9"/>
                <a:gd name="T1" fmla="*/ 4 h 8"/>
                <a:gd name="T2" fmla="*/ 0 w 9"/>
                <a:gd name="T3" fmla="*/ 6 h 8"/>
                <a:gd name="T4" fmla="*/ 2 w 9"/>
                <a:gd name="T5" fmla="*/ 8 h 8"/>
                <a:gd name="T6" fmla="*/ 4 w 9"/>
                <a:gd name="T7" fmla="*/ 8 h 8"/>
                <a:gd name="T8" fmla="*/ 6 w 9"/>
                <a:gd name="T9" fmla="*/ 8 h 8"/>
                <a:gd name="T10" fmla="*/ 8 w 9"/>
                <a:gd name="T11" fmla="*/ 6 h 8"/>
                <a:gd name="T12" fmla="*/ 9 w 9"/>
                <a:gd name="T13" fmla="*/ 4 h 8"/>
                <a:gd name="T14" fmla="*/ 9 w 9"/>
                <a:gd name="T15" fmla="*/ 2 h 8"/>
                <a:gd name="T16" fmla="*/ 8 w 9"/>
                <a:gd name="T17" fmla="*/ 0 h 8"/>
                <a:gd name="T18" fmla="*/ 0 w 9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4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4" name="Freeform 939"/>
            <p:cNvSpPr>
              <a:spLocks/>
            </p:cNvSpPr>
            <p:nvPr/>
          </p:nvSpPr>
          <p:spPr bwMode="auto">
            <a:xfrm>
              <a:off x="2670" y="3059"/>
              <a:ext cx="29" cy="45"/>
            </a:xfrm>
            <a:custGeom>
              <a:avLst/>
              <a:gdLst>
                <a:gd name="T0" fmla="*/ 4 w 29"/>
                <a:gd name="T1" fmla="*/ 1 h 45"/>
                <a:gd name="T2" fmla="*/ 0 w 29"/>
                <a:gd name="T3" fmla="*/ 5 h 45"/>
                <a:gd name="T4" fmla="*/ 21 w 29"/>
                <a:gd name="T5" fmla="*/ 45 h 45"/>
                <a:gd name="T6" fmla="*/ 29 w 29"/>
                <a:gd name="T7" fmla="*/ 41 h 45"/>
                <a:gd name="T8" fmla="*/ 10 w 29"/>
                <a:gd name="T9" fmla="*/ 0 h 45"/>
                <a:gd name="T10" fmla="*/ 4 w 29"/>
                <a:gd name="T11" fmla="*/ 1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45"/>
                <a:gd name="T20" fmla="*/ 29 w 29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45">
                  <a:moveTo>
                    <a:pt x="4" y="1"/>
                  </a:moveTo>
                  <a:lnTo>
                    <a:pt x="0" y="5"/>
                  </a:lnTo>
                  <a:lnTo>
                    <a:pt x="21" y="45"/>
                  </a:lnTo>
                  <a:lnTo>
                    <a:pt x="29" y="41"/>
                  </a:lnTo>
                  <a:lnTo>
                    <a:pt x="10" y="0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5" name="Freeform 940"/>
            <p:cNvSpPr>
              <a:spLocks/>
            </p:cNvSpPr>
            <p:nvPr/>
          </p:nvSpPr>
          <p:spPr bwMode="auto">
            <a:xfrm>
              <a:off x="2668" y="3057"/>
              <a:ext cx="12" cy="7"/>
            </a:xfrm>
            <a:custGeom>
              <a:avLst/>
              <a:gdLst>
                <a:gd name="T0" fmla="*/ 12 w 12"/>
                <a:gd name="T1" fmla="*/ 2 h 7"/>
                <a:gd name="T2" fmla="*/ 10 w 12"/>
                <a:gd name="T3" fmla="*/ 0 h 7"/>
                <a:gd name="T4" fmla="*/ 8 w 12"/>
                <a:gd name="T5" fmla="*/ 0 h 7"/>
                <a:gd name="T6" fmla="*/ 6 w 12"/>
                <a:gd name="T7" fmla="*/ 0 h 7"/>
                <a:gd name="T8" fmla="*/ 4 w 12"/>
                <a:gd name="T9" fmla="*/ 0 h 7"/>
                <a:gd name="T10" fmla="*/ 2 w 12"/>
                <a:gd name="T11" fmla="*/ 2 h 7"/>
                <a:gd name="T12" fmla="*/ 0 w 12"/>
                <a:gd name="T13" fmla="*/ 5 h 7"/>
                <a:gd name="T14" fmla="*/ 2 w 12"/>
                <a:gd name="T15" fmla="*/ 7 h 7"/>
                <a:gd name="T16" fmla="*/ 12 w 12"/>
                <a:gd name="T17" fmla="*/ 2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2" y="2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2" y="7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6" name="Freeform 941"/>
            <p:cNvSpPr>
              <a:spLocks/>
            </p:cNvSpPr>
            <p:nvPr/>
          </p:nvSpPr>
          <p:spPr bwMode="auto">
            <a:xfrm>
              <a:off x="3921" y="2302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2 h 6"/>
                <a:gd name="T4" fmla="*/ 2 w 12"/>
                <a:gd name="T5" fmla="*/ 4 h 6"/>
                <a:gd name="T6" fmla="*/ 4 w 12"/>
                <a:gd name="T7" fmla="*/ 6 h 6"/>
                <a:gd name="T8" fmla="*/ 6 w 12"/>
                <a:gd name="T9" fmla="*/ 6 h 6"/>
                <a:gd name="T10" fmla="*/ 8 w 12"/>
                <a:gd name="T11" fmla="*/ 6 h 6"/>
                <a:gd name="T12" fmla="*/ 10 w 12"/>
                <a:gd name="T13" fmla="*/ 4 h 6"/>
                <a:gd name="T14" fmla="*/ 10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7" name="Freeform 942"/>
            <p:cNvSpPr>
              <a:spLocks/>
            </p:cNvSpPr>
            <p:nvPr/>
          </p:nvSpPr>
          <p:spPr bwMode="auto">
            <a:xfrm>
              <a:off x="3906" y="2276"/>
              <a:ext cx="27" cy="26"/>
            </a:xfrm>
            <a:custGeom>
              <a:avLst/>
              <a:gdLst>
                <a:gd name="T0" fmla="*/ 0 w 27"/>
                <a:gd name="T1" fmla="*/ 11 h 26"/>
                <a:gd name="T2" fmla="*/ 4 w 27"/>
                <a:gd name="T3" fmla="*/ 11 h 26"/>
                <a:gd name="T4" fmla="*/ 6 w 27"/>
                <a:gd name="T5" fmla="*/ 13 h 26"/>
                <a:gd name="T6" fmla="*/ 10 w 27"/>
                <a:gd name="T7" fmla="*/ 13 h 26"/>
                <a:gd name="T8" fmla="*/ 12 w 27"/>
                <a:gd name="T9" fmla="*/ 15 h 26"/>
                <a:gd name="T10" fmla="*/ 13 w 27"/>
                <a:gd name="T11" fmla="*/ 17 h 26"/>
                <a:gd name="T12" fmla="*/ 15 w 27"/>
                <a:gd name="T13" fmla="*/ 20 h 26"/>
                <a:gd name="T14" fmla="*/ 15 w 27"/>
                <a:gd name="T15" fmla="*/ 22 h 26"/>
                <a:gd name="T16" fmla="*/ 15 w 27"/>
                <a:gd name="T17" fmla="*/ 26 h 26"/>
                <a:gd name="T18" fmla="*/ 27 w 27"/>
                <a:gd name="T19" fmla="*/ 26 h 26"/>
                <a:gd name="T20" fmla="*/ 25 w 27"/>
                <a:gd name="T21" fmla="*/ 20 h 26"/>
                <a:gd name="T22" fmla="*/ 25 w 27"/>
                <a:gd name="T23" fmla="*/ 17 h 26"/>
                <a:gd name="T24" fmla="*/ 21 w 27"/>
                <a:gd name="T25" fmla="*/ 11 h 26"/>
                <a:gd name="T26" fmla="*/ 19 w 27"/>
                <a:gd name="T27" fmla="*/ 7 h 26"/>
                <a:gd name="T28" fmla="*/ 15 w 27"/>
                <a:gd name="T29" fmla="*/ 5 h 26"/>
                <a:gd name="T30" fmla="*/ 10 w 27"/>
                <a:gd name="T31" fmla="*/ 3 h 26"/>
                <a:gd name="T32" fmla="*/ 6 w 27"/>
                <a:gd name="T33" fmla="*/ 2 h 26"/>
                <a:gd name="T34" fmla="*/ 0 w 27"/>
                <a:gd name="T35" fmla="*/ 0 h 26"/>
                <a:gd name="T36" fmla="*/ 0 w 27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6"/>
                <a:gd name="T59" fmla="*/ 27 w 27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6">
                  <a:moveTo>
                    <a:pt x="0" y="11"/>
                  </a:moveTo>
                  <a:lnTo>
                    <a:pt x="4" y="11"/>
                  </a:lnTo>
                  <a:lnTo>
                    <a:pt x="6" y="13"/>
                  </a:lnTo>
                  <a:lnTo>
                    <a:pt x="10" y="13"/>
                  </a:lnTo>
                  <a:lnTo>
                    <a:pt x="12" y="15"/>
                  </a:lnTo>
                  <a:lnTo>
                    <a:pt x="13" y="17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7" y="26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1" y="11"/>
                  </a:lnTo>
                  <a:lnTo>
                    <a:pt x="19" y="7"/>
                  </a:lnTo>
                  <a:lnTo>
                    <a:pt x="15" y="5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8" name="Freeform 943"/>
            <p:cNvSpPr>
              <a:spLocks/>
            </p:cNvSpPr>
            <p:nvPr/>
          </p:nvSpPr>
          <p:spPr bwMode="auto">
            <a:xfrm>
              <a:off x="3880" y="2276"/>
              <a:ext cx="26" cy="26"/>
            </a:xfrm>
            <a:custGeom>
              <a:avLst/>
              <a:gdLst>
                <a:gd name="T0" fmla="*/ 11 w 26"/>
                <a:gd name="T1" fmla="*/ 26 h 26"/>
                <a:gd name="T2" fmla="*/ 11 w 26"/>
                <a:gd name="T3" fmla="*/ 22 h 26"/>
                <a:gd name="T4" fmla="*/ 13 w 26"/>
                <a:gd name="T5" fmla="*/ 20 h 26"/>
                <a:gd name="T6" fmla="*/ 13 w 26"/>
                <a:gd name="T7" fmla="*/ 17 h 26"/>
                <a:gd name="T8" fmla="*/ 15 w 26"/>
                <a:gd name="T9" fmla="*/ 15 h 26"/>
                <a:gd name="T10" fmla="*/ 17 w 26"/>
                <a:gd name="T11" fmla="*/ 13 h 26"/>
                <a:gd name="T12" fmla="*/ 21 w 26"/>
                <a:gd name="T13" fmla="*/ 13 h 26"/>
                <a:gd name="T14" fmla="*/ 22 w 26"/>
                <a:gd name="T15" fmla="*/ 11 h 26"/>
                <a:gd name="T16" fmla="*/ 26 w 26"/>
                <a:gd name="T17" fmla="*/ 11 h 26"/>
                <a:gd name="T18" fmla="*/ 26 w 26"/>
                <a:gd name="T19" fmla="*/ 0 h 26"/>
                <a:gd name="T20" fmla="*/ 21 w 26"/>
                <a:gd name="T21" fmla="*/ 2 h 26"/>
                <a:gd name="T22" fmla="*/ 17 w 26"/>
                <a:gd name="T23" fmla="*/ 3 h 26"/>
                <a:gd name="T24" fmla="*/ 11 w 26"/>
                <a:gd name="T25" fmla="*/ 5 h 26"/>
                <a:gd name="T26" fmla="*/ 7 w 26"/>
                <a:gd name="T27" fmla="*/ 7 h 26"/>
                <a:gd name="T28" fmla="*/ 5 w 26"/>
                <a:gd name="T29" fmla="*/ 11 h 26"/>
                <a:gd name="T30" fmla="*/ 4 w 26"/>
                <a:gd name="T31" fmla="*/ 17 h 26"/>
                <a:gd name="T32" fmla="*/ 2 w 26"/>
                <a:gd name="T33" fmla="*/ 20 h 26"/>
                <a:gd name="T34" fmla="*/ 0 w 26"/>
                <a:gd name="T35" fmla="*/ 26 h 26"/>
                <a:gd name="T36" fmla="*/ 11 w 26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11" y="26"/>
                  </a:moveTo>
                  <a:lnTo>
                    <a:pt x="11" y="22"/>
                  </a:lnTo>
                  <a:lnTo>
                    <a:pt x="13" y="20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26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1" y="5"/>
                  </a:lnTo>
                  <a:lnTo>
                    <a:pt x="7" y="7"/>
                  </a:lnTo>
                  <a:lnTo>
                    <a:pt x="5" y="11"/>
                  </a:lnTo>
                  <a:lnTo>
                    <a:pt x="4" y="17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19" name="Freeform 944"/>
            <p:cNvSpPr>
              <a:spLocks/>
            </p:cNvSpPr>
            <p:nvPr/>
          </p:nvSpPr>
          <p:spPr bwMode="auto">
            <a:xfrm>
              <a:off x="3880" y="2302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2 h 6"/>
                <a:gd name="T4" fmla="*/ 2 w 11"/>
                <a:gd name="T5" fmla="*/ 4 h 6"/>
                <a:gd name="T6" fmla="*/ 4 w 11"/>
                <a:gd name="T7" fmla="*/ 6 h 6"/>
                <a:gd name="T8" fmla="*/ 5 w 11"/>
                <a:gd name="T9" fmla="*/ 6 h 6"/>
                <a:gd name="T10" fmla="*/ 7 w 11"/>
                <a:gd name="T11" fmla="*/ 6 h 6"/>
                <a:gd name="T12" fmla="*/ 9 w 11"/>
                <a:gd name="T13" fmla="*/ 4 h 6"/>
                <a:gd name="T14" fmla="*/ 11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0" name="Freeform 945"/>
            <p:cNvSpPr>
              <a:spLocks/>
            </p:cNvSpPr>
            <p:nvPr/>
          </p:nvSpPr>
          <p:spPr bwMode="auto">
            <a:xfrm>
              <a:off x="3880" y="2302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2 h 6"/>
                <a:gd name="T4" fmla="*/ 2 w 11"/>
                <a:gd name="T5" fmla="*/ 4 h 6"/>
                <a:gd name="T6" fmla="*/ 4 w 11"/>
                <a:gd name="T7" fmla="*/ 6 h 6"/>
                <a:gd name="T8" fmla="*/ 5 w 11"/>
                <a:gd name="T9" fmla="*/ 6 h 6"/>
                <a:gd name="T10" fmla="*/ 7 w 11"/>
                <a:gd name="T11" fmla="*/ 6 h 6"/>
                <a:gd name="T12" fmla="*/ 9 w 11"/>
                <a:gd name="T13" fmla="*/ 4 h 6"/>
                <a:gd name="T14" fmla="*/ 9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1" name="Freeform 946"/>
            <p:cNvSpPr>
              <a:spLocks/>
            </p:cNvSpPr>
            <p:nvPr/>
          </p:nvSpPr>
          <p:spPr bwMode="auto">
            <a:xfrm>
              <a:off x="3865" y="2276"/>
              <a:ext cx="26" cy="26"/>
            </a:xfrm>
            <a:custGeom>
              <a:avLst/>
              <a:gdLst>
                <a:gd name="T0" fmla="*/ 0 w 26"/>
                <a:gd name="T1" fmla="*/ 11 h 26"/>
                <a:gd name="T2" fmla="*/ 4 w 26"/>
                <a:gd name="T3" fmla="*/ 11 h 26"/>
                <a:gd name="T4" fmla="*/ 5 w 26"/>
                <a:gd name="T5" fmla="*/ 13 h 26"/>
                <a:gd name="T6" fmla="*/ 9 w 26"/>
                <a:gd name="T7" fmla="*/ 13 h 26"/>
                <a:gd name="T8" fmla="*/ 11 w 26"/>
                <a:gd name="T9" fmla="*/ 15 h 26"/>
                <a:gd name="T10" fmla="*/ 13 w 26"/>
                <a:gd name="T11" fmla="*/ 17 h 26"/>
                <a:gd name="T12" fmla="*/ 15 w 26"/>
                <a:gd name="T13" fmla="*/ 20 h 26"/>
                <a:gd name="T14" fmla="*/ 15 w 26"/>
                <a:gd name="T15" fmla="*/ 22 h 26"/>
                <a:gd name="T16" fmla="*/ 15 w 26"/>
                <a:gd name="T17" fmla="*/ 26 h 26"/>
                <a:gd name="T18" fmla="*/ 26 w 26"/>
                <a:gd name="T19" fmla="*/ 26 h 26"/>
                <a:gd name="T20" fmla="*/ 24 w 26"/>
                <a:gd name="T21" fmla="*/ 20 h 26"/>
                <a:gd name="T22" fmla="*/ 24 w 26"/>
                <a:gd name="T23" fmla="*/ 17 h 26"/>
                <a:gd name="T24" fmla="*/ 20 w 26"/>
                <a:gd name="T25" fmla="*/ 11 h 26"/>
                <a:gd name="T26" fmla="*/ 19 w 26"/>
                <a:gd name="T27" fmla="*/ 7 h 26"/>
                <a:gd name="T28" fmla="*/ 15 w 26"/>
                <a:gd name="T29" fmla="*/ 5 h 26"/>
                <a:gd name="T30" fmla="*/ 9 w 26"/>
                <a:gd name="T31" fmla="*/ 3 h 26"/>
                <a:gd name="T32" fmla="*/ 5 w 26"/>
                <a:gd name="T33" fmla="*/ 2 h 26"/>
                <a:gd name="T34" fmla="*/ 0 w 26"/>
                <a:gd name="T35" fmla="*/ 0 h 26"/>
                <a:gd name="T36" fmla="*/ 0 w 26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0" y="11"/>
                  </a:moveTo>
                  <a:lnTo>
                    <a:pt x="4" y="11"/>
                  </a:lnTo>
                  <a:lnTo>
                    <a:pt x="5" y="13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6" y="26"/>
                  </a:lnTo>
                  <a:lnTo>
                    <a:pt x="24" y="20"/>
                  </a:lnTo>
                  <a:lnTo>
                    <a:pt x="24" y="17"/>
                  </a:lnTo>
                  <a:lnTo>
                    <a:pt x="20" y="11"/>
                  </a:lnTo>
                  <a:lnTo>
                    <a:pt x="19" y="7"/>
                  </a:lnTo>
                  <a:lnTo>
                    <a:pt x="15" y="5"/>
                  </a:lnTo>
                  <a:lnTo>
                    <a:pt x="9" y="3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2" name="Freeform 947"/>
            <p:cNvSpPr>
              <a:spLocks/>
            </p:cNvSpPr>
            <p:nvPr/>
          </p:nvSpPr>
          <p:spPr bwMode="auto">
            <a:xfrm>
              <a:off x="3840" y="2276"/>
              <a:ext cx="25" cy="26"/>
            </a:xfrm>
            <a:custGeom>
              <a:avLst/>
              <a:gdLst>
                <a:gd name="T0" fmla="*/ 10 w 25"/>
                <a:gd name="T1" fmla="*/ 26 h 26"/>
                <a:gd name="T2" fmla="*/ 10 w 25"/>
                <a:gd name="T3" fmla="*/ 22 h 26"/>
                <a:gd name="T4" fmla="*/ 12 w 25"/>
                <a:gd name="T5" fmla="*/ 20 h 26"/>
                <a:gd name="T6" fmla="*/ 12 w 25"/>
                <a:gd name="T7" fmla="*/ 17 h 26"/>
                <a:gd name="T8" fmla="*/ 13 w 25"/>
                <a:gd name="T9" fmla="*/ 15 h 26"/>
                <a:gd name="T10" fmla="*/ 17 w 25"/>
                <a:gd name="T11" fmla="*/ 13 h 26"/>
                <a:gd name="T12" fmla="*/ 19 w 25"/>
                <a:gd name="T13" fmla="*/ 13 h 26"/>
                <a:gd name="T14" fmla="*/ 21 w 25"/>
                <a:gd name="T15" fmla="*/ 11 h 26"/>
                <a:gd name="T16" fmla="*/ 25 w 25"/>
                <a:gd name="T17" fmla="*/ 11 h 26"/>
                <a:gd name="T18" fmla="*/ 25 w 25"/>
                <a:gd name="T19" fmla="*/ 0 h 26"/>
                <a:gd name="T20" fmla="*/ 19 w 25"/>
                <a:gd name="T21" fmla="*/ 2 h 26"/>
                <a:gd name="T22" fmla="*/ 15 w 25"/>
                <a:gd name="T23" fmla="*/ 3 h 26"/>
                <a:gd name="T24" fmla="*/ 12 w 25"/>
                <a:gd name="T25" fmla="*/ 5 h 26"/>
                <a:gd name="T26" fmla="*/ 8 w 25"/>
                <a:gd name="T27" fmla="*/ 7 h 26"/>
                <a:gd name="T28" fmla="*/ 4 w 25"/>
                <a:gd name="T29" fmla="*/ 11 h 26"/>
                <a:gd name="T30" fmla="*/ 2 w 25"/>
                <a:gd name="T31" fmla="*/ 17 h 26"/>
                <a:gd name="T32" fmla="*/ 0 w 25"/>
                <a:gd name="T33" fmla="*/ 20 h 26"/>
                <a:gd name="T34" fmla="*/ 0 w 25"/>
                <a:gd name="T35" fmla="*/ 26 h 26"/>
                <a:gd name="T36" fmla="*/ 10 w 25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26"/>
                <a:gd name="T59" fmla="*/ 25 w 25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26">
                  <a:moveTo>
                    <a:pt x="10" y="26"/>
                  </a:moveTo>
                  <a:lnTo>
                    <a:pt x="10" y="22"/>
                  </a:lnTo>
                  <a:lnTo>
                    <a:pt x="12" y="20"/>
                  </a:lnTo>
                  <a:lnTo>
                    <a:pt x="12" y="17"/>
                  </a:lnTo>
                  <a:lnTo>
                    <a:pt x="13" y="15"/>
                  </a:lnTo>
                  <a:lnTo>
                    <a:pt x="17" y="13"/>
                  </a:lnTo>
                  <a:lnTo>
                    <a:pt x="19" y="13"/>
                  </a:lnTo>
                  <a:lnTo>
                    <a:pt x="21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5" y="3"/>
                  </a:lnTo>
                  <a:lnTo>
                    <a:pt x="12" y="5"/>
                  </a:lnTo>
                  <a:lnTo>
                    <a:pt x="8" y="7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3" name="Freeform 948"/>
            <p:cNvSpPr>
              <a:spLocks/>
            </p:cNvSpPr>
            <p:nvPr/>
          </p:nvSpPr>
          <p:spPr bwMode="auto">
            <a:xfrm>
              <a:off x="3840" y="2302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0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4" name="Freeform 949"/>
            <p:cNvSpPr>
              <a:spLocks/>
            </p:cNvSpPr>
            <p:nvPr/>
          </p:nvSpPr>
          <p:spPr bwMode="auto">
            <a:xfrm>
              <a:off x="3840" y="2302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5" name="Freeform 950"/>
            <p:cNvSpPr>
              <a:spLocks/>
            </p:cNvSpPr>
            <p:nvPr/>
          </p:nvSpPr>
          <p:spPr bwMode="auto">
            <a:xfrm>
              <a:off x="3825" y="2276"/>
              <a:ext cx="25" cy="26"/>
            </a:xfrm>
            <a:custGeom>
              <a:avLst/>
              <a:gdLst>
                <a:gd name="T0" fmla="*/ 0 w 25"/>
                <a:gd name="T1" fmla="*/ 11 h 26"/>
                <a:gd name="T2" fmla="*/ 2 w 25"/>
                <a:gd name="T3" fmla="*/ 11 h 26"/>
                <a:gd name="T4" fmla="*/ 6 w 25"/>
                <a:gd name="T5" fmla="*/ 13 h 26"/>
                <a:gd name="T6" fmla="*/ 8 w 25"/>
                <a:gd name="T7" fmla="*/ 13 h 26"/>
                <a:gd name="T8" fmla="*/ 10 w 25"/>
                <a:gd name="T9" fmla="*/ 15 h 26"/>
                <a:gd name="T10" fmla="*/ 11 w 25"/>
                <a:gd name="T11" fmla="*/ 17 h 26"/>
                <a:gd name="T12" fmla="*/ 13 w 25"/>
                <a:gd name="T13" fmla="*/ 20 h 26"/>
                <a:gd name="T14" fmla="*/ 15 w 25"/>
                <a:gd name="T15" fmla="*/ 22 h 26"/>
                <a:gd name="T16" fmla="*/ 15 w 25"/>
                <a:gd name="T17" fmla="*/ 26 h 26"/>
                <a:gd name="T18" fmla="*/ 25 w 25"/>
                <a:gd name="T19" fmla="*/ 26 h 26"/>
                <a:gd name="T20" fmla="*/ 25 w 25"/>
                <a:gd name="T21" fmla="*/ 20 h 26"/>
                <a:gd name="T22" fmla="*/ 23 w 25"/>
                <a:gd name="T23" fmla="*/ 17 h 26"/>
                <a:gd name="T24" fmla="*/ 21 w 25"/>
                <a:gd name="T25" fmla="*/ 11 h 26"/>
                <a:gd name="T26" fmla="*/ 17 w 25"/>
                <a:gd name="T27" fmla="*/ 7 h 26"/>
                <a:gd name="T28" fmla="*/ 13 w 25"/>
                <a:gd name="T29" fmla="*/ 5 h 26"/>
                <a:gd name="T30" fmla="*/ 10 w 25"/>
                <a:gd name="T31" fmla="*/ 3 h 26"/>
                <a:gd name="T32" fmla="*/ 4 w 25"/>
                <a:gd name="T33" fmla="*/ 2 h 26"/>
                <a:gd name="T34" fmla="*/ 0 w 25"/>
                <a:gd name="T35" fmla="*/ 0 h 26"/>
                <a:gd name="T36" fmla="*/ 0 w 25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26"/>
                <a:gd name="T59" fmla="*/ 25 w 25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26">
                  <a:moveTo>
                    <a:pt x="0" y="11"/>
                  </a:moveTo>
                  <a:lnTo>
                    <a:pt x="2" y="11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0" y="15"/>
                  </a:lnTo>
                  <a:lnTo>
                    <a:pt x="11" y="17"/>
                  </a:lnTo>
                  <a:lnTo>
                    <a:pt x="13" y="20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5" y="26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1" y="11"/>
                  </a:lnTo>
                  <a:lnTo>
                    <a:pt x="17" y="7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6" name="Freeform 951"/>
            <p:cNvSpPr>
              <a:spLocks/>
            </p:cNvSpPr>
            <p:nvPr/>
          </p:nvSpPr>
          <p:spPr bwMode="auto">
            <a:xfrm>
              <a:off x="3799" y="2276"/>
              <a:ext cx="26" cy="26"/>
            </a:xfrm>
            <a:custGeom>
              <a:avLst/>
              <a:gdLst>
                <a:gd name="T0" fmla="*/ 9 w 26"/>
                <a:gd name="T1" fmla="*/ 26 h 26"/>
                <a:gd name="T2" fmla="*/ 9 w 26"/>
                <a:gd name="T3" fmla="*/ 22 h 26"/>
                <a:gd name="T4" fmla="*/ 11 w 26"/>
                <a:gd name="T5" fmla="*/ 20 h 26"/>
                <a:gd name="T6" fmla="*/ 13 w 26"/>
                <a:gd name="T7" fmla="*/ 17 h 26"/>
                <a:gd name="T8" fmla="*/ 15 w 26"/>
                <a:gd name="T9" fmla="*/ 15 h 26"/>
                <a:gd name="T10" fmla="*/ 17 w 26"/>
                <a:gd name="T11" fmla="*/ 13 h 26"/>
                <a:gd name="T12" fmla="*/ 19 w 26"/>
                <a:gd name="T13" fmla="*/ 13 h 26"/>
                <a:gd name="T14" fmla="*/ 22 w 26"/>
                <a:gd name="T15" fmla="*/ 11 h 26"/>
                <a:gd name="T16" fmla="*/ 26 w 26"/>
                <a:gd name="T17" fmla="*/ 11 h 26"/>
                <a:gd name="T18" fmla="*/ 26 w 26"/>
                <a:gd name="T19" fmla="*/ 0 h 26"/>
                <a:gd name="T20" fmla="*/ 20 w 26"/>
                <a:gd name="T21" fmla="*/ 2 h 26"/>
                <a:gd name="T22" fmla="*/ 15 w 26"/>
                <a:gd name="T23" fmla="*/ 3 h 26"/>
                <a:gd name="T24" fmla="*/ 11 w 26"/>
                <a:gd name="T25" fmla="*/ 5 h 26"/>
                <a:gd name="T26" fmla="*/ 7 w 26"/>
                <a:gd name="T27" fmla="*/ 7 h 26"/>
                <a:gd name="T28" fmla="*/ 3 w 26"/>
                <a:gd name="T29" fmla="*/ 11 h 26"/>
                <a:gd name="T30" fmla="*/ 2 w 26"/>
                <a:gd name="T31" fmla="*/ 17 h 26"/>
                <a:gd name="T32" fmla="*/ 0 w 26"/>
                <a:gd name="T33" fmla="*/ 20 h 26"/>
                <a:gd name="T34" fmla="*/ 0 w 26"/>
                <a:gd name="T35" fmla="*/ 26 h 26"/>
                <a:gd name="T36" fmla="*/ 9 w 26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9" y="26"/>
                  </a:moveTo>
                  <a:lnTo>
                    <a:pt x="9" y="22"/>
                  </a:lnTo>
                  <a:lnTo>
                    <a:pt x="11" y="20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9" y="13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3"/>
                  </a:lnTo>
                  <a:lnTo>
                    <a:pt x="11" y="5"/>
                  </a:lnTo>
                  <a:lnTo>
                    <a:pt x="7" y="7"/>
                  </a:lnTo>
                  <a:lnTo>
                    <a:pt x="3" y="11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9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7" name="Freeform 952"/>
            <p:cNvSpPr>
              <a:spLocks/>
            </p:cNvSpPr>
            <p:nvPr/>
          </p:nvSpPr>
          <p:spPr bwMode="auto">
            <a:xfrm>
              <a:off x="3799" y="2302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2 w 9"/>
                <a:gd name="T5" fmla="*/ 4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7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8" name="Freeform 953"/>
            <p:cNvSpPr>
              <a:spLocks/>
            </p:cNvSpPr>
            <p:nvPr/>
          </p:nvSpPr>
          <p:spPr bwMode="auto">
            <a:xfrm>
              <a:off x="3716" y="2296"/>
              <a:ext cx="5" cy="12"/>
            </a:xfrm>
            <a:custGeom>
              <a:avLst/>
              <a:gdLst>
                <a:gd name="T0" fmla="*/ 5 w 5"/>
                <a:gd name="T1" fmla="*/ 0 h 12"/>
                <a:gd name="T2" fmla="*/ 3 w 5"/>
                <a:gd name="T3" fmla="*/ 2 h 12"/>
                <a:gd name="T4" fmla="*/ 2 w 5"/>
                <a:gd name="T5" fmla="*/ 2 h 12"/>
                <a:gd name="T6" fmla="*/ 2 w 5"/>
                <a:gd name="T7" fmla="*/ 4 h 12"/>
                <a:gd name="T8" fmla="*/ 0 w 5"/>
                <a:gd name="T9" fmla="*/ 6 h 12"/>
                <a:gd name="T10" fmla="*/ 2 w 5"/>
                <a:gd name="T11" fmla="*/ 8 h 12"/>
                <a:gd name="T12" fmla="*/ 2 w 5"/>
                <a:gd name="T13" fmla="*/ 10 h 12"/>
                <a:gd name="T14" fmla="*/ 3 w 5"/>
                <a:gd name="T15" fmla="*/ 12 h 12"/>
                <a:gd name="T16" fmla="*/ 5 w 5"/>
                <a:gd name="T17" fmla="*/ 12 h 12"/>
                <a:gd name="T18" fmla="*/ 5 w 5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2"/>
                <a:gd name="T32" fmla="*/ 5 w 5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2">
                  <a:moveTo>
                    <a:pt x="5" y="0"/>
                  </a:moveTo>
                  <a:lnTo>
                    <a:pt x="3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29" name="Freeform 954"/>
            <p:cNvSpPr>
              <a:spLocks/>
            </p:cNvSpPr>
            <p:nvPr/>
          </p:nvSpPr>
          <p:spPr bwMode="auto">
            <a:xfrm>
              <a:off x="3721" y="2296"/>
              <a:ext cx="83" cy="12"/>
            </a:xfrm>
            <a:custGeom>
              <a:avLst/>
              <a:gdLst>
                <a:gd name="T0" fmla="*/ 83 w 83"/>
                <a:gd name="T1" fmla="*/ 6 h 12"/>
                <a:gd name="T2" fmla="*/ 83 w 83"/>
                <a:gd name="T3" fmla="*/ 0 h 12"/>
                <a:gd name="T4" fmla="*/ 0 w 83"/>
                <a:gd name="T5" fmla="*/ 0 h 12"/>
                <a:gd name="T6" fmla="*/ 0 w 83"/>
                <a:gd name="T7" fmla="*/ 12 h 12"/>
                <a:gd name="T8" fmla="*/ 83 w 83"/>
                <a:gd name="T9" fmla="*/ 12 h 12"/>
                <a:gd name="T10" fmla="*/ 83 w 83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2"/>
                <a:gd name="T20" fmla="*/ 83 w 8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2">
                  <a:moveTo>
                    <a:pt x="83" y="6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83" y="12"/>
                  </a:lnTo>
                  <a:lnTo>
                    <a:pt x="8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0" name="Freeform 955"/>
            <p:cNvSpPr>
              <a:spLocks/>
            </p:cNvSpPr>
            <p:nvPr/>
          </p:nvSpPr>
          <p:spPr bwMode="auto">
            <a:xfrm>
              <a:off x="3804" y="2296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2 w 4"/>
                <a:gd name="T3" fmla="*/ 12 h 12"/>
                <a:gd name="T4" fmla="*/ 4 w 4"/>
                <a:gd name="T5" fmla="*/ 10 h 12"/>
                <a:gd name="T6" fmla="*/ 4 w 4"/>
                <a:gd name="T7" fmla="*/ 8 h 12"/>
                <a:gd name="T8" fmla="*/ 4 w 4"/>
                <a:gd name="T9" fmla="*/ 6 h 12"/>
                <a:gd name="T10" fmla="*/ 4 w 4"/>
                <a:gd name="T11" fmla="*/ 4 h 12"/>
                <a:gd name="T12" fmla="*/ 4 w 4"/>
                <a:gd name="T13" fmla="*/ 2 h 12"/>
                <a:gd name="T14" fmla="*/ 2 w 4"/>
                <a:gd name="T15" fmla="*/ 2 h 12"/>
                <a:gd name="T16" fmla="*/ 0 w 4"/>
                <a:gd name="T17" fmla="*/ 0 h 12"/>
                <a:gd name="T18" fmla="*/ 0 w 4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0" y="12"/>
                  </a:moveTo>
                  <a:lnTo>
                    <a:pt x="2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1" name="Freeform 956"/>
            <p:cNvSpPr>
              <a:spLocks/>
            </p:cNvSpPr>
            <p:nvPr/>
          </p:nvSpPr>
          <p:spPr bwMode="auto">
            <a:xfrm>
              <a:off x="4742" y="2298"/>
              <a:ext cx="10" cy="10"/>
            </a:xfrm>
            <a:custGeom>
              <a:avLst/>
              <a:gdLst>
                <a:gd name="T0" fmla="*/ 2 w 10"/>
                <a:gd name="T1" fmla="*/ 0 h 10"/>
                <a:gd name="T2" fmla="*/ 2 w 10"/>
                <a:gd name="T3" fmla="*/ 2 h 10"/>
                <a:gd name="T4" fmla="*/ 0 w 10"/>
                <a:gd name="T5" fmla="*/ 4 h 10"/>
                <a:gd name="T6" fmla="*/ 2 w 10"/>
                <a:gd name="T7" fmla="*/ 6 h 10"/>
                <a:gd name="T8" fmla="*/ 2 w 10"/>
                <a:gd name="T9" fmla="*/ 8 h 10"/>
                <a:gd name="T10" fmla="*/ 4 w 10"/>
                <a:gd name="T11" fmla="*/ 8 h 10"/>
                <a:gd name="T12" fmla="*/ 6 w 10"/>
                <a:gd name="T13" fmla="*/ 10 h 10"/>
                <a:gd name="T14" fmla="*/ 8 w 10"/>
                <a:gd name="T15" fmla="*/ 10 h 10"/>
                <a:gd name="T16" fmla="*/ 10 w 10"/>
                <a:gd name="T17" fmla="*/ 8 h 10"/>
                <a:gd name="T18" fmla="*/ 2 w 1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10"/>
                <a:gd name="T32" fmla="*/ 10 w 1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10">
                  <a:moveTo>
                    <a:pt x="2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2" name="Freeform 957"/>
            <p:cNvSpPr>
              <a:spLocks/>
            </p:cNvSpPr>
            <p:nvPr/>
          </p:nvSpPr>
          <p:spPr bwMode="auto">
            <a:xfrm>
              <a:off x="4744" y="2236"/>
              <a:ext cx="89" cy="70"/>
            </a:xfrm>
            <a:custGeom>
              <a:avLst/>
              <a:gdLst>
                <a:gd name="T0" fmla="*/ 87 w 89"/>
                <a:gd name="T1" fmla="*/ 4 h 70"/>
                <a:gd name="T2" fmla="*/ 83 w 89"/>
                <a:gd name="T3" fmla="*/ 0 h 70"/>
                <a:gd name="T4" fmla="*/ 0 w 89"/>
                <a:gd name="T5" fmla="*/ 62 h 70"/>
                <a:gd name="T6" fmla="*/ 8 w 89"/>
                <a:gd name="T7" fmla="*/ 70 h 70"/>
                <a:gd name="T8" fmla="*/ 89 w 89"/>
                <a:gd name="T9" fmla="*/ 9 h 70"/>
                <a:gd name="T10" fmla="*/ 87 w 89"/>
                <a:gd name="T11" fmla="*/ 4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"/>
                <a:gd name="T19" fmla="*/ 0 h 70"/>
                <a:gd name="T20" fmla="*/ 89 w 89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" h="70">
                  <a:moveTo>
                    <a:pt x="87" y="4"/>
                  </a:moveTo>
                  <a:lnTo>
                    <a:pt x="83" y="0"/>
                  </a:lnTo>
                  <a:lnTo>
                    <a:pt x="0" y="62"/>
                  </a:lnTo>
                  <a:lnTo>
                    <a:pt x="8" y="70"/>
                  </a:lnTo>
                  <a:lnTo>
                    <a:pt x="89" y="9"/>
                  </a:lnTo>
                  <a:lnTo>
                    <a:pt x="8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3" name="Freeform 958"/>
            <p:cNvSpPr>
              <a:spLocks/>
            </p:cNvSpPr>
            <p:nvPr/>
          </p:nvSpPr>
          <p:spPr bwMode="auto">
            <a:xfrm>
              <a:off x="4827" y="2236"/>
              <a:ext cx="8" cy="9"/>
            </a:xfrm>
            <a:custGeom>
              <a:avLst/>
              <a:gdLst>
                <a:gd name="T0" fmla="*/ 6 w 8"/>
                <a:gd name="T1" fmla="*/ 9 h 9"/>
                <a:gd name="T2" fmla="*/ 8 w 8"/>
                <a:gd name="T3" fmla="*/ 8 h 9"/>
                <a:gd name="T4" fmla="*/ 8 w 8"/>
                <a:gd name="T5" fmla="*/ 6 h 9"/>
                <a:gd name="T6" fmla="*/ 8 w 8"/>
                <a:gd name="T7" fmla="*/ 4 h 9"/>
                <a:gd name="T8" fmla="*/ 8 w 8"/>
                <a:gd name="T9" fmla="*/ 2 h 9"/>
                <a:gd name="T10" fmla="*/ 6 w 8"/>
                <a:gd name="T11" fmla="*/ 0 h 9"/>
                <a:gd name="T12" fmla="*/ 4 w 8"/>
                <a:gd name="T13" fmla="*/ 0 h 9"/>
                <a:gd name="T14" fmla="*/ 2 w 8"/>
                <a:gd name="T15" fmla="*/ 0 h 9"/>
                <a:gd name="T16" fmla="*/ 0 w 8"/>
                <a:gd name="T17" fmla="*/ 0 h 9"/>
                <a:gd name="T18" fmla="*/ 6 w 8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9"/>
                <a:gd name="T32" fmla="*/ 8 w 8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9">
                  <a:moveTo>
                    <a:pt x="6" y="9"/>
                  </a:moveTo>
                  <a:lnTo>
                    <a:pt x="8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4" name="Freeform 959"/>
            <p:cNvSpPr>
              <a:spLocks/>
            </p:cNvSpPr>
            <p:nvPr/>
          </p:nvSpPr>
          <p:spPr bwMode="auto">
            <a:xfrm>
              <a:off x="4825" y="2296"/>
              <a:ext cx="6" cy="12"/>
            </a:xfrm>
            <a:custGeom>
              <a:avLst/>
              <a:gdLst>
                <a:gd name="T0" fmla="*/ 6 w 6"/>
                <a:gd name="T1" fmla="*/ 0 h 12"/>
                <a:gd name="T2" fmla="*/ 2 w 6"/>
                <a:gd name="T3" fmla="*/ 2 h 12"/>
                <a:gd name="T4" fmla="*/ 0 w 6"/>
                <a:gd name="T5" fmla="*/ 4 h 12"/>
                <a:gd name="T6" fmla="*/ 0 w 6"/>
                <a:gd name="T7" fmla="*/ 6 h 12"/>
                <a:gd name="T8" fmla="*/ 0 w 6"/>
                <a:gd name="T9" fmla="*/ 8 h 12"/>
                <a:gd name="T10" fmla="*/ 2 w 6"/>
                <a:gd name="T11" fmla="*/ 10 h 12"/>
                <a:gd name="T12" fmla="*/ 2 w 6"/>
                <a:gd name="T13" fmla="*/ 12 h 12"/>
                <a:gd name="T14" fmla="*/ 6 w 6"/>
                <a:gd name="T15" fmla="*/ 12 h 12"/>
                <a:gd name="T16" fmla="*/ 6 w 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2"/>
                <a:gd name="T29" fmla="*/ 6 w 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2">
                  <a:moveTo>
                    <a:pt x="6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5" name="Freeform 960"/>
            <p:cNvSpPr>
              <a:spLocks/>
            </p:cNvSpPr>
            <p:nvPr/>
          </p:nvSpPr>
          <p:spPr bwMode="auto">
            <a:xfrm>
              <a:off x="4831" y="2296"/>
              <a:ext cx="164" cy="12"/>
            </a:xfrm>
            <a:custGeom>
              <a:avLst/>
              <a:gdLst>
                <a:gd name="T0" fmla="*/ 164 w 164"/>
                <a:gd name="T1" fmla="*/ 6 h 12"/>
                <a:gd name="T2" fmla="*/ 164 w 164"/>
                <a:gd name="T3" fmla="*/ 0 h 12"/>
                <a:gd name="T4" fmla="*/ 0 w 164"/>
                <a:gd name="T5" fmla="*/ 0 h 12"/>
                <a:gd name="T6" fmla="*/ 0 w 164"/>
                <a:gd name="T7" fmla="*/ 12 h 12"/>
                <a:gd name="T8" fmla="*/ 164 w 164"/>
                <a:gd name="T9" fmla="*/ 12 h 12"/>
                <a:gd name="T10" fmla="*/ 164 w 164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12"/>
                <a:gd name="T20" fmla="*/ 164 w 164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12">
                  <a:moveTo>
                    <a:pt x="164" y="6"/>
                  </a:moveTo>
                  <a:lnTo>
                    <a:pt x="16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4" y="12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6" name="Freeform 961"/>
            <p:cNvSpPr>
              <a:spLocks/>
            </p:cNvSpPr>
            <p:nvPr/>
          </p:nvSpPr>
          <p:spPr bwMode="auto">
            <a:xfrm>
              <a:off x="4995" y="2296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2 w 4"/>
                <a:gd name="T3" fmla="*/ 12 h 12"/>
                <a:gd name="T4" fmla="*/ 4 w 4"/>
                <a:gd name="T5" fmla="*/ 10 h 12"/>
                <a:gd name="T6" fmla="*/ 4 w 4"/>
                <a:gd name="T7" fmla="*/ 8 h 12"/>
                <a:gd name="T8" fmla="*/ 4 w 4"/>
                <a:gd name="T9" fmla="*/ 6 h 12"/>
                <a:gd name="T10" fmla="*/ 4 w 4"/>
                <a:gd name="T11" fmla="*/ 4 h 12"/>
                <a:gd name="T12" fmla="*/ 4 w 4"/>
                <a:gd name="T13" fmla="*/ 2 h 12"/>
                <a:gd name="T14" fmla="*/ 2 w 4"/>
                <a:gd name="T15" fmla="*/ 2 h 12"/>
                <a:gd name="T16" fmla="*/ 0 w 4"/>
                <a:gd name="T17" fmla="*/ 0 h 12"/>
                <a:gd name="T18" fmla="*/ 0 w 4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0" y="12"/>
                  </a:moveTo>
                  <a:lnTo>
                    <a:pt x="2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7" name="Freeform 962"/>
            <p:cNvSpPr>
              <a:spLocks/>
            </p:cNvSpPr>
            <p:nvPr/>
          </p:nvSpPr>
          <p:spPr bwMode="auto">
            <a:xfrm>
              <a:off x="4497" y="2302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2 w 9"/>
                <a:gd name="T5" fmla="*/ 4 h 6"/>
                <a:gd name="T6" fmla="*/ 4 w 9"/>
                <a:gd name="T7" fmla="*/ 6 h 6"/>
                <a:gd name="T8" fmla="*/ 6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8" name="Freeform 963"/>
            <p:cNvSpPr>
              <a:spLocks/>
            </p:cNvSpPr>
            <p:nvPr/>
          </p:nvSpPr>
          <p:spPr bwMode="auto">
            <a:xfrm>
              <a:off x="4482" y="2276"/>
              <a:ext cx="24" cy="26"/>
            </a:xfrm>
            <a:custGeom>
              <a:avLst/>
              <a:gdLst>
                <a:gd name="T0" fmla="*/ 0 w 24"/>
                <a:gd name="T1" fmla="*/ 11 h 26"/>
                <a:gd name="T2" fmla="*/ 2 w 24"/>
                <a:gd name="T3" fmla="*/ 11 h 26"/>
                <a:gd name="T4" fmla="*/ 5 w 24"/>
                <a:gd name="T5" fmla="*/ 13 h 26"/>
                <a:gd name="T6" fmla="*/ 7 w 24"/>
                <a:gd name="T7" fmla="*/ 13 h 26"/>
                <a:gd name="T8" fmla="*/ 11 w 24"/>
                <a:gd name="T9" fmla="*/ 15 h 26"/>
                <a:gd name="T10" fmla="*/ 13 w 24"/>
                <a:gd name="T11" fmla="*/ 17 h 26"/>
                <a:gd name="T12" fmla="*/ 13 w 24"/>
                <a:gd name="T13" fmla="*/ 20 h 26"/>
                <a:gd name="T14" fmla="*/ 15 w 24"/>
                <a:gd name="T15" fmla="*/ 22 h 26"/>
                <a:gd name="T16" fmla="*/ 15 w 24"/>
                <a:gd name="T17" fmla="*/ 26 h 26"/>
                <a:gd name="T18" fmla="*/ 24 w 24"/>
                <a:gd name="T19" fmla="*/ 26 h 26"/>
                <a:gd name="T20" fmla="*/ 24 w 24"/>
                <a:gd name="T21" fmla="*/ 20 h 26"/>
                <a:gd name="T22" fmla="*/ 22 w 24"/>
                <a:gd name="T23" fmla="*/ 17 h 26"/>
                <a:gd name="T24" fmla="*/ 21 w 24"/>
                <a:gd name="T25" fmla="*/ 11 h 26"/>
                <a:gd name="T26" fmla="*/ 17 w 24"/>
                <a:gd name="T27" fmla="*/ 7 h 26"/>
                <a:gd name="T28" fmla="*/ 13 w 24"/>
                <a:gd name="T29" fmla="*/ 5 h 26"/>
                <a:gd name="T30" fmla="*/ 9 w 24"/>
                <a:gd name="T31" fmla="*/ 3 h 26"/>
                <a:gd name="T32" fmla="*/ 4 w 24"/>
                <a:gd name="T33" fmla="*/ 2 h 26"/>
                <a:gd name="T34" fmla="*/ 0 w 24"/>
                <a:gd name="T35" fmla="*/ 0 h 26"/>
                <a:gd name="T36" fmla="*/ 0 w 24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0" y="11"/>
                  </a:moveTo>
                  <a:lnTo>
                    <a:pt x="2" y="11"/>
                  </a:lnTo>
                  <a:lnTo>
                    <a:pt x="5" y="13"/>
                  </a:lnTo>
                  <a:lnTo>
                    <a:pt x="7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20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21" y="11"/>
                  </a:lnTo>
                  <a:lnTo>
                    <a:pt x="17" y="7"/>
                  </a:lnTo>
                  <a:lnTo>
                    <a:pt x="13" y="5"/>
                  </a:lnTo>
                  <a:lnTo>
                    <a:pt x="9" y="3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39" name="Freeform 964"/>
            <p:cNvSpPr>
              <a:spLocks/>
            </p:cNvSpPr>
            <p:nvPr/>
          </p:nvSpPr>
          <p:spPr bwMode="auto">
            <a:xfrm>
              <a:off x="4455" y="2276"/>
              <a:ext cx="27" cy="26"/>
            </a:xfrm>
            <a:custGeom>
              <a:avLst/>
              <a:gdLst>
                <a:gd name="T0" fmla="*/ 12 w 27"/>
                <a:gd name="T1" fmla="*/ 26 h 26"/>
                <a:gd name="T2" fmla="*/ 12 w 27"/>
                <a:gd name="T3" fmla="*/ 22 h 26"/>
                <a:gd name="T4" fmla="*/ 12 w 27"/>
                <a:gd name="T5" fmla="*/ 20 h 26"/>
                <a:gd name="T6" fmla="*/ 14 w 27"/>
                <a:gd name="T7" fmla="*/ 17 h 26"/>
                <a:gd name="T8" fmla="*/ 15 w 27"/>
                <a:gd name="T9" fmla="*/ 15 h 26"/>
                <a:gd name="T10" fmla="*/ 17 w 27"/>
                <a:gd name="T11" fmla="*/ 13 h 26"/>
                <a:gd name="T12" fmla="*/ 21 w 27"/>
                <a:gd name="T13" fmla="*/ 13 h 26"/>
                <a:gd name="T14" fmla="*/ 23 w 27"/>
                <a:gd name="T15" fmla="*/ 11 h 26"/>
                <a:gd name="T16" fmla="*/ 27 w 27"/>
                <a:gd name="T17" fmla="*/ 11 h 26"/>
                <a:gd name="T18" fmla="*/ 27 w 27"/>
                <a:gd name="T19" fmla="*/ 0 h 26"/>
                <a:gd name="T20" fmla="*/ 21 w 27"/>
                <a:gd name="T21" fmla="*/ 2 h 26"/>
                <a:gd name="T22" fmla="*/ 17 w 27"/>
                <a:gd name="T23" fmla="*/ 3 h 26"/>
                <a:gd name="T24" fmla="*/ 12 w 27"/>
                <a:gd name="T25" fmla="*/ 5 h 26"/>
                <a:gd name="T26" fmla="*/ 8 w 27"/>
                <a:gd name="T27" fmla="*/ 7 h 26"/>
                <a:gd name="T28" fmla="*/ 6 w 27"/>
                <a:gd name="T29" fmla="*/ 11 h 26"/>
                <a:gd name="T30" fmla="*/ 2 w 27"/>
                <a:gd name="T31" fmla="*/ 17 h 26"/>
                <a:gd name="T32" fmla="*/ 0 w 27"/>
                <a:gd name="T33" fmla="*/ 20 h 26"/>
                <a:gd name="T34" fmla="*/ 0 w 27"/>
                <a:gd name="T35" fmla="*/ 26 h 26"/>
                <a:gd name="T36" fmla="*/ 12 w 27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6"/>
                <a:gd name="T59" fmla="*/ 27 w 27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6">
                  <a:moveTo>
                    <a:pt x="12" y="26"/>
                  </a:moveTo>
                  <a:lnTo>
                    <a:pt x="12" y="22"/>
                  </a:lnTo>
                  <a:lnTo>
                    <a:pt x="12" y="20"/>
                  </a:lnTo>
                  <a:lnTo>
                    <a:pt x="14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3" y="11"/>
                  </a:lnTo>
                  <a:lnTo>
                    <a:pt x="27" y="11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2" y="5"/>
                  </a:lnTo>
                  <a:lnTo>
                    <a:pt x="8" y="7"/>
                  </a:lnTo>
                  <a:lnTo>
                    <a:pt x="6" y="11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0" name="Freeform 965"/>
            <p:cNvSpPr>
              <a:spLocks/>
            </p:cNvSpPr>
            <p:nvPr/>
          </p:nvSpPr>
          <p:spPr bwMode="auto">
            <a:xfrm>
              <a:off x="4455" y="2302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2 h 6"/>
                <a:gd name="T4" fmla="*/ 2 w 12"/>
                <a:gd name="T5" fmla="*/ 4 h 6"/>
                <a:gd name="T6" fmla="*/ 4 w 12"/>
                <a:gd name="T7" fmla="*/ 6 h 6"/>
                <a:gd name="T8" fmla="*/ 6 w 12"/>
                <a:gd name="T9" fmla="*/ 6 h 6"/>
                <a:gd name="T10" fmla="*/ 8 w 12"/>
                <a:gd name="T11" fmla="*/ 6 h 6"/>
                <a:gd name="T12" fmla="*/ 10 w 12"/>
                <a:gd name="T13" fmla="*/ 4 h 6"/>
                <a:gd name="T14" fmla="*/ 10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1" name="Freeform 966"/>
            <p:cNvSpPr>
              <a:spLocks/>
            </p:cNvSpPr>
            <p:nvPr/>
          </p:nvSpPr>
          <p:spPr bwMode="auto">
            <a:xfrm>
              <a:off x="4538" y="2302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0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2" name="Freeform 967"/>
            <p:cNvSpPr>
              <a:spLocks/>
            </p:cNvSpPr>
            <p:nvPr/>
          </p:nvSpPr>
          <p:spPr bwMode="auto">
            <a:xfrm>
              <a:off x="4521" y="2276"/>
              <a:ext cx="27" cy="26"/>
            </a:xfrm>
            <a:custGeom>
              <a:avLst/>
              <a:gdLst>
                <a:gd name="T0" fmla="*/ 0 w 27"/>
                <a:gd name="T1" fmla="*/ 11 h 26"/>
                <a:gd name="T2" fmla="*/ 4 w 27"/>
                <a:gd name="T3" fmla="*/ 11 h 26"/>
                <a:gd name="T4" fmla="*/ 8 w 27"/>
                <a:gd name="T5" fmla="*/ 13 h 26"/>
                <a:gd name="T6" fmla="*/ 10 w 27"/>
                <a:gd name="T7" fmla="*/ 13 h 26"/>
                <a:gd name="T8" fmla="*/ 12 w 27"/>
                <a:gd name="T9" fmla="*/ 15 h 26"/>
                <a:gd name="T10" fmla="*/ 14 w 27"/>
                <a:gd name="T11" fmla="*/ 17 h 26"/>
                <a:gd name="T12" fmla="*/ 16 w 27"/>
                <a:gd name="T13" fmla="*/ 20 h 26"/>
                <a:gd name="T14" fmla="*/ 16 w 27"/>
                <a:gd name="T15" fmla="*/ 22 h 26"/>
                <a:gd name="T16" fmla="*/ 17 w 27"/>
                <a:gd name="T17" fmla="*/ 26 h 26"/>
                <a:gd name="T18" fmla="*/ 27 w 27"/>
                <a:gd name="T19" fmla="*/ 26 h 26"/>
                <a:gd name="T20" fmla="*/ 27 w 27"/>
                <a:gd name="T21" fmla="*/ 20 h 26"/>
                <a:gd name="T22" fmla="*/ 25 w 27"/>
                <a:gd name="T23" fmla="*/ 17 h 26"/>
                <a:gd name="T24" fmla="*/ 23 w 27"/>
                <a:gd name="T25" fmla="*/ 11 h 26"/>
                <a:gd name="T26" fmla="*/ 19 w 27"/>
                <a:gd name="T27" fmla="*/ 7 h 26"/>
                <a:gd name="T28" fmla="*/ 16 w 27"/>
                <a:gd name="T29" fmla="*/ 5 h 26"/>
                <a:gd name="T30" fmla="*/ 12 w 27"/>
                <a:gd name="T31" fmla="*/ 3 h 26"/>
                <a:gd name="T32" fmla="*/ 6 w 27"/>
                <a:gd name="T33" fmla="*/ 2 h 26"/>
                <a:gd name="T34" fmla="*/ 0 w 27"/>
                <a:gd name="T35" fmla="*/ 0 h 26"/>
                <a:gd name="T36" fmla="*/ 0 w 27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6"/>
                <a:gd name="T59" fmla="*/ 27 w 27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6">
                  <a:moveTo>
                    <a:pt x="0" y="11"/>
                  </a:moveTo>
                  <a:lnTo>
                    <a:pt x="4" y="11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2" y="15"/>
                  </a:lnTo>
                  <a:lnTo>
                    <a:pt x="14" y="17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7" y="26"/>
                  </a:lnTo>
                  <a:lnTo>
                    <a:pt x="27" y="26"/>
                  </a:lnTo>
                  <a:lnTo>
                    <a:pt x="27" y="20"/>
                  </a:lnTo>
                  <a:lnTo>
                    <a:pt x="25" y="17"/>
                  </a:lnTo>
                  <a:lnTo>
                    <a:pt x="23" y="11"/>
                  </a:lnTo>
                  <a:lnTo>
                    <a:pt x="19" y="7"/>
                  </a:lnTo>
                  <a:lnTo>
                    <a:pt x="16" y="5"/>
                  </a:lnTo>
                  <a:lnTo>
                    <a:pt x="12" y="3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3" name="Freeform 968"/>
            <p:cNvSpPr>
              <a:spLocks/>
            </p:cNvSpPr>
            <p:nvPr/>
          </p:nvSpPr>
          <p:spPr bwMode="auto">
            <a:xfrm>
              <a:off x="4497" y="2276"/>
              <a:ext cx="24" cy="26"/>
            </a:xfrm>
            <a:custGeom>
              <a:avLst/>
              <a:gdLst>
                <a:gd name="T0" fmla="*/ 9 w 24"/>
                <a:gd name="T1" fmla="*/ 26 h 26"/>
                <a:gd name="T2" fmla="*/ 9 w 24"/>
                <a:gd name="T3" fmla="*/ 22 h 26"/>
                <a:gd name="T4" fmla="*/ 11 w 24"/>
                <a:gd name="T5" fmla="*/ 20 h 26"/>
                <a:gd name="T6" fmla="*/ 13 w 24"/>
                <a:gd name="T7" fmla="*/ 17 h 26"/>
                <a:gd name="T8" fmla="*/ 15 w 24"/>
                <a:gd name="T9" fmla="*/ 15 h 26"/>
                <a:gd name="T10" fmla="*/ 17 w 24"/>
                <a:gd name="T11" fmla="*/ 13 h 26"/>
                <a:gd name="T12" fmla="*/ 19 w 24"/>
                <a:gd name="T13" fmla="*/ 13 h 26"/>
                <a:gd name="T14" fmla="*/ 23 w 24"/>
                <a:gd name="T15" fmla="*/ 11 h 26"/>
                <a:gd name="T16" fmla="*/ 24 w 24"/>
                <a:gd name="T17" fmla="*/ 11 h 26"/>
                <a:gd name="T18" fmla="*/ 24 w 24"/>
                <a:gd name="T19" fmla="*/ 0 h 26"/>
                <a:gd name="T20" fmla="*/ 21 w 24"/>
                <a:gd name="T21" fmla="*/ 2 h 26"/>
                <a:gd name="T22" fmla="*/ 15 w 24"/>
                <a:gd name="T23" fmla="*/ 3 h 26"/>
                <a:gd name="T24" fmla="*/ 11 w 24"/>
                <a:gd name="T25" fmla="*/ 5 h 26"/>
                <a:gd name="T26" fmla="*/ 7 w 24"/>
                <a:gd name="T27" fmla="*/ 7 h 26"/>
                <a:gd name="T28" fmla="*/ 4 w 24"/>
                <a:gd name="T29" fmla="*/ 11 h 26"/>
                <a:gd name="T30" fmla="*/ 2 w 24"/>
                <a:gd name="T31" fmla="*/ 17 h 26"/>
                <a:gd name="T32" fmla="*/ 0 w 24"/>
                <a:gd name="T33" fmla="*/ 20 h 26"/>
                <a:gd name="T34" fmla="*/ 0 w 24"/>
                <a:gd name="T35" fmla="*/ 26 h 26"/>
                <a:gd name="T36" fmla="*/ 9 w 24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9" y="26"/>
                  </a:moveTo>
                  <a:lnTo>
                    <a:pt x="9" y="22"/>
                  </a:lnTo>
                  <a:lnTo>
                    <a:pt x="11" y="20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4" y="11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15" y="3"/>
                  </a:lnTo>
                  <a:lnTo>
                    <a:pt x="11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9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4" name="Freeform 969"/>
            <p:cNvSpPr>
              <a:spLocks/>
            </p:cNvSpPr>
            <p:nvPr/>
          </p:nvSpPr>
          <p:spPr bwMode="auto">
            <a:xfrm>
              <a:off x="4497" y="2302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2 w 9"/>
                <a:gd name="T5" fmla="*/ 4 h 6"/>
                <a:gd name="T6" fmla="*/ 4 w 9"/>
                <a:gd name="T7" fmla="*/ 6 h 6"/>
                <a:gd name="T8" fmla="*/ 6 w 9"/>
                <a:gd name="T9" fmla="*/ 6 h 6"/>
                <a:gd name="T10" fmla="*/ 7 w 9"/>
                <a:gd name="T11" fmla="*/ 6 h 6"/>
                <a:gd name="T12" fmla="*/ 7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5" name="Freeform 970"/>
            <p:cNvSpPr>
              <a:spLocks/>
            </p:cNvSpPr>
            <p:nvPr/>
          </p:nvSpPr>
          <p:spPr bwMode="auto">
            <a:xfrm>
              <a:off x="4578" y="2302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2 h 6"/>
                <a:gd name="T4" fmla="*/ 2 w 11"/>
                <a:gd name="T5" fmla="*/ 4 h 6"/>
                <a:gd name="T6" fmla="*/ 4 w 11"/>
                <a:gd name="T7" fmla="*/ 6 h 6"/>
                <a:gd name="T8" fmla="*/ 6 w 11"/>
                <a:gd name="T9" fmla="*/ 6 h 6"/>
                <a:gd name="T10" fmla="*/ 8 w 11"/>
                <a:gd name="T11" fmla="*/ 6 h 6"/>
                <a:gd name="T12" fmla="*/ 9 w 11"/>
                <a:gd name="T13" fmla="*/ 4 h 6"/>
                <a:gd name="T14" fmla="*/ 11 w 11"/>
                <a:gd name="T15" fmla="*/ 2 h 6"/>
                <a:gd name="T16" fmla="*/ 11 w 11"/>
                <a:gd name="T17" fmla="*/ 0 h 6"/>
                <a:gd name="T18" fmla="*/ 0 w 11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6" name="Freeform 971"/>
            <p:cNvSpPr>
              <a:spLocks/>
            </p:cNvSpPr>
            <p:nvPr/>
          </p:nvSpPr>
          <p:spPr bwMode="auto">
            <a:xfrm>
              <a:off x="4563" y="2276"/>
              <a:ext cx="26" cy="26"/>
            </a:xfrm>
            <a:custGeom>
              <a:avLst/>
              <a:gdLst>
                <a:gd name="T0" fmla="*/ 0 w 26"/>
                <a:gd name="T1" fmla="*/ 11 h 26"/>
                <a:gd name="T2" fmla="*/ 4 w 26"/>
                <a:gd name="T3" fmla="*/ 11 h 26"/>
                <a:gd name="T4" fmla="*/ 6 w 26"/>
                <a:gd name="T5" fmla="*/ 13 h 26"/>
                <a:gd name="T6" fmla="*/ 9 w 26"/>
                <a:gd name="T7" fmla="*/ 13 h 26"/>
                <a:gd name="T8" fmla="*/ 11 w 26"/>
                <a:gd name="T9" fmla="*/ 15 h 26"/>
                <a:gd name="T10" fmla="*/ 13 w 26"/>
                <a:gd name="T11" fmla="*/ 17 h 26"/>
                <a:gd name="T12" fmla="*/ 15 w 26"/>
                <a:gd name="T13" fmla="*/ 20 h 26"/>
                <a:gd name="T14" fmla="*/ 15 w 26"/>
                <a:gd name="T15" fmla="*/ 22 h 26"/>
                <a:gd name="T16" fmla="*/ 15 w 26"/>
                <a:gd name="T17" fmla="*/ 26 h 26"/>
                <a:gd name="T18" fmla="*/ 26 w 26"/>
                <a:gd name="T19" fmla="*/ 26 h 26"/>
                <a:gd name="T20" fmla="*/ 26 w 26"/>
                <a:gd name="T21" fmla="*/ 20 h 26"/>
                <a:gd name="T22" fmla="*/ 24 w 26"/>
                <a:gd name="T23" fmla="*/ 17 h 26"/>
                <a:gd name="T24" fmla="*/ 23 w 26"/>
                <a:gd name="T25" fmla="*/ 11 h 26"/>
                <a:gd name="T26" fmla="*/ 19 w 26"/>
                <a:gd name="T27" fmla="*/ 7 h 26"/>
                <a:gd name="T28" fmla="*/ 15 w 26"/>
                <a:gd name="T29" fmla="*/ 5 h 26"/>
                <a:gd name="T30" fmla="*/ 11 w 26"/>
                <a:gd name="T31" fmla="*/ 3 h 26"/>
                <a:gd name="T32" fmla="*/ 6 w 26"/>
                <a:gd name="T33" fmla="*/ 2 h 26"/>
                <a:gd name="T34" fmla="*/ 0 w 26"/>
                <a:gd name="T35" fmla="*/ 0 h 26"/>
                <a:gd name="T36" fmla="*/ 0 w 26"/>
                <a:gd name="T37" fmla="*/ 11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26"/>
                <a:gd name="T59" fmla="*/ 26 w 26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26">
                  <a:moveTo>
                    <a:pt x="0" y="11"/>
                  </a:moveTo>
                  <a:lnTo>
                    <a:pt x="4" y="11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5" y="20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4" y="17"/>
                  </a:lnTo>
                  <a:lnTo>
                    <a:pt x="23" y="11"/>
                  </a:lnTo>
                  <a:lnTo>
                    <a:pt x="19" y="7"/>
                  </a:lnTo>
                  <a:lnTo>
                    <a:pt x="15" y="5"/>
                  </a:lnTo>
                  <a:lnTo>
                    <a:pt x="11" y="3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7" name="Freeform 972"/>
            <p:cNvSpPr>
              <a:spLocks/>
            </p:cNvSpPr>
            <p:nvPr/>
          </p:nvSpPr>
          <p:spPr bwMode="auto">
            <a:xfrm>
              <a:off x="4538" y="2276"/>
              <a:ext cx="25" cy="26"/>
            </a:xfrm>
            <a:custGeom>
              <a:avLst/>
              <a:gdLst>
                <a:gd name="T0" fmla="*/ 10 w 25"/>
                <a:gd name="T1" fmla="*/ 26 h 26"/>
                <a:gd name="T2" fmla="*/ 10 w 25"/>
                <a:gd name="T3" fmla="*/ 22 h 26"/>
                <a:gd name="T4" fmla="*/ 12 w 25"/>
                <a:gd name="T5" fmla="*/ 20 h 26"/>
                <a:gd name="T6" fmla="*/ 14 w 25"/>
                <a:gd name="T7" fmla="*/ 17 h 26"/>
                <a:gd name="T8" fmla="*/ 16 w 25"/>
                <a:gd name="T9" fmla="*/ 15 h 26"/>
                <a:gd name="T10" fmla="*/ 17 w 25"/>
                <a:gd name="T11" fmla="*/ 13 h 26"/>
                <a:gd name="T12" fmla="*/ 19 w 25"/>
                <a:gd name="T13" fmla="*/ 13 h 26"/>
                <a:gd name="T14" fmla="*/ 23 w 25"/>
                <a:gd name="T15" fmla="*/ 11 h 26"/>
                <a:gd name="T16" fmla="*/ 25 w 25"/>
                <a:gd name="T17" fmla="*/ 11 h 26"/>
                <a:gd name="T18" fmla="*/ 25 w 25"/>
                <a:gd name="T19" fmla="*/ 0 h 26"/>
                <a:gd name="T20" fmla="*/ 21 w 25"/>
                <a:gd name="T21" fmla="*/ 2 h 26"/>
                <a:gd name="T22" fmla="*/ 16 w 25"/>
                <a:gd name="T23" fmla="*/ 3 h 26"/>
                <a:gd name="T24" fmla="*/ 12 w 25"/>
                <a:gd name="T25" fmla="*/ 5 h 26"/>
                <a:gd name="T26" fmla="*/ 8 w 25"/>
                <a:gd name="T27" fmla="*/ 7 h 26"/>
                <a:gd name="T28" fmla="*/ 4 w 25"/>
                <a:gd name="T29" fmla="*/ 11 h 26"/>
                <a:gd name="T30" fmla="*/ 2 w 25"/>
                <a:gd name="T31" fmla="*/ 17 h 26"/>
                <a:gd name="T32" fmla="*/ 0 w 25"/>
                <a:gd name="T33" fmla="*/ 20 h 26"/>
                <a:gd name="T34" fmla="*/ 0 w 25"/>
                <a:gd name="T35" fmla="*/ 26 h 26"/>
                <a:gd name="T36" fmla="*/ 10 w 25"/>
                <a:gd name="T37" fmla="*/ 26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"/>
                <a:gd name="T58" fmla="*/ 0 h 26"/>
                <a:gd name="T59" fmla="*/ 25 w 25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" h="26">
                  <a:moveTo>
                    <a:pt x="10" y="26"/>
                  </a:moveTo>
                  <a:lnTo>
                    <a:pt x="10" y="22"/>
                  </a:lnTo>
                  <a:lnTo>
                    <a:pt x="12" y="20"/>
                  </a:lnTo>
                  <a:lnTo>
                    <a:pt x="14" y="17"/>
                  </a:lnTo>
                  <a:lnTo>
                    <a:pt x="16" y="15"/>
                  </a:lnTo>
                  <a:lnTo>
                    <a:pt x="17" y="13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21" y="2"/>
                  </a:lnTo>
                  <a:lnTo>
                    <a:pt x="16" y="3"/>
                  </a:lnTo>
                  <a:lnTo>
                    <a:pt x="12" y="5"/>
                  </a:lnTo>
                  <a:lnTo>
                    <a:pt x="8" y="7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8" name="Freeform 973"/>
            <p:cNvSpPr>
              <a:spLocks/>
            </p:cNvSpPr>
            <p:nvPr/>
          </p:nvSpPr>
          <p:spPr bwMode="auto">
            <a:xfrm>
              <a:off x="4538" y="2302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49" name="Freeform 974"/>
            <p:cNvSpPr>
              <a:spLocks/>
            </p:cNvSpPr>
            <p:nvPr/>
          </p:nvSpPr>
          <p:spPr bwMode="auto">
            <a:xfrm>
              <a:off x="4542" y="2236"/>
              <a:ext cx="6" cy="9"/>
            </a:xfrm>
            <a:custGeom>
              <a:avLst/>
              <a:gdLst>
                <a:gd name="T0" fmla="*/ 0 w 6"/>
                <a:gd name="T1" fmla="*/ 9 h 9"/>
                <a:gd name="T2" fmla="*/ 4 w 6"/>
                <a:gd name="T3" fmla="*/ 9 h 9"/>
                <a:gd name="T4" fmla="*/ 4 w 6"/>
                <a:gd name="T5" fmla="*/ 8 h 9"/>
                <a:gd name="T6" fmla="*/ 6 w 6"/>
                <a:gd name="T7" fmla="*/ 6 h 9"/>
                <a:gd name="T8" fmla="*/ 6 w 6"/>
                <a:gd name="T9" fmla="*/ 4 h 9"/>
                <a:gd name="T10" fmla="*/ 6 w 6"/>
                <a:gd name="T11" fmla="*/ 2 h 9"/>
                <a:gd name="T12" fmla="*/ 4 w 6"/>
                <a:gd name="T13" fmla="*/ 2 h 9"/>
                <a:gd name="T14" fmla="*/ 4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4" y="9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0" name="Freeform 975"/>
            <p:cNvSpPr>
              <a:spLocks/>
            </p:cNvSpPr>
            <p:nvPr/>
          </p:nvSpPr>
          <p:spPr bwMode="auto">
            <a:xfrm>
              <a:off x="4523" y="2236"/>
              <a:ext cx="19" cy="9"/>
            </a:xfrm>
            <a:custGeom>
              <a:avLst/>
              <a:gdLst>
                <a:gd name="T0" fmla="*/ 0 w 19"/>
                <a:gd name="T1" fmla="*/ 4 h 9"/>
                <a:gd name="T2" fmla="*/ 0 w 19"/>
                <a:gd name="T3" fmla="*/ 9 h 9"/>
                <a:gd name="T4" fmla="*/ 19 w 19"/>
                <a:gd name="T5" fmla="*/ 9 h 9"/>
                <a:gd name="T6" fmla="*/ 19 w 19"/>
                <a:gd name="T7" fmla="*/ 0 h 9"/>
                <a:gd name="T8" fmla="*/ 0 w 19"/>
                <a:gd name="T9" fmla="*/ 0 h 9"/>
                <a:gd name="T10" fmla="*/ 0 w 19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9"/>
                <a:gd name="T20" fmla="*/ 19 w 19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9">
                  <a:moveTo>
                    <a:pt x="0" y="4"/>
                  </a:moveTo>
                  <a:lnTo>
                    <a:pt x="0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1" name="Freeform 976"/>
            <p:cNvSpPr>
              <a:spLocks/>
            </p:cNvSpPr>
            <p:nvPr/>
          </p:nvSpPr>
          <p:spPr bwMode="auto">
            <a:xfrm>
              <a:off x="4518" y="2236"/>
              <a:ext cx="5" cy="9"/>
            </a:xfrm>
            <a:custGeom>
              <a:avLst/>
              <a:gdLst>
                <a:gd name="T0" fmla="*/ 5 w 5"/>
                <a:gd name="T1" fmla="*/ 0 h 9"/>
                <a:gd name="T2" fmla="*/ 2 w 5"/>
                <a:gd name="T3" fmla="*/ 0 h 9"/>
                <a:gd name="T4" fmla="*/ 2 w 5"/>
                <a:gd name="T5" fmla="*/ 2 h 9"/>
                <a:gd name="T6" fmla="*/ 0 w 5"/>
                <a:gd name="T7" fmla="*/ 2 h 9"/>
                <a:gd name="T8" fmla="*/ 0 w 5"/>
                <a:gd name="T9" fmla="*/ 4 h 9"/>
                <a:gd name="T10" fmla="*/ 0 w 5"/>
                <a:gd name="T11" fmla="*/ 6 h 9"/>
                <a:gd name="T12" fmla="*/ 2 w 5"/>
                <a:gd name="T13" fmla="*/ 8 h 9"/>
                <a:gd name="T14" fmla="*/ 2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2" name="Freeform 977"/>
            <p:cNvSpPr>
              <a:spLocks/>
            </p:cNvSpPr>
            <p:nvPr/>
          </p:nvSpPr>
          <p:spPr bwMode="auto">
            <a:xfrm>
              <a:off x="4518" y="2236"/>
              <a:ext cx="9" cy="4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2 h 4"/>
                <a:gd name="T4" fmla="*/ 7 w 9"/>
                <a:gd name="T5" fmla="*/ 0 h 4"/>
                <a:gd name="T6" fmla="*/ 5 w 9"/>
                <a:gd name="T7" fmla="*/ 0 h 4"/>
                <a:gd name="T8" fmla="*/ 3 w 9"/>
                <a:gd name="T9" fmla="*/ 0 h 4"/>
                <a:gd name="T10" fmla="*/ 2 w 9"/>
                <a:gd name="T11" fmla="*/ 0 h 4"/>
                <a:gd name="T12" fmla="*/ 0 w 9"/>
                <a:gd name="T13" fmla="*/ 2 h 4"/>
                <a:gd name="T14" fmla="*/ 0 w 9"/>
                <a:gd name="T15" fmla="*/ 4 h 4"/>
                <a:gd name="T16" fmla="*/ 9 w 9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9" y="4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3" name="Freeform 978"/>
            <p:cNvSpPr>
              <a:spLocks/>
            </p:cNvSpPr>
            <p:nvPr/>
          </p:nvSpPr>
          <p:spPr bwMode="auto">
            <a:xfrm>
              <a:off x="4518" y="2240"/>
              <a:ext cx="9" cy="83"/>
            </a:xfrm>
            <a:custGeom>
              <a:avLst/>
              <a:gdLst>
                <a:gd name="T0" fmla="*/ 5 w 9"/>
                <a:gd name="T1" fmla="*/ 83 h 83"/>
                <a:gd name="T2" fmla="*/ 9 w 9"/>
                <a:gd name="T3" fmla="*/ 83 h 83"/>
                <a:gd name="T4" fmla="*/ 9 w 9"/>
                <a:gd name="T5" fmla="*/ 0 h 83"/>
                <a:gd name="T6" fmla="*/ 0 w 9"/>
                <a:gd name="T7" fmla="*/ 0 h 83"/>
                <a:gd name="T8" fmla="*/ 0 w 9"/>
                <a:gd name="T9" fmla="*/ 83 h 83"/>
                <a:gd name="T10" fmla="*/ 5 w 9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83"/>
                <a:gd name="T20" fmla="*/ 9 w 9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83">
                  <a:moveTo>
                    <a:pt x="5" y="83"/>
                  </a:moveTo>
                  <a:lnTo>
                    <a:pt x="9" y="8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5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4" name="Freeform 979"/>
            <p:cNvSpPr>
              <a:spLocks/>
            </p:cNvSpPr>
            <p:nvPr/>
          </p:nvSpPr>
          <p:spPr bwMode="auto">
            <a:xfrm>
              <a:off x="4518" y="2323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2 h 5"/>
                <a:gd name="T4" fmla="*/ 2 w 9"/>
                <a:gd name="T5" fmla="*/ 4 h 5"/>
                <a:gd name="T6" fmla="*/ 3 w 9"/>
                <a:gd name="T7" fmla="*/ 4 h 5"/>
                <a:gd name="T8" fmla="*/ 5 w 9"/>
                <a:gd name="T9" fmla="*/ 5 h 5"/>
                <a:gd name="T10" fmla="*/ 7 w 9"/>
                <a:gd name="T11" fmla="*/ 4 h 5"/>
                <a:gd name="T12" fmla="*/ 9 w 9"/>
                <a:gd name="T13" fmla="*/ 2 h 5"/>
                <a:gd name="T14" fmla="*/ 9 w 9"/>
                <a:gd name="T15" fmla="*/ 0 h 5"/>
                <a:gd name="T16" fmla="*/ 0 w 9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5"/>
                <a:gd name="T29" fmla="*/ 9 w 9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5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4"/>
                  </a:lnTo>
                  <a:lnTo>
                    <a:pt x="5" y="5"/>
                  </a:lnTo>
                  <a:lnTo>
                    <a:pt x="7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5" name="Freeform 980"/>
            <p:cNvSpPr>
              <a:spLocks/>
            </p:cNvSpPr>
            <p:nvPr/>
          </p:nvSpPr>
          <p:spPr bwMode="auto">
            <a:xfrm>
              <a:off x="4523" y="2317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2 w 4"/>
                <a:gd name="T3" fmla="*/ 10 h 11"/>
                <a:gd name="T4" fmla="*/ 4 w 4"/>
                <a:gd name="T5" fmla="*/ 10 h 11"/>
                <a:gd name="T6" fmla="*/ 4 w 4"/>
                <a:gd name="T7" fmla="*/ 8 h 11"/>
                <a:gd name="T8" fmla="*/ 4 w 4"/>
                <a:gd name="T9" fmla="*/ 6 h 11"/>
                <a:gd name="T10" fmla="*/ 4 w 4"/>
                <a:gd name="T11" fmla="*/ 4 h 11"/>
                <a:gd name="T12" fmla="*/ 4 w 4"/>
                <a:gd name="T13" fmla="*/ 2 h 11"/>
                <a:gd name="T14" fmla="*/ 2 w 4"/>
                <a:gd name="T15" fmla="*/ 0 h 11"/>
                <a:gd name="T16" fmla="*/ 0 w 4"/>
                <a:gd name="T17" fmla="*/ 0 h 11"/>
                <a:gd name="T18" fmla="*/ 0 w 4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1"/>
                <a:gd name="T32" fmla="*/ 4 w 4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1">
                  <a:moveTo>
                    <a:pt x="0" y="11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6" name="Freeform 981"/>
            <p:cNvSpPr>
              <a:spLocks/>
            </p:cNvSpPr>
            <p:nvPr/>
          </p:nvSpPr>
          <p:spPr bwMode="auto">
            <a:xfrm>
              <a:off x="4503" y="2317"/>
              <a:ext cx="20" cy="11"/>
            </a:xfrm>
            <a:custGeom>
              <a:avLst/>
              <a:gdLst>
                <a:gd name="T0" fmla="*/ 0 w 20"/>
                <a:gd name="T1" fmla="*/ 6 h 11"/>
                <a:gd name="T2" fmla="*/ 0 w 20"/>
                <a:gd name="T3" fmla="*/ 11 h 11"/>
                <a:gd name="T4" fmla="*/ 20 w 20"/>
                <a:gd name="T5" fmla="*/ 11 h 11"/>
                <a:gd name="T6" fmla="*/ 20 w 20"/>
                <a:gd name="T7" fmla="*/ 0 h 11"/>
                <a:gd name="T8" fmla="*/ 0 w 20"/>
                <a:gd name="T9" fmla="*/ 0 h 11"/>
                <a:gd name="T10" fmla="*/ 0 w 20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11"/>
                <a:gd name="T20" fmla="*/ 20 w 20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11">
                  <a:moveTo>
                    <a:pt x="0" y="6"/>
                  </a:moveTo>
                  <a:lnTo>
                    <a:pt x="0" y="11"/>
                  </a:lnTo>
                  <a:lnTo>
                    <a:pt x="20" y="11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7" name="Freeform 982"/>
            <p:cNvSpPr>
              <a:spLocks/>
            </p:cNvSpPr>
            <p:nvPr/>
          </p:nvSpPr>
          <p:spPr bwMode="auto">
            <a:xfrm>
              <a:off x="4497" y="2317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0 h 11"/>
                <a:gd name="T4" fmla="*/ 2 w 6"/>
                <a:gd name="T5" fmla="*/ 2 h 11"/>
                <a:gd name="T6" fmla="*/ 0 w 6"/>
                <a:gd name="T7" fmla="*/ 4 h 11"/>
                <a:gd name="T8" fmla="*/ 0 w 6"/>
                <a:gd name="T9" fmla="*/ 6 h 11"/>
                <a:gd name="T10" fmla="*/ 0 w 6"/>
                <a:gd name="T11" fmla="*/ 8 h 11"/>
                <a:gd name="T12" fmla="*/ 2 w 6"/>
                <a:gd name="T13" fmla="*/ 10 h 11"/>
                <a:gd name="T14" fmla="*/ 4 w 6"/>
                <a:gd name="T15" fmla="*/ 10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8" name="Freeform 983"/>
            <p:cNvSpPr>
              <a:spLocks/>
            </p:cNvSpPr>
            <p:nvPr/>
          </p:nvSpPr>
          <p:spPr bwMode="auto">
            <a:xfrm>
              <a:off x="3921" y="2296"/>
              <a:ext cx="6" cy="12"/>
            </a:xfrm>
            <a:custGeom>
              <a:avLst/>
              <a:gdLst>
                <a:gd name="T0" fmla="*/ 6 w 6"/>
                <a:gd name="T1" fmla="*/ 0 h 12"/>
                <a:gd name="T2" fmla="*/ 4 w 6"/>
                <a:gd name="T3" fmla="*/ 2 h 12"/>
                <a:gd name="T4" fmla="*/ 2 w 6"/>
                <a:gd name="T5" fmla="*/ 2 h 12"/>
                <a:gd name="T6" fmla="*/ 0 w 6"/>
                <a:gd name="T7" fmla="*/ 4 h 12"/>
                <a:gd name="T8" fmla="*/ 0 w 6"/>
                <a:gd name="T9" fmla="*/ 6 h 12"/>
                <a:gd name="T10" fmla="*/ 0 w 6"/>
                <a:gd name="T11" fmla="*/ 8 h 12"/>
                <a:gd name="T12" fmla="*/ 2 w 6"/>
                <a:gd name="T13" fmla="*/ 10 h 12"/>
                <a:gd name="T14" fmla="*/ 4 w 6"/>
                <a:gd name="T15" fmla="*/ 12 h 12"/>
                <a:gd name="T16" fmla="*/ 6 w 6"/>
                <a:gd name="T17" fmla="*/ 12 h 12"/>
                <a:gd name="T18" fmla="*/ 6 w 6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2"/>
                <a:gd name="T32" fmla="*/ 6 w 6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2">
                  <a:moveTo>
                    <a:pt x="6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59" name="Freeform 984"/>
            <p:cNvSpPr>
              <a:spLocks/>
            </p:cNvSpPr>
            <p:nvPr/>
          </p:nvSpPr>
          <p:spPr bwMode="auto">
            <a:xfrm>
              <a:off x="3927" y="2296"/>
              <a:ext cx="534" cy="12"/>
            </a:xfrm>
            <a:custGeom>
              <a:avLst/>
              <a:gdLst>
                <a:gd name="T0" fmla="*/ 534 w 534"/>
                <a:gd name="T1" fmla="*/ 6 h 12"/>
                <a:gd name="T2" fmla="*/ 534 w 534"/>
                <a:gd name="T3" fmla="*/ 0 h 12"/>
                <a:gd name="T4" fmla="*/ 0 w 534"/>
                <a:gd name="T5" fmla="*/ 0 h 12"/>
                <a:gd name="T6" fmla="*/ 0 w 534"/>
                <a:gd name="T7" fmla="*/ 12 h 12"/>
                <a:gd name="T8" fmla="*/ 534 w 534"/>
                <a:gd name="T9" fmla="*/ 12 h 12"/>
                <a:gd name="T10" fmla="*/ 534 w 534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4"/>
                <a:gd name="T19" fmla="*/ 0 h 12"/>
                <a:gd name="T20" fmla="*/ 534 w 534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4" h="12">
                  <a:moveTo>
                    <a:pt x="534" y="6"/>
                  </a:moveTo>
                  <a:lnTo>
                    <a:pt x="53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534" y="12"/>
                  </a:lnTo>
                  <a:lnTo>
                    <a:pt x="53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0" name="Freeform 985"/>
            <p:cNvSpPr>
              <a:spLocks/>
            </p:cNvSpPr>
            <p:nvPr/>
          </p:nvSpPr>
          <p:spPr bwMode="auto">
            <a:xfrm>
              <a:off x="4461" y="2296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2 w 4"/>
                <a:gd name="T3" fmla="*/ 12 h 12"/>
                <a:gd name="T4" fmla="*/ 4 w 4"/>
                <a:gd name="T5" fmla="*/ 10 h 12"/>
                <a:gd name="T6" fmla="*/ 4 w 4"/>
                <a:gd name="T7" fmla="*/ 8 h 12"/>
                <a:gd name="T8" fmla="*/ 4 w 4"/>
                <a:gd name="T9" fmla="*/ 6 h 12"/>
                <a:gd name="T10" fmla="*/ 4 w 4"/>
                <a:gd name="T11" fmla="*/ 4 h 12"/>
                <a:gd name="T12" fmla="*/ 4 w 4"/>
                <a:gd name="T13" fmla="*/ 2 h 12"/>
                <a:gd name="T14" fmla="*/ 2 w 4"/>
                <a:gd name="T15" fmla="*/ 2 h 12"/>
                <a:gd name="T16" fmla="*/ 0 w 4"/>
                <a:gd name="T17" fmla="*/ 0 h 12"/>
                <a:gd name="T18" fmla="*/ 0 w 4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0" y="12"/>
                  </a:moveTo>
                  <a:lnTo>
                    <a:pt x="2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1" name="Freeform 986"/>
            <p:cNvSpPr>
              <a:spLocks/>
            </p:cNvSpPr>
            <p:nvPr/>
          </p:nvSpPr>
          <p:spPr bwMode="auto">
            <a:xfrm>
              <a:off x="4578" y="2296"/>
              <a:ext cx="6" cy="12"/>
            </a:xfrm>
            <a:custGeom>
              <a:avLst/>
              <a:gdLst>
                <a:gd name="T0" fmla="*/ 6 w 6"/>
                <a:gd name="T1" fmla="*/ 0 h 12"/>
                <a:gd name="T2" fmla="*/ 4 w 6"/>
                <a:gd name="T3" fmla="*/ 2 h 12"/>
                <a:gd name="T4" fmla="*/ 2 w 6"/>
                <a:gd name="T5" fmla="*/ 2 h 12"/>
                <a:gd name="T6" fmla="*/ 2 w 6"/>
                <a:gd name="T7" fmla="*/ 4 h 12"/>
                <a:gd name="T8" fmla="*/ 0 w 6"/>
                <a:gd name="T9" fmla="*/ 6 h 12"/>
                <a:gd name="T10" fmla="*/ 2 w 6"/>
                <a:gd name="T11" fmla="*/ 8 h 12"/>
                <a:gd name="T12" fmla="*/ 2 w 6"/>
                <a:gd name="T13" fmla="*/ 10 h 12"/>
                <a:gd name="T14" fmla="*/ 4 w 6"/>
                <a:gd name="T15" fmla="*/ 12 h 12"/>
                <a:gd name="T16" fmla="*/ 6 w 6"/>
                <a:gd name="T17" fmla="*/ 12 h 12"/>
                <a:gd name="T18" fmla="*/ 6 w 6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2"/>
                <a:gd name="T32" fmla="*/ 6 w 6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2">
                  <a:moveTo>
                    <a:pt x="6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2" name="Freeform 987"/>
            <p:cNvSpPr>
              <a:spLocks/>
            </p:cNvSpPr>
            <p:nvPr/>
          </p:nvSpPr>
          <p:spPr bwMode="auto">
            <a:xfrm>
              <a:off x="4584" y="2296"/>
              <a:ext cx="164" cy="12"/>
            </a:xfrm>
            <a:custGeom>
              <a:avLst/>
              <a:gdLst>
                <a:gd name="T0" fmla="*/ 164 w 164"/>
                <a:gd name="T1" fmla="*/ 6 h 12"/>
                <a:gd name="T2" fmla="*/ 164 w 164"/>
                <a:gd name="T3" fmla="*/ 0 h 12"/>
                <a:gd name="T4" fmla="*/ 0 w 164"/>
                <a:gd name="T5" fmla="*/ 0 h 12"/>
                <a:gd name="T6" fmla="*/ 0 w 164"/>
                <a:gd name="T7" fmla="*/ 12 h 12"/>
                <a:gd name="T8" fmla="*/ 164 w 164"/>
                <a:gd name="T9" fmla="*/ 12 h 12"/>
                <a:gd name="T10" fmla="*/ 164 w 164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4"/>
                <a:gd name="T19" fmla="*/ 0 h 12"/>
                <a:gd name="T20" fmla="*/ 164 w 164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4" h="12">
                  <a:moveTo>
                    <a:pt x="164" y="6"/>
                  </a:moveTo>
                  <a:lnTo>
                    <a:pt x="16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4" y="12"/>
                  </a:lnTo>
                  <a:lnTo>
                    <a:pt x="16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3" name="Freeform 988"/>
            <p:cNvSpPr>
              <a:spLocks/>
            </p:cNvSpPr>
            <p:nvPr/>
          </p:nvSpPr>
          <p:spPr bwMode="auto">
            <a:xfrm>
              <a:off x="4748" y="2296"/>
              <a:ext cx="6" cy="12"/>
            </a:xfrm>
            <a:custGeom>
              <a:avLst/>
              <a:gdLst>
                <a:gd name="T0" fmla="*/ 0 w 6"/>
                <a:gd name="T1" fmla="*/ 12 h 12"/>
                <a:gd name="T2" fmla="*/ 2 w 6"/>
                <a:gd name="T3" fmla="*/ 12 h 12"/>
                <a:gd name="T4" fmla="*/ 4 w 6"/>
                <a:gd name="T5" fmla="*/ 10 h 12"/>
                <a:gd name="T6" fmla="*/ 6 w 6"/>
                <a:gd name="T7" fmla="*/ 8 h 12"/>
                <a:gd name="T8" fmla="*/ 6 w 6"/>
                <a:gd name="T9" fmla="*/ 6 h 12"/>
                <a:gd name="T10" fmla="*/ 6 w 6"/>
                <a:gd name="T11" fmla="*/ 4 h 12"/>
                <a:gd name="T12" fmla="*/ 4 w 6"/>
                <a:gd name="T13" fmla="*/ 2 h 12"/>
                <a:gd name="T14" fmla="*/ 2 w 6"/>
                <a:gd name="T15" fmla="*/ 2 h 12"/>
                <a:gd name="T16" fmla="*/ 0 w 6"/>
                <a:gd name="T17" fmla="*/ 0 h 12"/>
                <a:gd name="T18" fmla="*/ 0 w 6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2"/>
                <a:gd name="T32" fmla="*/ 6 w 6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2">
                  <a:moveTo>
                    <a:pt x="0" y="12"/>
                  </a:move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4" name="Freeform 989"/>
            <p:cNvSpPr>
              <a:spLocks/>
            </p:cNvSpPr>
            <p:nvPr/>
          </p:nvSpPr>
          <p:spPr bwMode="auto">
            <a:xfrm>
              <a:off x="4599" y="2523"/>
              <a:ext cx="5" cy="9"/>
            </a:xfrm>
            <a:custGeom>
              <a:avLst/>
              <a:gdLst>
                <a:gd name="T0" fmla="*/ 5 w 5"/>
                <a:gd name="T1" fmla="*/ 0 h 9"/>
                <a:gd name="T2" fmla="*/ 4 w 5"/>
                <a:gd name="T3" fmla="*/ 0 h 9"/>
                <a:gd name="T4" fmla="*/ 2 w 5"/>
                <a:gd name="T5" fmla="*/ 2 h 9"/>
                <a:gd name="T6" fmla="*/ 0 w 5"/>
                <a:gd name="T7" fmla="*/ 4 h 9"/>
                <a:gd name="T8" fmla="*/ 0 w 5"/>
                <a:gd name="T9" fmla="*/ 5 h 9"/>
                <a:gd name="T10" fmla="*/ 0 w 5"/>
                <a:gd name="T11" fmla="*/ 7 h 9"/>
                <a:gd name="T12" fmla="*/ 2 w 5"/>
                <a:gd name="T13" fmla="*/ 7 h 9"/>
                <a:gd name="T14" fmla="*/ 4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5" name="Freeform 990"/>
            <p:cNvSpPr>
              <a:spLocks/>
            </p:cNvSpPr>
            <p:nvPr/>
          </p:nvSpPr>
          <p:spPr bwMode="auto">
            <a:xfrm>
              <a:off x="4604" y="2523"/>
              <a:ext cx="82" cy="9"/>
            </a:xfrm>
            <a:custGeom>
              <a:avLst/>
              <a:gdLst>
                <a:gd name="T0" fmla="*/ 82 w 82"/>
                <a:gd name="T1" fmla="*/ 5 h 9"/>
                <a:gd name="T2" fmla="*/ 82 w 82"/>
                <a:gd name="T3" fmla="*/ 0 h 9"/>
                <a:gd name="T4" fmla="*/ 0 w 82"/>
                <a:gd name="T5" fmla="*/ 0 h 9"/>
                <a:gd name="T6" fmla="*/ 0 w 82"/>
                <a:gd name="T7" fmla="*/ 9 h 9"/>
                <a:gd name="T8" fmla="*/ 82 w 82"/>
                <a:gd name="T9" fmla="*/ 9 h 9"/>
                <a:gd name="T10" fmla="*/ 82 w 82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9"/>
                <a:gd name="T20" fmla="*/ 82 w 8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9">
                  <a:moveTo>
                    <a:pt x="82" y="5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2" y="9"/>
                  </a:lnTo>
                  <a:lnTo>
                    <a:pt x="8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6" name="Freeform 991"/>
            <p:cNvSpPr>
              <a:spLocks/>
            </p:cNvSpPr>
            <p:nvPr/>
          </p:nvSpPr>
          <p:spPr bwMode="auto">
            <a:xfrm>
              <a:off x="4686" y="2523"/>
              <a:ext cx="5" cy="9"/>
            </a:xfrm>
            <a:custGeom>
              <a:avLst/>
              <a:gdLst>
                <a:gd name="T0" fmla="*/ 0 w 5"/>
                <a:gd name="T1" fmla="*/ 9 h 9"/>
                <a:gd name="T2" fmla="*/ 3 w 5"/>
                <a:gd name="T3" fmla="*/ 9 h 9"/>
                <a:gd name="T4" fmla="*/ 5 w 5"/>
                <a:gd name="T5" fmla="*/ 7 h 9"/>
                <a:gd name="T6" fmla="*/ 5 w 5"/>
                <a:gd name="T7" fmla="*/ 5 h 9"/>
                <a:gd name="T8" fmla="*/ 5 w 5"/>
                <a:gd name="T9" fmla="*/ 4 h 9"/>
                <a:gd name="T10" fmla="*/ 3 w 5"/>
                <a:gd name="T11" fmla="*/ 2 h 9"/>
                <a:gd name="T12" fmla="*/ 3 w 5"/>
                <a:gd name="T13" fmla="*/ 0 h 9"/>
                <a:gd name="T14" fmla="*/ 0 w 5"/>
                <a:gd name="T15" fmla="*/ 0 h 9"/>
                <a:gd name="T16" fmla="*/ 0 w 5"/>
                <a:gd name="T17" fmla="*/ 9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9"/>
                <a:gd name="T29" fmla="*/ 5 w 5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9">
                  <a:moveTo>
                    <a:pt x="0" y="9"/>
                  </a:moveTo>
                  <a:lnTo>
                    <a:pt x="3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7" name="Freeform 992"/>
            <p:cNvSpPr>
              <a:spLocks/>
            </p:cNvSpPr>
            <p:nvPr/>
          </p:nvSpPr>
          <p:spPr bwMode="auto">
            <a:xfrm>
              <a:off x="4610" y="2534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0 h 10"/>
                <a:gd name="T6" fmla="*/ 0 w 4"/>
                <a:gd name="T7" fmla="*/ 2 h 10"/>
                <a:gd name="T8" fmla="*/ 0 w 4"/>
                <a:gd name="T9" fmla="*/ 4 h 10"/>
                <a:gd name="T10" fmla="*/ 0 w 4"/>
                <a:gd name="T11" fmla="*/ 6 h 10"/>
                <a:gd name="T12" fmla="*/ 0 w 4"/>
                <a:gd name="T13" fmla="*/ 8 h 10"/>
                <a:gd name="T14" fmla="*/ 2 w 4"/>
                <a:gd name="T15" fmla="*/ 10 h 10"/>
                <a:gd name="T16" fmla="*/ 4 w 4"/>
                <a:gd name="T17" fmla="*/ 10 h 10"/>
                <a:gd name="T18" fmla="*/ 4 w 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8" name="Freeform 993"/>
            <p:cNvSpPr>
              <a:spLocks/>
            </p:cNvSpPr>
            <p:nvPr/>
          </p:nvSpPr>
          <p:spPr bwMode="auto">
            <a:xfrm>
              <a:off x="4614" y="2534"/>
              <a:ext cx="51" cy="10"/>
            </a:xfrm>
            <a:custGeom>
              <a:avLst/>
              <a:gdLst>
                <a:gd name="T0" fmla="*/ 51 w 51"/>
                <a:gd name="T1" fmla="*/ 6 h 10"/>
                <a:gd name="T2" fmla="*/ 51 w 51"/>
                <a:gd name="T3" fmla="*/ 0 h 10"/>
                <a:gd name="T4" fmla="*/ 0 w 51"/>
                <a:gd name="T5" fmla="*/ 0 h 10"/>
                <a:gd name="T6" fmla="*/ 0 w 51"/>
                <a:gd name="T7" fmla="*/ 10 h 10"/>
                <a:gd name="T8" fmla="*/ 51 w 51"/>
                <a:gd name="T9" fmla="*/ 10 h 10"/>
                <a:gd name="T10" fmla="*/ 51 w 51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"/>
                <a:gd name="T19" fmla="*/ 0 h 10"/>
                <a:gd name="T20" fmla="*/ 51 w 51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" h="10">
                  <a:moveTo>
                    <a:pt x="51" y="6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51" y="10"/>
                  </a:lnTo>
                  <a:lnTo>
                    <a:pt x="5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69" name="Freeform 994"/>
            <p:cNvSpPr>
              <a:spLocks/>
            </p:cNvSpPr>
            <p:nvPr/>
          </p:nvSpPr>
          <p:spPr bwMode="auto">
            <a:xfrm>
              <a:off x="4665" y="2534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4 w 6"/>
                <a:gd name="T3" fmla="*/ 10 h 10"/>
                <a:gd name="T4" fmla="*/ 4 w 6"/>
                <a:gd name="T5" fmla="*/ 8 h 10"/>
                <a:gd name="T6" fmla="*/ 6 w 6"/>
                <a:gd name="T7" fmla="*/ 8 h 10"/>
                <a:gd name="T8" fmla="*/ 6 w 6"/>
                <a:gd name="T9" fmla="*/ 6 h 10"/>
                <a:gd name="T10" fmla="*/ 6 w 6"/>
                <a:gd name="T11" fmla="*/ 4 h 10"/>
                <a:gd name="T12" fmla="*/ 6 w 6"/>
                <a:gd name="T13" fmla="*/ 2 h 10"/>
                <a:gd name="T14" fmla="*/ 4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4" y="10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0" name="Freeform 995"/>
            <p:cNvSpPr>
              <a:spLocks/>
            </p:cNvSpPr>
            <p:nvPr/>
          </p:nvSpPr>
          <p:spPr bwMode="auto">
            <a:xfrm>
              <a:off x="4661" y="253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2 w 6"/>
                <a:gd name="T3" fmla="*/ 0 h 10"/>
                <a:gd name="T4" fmla="*/ 0 w 6"/>
                <a:gd name="T5" fmla="*/ 2 h 10"/>
                <a:gd name="T6" fmla="*/ 0 w 6"/>
                <a:gd name="T7" fmla="*/ 4 h 10"/>
                <a:gd name="T8" fmla="*/ 0 w 6"/>
                <a:gd name="T9" fmla="*/ 6 h 10"/>
                <a:gd name="T10" fmla="*/ 2 w 6"/>
                <a:gd name="T11" fmla="*/ 8 h 10"/>
                <a:gd name="T12" fmla="*/ 2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1" name="Freeform 996"/>
            <p:cNvSpPr>
              <a:spLocks/>
            </p:cNvSpPr>
            <p:nvPr/>
          </p:nvSpPr>
          <p:spPr bwMode="auto">
            <a:xfrm>
              <a:off x="4667" y="2534"/>
              <a:ext cx="9" cy="10"/>
            </a:xfrm>
            <a:custGeom>
              <a:avLst/>
              <a:gdLst>
                <a:gd name="T0" fmla="*/ 9 w 9"/>
                <a:gd name="T1" fmla="*/ 4 h 10"/>
                <a:gd name="T2" fmla="*/ 9 w 9"/>
                <a:gd name="T3" fmla="*/ 0 h 10"/>
                <a:gd name="T4" fmla="*/ 0 w 9"/>
                <a:gd name="T5" fmla="*/ 0 h 10"/>
                <a:gd name="T6" fmla="*/ 0 w 9"/>
                <a:gd name="T7" fmla="*/ 10 h 10"/>
                <a:gd name="T8" fmla="*/ 9 w 9"/>
                <a:gd name="T9" fmla="*/ 10 h 10"/>
                <a:gd name="T10" fmla="*/ 9 w 9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0"/>
                <a:gd name="T20" fmla="*/ 9 w 9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0">
                  <a:moveTo>
                    <a:pt x="9" y="4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2" name="Freeform 997"/>
            <p:cNvSpPr>
              <a:spLocks/>
            </p:cNvSpPr>
            <p:nvPr/>
          </p:nvSpPr>
          <p:spPr bwMode="auto">
            <a:xfrm>
              <a:off x="4676" y="2534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0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3" name="Freeform 998"/>
            <p:cNvSpPr>
              <a:spLocks/>
            </p:cNvSpPr>
            <p:nvPr/>
          </p:nvSpPr>
          <p:spPr bwMode="auto">
            <a:xfrm>
              <a:off x="4620" y="2544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1 w 5"/>
                <a:gd name="T5" fmla="*/ 1 h 9"/>
                <a:gd name="T6" fmla="*/ 0 w 5"/>
                <a:gd name="T7" fmla="*/ 3 h 9"/>
                <a:gd name="T8" fmla="*/ 0 w 5"/>
                <a:gd name="T9" fmla="*/ 5 h 9"/>
                <a:gd name="T10" fmla="*/ 0 w 5"/>
                <a:gd name="T11" fmla="*/ 7 h 9"/>
                <a:gd name="T12" fmla="*/ 1 w 5"/>
                <a:gd name="T13" fmla="*/ 9 h 9"/>
                <a:gd name="T14" fmla="*/ 5 w 5"/>
                <a:gd name="T15" fmla="*/ 9 h 9"/>
                <a:gd name="T16" fmla="*/ 5 w 5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9"/>
                <a:gd name="T29" fmla="*/ 5 w 5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4" name="Freeform 999"/>
            <p:cNvSpPr>
              <a:spLocks/>
            </p:cNvSpPr>
            <p:nvPr/>
          </p:nvSpPr>
          <p:spPr bwMode="auto">
            <a:xfrm>
              <a:off x="4625" y="2544"/>
              <a:ext cx="40" cy="11"/>
            </a:xfrm>
            <a:custGeom>
              <a:avLst/>
              <a:gdLst>
                <a:gd name="T0" fmla="*/ 40 w 40"/>
                <a:gd name="T1" fmla="*/ 5 h 11"/>
                <a:gd name="T2" fmla="*/ 40 w 40"/>
                <a:gd name="T3" fmla="*/ 0 h 11"/>
                <a:gd name="T4" fmla="*/ 0 w 40"/>
                <a:gd name="T5" fmla="*/ 0 h 11"/>
                <a:gd name="T6" fmla="*/ 0 w 40"/>
                <a:gd name="T7" fmla="*/ 9 h 11"/>
                <a:gd name="T8" fmla="*/ 40 w 40"/>
                <a:gd name="T9" fmla="*/ 11 h 11"/>
                <a:gd name="T10" fmla="*/ 40 w 40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11"/>
                <a:gd name="T20" fmla="*/ 40 w 40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11">
                  <a:moveTo>
                    <a:pt x="40" y="5"/>
                  </a:moveTo>
                  <a:lnTo>
                    <a:pt x="4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0" y="11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5" name="Freeform 1000"/>
            <p:cNvSpPr>
              <a:spLocks/>
            </p:cNvSpPr>
            <p:nvPr/>
          </p:nvSpPr>
          <p:spPr bwMode="auto">
            <a:xfrm>
              <a:off x="4665" y="2544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4 w 6"/>
                <a:gd name="T3" fmla="*/ 9 h 11"/>
                <a:gd name="T4" fmla="*/ 6 w 6"/>
                <a:gd name="T5" fmla="*/ 7 h 11"/>
                <a:gd name="T6" fmla="*/ 6 w 6"/>
                <a:gd name="T7" fmla="*/ 5 h 11"/>
                <a:gd name="T8" fmla="*/ 6 w 6"/>
                <a:gd name="T9" fmla="*/ 3 h 11"/>
                <a:gd name="T10" fmla="*/ 4 w 6"/>
                <a:gd name="T11" fmla="*/ 1 h 11"/>
                <a:gd name="T12" fmla="*/ 4 w 6"/>
                <a:gd name="T13" fmla="*/ 0 h 11"/>
                <a:gd name="T14" fmla="*/ 0 w 6"/>
                <a:gd name="T15" fmla="*/ 0 h 11"/>
                <a:gd name="T16" fmla="*/ 0 w 6"/>
                <a:gd name="T17" fmla="*/ 11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1"/>
                <a:gd name="T29" fmla="*/ 6 w 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1">
                  <a:moveTo>
                    <a:pt x="0" y="11"/>
                  </a:move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6" name="Freeform 1001"/>
            <p:cNvSpPr>
              <a:spLocks/>
            </p:cNvSpPr>
            <p:nvPr/>
          </p:nvSpPr>
          <p:spPr bwMode="auto">
            <a:xfrm>
              <a:off x="4629" y="2553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2 h 11"/>
                <a:gd name="T4" fmla="*/ 2 w 6"/>
                <a:gd name="T5" fmla="*/ 2 h 11"/>
                <a:gd name="T6" fmla="*/ 2 w 6"/>
                <a:gd name="T7" fmla="*/ 4 h 11"/>
                <a:gd name="T8" fmla="*/ 0 w 6"/>
                <a:gd name="T9" fmla="*/ 6 h 11"/>
                <a:gd name="T10" fmla="*/ 2 w 6"/>
                <a:gd name="T11" fmla="*/ 8 h 11"/>
                <a:gd name="T12" fmla="*/ 2 w 6"/>
                <a:gd name="T13" fmla="*/ 9 h 11"/>
                <a:gd name="T14" fmla="*/ 4 w 6"/>
                <a:gd name="T15" fmla="*/ 11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7" name="Freeform 1002"/>
            <p:cNvSpPr>
              <a:spLocks/>
            </p:cNvSpPr>
            <p:nvPr/>
          </p:nvSpPr>
          <p:spPr bwMode="auto">
            <a:xfrm>
              <a:off x="4635" y="2553"/>
              <a:ext cx="20" cy="11"/>
            </a:xfrm>
            <a:custGeom>
              <a:avLst/>
              <a:gdLst>
                <a:gd name="T0" fmla="*/ 20 w 20"/>
                <a:gd name="T1" fmla="*/ 6 h 11"/>
                <a:gd name="T2" fmla="*/ 20 w 20"/>
                <a:gd name="T3" fmla="*/ 2 h 11"/>
                <a:gd name="T4" fmla="*/ 0 w 20"/>
                <a:gd name="T5" fmla="*/ 0 h 11"/>
                <a:gd name="T6" fmla="*/ 0 w 20"/>
                <a:gd name="T7" fmla="*/ 11 h 11"/>
                <a:gd name="T8" fmla="*/ 20 w 20"/>
                <a:gd name="T9" fmla="*/ 11 h 11"/>
                <a:gd name="T10" fmla="*/ 20 w 20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11"/>
                <a:gd name="T20" fmla="*/ 20 w 20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11">
                  <a:moveTo>
                    <a:pt x="20" y="6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0" y="11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8" name="Freeform 1003"/>
            <p:cNvSpPr>
              <a:spLocks/>
            </p:cNvSpPr>
            <p:nvPr/>
          </p:nvSpPr>
          <p:spPr bwMode="auto">
            <a:xfrm>
              <a:off x="4655" y="2555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7 h 9"/>
                <a:gd name="T6" fmla="*/ 4 w 6"/>
                <a:gd name="T7" fmla="*/ 6 h 9"/>
                <a:gd name="T8" fmla="*/ 6 w 6"/>
                <a:gd name="T9" fmla="*/ 4 h 9"/>
                <a:gd name="T10" fmla="*/ 4 w 6"/>
                <a:gd name="T11" fmla="*/ 2 h 9"/>
                <a:gd name="T12" fmla="*/ 4 w 6"/>
                <a:gd name="T13" fmla="*/ 0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79" name="Freeform 1004"/>
            <p:cNvSpPr>
              <a:spLocks/>
            </p:cNvSpPr>
            <p:nvPr/>
          </p:nvSpPr>
          <p:spPr bwMode="auto">
            <a:xfrm>
              <a:off x="4640" y="2502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10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0" name="Freeform 1005"/>
            <p:cNvSpPr>
              <a:spLocks/>
            </p:cNvSpPr>
            <p:nvPr/>
          </p:nvSpPr>
          <p:spPr bwMode="auto">
            <a:xfrm>
              <a:off x="4640" y="2508"/>
              <a:ext cx="10" cy="20"/>
            </a:xfrm>
            <a:custGeom>
              <a:avLst/>
              <a:gdLst>
                <a:gd name="T0" fmla="*/ 6 w 10"/>
                <a:gd name="T1" fmla="*/ 20 h 20"/>
                <a:gd name="T2" fmla="*/ 10 w 10"/>
                <a:gd name="T3" fmla="*/ 20 h 20"/>
                <a:gd name="T4" fmla="*/ 10 w 10"/>
                <a:gd name="T5" fmla="*/ 0 h 20"/>
                <a:gd name="T6" fmla="*/ 0 w 10"/>
                <a:gd name="T7" fmla="*/ 0 h 20"/>
                <a:gd name="T8" fmla="*/ 0 w 10"/>
                <a:gd name="T9" fmla="*/ 20 h 20"/>
                <a:gd name="T10" fmla="*/ 6 w 10"/>
                <a:gd name="T11" fmla="*/ 2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20"/>
                <a:gd name="T20" fmla="*/ 10 w 10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20">
                  <a:moveTo>
                    <a:pt x="6" y="20"/>
                  </a:moveTo>
                  <a:lnTo>
                    <a:pt x="10" y="2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1" name="Freeform 1006"/>
            <p:cNvSpPr>
              <a:spLocks/>
            </p:cNvSpPr>
            <p:nvPr/>
          </p:nvSpPr>
          <p:spPr bwMode="auto">
            <a:xfrm>
              <a:off x="4640" y="2528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2 w 10"/>
                <a:gd name="T5" fmla="*/ 4 h 4"/>
                <a:gd name="T6" fmla="*/ 4 w 10"/>
                <a:gd name="T7" fmla="*/ 4 h 4"/>
                <a:gd name="T8" fmla="*/ 6 w 10"/>
                <a:gd name="T9" fmla="*/ 4 h 4"/>
                <a:gd name="T10" fmla="*/ 8 w 10"/>
                <a:gd name="T11" fmla="*/ 4 h 4"/>
                <a:gd name="T12" fmla="*/ 10 w 10"/>
                <a:gd name="T13" fmla="*/ 2 h 4"/>
                <a:gd name="T14" fmla="*/ 10 w 10"/>
                <a:gd name="T15" fmla="*/ 0 h 4"/>
                <a:gd name="T16" fmla="*/ 0 w 10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2" name="Freeform 1007"/>
            <p:cNvSpPr>
              <a:spLocks/>
            </p:cNvSpPr>
            <p:nvPr/>
          </p:nvSpPr>
          <p:spPr bwMode="auto">
            <a:xfrm>
              <a:off x="4640" y="2296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10 w 10"/>
                <a:gd name="T5" fmla="*/ 2 h 6"/>
                <a:gd name="T6" fmla="*/ 8 w 10"/>
                <a:gd name="T7" fmla="*/ 2 h 6"/>
                <a:gd name="T8" fmla="*/ 6 w 10"/>
                <a:gd name="T9" fmla="*/ 0 h 6"/>
                <a:gd name="T10" fmla="*/ 4 w 10"/>
                <a:gd name="T11" fmla="*/ 2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3" name="Freeform 1008"/>
            <p:cNvSpPr>
              <a:spLocks/>
            </p:cNvSpPr>
            <p:nvPr/>
          </p:nvSpPr>
          <p:spPr bwMode="auto">
            <a:xfrm>
              <a:off x="4640" y="2302"/>
              <a:ext cx="10" cy="83"/>
            </a:xfrm>
            <a:custGeom>
              <a:avLst/>
              <a:gdLst>
                <a:gd name="T0" fmla="*/ 6 w 10"/>
                <a:gd name="T1" fmla="*/ 83 h 83"/>
                <a:gd name="T2" fmla="*/ 10 w 10"/>
                <a:gd name="T3" fmla="*/ 83 h 83"/>
                <a:gd name="T4" fmla="*/ 10 w 10"/>
                <a:gd name="T5" fmla="*/ 0 h 83"/>
                <a:gd name="T6" fmla="*/ 0 w 10"/>
                <a:gd name="T7" fmla="*/ 0 h 83"/>
                <a:gd name="T8" fmla="*/ 0 w 10"/>
                <a:gd name="T9" fmla="*/ 83 h 83"/>
                <a:gd name="T10" fmla="*/ 6 w 1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83"/>
                <a:gd name="T20" fmla="*/ 10 w 10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83">
                  <a:moveTo>
                    <a:pt x="6" y="83"/>
                  </a:moveTo>
                  <a:lnTo>
                    <a:pt x="10" y="83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6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4" name="Freeform 1009"/>
            <p:cNvSpPr>
              <a:spLocks/>
            </p:cNvSpPr>
            <p:nvPr/>
          </p:nvSpPr>
          <p:spPr bwMode="auto">
            <a:xfrm>
              <a:off x="4640" y="2385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2 w 10"/>
                <a:gd name="T5" fmla="*/ 4 h 4"/>
                <a:gd name="T6" fmla="*/ 4 w 10"/>
                <a:gd name="T7" fmla="*/ 4 h 4"/>
                <a:gd name="T8" fmla="*/ 6 w 10"/>
                <a:gd name="T9" fmla="*/ 4 h 4"/>
                <a:gd name="T10" fmla="*/ 8 w 10"/>
                <a:gd name="T11" fmla="*/ 4 h 4"/>
                <a:gd name="T12" fmla="*/ 10 w 10"/>
                <a:gd name="T13" fmla="*/ 4 h 4"/>
                <a:gd name="T14" fmla="*/ 10 w 10"/>
                <a:gd name="T15" fmla="*/ 2 h 4"/>
                <a:gd name="T16" fmla="*/ 10 w 10"/>
                <a:gd name="T17" fmla="*/ 0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5" name="Freeform 1010"/>
            <p:cNvSpPr>
              <a:spLocks/>
            </p:cNvSpPr>
            <p:nvPr/>
          </p:nvSpPr>
          <p:spPr bwMode="auto">
            <a:xfrm>
              <a:off x="4667" y="2379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10 h 10"/>
                <a:gd name="T6" fmla="*/ 4 w 4"/>
                <a:gd name="T7" fmla="*/ 8 h 10"/>
                <a:gd name="T8" fmla="*/ 4 w 4"/>
                <a:gd name="T9" fmla="*/ 6 h 10"/>
                <a:gd name="T10" fmla="*/ 4 w 4"/>
                <a:gd name="T11" fmla="*/ 4 h 10"/>
                <a:gd name="T12" fmla="*/ 4 w 4"/>
                <a:gd name="T13" fmla="*/ 2 h 10"/>
                <a:gd name="T14" fmla="*/ 2 w 4"/>
                <a:gd name="T15" fmla="*/ 0 h 10"/>
                <a:gd name="T16" fmla="*/ 0 w 4"/>
                <a:gd name="T17" fmla="*/ 0 h 10"/>
                <a:gd name="T18" fmla="*/ 0 w 4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6" name="Freeform 1011"/>
            <p:cNvSpPr>
              <a:spLocks/>
            </p:cNvSpPr>
            <p:nvPr/>
          </p:nvSpPr>
          <p:spPr bwMode="auto">
            <a:xfrm>
              <a:off x="4625" y="2379"/>
              <a:ext cx="42" cy="10"/>
            </a:xfrm>
            <a:custGeom>
              <a:avLst/>
              <a:gdLst>
                <a:gd name="T0" fmla="*/ 0 w 42"/>
                <a:gd name="T1" fmla="*/ 6 h 10"/>
                <a:gd name="T2" fmla="*/ 0 w 42"/>
                <a:gd name="T3" fmla="*/ 10 h 10"/>
                <a:gd name="T4" fmla="*/ 42 w 42"/>
                <a:gd name="T5" fmla="*/ 10 h 10"/>
                <a:gd name="T6" fmla="*/ 42 w 42"/>
                <a:gd name="T7" fmla="*/ 0 h 10"/>
                <a:gd name="T8" fmla="*/ 0 w 42"/>
                <a:gd name="T9" fmla="*/ 0 h 10"/>
                <a:gd name="T10" fmla="*/ 0 w 42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0"/>
                <a:gd name="T20" fmla="*/ 42 w 4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0">
                  <a:moveTo>
                    <a:pt x="0" y="6"/>
                  </a:moveTo>
                  <a:lnTo>
                    <a:pt x="0" y="10"/>
                  </a:lnTo>
                  <a:lnTo>
                    <a:pt x="42" y="10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7" name="Freeform 1012"/>
            <p:cNvSpPr>
              <a:spLocks/>
            </p:cNvSpPr>
            <p:nvPr/>
          </p:nvSpPr>
          <p:spPr bwMode="auto">
            <a:xfrm>
              <a:off x="4620" y="2379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3 w 5"/>
                <a:gd name="T3" fmla="*/ 0 h 10"/>
                <a:gd name="T4" fmla="*/ 1 w 5"/>
                <a:gd name="T5" fmla="*/ 2 h 10"/>
                <a:gd name="T6" fmla="*/ 0 w 5"/>
                <a:gd name="T7" fmla="*/ 4 h 10"/>
                <a:gd name="T8" fmla="*/ 0 w 5"/>
                <a:gd name="T9" fmla="*/ 6 h 10"/>
                <a:gd name="T10" fmla="*/ 0 w 5"/>
                <a:gd name="T11" fmla="*/ 8 h 10"/>
                <a:gd name="T12" fmla="*/ 1 w 5"/>
                <a:gd name="T13" fmla="*/ 10 h 10"/>
                <a:gd name="T14" fmla="*/ 3 w 5"/>
                <a:gd name="T15" fmla="*/ 10 h 10"/>
                <a:gd name="T16" fmla="*/ 5 w 5"/>
                <a:gd name="T17" fmla="*/ 10 h 10"/>
                <a:gd name="T18" fmla="*/ 5 w 5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0"/>
                <a:gd name="T32" fmla="*/ 5 w 5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0"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8" name="Freeform 1013"/>
            <p:cNvSpPr>
              <a:spLocks/>
            </p:cNvSpPr>
            <p:nvPr/>
          </p:nvSpPr>
          <p:spPr bwMode="auto">
            <a:xfrm>
              <a:off x="4620" y="2502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1 w 5"/>
                <a:gd name="T5" fmla="*/ 2 h 9"/>
                <a:gd name="T6" fmla="*/ 0 w 5"/>
                <a:gd name="T7" fmla="*/ 4 h 9"/>
                <a:gd name="T8" fmla="*/ 0 w 5"/>
                <a:gd name="T9" fmla="*/ 6 h 9"/>
                <a:gd name="T10" fmla="*/ 0 w 5"/>
                <a:gd name="T11" fmla="*/ 8 h 9"/>
                <a:gd name="T12" fmla="*/ 1 w 5"/>
                <a:gd name="T13" fmla="*/ 9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9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89" name="Freeform 1014"/>
            <p:cNvSpPr>
              <a:spLocks/>
            </p:cNvSpPr>
            <p:nvPr/>
          </p:nvSpPr>
          <p:spPr bwMode="auto">
            <a:xfrm>
              <a:off x="4625" y="2502"/>
              <a:ext cx="42" cy="9"/>
            </a:xfrm>
            <a:custGeom>
              <a:avLst/>
              <a:gdLst>
                <a:gd name="T0" fmla="*/ 42 w 42"/>
                <a:gd name="T1" fmla="*/ 6 h 9"/>
                <a:gd name="T2" fmla="*/ 42 w 42"/>
                <a:gd name="T3" fmla="*/ 0 h 9"/>
                <a:gd name="T4" fmla="*/ 0 w 42"/>
                <a:gd name="T5" fmla="*/ 0 h 9"/>
                <a:gd name="T6" fmla="*/ 0 w 42"/>
                <a:gd name="T7" fmla="*/ 9 h 9"/>
                <a:gd name="T8" fmla="*/ 42 w 42"/>
                <a:gd name="T9" fmla="*/ 9 h 9"/>
                <a:gd name="T10" fmla="*/ 42 w 42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9"/>
                <a:gd name="T20" fmla="*/ 42 w 4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9">
                  <a:moveTo>
                    <a:pt x="42" y="6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2" y="9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0" name="Freeform 1015"/>
            <p:cNvSpPr>
              <a:spLocks/>
            </p:cNvSpPr>
            <p:nvPr/>
          </p:nvSpPr>
          <p:spPr bwMode="auto">
            <a:xfrm>
              <a:off x="4667" y="2502"/>
              <a:ext cx="4" cy="9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4 w 4"/>
                <a:gd name="T5" fmla="*/ 9 h 9"/>
                <a:gd name="T6" fmla="*/ 4 w 4"/>
                <a:gd name="T7" fmla="*/ 8 h 9"/>
                <a:gd name="T8" fmla="*/ 4 w 4"/>
                <a:gd name="T9" fmla="*/ 6 h 9"/>
                <a:gd name="T10" fmla="*/ 4 w 4"/>
                <a:gd name="T11" fmla="*/ 4 h 9"/>
                <a:gd name="T12" fmla="*/ 4 w 4"/>
                <a:gd name="T13" fmla="*/ 2 h 9"/>
                <a:gd name="T14" fmla="*/ 2 w 4"/>
                <a:gd name="T15" fmla="*/ 0 h 9"/>
                <a:gd name="T16" fmla="*/ 0 w 4"/>
                <a:gd name="T17" fmla="*/ 0 h 9"/>
                <a:gd name="T18" fmla="*/ 0 w 4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9"/>
                <a:gd name="T32" fmla="*/ 4 w 4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1" name="Freeform 1016"/>
            <p:cNvSpPr>
              <a:spLocks/>
            </p:cNvSpPr>
            <p:nvPr/>
          </p:nvSpPr>
          <p:spPr bwMode="auto">
            <a:xfrm>
              <a:off x="4661" y="2508"/>
              <a:ext cx="10" cy="3"/>
            </a:xfrm>
            <a:custGeom>
              <a:avLst/>
              <a:gdLst>
                <a:gd name="T0" fmla="*/ 0 w 10"/>
                <a:gd name="T1" fmla="*/ 0 h 3"/>
                <a:gd name="T2" fmla="*/ 0 w 10"/>
                <a:gd name="T3" fmla="*/ 2 h 3"/>
                <a:gd name="T4" fmla="*/ 2 w 10"/>
                <a:gd name="T5" fmla="*/ 3 h 3"/>
                <a:gd name="T6" fmla="*/ 4 w 10"/>
                <a:gd name="T7" fmla="*/ 3 h 3"/>
                <a:gd name="T8" fmla="*/ 6 w 10"/>
                <a:gd name="T9" fmla="*/ 3 h 3"/>
                <a:gd name="T10" fmla="*/ 8 w 10"/>
                <a:gd name="T11" fmla="*/ 3 h 3"/>
                <a:gd name="T12" fmla="*/ 10 w 10"/>
                <a:gd name="T13" fmla="*/ 2 h 3"/>
                <a:gd name="T14" fmla="*/ 10 w 10"/>
                <a:gd name="T15" fmla="*/ 0 h 3"/>
                <a:gd name="T16" fmla="*/ 0 w 10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3"/>
                <a:gd name="T29" fmla="*/ 10 w 10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3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2" name="Freeform 1017"/>
            <p:cNvSpPr>
              <a:spLocks/>
            </p:cNvSpPr>
            <p:nvPr/>
          </p:nvSpPr>
          <p:spPr bwMode="auto">
            <a:xfrm>
              <a:off x="4661" y="2385"/>
              <a:ext cx="10" cy="123"/>
            </a:xfrm>
            <a:custGeom>
              <a:avLst/>
              <a:gdLst>
                <a:gd name="T0" fmla="*/ 6 w 10"/>
                <a:gd name="T1" fmla="*/ 0 h 123"/>
                <a:gd name="T2" fmla="*/ 0 w 10"/>
                <a:gd name="T3" fmla="*/ 0 h 123"/>
                <a:gd name="T4" fmla="*/ 0 w 10"/>
                <a:gd name="T5" fmla="*/ 123 h 123"/>
                <a:gd name="T6" fmla="*/ 10 w 10"/>
                <a:gd name="T7" fmla="*/ 123 h 123"/>
                <a:gd name="T8" fmla="*/ 10 w 10"/>
                <a:gd name="T9" fmla="*/ 0 h 123"/>
                <a:gd name="T10" fmla="*/ 6 w 10"/>
                <a:gd name="T11" fmla="*/ 0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23"/>
                <a:gd name="T20" fmla="*/ 10 w 10"/>
                <a:gd name="T21" fmla="*/ 123 h 1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23">
                  <a:moveTo>
                    <a:pt x="6" y="0"/>
                  </a:moveTo>
                  <a:lnTo>
                    <a:pt x="0" y="0"/>
                  </a:lnTo>
                  <a:lnTo>
                    <a:pt x="0" y="123"/>
                  </a:lnTo>
                  <a:lnTo>
                    <a:pt x="10" y="123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3" name="Freeform 1018"/>
            <p:cNvSpPr>
              <a:spLocks/>
            </p:cNvSpPr>
            <p:nvPr/>
          </p:nvSpPr>
          <p:spPr bwMode="auto">
            <a:xfrm>
              <a:off x="4661" y="2379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2 h 6"/>
                <a:gd name="T4" fmla="*/ 8 w 10"/>
                <a:gd name="T5" fmla="*/ 0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0 h 6"/>
                <a:gd name="T12" fmla="*/ 0 w 10"/>
                <a:gd name="T13" fmla="*/ 2 h 6"/>
                <a:gd name="T14" fmla="*/ 0 w 10"/>
                <a:gd name="T15" fmla="*/ 6 h 6"/>
                <a:gd name="T16" fmla="*/ 10 w 10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6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4" name="Freeform 1019"/>
            <p:cNvSpPr>
              <a:spLocks/>
            </p:cNvSpPr>
            <p:nvPr/>
          </p:nvSpPr>
          <p:spPr bwMode="auto">
            <a:xfrm>
              <a:off x="4620" y="2379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9 w 11"/>
                <a:gd name="T3" fmla="*/ 2 h 6"/>
                <a:gd name="T4" fmla="*/ 7 w 11"/>
                <a:gd name="T5" fmla="*/ 0 h 6"/>
                <a:gd name="T6" fmla="*/ 5 w 11"/>
                <a:gd name="T7" fmla="*/ 0 h 6"/>
                <a:gd name="T8" fmla="*/ 3 w 11"/>
                <a:gd name="T9" fmla="*/ 0 h 6"/>
                <a:gd name="T10" fmla="*/ 1 w 11"/>
                <a:gd name="T11" fmla="*/ 2 h 6"/>
                <a:gd name="T12" fmla="*/ 0 w 11"/>
                <a:gd name="T13" fmla="*/ 2 h 6"/>
                <a:gd name="T14" fmla="*/ 0 w 11"/>
                <a:gd name="T15" fmla="*/ 6 h 6"/>
                <a:gd name="T16" fmla="*/ 11 w 11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11" y="6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5" name="Freeform 1020"/>
            <p:cNvSpPr>
              <a:spLocks/>
            </p:cNvSpPr>
            <p:nvPr/>
          </p:nvSpPr>
          <p:spPr bwMode="auto">
            <a:xfrm>
              <a:off x="4620" y="2385"/>
              <a:ext cx="11" cy="123"/>
            </a:xfrm>
            <a:custGeom>
              <a:avLst/>
              <a:gdLst>
                <a:gd name="T0" fmla="*/ 5 w 11"/>
                <a:gd name="T1" fmla="*/ 123 h 123"/>
                <a:gd name="T2" fmla="*/ 11 w 11"/>
                <a:gd name="T3" fmla="*/ 123 h 123"/>
                <a:gd name="T4" fmla="*/ 11 w 11"/>
                <a:gd name="T5" fmla="*/ 0 h 123"/>
                <a:gd name="T6" fmla="*/ 0 w 11"/>
                <a:gd name="T7" fmla="*/ 0 h 123"/>
                <a:gd name="T8" fmla="*/ 0 w 11"/>
                <a:gd name="T9" fmla="*/ 123 h 123"/>
                <a:gd name="T10" fmla="*/ 5 w 11"/>
                <a:gd name="T11" fmla="*/ 123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3"/>
                <a:gd name="T20" fmla="*/ 11 w 11"/>
                <a:gd name="T21" fmla="*/ 123 h 1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3">
                  <a:moveTo>
                    <a:pt x="5" y="123"/>
                  </a:moveTo>
                  <a:lnTo>
                    <a:pt x="11" y="123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3"/>
                  </a:lnTo>
                  <a:lnTo>
                    <a:pt x="5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6" name="Freeform 1021"/>
            <p:cNvSpPr>
              <a:spLocks/>
            </p:cNvSpPr>
            <p:nvPr/>
          </p:nvSpPr>
          <p:spPr bwMode="auto">
            <a:xfrm>
              <a:off x="4620" y="2508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0 w 11"/>
                <a:gd name="T3" fmla="*/ 2 h 5"/>
                <a:gd name="T4" fmla="*/ 1 w 11"/>
                <a:gd name="T5" fmla="*/ 3 h 5"/>
                <a:gd name="T6" fmla="*/ 3 w 11"/>
                <a:gd name="T7" fmla="*/ 3 h 5"/>
                <a:gd name="T8" fmla="*/ 5 w 11"/>
                <a:gd name="T9" fmla="*/ 5 h 5"/>
                <a:gd name="T10" fmla="*/ 7 w 11"/>
                <a:gd name="T11" fmla="*/ 3 h 5"/>
                <a:gd name="T12" fmla="*/ 9 w 11"/>
                <a:gd name="T13" fmla="*/ 3 h 5"/>
                <a:gd name="T14" fmla="*/ 9 w 11"/>
                <a:gd name="T15" fmla="*/ 2 h 5"/>
                <a:gd name="T16" fmla="*/ 11 w 11"/>
                <a:gd name="T17" fmla="*/ 0 h 5"/>
                <a:gd name="T18" fmla="*/ 0 w 11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5"/>
                <a:gd name="T32" fmla="*/ 11 w 11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5">
                  <a:moveTo>
                    <a:pt x="0" y="0"/>
                  </a:moveTo>
                  <a:lnTo>
                    <a:pt x="0" y="2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5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7" name="Freeform 1022"/>
            <p:cNvSpPr>
              <a:spLocks/>
            </p:cNvSpPr>
            <p:nvPr/>
          </p:nvSpPr>
          <p:spPr bwMode="auto">
            <a:xfrm>
              <a:off x="4640" y="2445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10 w 10"/>
                <a:gd name="T13" fmla="*/ 4 h 6"/>
                <a:gd name="T14" fmla="*/ 10 w 10"/>
                <a:gd name="T15" fmla="*/ 0 h 6"/>
                <a:gd name="T16" fmla="*/ 0 w 1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8" name="Freeform 1023"/>
            <p:cNvSpPr>
              <a:spLocks/>
            </p:cNvSpPr>
            <p:nvPr/>
          </p:nvSpPr>
          <p:spPr bwMode="auto">
            <a:xfrm>
              <a:off x="4640" y="2385"/>
              <a:ext cx="10" cy="60"/>
            </a:xfrm>
            <a:custGeom>
              <a:avLst/>
              <a:gdLst>
                <a:gd name="T0" fmla="*/ 6 w 10"/>
                <a:gd name="T1" fmla="*/ 0 h 60"/>
                <a:gd name="T2" fmla="*/ 0 w 10"/>
                <a:gd name="T3" fmla="*/ 0 h 60"/>
                <a:gd name="T4" fmla="*/ 0 w 10"/>
                <a:gd name="T5" fmla="*/ 60 h 60"/>
                <a:gd name="T6" fmla="*/ 10 w 10"/>
                <a:gd name="T7" fmla="*/ 60 h 60"/>
                <a:gd name="T8" fmla="*/ 10 w 10"/>
                <a:gd name="T9" fmla="*/ 0 h 60"/>
                <a:gd name="T10" fmla="*/ 6 w 10"/>
                <a:gd name="T11" fmla="*/ 0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60"/>
                <a:gd name="T20" fmla="*/ 10 w 10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60">
                  <a:moveTo>
                    <a:pt x="6" y="0"/>
                  </a:moveTo>
                  <a:lnTo>
                    <a:pt x="0" y="0"/>
                  </a:lnTo>
                  <a:lnTo>
                    <a:pt x="0" y="60"/>
                  </a:lnTo>
                  <a:lnTo>
                    <a:pt x="10" y="60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99" name="Freeform 1024"/>
            <p:cNvSpPr>
              <a:spLocks/>
            </p:cNvSpPr>
            <p:nvPr/>
          </p:nvSpPr>
          <p:spPr bwMode="auto">
            <a:xfrm>
              <a:off x="4640" y="2379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10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0" name="Freeform 1025"/>
            <p:cNvSpPr>
              <a:spLocks/>
            </p:cNvSpPr>
            <p:nvPr/>
          </p:nvSpPr>
          <p:spPr bwMode="auto">
            <a:xfrm>
              <a:off x="4640" y="2994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10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1" name="Freeform 1026"/>
            <p:cNvSpPr>
              <a:spLocks/>
            </p:cNvSpPr>
            <p:nvPr/>
          </p:nvSpPr>
          <p:spPr bwMode="auto">
            <a:xfrm>
              <a:off x="4640" y="3000"/>
              <a:ext cx="10" cy="62"/>
            </a:xfrm>
            <a:custGeom>
              <a:avLst/>
              <a:gdLst>
                <a:gd name="T0" fmla="*/ 6 w 10"/>
                <a:gd name="T1" fmla="*/ 62 h 62"/>
                <a:gd name="T2" fmla="*/ 10 w 10"/>
                <a:gd name="T3" fmla="*/ 62 h 62"/>
                <a:gd name="T4" fmla="*/ 10 w 10"/>
                <a:gd name="T5" fmla="*/ 0 h 62"/>
                <a:gd name="T6" fmla="*/ 0 w 10"/>
                <a:gd name="T7" fmla="*/ 0 h 62"/>
                <a:gd name="T8" fmla="*/ 0 w 10"/>
                <a:gd name="T9" fmla="*/ 62 h 62"/>
                <a:gd name="T10" fmla="*/ 6 w 10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62"/>
                <a:gd name="T20" fmla="*/ 10 w 10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62">
                  <a:moveTo>
                    <a:pt x="6" y="62"/>
                  </a:moveTo>
                  <a:lnTo>
                    <a:pt x="10" y="6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6" y="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2" name="Freeform 1027"/>
            <p:cNvSpPr>
              <a:spLocks/>
            </p:cNvSpPr>
            <p:nvPr/>
          </p:nvSpPr>
          <p:spPr bwMode="auto">
            <a:xfrm>
              <a:off x="4640" y="3062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2 w 10"/>
                <a:gd name="T5" fmla="*/ 4 h 4"/>
                <a:gd name="T6" fmla="*/ 4 w 10"/>
                <a:gd name="T7" fmla="*/ 4 h 4"/>
                <a:gd name="T8" fmla="*/ 6 w 10"/>
                <a:gd name="T9" fmla="*/ 4 h 4"/>
                <a:gd name="T10" fmla="*/ 8 w 10"/>
                <a:gd name="T11" fmla="*/ 4 h 4"/>
                <a:gd name="T12" fmla="*/ 10 w 10"/>
                <a:gd name="T13" fmla="*/ 4 h 4"/>
                <a:gd name="T14" fmla="*/ 10 w 10"/>
                <a:gd name="T15" fmla="*/ 2 h 4"/>
                <a:gd name="T16" fmla="*/ 10 w 10"/>
                <a:gd name="T17" fmla="*/ 0 h 4"/>
                <a:gd name="T18" fmla="*/ 0 w 10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4"/>
                <a:gd name="T32" fmla="*/ 10 w 10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3" name="Freeform 1028"/>
            <p:cNvSpPr>
              <a:spLocks/>
            </p:cNvSpPr>
            <p:nvPr/>
          </p:nvSpPr>
          <p:spPr bwMode="auto">
            <a:xfrm>
              <a:off x="4620" y="3062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0 w 11"/>
                <a:gd name="T3" fmla="*/ 2 h 4"/>
                <a:gd name="T4" fmla="*/ 1 w 11"/>
                <a:gd name="T5" fmla="*/ 4 h 4"/>
                <a:gd name="T6" fmla="*/ 3 w 11"/>
                <a:gd name="T7" fmla="*/ 4 h 4"/>
                <a:gd name="T8" fmla="*/ 5 w 11"/>
                <a:gd name="T9" fmla="*/ 4 h 4"/>
                <a:gd name="T10" fmla="*/ 7 w 11"/>
                <a:gd name="T11" fmla="*/ 4 h 4"/>
                <a:gd name="T12" fmla="*/ 9 w 11"/>
                <a:gd name="T13" fmla="*/ 4 h 4"/>
                <a:gd name="T14" fmla="*/ 9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4" name="Freeform 1029"/>
            <p:cNvSpPr>
              <a:spLocks/>
            </p:cNvSpPr>
            <p:nvPr/>
          </p:nvSpPr>
          <p:spPr bwMode="auto">
            <a:xfrm>
              <a:off x="4620" y="2938"/>
              <a:ext cx="11" cy="124"/>
            </a:xfrm>
            <a:custGeom>
              <a:avLst/>
              <a:gdLst>
                <a:gd name="T0" fmla="*/ 5 w 11"/>
                <a:gd name="T1" fmla="*/ 0 h 124"/>
                <a:gd name="T2" fmla="*/ 0 w 11"/>
                <a:gd name="T3" fmla="*/ 0 h 124"/>
                <a:gd name="T4" fmla="*/ 0 w 11"/>
                <a:gd name="T5" fmla="*/ 124 h 124"/>
                <a:gd name="T6" fmla="*/ 11 w 11"/>
                <a:gd name="T7" fmla="*/ 124 h 124"/>
                <a:gd name="T8" fmla="*/ 11 w 11"/>
                <a:gd name="T9" fmla="*/ 0 h 124"/>
                <a:gd name="T10" fmla="*/ 5 w 11"/>
                <a:gd name="T11" fmla="*/ 0 h 1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124"/>
                <a:gd name="T20" fmla="*/ 11 w 11"/>
                <a:gd name="T21" fmla="*/ 124 h 1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124">
                  <a:moveTo>
                    <a:pt x="5" y="0"/>
                  </a:moveTo>
                  <a:lnTo>
                    <a:pt x="0" y="0"/>
                  </a:lnTo>
                  <a:lnTo>
                    <a:pt x="0" y="124"/>
                  </a:lnTo>
                  <a:lnTo>
                    <a:pt x="11" y="124"/>
                  </a:lnTo>
                  <a:lnTo>
                    <a:pt x="1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5" name="Freeform 1030"/>
            <p:cNvSpPr>
              <a:spLocks/>
            </p:cNvSpPr>
            <p:nvPr/>
          </p:nvSpPr>
          <p:spPr bwMode="auto">
            <a:xfrm>
              <a:off x="4620" y="2934"/>
              <a:ext cx="11" cy="4"/>
            </a:xfrm>
            <a:custGeom>
              <a:avLst/>
              <a:gdLst>
                <a:gd name="T0" fmla="*/ 11 w 11"/>
                <a:gd name="T1" fmla="*/ 4 h 4"/>
                <a:gd name="T2" fmla="*/ 9 w 11"/>
                <a:gd name="T3" fmla="*/ 2 h 4"/>
                <a:gd name="T4" fmla="*/ 9 w 11"/>
                <a:gd name="T5" fmla="*/ 0 h 4"/>
                <a:gd name="T6" fmla="*/ 7 w 11"/>
                <a:gd name="T7" fmla="*/ 0 h 4"/>
                <a:gd name="T8" fmla="*/ 5 w 11"/>
                <a:gd name="T9" fmla="*/ 0 h 4"/>
                <a:gd name="T10" fmla="*/ 3 w 11"/>
                <a:gd name="T11" fmla="*/ 0 h 4"/>
                <a:gd name="T12" fmla="*/ 1 w 11"/>
                <a:gd name="T13" fmla="*/ 0 h 4"/>
                <a:gd name="T14" fmla="*/ 0 w 11"/>
                <a:gd name="T15" fmla="*/ 2 h 4"/>
                <a:gd name="T16" fmla="*/ 0 w 11"/>
                <a:gd name="T17" fmla="*/ 4 h 4"/>
                <a:gd name="T18" fmla="*/ 11 w 11"/>
                <a:gd name="T19" fmla="*/ 4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11" y="4"/>
                  </a:move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6" name="Freeform 1031"/>
            <p:cNvSpPr>
              <a:spLocks/>
            </p:cNvSpPr>
            <p:nvPr/>
          </p:nvSpPr>
          <p:spPr bwMode="auto">
            <a:xfrm>
              <a:off x="4661" y="2932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8 w 10"/>
                <a:gd name="T5" fmla="*/ 2 h 6"/>
                <a:gd name="T6" fmla="*/ 6 w 10"/>
                <a:gd name="T7" fmla="*/ 0 h 6"/>
                <a:gd name="T8" fmla="*/ 4 w 10"/>
                <a:gd name="T9" fmla="*/ 2 h 6"/>
                <a:gd name="T10" fmla="*/ 2 w 10"/>
                <a:gd name="T11" fmla="*/ 2 h 6"/>
                <a:gd name="T12" fmla="*/ 0 w 10"/>
                <a:gd name="T13" fmla="*/ 4 h 6"/>
                <a:gd name="T14" fmla="*/ 0 w 10"/>
                <a:gd name="T15" fmla="*/ 6 h 6"/>
                <a:gd name="T16" fmla="*/ 10 w 10"/>
                <a:gd name="T17" fmla="*/ 6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7" name="Freeform 1032"/>
            <p:cNvSpPr>
              <a:spLocks/>
            </p:cNvSpPr>
            <p:nvPr/>
          </p:nvSpPr>
          <p:spPr bwMode="auto">
            <a:xfrm>
              <a:off x="4661" y="2938"/>
              <a:ext cx="10" cy="122"/>
            </a:xfrm>
            <a:custGeom>
              <a:avLst/>
              <a:gdLst>
                <a:gd name="T0" fmla="*/ 6 w 10"/>
                <a:gd name="T1" fmla="*/ 122 h 122"/>
                <a:gd name="T2" fmla="*/ 10 w 10"/>
                <a:gd name="T3" fmla="*/ 122 h 122"/>
                <a:gd name="T4" fmla="*/ 10 w 10"/>
                <a:gd name="T5" fmla="*/ 0 h 122"/>
                <a:gd name="T6" fmla="*/ 0 w 10"/>
                <a:gd name="T7" fmla="*/ 0 h 122"/>
                <a:gd name="T8" fmla="*/ 0 w 10"/>
                <a:gd name="T9" fmla="*/ 122 h 122"/>
                <a:gd name="T10" fmla="*/ 6 w 10"/>
                <a:gd name="T11" fmla="*/ 122 h 1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22"/>
                <a:gd name="T20" fmla="*/ 10 w 10"/>
                <a:gd name="T21" fmla="*/ 122 h 1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22">
                  <a:moveTo>
                    <a:pt x="6" y="122"/>
                  </a:moveTo>
                  <a:lnTo>
                    <a:pt x="10" y="12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22"/>
                  </a:lnTo>
                  <a:lnTo>
                    <a:pt x="6" y="1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8" name="Freeform 1033"/>
            <p:cNvSpPr>
              <a:spLocks/>
            </p:cNvSpPr>
            <p:nvPr/>
          </p:nvSpPr>
          <p:spPr bwMode="auto">
            <a:xfrm>
              <a:off x="4661" y="3060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8 w 10"/>
                <a:gd name="T13" fmla="*/ 4 h 6"/>
                <a:gd name="T14" fmla="*/ 10 w 10"/>
                <a:gd name="T15" fmla="*/ 4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09" name="Freeform 1034"/>
            <p:cNvSpPr>
              <a:spLocks/>
            </p:cNvSpPr>
            <p:nvPr/>
          </p:nvSpPr>
          <p:spPr bwMode="auto">
            <a:xfrm>
              <a:off x="4620" y="2932"/>
              <a:ext cx="5" cy="12"/>
            </a:xfrm>
            <a:custGeom>
              <a:avLst/>
              <a:gdLst>
                <a:gd name="T0" fmla="*/ 5 w 5"/>
                <a:gd name="T1" fmla="*/ 0 h 12"/>
                <a:gd name="T2" fmla="*/ 3 w 5"/>
                <a:gd name="T3" fmla="*/ 2 h 12"/>
                <a:gd name="T4" fmla="*/ 1 w 5"/>
                <a:gd name="T5" fmla="*/ 2 h 12"/>
                <a:gd name="T6" fmla="*/ 0 w 5"/>
                <a:gd name="T7" fmla="*/ 4 h 12"/>
                <a:gd name="T8" fmla="*/ 0 w 5"/>
                <a:gd name="T9" fmla="*/ 6 h 12"/>
                <a:gd name="T10" fmla="*/ 0 w 5"/>
                <a:gd name="T11" fmla="*/ 8 h 12"/>
                <a:gd name="T12" fmla="*/ 1 w 5"/>
                <a:gd name="T13" fmla="*/ 10 h 12"/>
                <a:gd name="T14" fmla="*/ 3 w 5"/>
                <a:gd name="T15" fmla="*/ 12 h 12"/>
                <a:gd name="T16" fmla="*/ 5 w 5"/>
                <a:gd name="T17" fmla="*/ 12 h 12"/>
                <a:gd name="T18" fmla="*/ 5 w 5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12"/>
                <a:gd name="T32" fmla="*/ 5 w 5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12">
                  <a:moveTo>
                    <a:pt x="5" y="0"/>
                  </a:moveTo>
                  <a:lnTo>
                    <a:pt x="3" y="2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0" name="Freeform 1035"/>
            <p:cNvSpPr>
              <a:spLocks/>
            </p:cNvSpPr>
            <p:nvPr/>
          </p:nvSpPr>
          <p:spPr bwMode="auto">
            <a:xfrm>
              <a:off x="4625" y="2932"/>
              <a:ext cx="42" cy="12"/>
            </a:xfrm>
            <a:custGeom>
              <a:avLst/>
              <a:gdLst>
                <a:gd name="T0" fmla="*/ 42 w 42"/>
                <a:gd name="T1" fmla="*/ 6 h 12"/>
                <a:gd name="T2" fmla="*/ 42 w 42"/>
                <a:gd name="T3" fmla="*/ 0 h 12"/>
                <a:gd name="T4" fmla="*/ 0 w 42"/>
                <a:gd name="T5" fmla="*/ 0 h 12"/>
                <a:gd name="T6" fmla="*/ 0 w 42"/>
                <a:gd name="T7" fmla="*/ 12 h 12"/>
                <a:gd name="T8" fmla="*/ 42 w 42"/>
                <a:gd name="T9" fmla="*/ 12 h 12"/>
                <a:gd name="T10" fmla="*/ 42 w 42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2"/>
                <a:gd name="T20" fmla="*/ 42 w 42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2">
                  <a:moveTo>
                    <a:pt x="42" y="6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2" y="12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1" name="Freeform 1036"/>
            <p:cNvSpPr>
              <a:spLocks/>
            </p:cNvSpPr>
            <p:nvPr/>
          </p:nvSpPr>
          <p:spPr bwMode="auto">
            <a:xfrm>
              <a:off x="4667" y="2932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2 w 4"/>
                <a:gd name="T3" fmla="*/ 12 h 12"/>
                <a:gd name="T4" fmla="*/ 4 w 4"/>
                <a:gd name="T5" fmla="*/ 10 h 12"/>
                <a:gd name="T6" fmla="*/ 4 w 4"/>
                <a:gd name="T7" fmla="*/ 8 h 12"/>
                <a:gd name="T8" fmla="*/ 4 w 4"/>
                <a:gd name="T9" fmla="*/ 6 h 12"/>
                <a:gd name="T10" fmla="*/ 4 w 4"/>
                <a:gd name="T11" fmla="*/ 4 h 12"/>
                <a:gd name="T12" fmla="*/ 4 w 4"/>
                <a:gd name="T13" fmla="*/ 2 h 12"/>
                <a:gd name="T14" fmla="*/ 2 w 4"/>
                <a:gd name="T15" fmla="*/ 2 h 12"/>
                <a:gd name="T16" fmla="*/ 0 w 4"/>
                <a:gd name="T17" fmla="*/ 0 h 12"/>
                <a:gd name="T18" fmla="*/ 0 w 4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0" y="12"/>
                  </a:moveTo>
                  <a:lnTo>
                    <a:pt x="2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2" name="Freeform 1037"/>
            <p:cNvSpPr>
              <a:spLocks/>
            </p:cNvSpPr>
            <p:nvPr/>
          </p:nvSpPr>
          <p:spPr bwMode="auto">
            <a:xfrm>
              <a:off x="4667" y="3057"/>
              <a:ext cx="4" cy="9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4 w 4"/>
                <a:gd name="T5" fmla="*/ 7 h 9"/>
                <a:gd name="T6" fmla="*/ 4 w 4"/>
                <a:gd name="T7" fmla="*/ 5 h 9"/>
                <a:gd name="T8" fmla="*/ 4 w 4"/>
                <a:gd name="T9" fmla="*/ 3 h 9"/>
                <a:gd name="T10" fmla="*/ 4 w 4"/>
                <a:gd name="T11" fmla="*/ 2 h 9"/>
                <a:gd name="T12" fmla="*/ 2 w 4"/>
                <a:gd name="T13" fmla="*/ 0 h 9"/>
                <a:gd name="T14" fmla="*/ 0 w 4"/>
                <a:gd name="T15" fmla="*/ 0 h 9"/>
                <a:gd name="T16" fmla="*/ 0 w 4"/>
                <a:gd name="T17" fmla="*/ 9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9"/>
                <a:gd name="T29" fmla="*/ 4 w 4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3" name="Freeform 1038"/>
            <p:cNvSpPr>
              <a:spLocks/>
            </p:cNvSpPr>
            <p:nvPr/>
          </p:nvSpPr>
          <p:spPr bwMode="auto">
            <a:xfrm>
              <a:off x="4625" y="3057"/>
              <a:ext cx="42" cy="9"/>
            </a:xfrm>
            <a:custGeom>
              <a:avLst/>
              <a:gdLst>
                <a:gd name="T0" fmla="*/ 0 w 42"/>
                <a:gd name="T1" fmla="*/ 5 h 9"/>
                <a:gd name="T2" fmla="*/ 0 w 42"/>
                <a:gd name="T3" fmla="*/ 9 h 9"/>
                <a:gd name="T4" fmla="*/ 42 w 42"/>
                <a:gd name="T5" fmla="*/ 9 h 9"/>
                <a:gd name="T6" fmla="*/ 42 w 42"/>
                <a:gd name="T7" fmla="*/ 0 h 9"/>
                <a:gd name="T8" fmla="*/ 0 w 42"/>
                <a:gd name="T9" fmla="*/ 0 h 9"/>
                <a:gd name="T10" fmla="*/ 0 w 42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9"/>
                <a:gd name="T20" fmla="*/ 42 w 4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9">
                  <a:moveTo>
                    <a:pt x="0" y="5"/>
                  </a:moveTo>
                  <a:lnTo>
                    <a:pt x="0" y="9"/>
                  </a:lnTo>
                  <a:lnTo>
                    <a:pt x="42" y="9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4" name="Freeform 1039"/>
            <p:cNvSpPr>
              <a:spLocks/>
            </p:cNvSpPr>
            <p:nvPr/>
          </p:nvSpPr>
          <p:spPr bwMode="auto">
            <a:xfrm>
              <a:off x="4620" y="3057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1 w 5"/>
                <a:gd name="T5" fmla="*/ 2 h 9"/>
                <a:gd name="T6" fmla="*/ 0 w 5"/>
                <a:gd name="T7" fmla="*/ 3 h 9"/>
                <a:gd name="T8" fmla="*/ 0 w 5"/>
                <a:gd name="T9" fmla="*/ 5 h 9"/>
                <a:gd name="T10" fmla="*/ 0 w 5"/>
                <a:gd name="T11" fmla="*/ 7 h 9"/>
                <a:gd name="T12" fmla="*/ 1 w 5"/>
                <a:gd name="T13" fmla="*/ 7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5" name="Freeform 1040"/>
            <p:cNvSpPr>
              <a:spLocks/>
            </p:cNvSpPr>
            <p:nvPr/>
          </p:nvSpPr>
          <p:spPr bwMode="auto">
            <a:xfrm>
              <a:off x="4640" y="3144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1 h 5"/>
                <a:gd name="T4" fmla="*/ 2 w 10"/>
                <a:gd name="T5" fmla="*/ 3 h 5"/>
                <a:gd name="T6" fmla="*/ 4 w 10"/>
                <a:gd name="T7" fmla="*/ 5 h 5"/>
                <a:gd name="T8" fmla="*/ 6 w 10"/>
                <a:gd name="T9" fmla="*/ 5 h 5"/>
                <a:gd name="T10" fmla="*/ 8 w 10"/>
                <a:gd name="T11" fmla="*/ 5 h 5"/>
                <a:gd name="T12" fmla="*/ 10 w 10"/>
                <a:gd name="T13" fmla="*/ 3 h 5"/>
                <a:gd name="T14" fmla="*/ 10 w 10"/>
                <a:gd name="T15" fmla="*/ 1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6" name="Freeform 1041"/>
            <p:cNvSpPr>
              <a:spLocks/>
            </p:cNvSpPr>
            <p:nvPr/>
          </p:nvSpPr>
          <p:spPr bwMode="auto">
            <a:xfrm>
              <a:off x="4640" y="3062"/>
              <a:ext cx="10" cy="82"/>
            </a:xfrm>
            <a:custGeom>
              <a:avLst/>
              <a:gdLst>
                <a:gd name="T0" fmla="*/ 6 w 10"/>
                <a:gd name="T1" fmla="*/ 0 h 82"/>
                <a:gd name="T2" fmla="*/ 0 w 10"/>
                <a:gd name="T3" fmla="*/ 0 h 82"/>
                <a:gd name="T4" fmla="*/ 0 w 10"/>
                <a:gd name="T5" fmla="*/ 82 h 82"/>
                <a:gd name="T6" fmla="*/ 10 w 10"/>
                <a:gd name="T7" fmla="*/ 82 h 82"/>
                <a:gd name="T8" fmla="*/ 10 w 10"/>
                <a:gd name="T9" fmla="*/ 0 h 82"/>
                <a:gd name="T10" fmla="*/ 6 w 10"/>
                <a:gd name="T11" fmla="*/ 0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82"/>
                <a:gd name="T20" fmla="*/ 10 w 10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82">
                  <a:moveTo>
                    <a:pt x="6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7" name="Freeform 1042"/>
            <p:cNvSpPr>
              <a:spLocks/>
            </p:cNvSpPr>
            <p:nvPr/>
          </p:nvSpPr>
          <p:spPr bwMode="auto">
            <a:xfrm>
              <a:off x="4640" y="3057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2 h 5"/>
                <a:gd name="T4" fmla="*/ 8 w 10"/>
                <a:gd name="T5" fmla="*/ 0 h 5"/>
                <a:gd name="T6" fmla="*/ 6 w 10"/>
                <a:gd name="T7" fmla="*/ 0 h 5"/>
                <a:gd name="T8" fmla="*/ 4 w 10"/>
                <a:gd name="T9" fmla="*/ 0 h 5"/>
                <a:gd name="T10" fmla="*/ 2 w 10"/>
                <a:gd name="T11" fmla="*/ 2 h 5"/>
                <a:gd name="T12" fmla="*/ 0 w 10"/>
                <a:gd name="T13" fmla="*/ 2 h 5"/>
                <a:gd name="T14" fmla="*/ 0 w 10"/>
                <a:gd name="T15" fmla="*/ 5 h 5"/>
                <a:gd name="T16" fmla="*/ 10 w 10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5"/>
                <a:gd name="T29" fmla="*/ 10 w 10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5">
                  <a:moveTo>
                    <a:pt x="10" y="5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8" name="Freeform 1043"/>
            <p:cNvSpPr>
              <a:spLocks/>
            </p:cNvSpPr>
            <p:nvPr/>
          </p:nvSpPr>
          <p:spPr bwMode="auto">
            <a:xfrm>
              <a:off x="4599" y="2913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4 w 5"/>
                <a:gd name="T3" fmla="*/ 0 h 10"/>
                <a:gd name="T4" fmla="*/ 2 w 5"/>
                <a:gd name="T5" fmla="*/ 2 h 10"/>
                <a:gd name="T6" fmla="*/ 0 w 5"/>
                <a:gd name="T7" fmla="*/ 4 h 10"/>
                <a:gd name="T8" fmla="*/ 2 w 5"/>
                <a:gd name="T9" fmla="*/ 6 h 10"/>
                <a:gd name="T10" fmla="*/ 2 w 5"/>
                <a:gd name="T11" fmla="*/ 8 h 10"/>
                <a:gd name="T12" fmla="*/ 4 w 5"/>
                <a:gd name="T13" fmla="*/ 10 h 10"/>
                <a:gd name="T14" fmla="*/ 5 w 5"/>
                <a:gd name="T15" fmla="*/ 10 h 10"/>
                <a:gd name="T16" fmla="*/ 5 w 5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10"/>
                <a:gd name="T29" fmla="*/ 5 w 5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10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19" name="Freeform 1044"/>
            <p:cNvSpPr>
              <a:spLocks/>
            </p:cNvSpPr>
            <p:nvPr/>
          </p:nvSpPr>
          <p:spPr bwMode="auto">
            <a:xfrm>
              <a:off x="4604" y="2913"/>
              <a:ext cx="84" cy="10"/>
            </a:xfrm>
            <a:custGeom>
              <a:avLst/>
              <a:gdLst>
                <a:gd name="T0" fmla="*/ 84 w 84"/>
                <a:gd name="T1" fmla="*/ 6 h 10"/>
                <a:gd name="T2" fmla="*/ 84 w 84"/>
                <a:gd name="T3" fmla="*/ 0 h 10"/>
                <a:gd name="T4" fmla="*/ 0 w 84"/>
                <a:gd name="T5" fmla="*/ 0 h 10"/>
                <a:gd name="T6" fmla="*/ 0 w 84"/>
                <a:gd name="T7" fmla="*/ 10 h 10"/>
                <a:gd name="T8" fmla="*/ 84 w 84"/>
                <a:gd name="T9" fmla="*/ 10 h 10"/>
                <a:gd name="T10" fmla="*/ 84 w 84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10"/>
                <a:gd name="T20" fmla="*/ 84 w 84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10">
                  <a:moveTo>
                    <a:pt x="84" y="6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84" y="10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0" name="Freeform 1045"/>
            <p:cNvSpPr>
              <a:spLocks/>
            </p:cNvSpPr>
            <p:nvPr/>
          </p:nvSpPr>
          <p:spPr bwMode="auto">
            <a:xfrm>
              <a:off x="4688" y="2913"/>
              <a:ext cx="3" cy="10"/>
            </a:xfrm>
            <a:custGeom>
              <a:avLst/>
              <a:gdLst>
                <a:gd name="T0" fmla="*/ 0 w 3"/>
                <a:gd name="T1" fmla="*/ 10 h 10"/>
                <a:gd name="T2" fmla="*/ 1 w 3"/>
                <a:gd name="T3" fmla="*/ 10 h 10"/>
                <a:gd name="T4" fmla="*/ 3 w 3"/>
                <a:gd name="T5" fmla="*/ 8 h 10"/>
                <a:gd name="T6" fmla="*/ 3 w 3"/>
                <a:gd name="T7" fmla="*/ 6 h 10"/>
                <a:gd name="T8" fmla="*/ 3 w 3"/>
                <a:gd name="T9" fmla="*/ 4 h 10"/>
                <a:gd name="T10" fmla="*/ 3 w 3"/>
                <a:gd name="T11" fmla="*/ 2 h 10"/>
                <a:gd name="T12" fmla="*/ 1 w 3"/>
                <a:gd name="T13" fmla="*/ 0 h 10"/>
                <a:gd name="T14" fmla="*/ 0 w 3"/>
                <a:gd name="T15" fmla="*/ 0 h 10"/>
                <a:gd name="T16" fmla="*/ 0 w 3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"/>
                <a:gd name="T28" fmla="*/ 0 h 10"/>
                <a:gd name="T29" fmla="*/ 3 w 3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" h="10">
                  <a:moveTo>
                    <a:pt x="0" y="10"/>
                  </a:moveTo>
                  <a:lnTo>
                    <a:pt x="1" y="10"/>
                  </a:lnTo>
                  <a:lnTo>
                    <a:pt x="3" y="8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1" name="Freeform 1046"/>
            <p:cNvSpPr>
              <a:spLocks/>
            </p:cNvSpPr>
            <p:nvPr/>
          </p:nvSpPr>
          <p:spPr bwMode="auto">
            <a:xfrm>
              <a:off x="4610" y="2902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0 h 11"/>
                <a:gd name="T4" fmla="*/ 2 w 6"/>
                <a:gd name="T5" fmla="*/ 2 h 11"/>
                <a:gd name="T6" fmla="*/ 0 w 6"/>
                <a:gd name="T7" fmla="*/ 4 h 11"/>
                <a:gd name="T8" fmla="*/ 0 w 6"/>
                <a:gd name="T9" fmla="*/ 6 h 11"/>
                <a:gd name="T10" fmla="*/ 0 w 6"/>
                <a:gd name="T11" fmla="*/ 8 h 11"/>
                <a:gd name="T12" fmla="*/ 2 w 6"/>
                <a:gd name="T13" fmla="*/ 9 h 11"/>
                <a:gd name="T14" fmla="*/ 6 w 6"/>
                <a:gd name="T15" fmla="*/ 11 h 11"/>
                <a:gd name="T16" fmla="*/ 6 w 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1"/>
                <a:gd name="T29" fmla="*/ 6 w 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1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2" name="Freeform 1047"/>
            <p:cNvSpPr>
              <a:spLocks/>
            </p:cNvSpPr>
            <p:nvPr/>
          </p:nvSpPr>
          <p:spPr bwMode="auto">
            <a:xfrm>
              <a:off x="4616" y="2902"/>
              <a:ext cx="51" cy="11"/>
            </a:xfrm>
            <a:custGeom>
              <a:avLst/>
              <a:gdLst>
                <a:gd name="T0" fmla="*/ 51 w 51"/>
                <a:gd name="T1" fmla="*/ 6 h 11"/>
                <a:gd name="T2" fmla="*/ 51 w 51"/>
                <a:gd name="T3" fmla="*/ 0 h 11"/>
                <a:gd name="T4" fmla="*/ 0 w 51"/>
                <a:gd name="T5" fmla="*/ 0 h 11"/>
                <a:gd name="T6" fmla="*/ 0 w 51"/>
                <a:gd name="T7" fmla="*/ 11 h 11"/>
                <a:gd name="T8" fmla="*/ 51 w 51"/>
                <a:gd name="T9" fmla="*/ 11 h 11"/>
                <a:gd name="T10" fmla="*/ 51 w 51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"/>
                <a:gd name="T19" fmla="*/ 0 h 11"/>
                <a:gd name="T20" fmla="*/ 51 w 5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" h="11">
                  <a:moveTo>
                    <a:pt x="51" y="6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51" y="11"/>
                  </a:lnTo>
                  <a:lnTo>
                    <a:pt x="5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3" name="Freeform 1048"/>
            <p:cNvSpPr>
              <a:spLocks/>
            </p:cNvSpPr>
            <p:nvPr/>
          </p:nvSpPr>
          <p:spPr bwMode="auto">
            <a:xfrm>
              <a:off x="4667" y="2902"/>
              <a:ext cx="4" cy="11"/>
            </a:xfrm>
            <a:custGeom>
              <a:avLst/>
              <a:gdLst>
                <a:gd name="T0" fmla="*/ 0 w 4"/>
                <a:gd name="T1" fmla="*/ 11 h 11"/>
                <a:gd name="T2" fmla="*/ 2 w 4"/>
                <a:gd name="T3" fmla="*/ 11 h 11"/>
                <a:gd name="T4" fmla="*/ 4 w 4"/>
                <a:gd name="T5" fmla="*/ 9 h 11"/>
                <a:gd name="T6" fmla="*/ 4 w 4"/>
                <a:gd name="T7" fmla="*/ 8 h 11"/>
                <a:gd name="T8" fmla="*/ 4 w 4"/>
                <a:gd name="T9" fmla="*/ 6 h 11"/>
                <a:gd name="T10" fmla="*/ 4 w 4"/>
                <a:gd name="T11" fmla="*/ 4 h 11"/>
                <a:gd name="T12" fmla="*/ 4 w 4"/>
                <a:gd name="T13" fmla="*/ 2 h 11"/>
                <a:gd name="T14" fmla="*/ 2 w 4"/>
                <a:gd name="T15" fmla="*/ 2 h 11"/>
                <a:gd name="T16" fmla="*/ 0 w 4"/>
                <a:gd name="T17" fmla="*/ 0 h 11"/>
                <a:gd name="T18" fmla="*/ 0 w 4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1"/>
                <a:gd name="T32" fmla="*/ 4 w 4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4" name="Freeform 1049"/>
            <p:cNvSpPr>
              <a:spLocks/>
            </p:cNvSpPr>
            <p:nvPr/>
          </p:nvSpPr>
          <p:spPr bwMode="auto">
            <a:xfrm>
              <a:off x="4661" y="2904"/>
              <a:ext cx="6" cy="9"/>
            </a:xfrm>
            <a:custGeom>
              <a:avLst/>
              <a:gdLst>
                <a:gd name="T0" fmla="*/ 6 w 6"/>
                <a:gd name="T1" fmla="*/ 0 h 9"/>
                <a:gd name="T2" fmla="*/ 2 w 6"/>
                <a:gd name="T3" fmla="*/ 0 h 9"/>
                <a:gd name="T4" fmla="*/ 0 w 6"/>
                <a:gd name="T5" fmla="*/ 2 h 9"/>
                <a:gd name="T6" fmla="*/ 0 w 6"/>
                <a:gd name="T7" fmla="*/ 4 h 9"/>
                <a:gd name="T8" fmla="*/ 0 w 6"/>
                <a:gd name="T9" fmla="*/ 6 h 9"/>
                <a:gd name="T10" fmla="*/ 2 w 6"/>
                <a:gd name="T11" fmla="*/ 7 h 9"/>
                <a:gd name="T12" fmla="*/ 2 w 6"/>
                <a:gd name="T13" fmla="*/ 9 h 9"/>
                <a:gd name="T14" fmla="*/ 6 w 6"/>
                <a:gd name="T15" fmla="*/ 9 h 9"/>
                <a:gd name="T16" fmla="*/ 6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5" name="Freeform 1050"/>
            <p:cNvSpPr>
              <a:spLocks/>
            </p:cNvSpPr>
            <p:nvPr/>
          </p:nvSpPr>
          <p:spPr bwMode="auto">
            <a:xfrm>
              <a:off x="4667" y="2904"/>
              <a:ext cx="9" cy="9"/>
            </a:xfrm>
            <a:custGeom>
              <a:avLst/>
              <a:gdLst>
                <a:gd name="T0" fmla="*/ 9 w 9"/>
                <a:gd name="T1" fmla="*/ 4 h 9"/>
                <a:gd name="T2" fmla="*/ 9 w 9"/>
                <a:gd name="T3" fmla="*/ 0 h 9"/>
                <a:gd name="T4" fmla="*/ 0 w 9"/>
                <a:gd name="T5" fmla="*/ 0 h 9"/>
                <a:gd name="T6" fmla="*/ 0 w 9"/>
                <a:gd name="T7" fmla="*/ 9 h 9"/>
                <a:gd name="T8" fmla="*/ 9 w 9"/>
                <a:gd name="T9" fmla="*/ 9 h 9"/>
                <a:gd name="T10" fmla="*/ 9 w 9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9"/>
                <a:gd name="T20" fmla="*/ 9 w 9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9">
                  <a:moveTo>
                    <a:pt x="9" y="4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6" name="Freeform 1051"/>
            <p:cNvSpPr>
              <a:spLocks/>
            </p:cNvSpPr>
            <p:nvPr/>
          </p:nvSpPr>
          <p:spPr bwMode="auto">
            <a:xfrm>
              <a:off x="4676" y="2904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7 h 9"/>
                <a:gd name="T6" fmla="*/ 6 w 6"/>
                <a:gd name="T7" fmla="*/ 6 h 9"/>
                <a:gd name="T8" fmla="*/ 6 w 6"/>
                <a:gd name="T9" fmla="*/ 4 h 9"/>
                <a:gd name="T10" fmla="*/ 6 w 6"/>
                <a:gd name="T11" fmla="*/ 2 h 9"/>
                <a:gd name="T12" fmla="*/ 4 w 6"/>
                <a:gd name="T13" fmla="*/ 0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7" name="Freeform 1052"/>
            <p:cNvSpPr>
              <a:spLocks/>
            </p:cNvSpPr>
            <p:nvPr/>
          </p:nvSpPr>
          <p:spPr bwMode="auto">
            <a:xfrm>
              <a:off x="4620" y="2893"/>
              <a:ext cx="5" cy="9"/>
            </a:xfrm>
            <a:custGeom>
              <a:avLst/>
              <a:gdLst>
                <a:gd name="T0" fmla="*/ 5 w 5"/>
                <a:gd name="T1" fmla="*/ 0 h 9"/>
                <a:gd name="T2" fmla="*/ 3 w 5"/>
                <a:gd name="T3" fmla="*/ 0 h 9"/>
                <a:gd name="T4" fmla="*/ 1 w 5"/>
                <a:gd name="T5" fmla="*/ 1 h 9"/>
                <a:gd name="T6" fmla="*/ 0 w 5"/>
                <a:gd name="T7" fmla="*/ 3 h 9"/>
                <a:gd name="T8" fmla="*/ 0 w 5"/>
                <a:gd name="T9" fmla="*/ 5 h 9"/>
                <a:gd name="T10" fmla="*/ 0 w 5"/>
                <a:gd name="T11" fmla="*/ 7 h 9"/>
                <a:gd name="T12" fmla="*/ 1 w 5"/>
                <a:gd name="T13" fmla="*/ 7 h 9"/>
                <a:gd name="T14" fmla="*/ 3 w 5"/>
                <a:gd name="T15" fmla="*/ 9 h 9"/>
                <a:gd name="T16" fmla="*/ 5 w 5"/>
                <a:gd name="T17" fmla="*/ 9 h 9"/>
                <a:gd name="T18" fmla="*/ 5 w 5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"/>
                <a:gd name="T31" fmla="*/ 0 h 9"/>
                <a:gd name="T32" fmla="*/ 5 w 5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" h="9">
                  <a:moveTo>
                    <a:pt x="5" y="0"/>
                  </a:move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8" name="Freeform 1053"/>
            <p:cNvSpPr>
              <a:spLocks/>
            </p:cNvSpPr>
            <p:nvPr/>
          </p:nvSpPr>
          <p:spPr bwMode="auto">
            <a:xfrm>
              <a:off x="4625" y="2893"/>
              <a:ext cx="42" cy="9"/>
            </a:xfrm>
            <a:custGeom>
              <a:avLst/>
              <a:gdLst>
                <a:gd name="T0" fmla="*/ 42 w 42"/>
                <a:gd name="T1" fmla="*/ 5 h 9"/>
                <a:gd name="T2" fmla="*/ 42 w 42"/>
                <a:gd name="T3" fmla="*/ 0 h 9"/>
                <a:gd name="T4" fmla="*/ 0 w 42"/>
                <a:gd name="T5" fmla="*/ 0 h 9"/>
                <a:gd name="T6" fmla="*/ 0 w 42"/>
                <a:gd name="T7" fmla="*/ 9 h 9"/>
                <a:gd name="T8" fmla="*/ 42 w 42"/>
                <a:gd name="T9" fmla="*/ 9 h 9"/>
                <a:gd name="T10" fmla="*/ 42 w 42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9"/>
                <a:gd name="T20" fmla="*/ 42 w 42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9">
                  <a:moveTo>
                    <a:pt x="42" y="5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2" y="9"/>
                  </a:lnTo>
                  <a:lnTo>
                    <a:pt x="4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29" name="Freeform 1054"/>
            <p:cNvSpPr>
              <a:spLocks/>
            </p:cNvSpPr>
            <p:nvPr/>
          </p:nvSpPr>
          <p:spPr bwMode="auto">
            <a:xfrm>
              <a:off x="4667" y="2893"/>
              <a:ext cx="4" cy="9"/>
            </a:xfrm>
            <a:custGeom>
              <a:avLst/>
              <a:gdLst>
                <a:gd name="T0" fmla="*/ 0 w 4"/>
                <a:gd name="T1" fmla="*/ 9 h 9"/>
                <a:gd name="T2" fmla="*/ 2 w 4"/>
                <a:gd name="T3" fmla="*/ 9 h 9"/>
                <a:gd name="T4" fmla="*/ 4 w 4"/>
                <a:gd name="T5" fmla="*/ 9 h 9"/>
                <a:gd name="T6" fmla="*/ 4 w 4"/>
                <a:gd name="T7" fmla="*/ 7 h 9"/>
                <a:gd name="T8" fmla="*/ 4 w 4"/>
                <a:gd name="T9" fmla="*/ 5 h 9"/>
                <a:gd name="T10" fmla="*/ 4 w 4"/>
                <a:gd name="T11" fmla="*/ 3 h 9"/>
                <a:gd name="T12" fmla="*/ 4 w 4"/>
                <a:gd name="T13" fmla="*/ 1 h 9"/>
                <a:gd name="T14" fmla="*/ 2 w 4"/>
                <a:gd name="T15" fmla="*/ 0 h 9"/>
                <a:gd name="T16" fmla="*/ 0 w 4"/>
                <a:gd name="T17" fmla="*/ 0 h 9"/>
                <a:gd name="T18" fmla="*/ 0 w 4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9"/>
                <a:gd name="T32" fmla="*/ 4 w 4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0" name="Freeform 1055"/>
            <p:cNvSpPr>
              <a:spLocks/>
            </p:cNvSpPr>
            <p:nvPr/>
          </p:nvSpPr>
          <p:spPr bwMode="auto">
            <a:xfrm>
              <a:off x="4631" y="2881"/>
              <a:ext cx="4" cy="12"/>
            </a:xfrm>
            <a:custGeom>
              <a:avLst/>
              <a:gdLst>
                <a:gd name="T0" fmla="*/ 4 w 4"/>
                <a:gd name="T1" fmla="*/ 0 h 12"/>
                <a:gd name="T2" fmla="*/ 2 w 4"/>
                <a:gd name="T3" fmla="*/ 2 h 12"/>
                <a:gd name="T4" fmla="*/ 0 w 4"/>
                <a:gd name="T5" fmla="*/ 2 h 12"/>
                <a:gd name="T6" fmla="*/ 0 w 4"/>
                <a:gd name="T7" fmla="*/ 4 h 12"/>
                <a:gd name="T8" fmla="*/ 0 w 4"/>
                <a:gd name="T9" fmla="*/ 6 h 12"/>
                <a:gd name="T10" fmla="*/ 0 w 4"/>
                <a:gd name="T11" fmla="*/ 8 h 12"/>
                <a:gd name="T12" fmla="*/ 0 w 4"/>
                <a:gd name="T13" fmla="*/ 10 h 12"/>
                <a:gd name="T14" fmla="*/ 2 w 4"/>
                <a:gd name="T15" fmla="*/ 12 h 12"/>
                <a:gd name="T16" fmla="*/ 4 w 4"/>
                <a:gd name="T17" fmla="*/ 12 h 12"/>
                <a:gd name="T18" fmla="*/ 4 w 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4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1" name="Freeform 1056"/>
            <p:cNvSpPr>
              <a:spLocks/>
            </p:cNvSpPr>
            <p:nvPr/>
          </p:nvSpPr>
          <p:spPr bwMode="auto">
            <a:xfrm>
              <a:off x="4635" y="2881"/>
              <a:ext cx="20" cy="12"/>
            </a:xfrm>
            <a:custGeom>
              <a:avLst/>
              <a:gdLst>
                <a:gd name="T0" fmla="*/ 20 w 20"/>
                <a:gd name="T1" fmla="*/ 6 h 12"/>
                <a:gd name="T2" fmla="*/ 20 w 20"/>
                <a:gd name="T3" fmla="*/ 2 h 12"/>
                <a:gd name="T4" fmla="*/ 0 w 20"/>
                <a:gd name="T5" fmla="*/ 0 h 12"/>
                <a:gd name="T6" fmla="*/ 0 w 20"/>
                <a:gd name="T7" fmla="*/ 12 h 12"/>
                <a:gd name="T8" fmla="*/ 20 w 20"/>
                <a:gd name="T9" fmla="*/ 12 h 12"/>
                <a:gd name="T10" fmla="*/ 20 w 20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12"/>
                <a:gd name="T20" fmla="*/ 20 w 20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12">
                  <a:moveTo>
                    <a:pt x="20" y="6"/>
                  </a:moveTo>
                  <a:lnTo>
                    <a:pt x="20" y="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0" y="12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2" name="Freeform 1057"/>
            <p:cNvSpPr>
              <a:spLocks/>
            </p:cNvSpPr>
            <p:nvPr/>
          </p:nvSpPr>
          <p:spPr bwMode="auto">
            <a:xfrm>
              <a:off x="4655" y="2883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10 h 10"/>
                <a:gd name="T4" fmla="*/ 4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2 h 10"/>
                <a:gd name="T14" fmla="*/ 2 w 6"/>
                <a:gd name="T15" fmla="*/ 0 h 10"/>
                <a:gd name="T16" fmla="*/ 0 w 6"/>
                <a:gd name="T17" fmla="*/ 0 h 10"/>
                <a:gd name="T18" fmla="*/ 0 w 6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3" name="Freeform 1058"/>
            <p:cNvSpPr>
              <a:spLocks/>
            </p:cNvSpPr>
            <p:nvPr/>
          </p:nvSpPr>
          <p:spPr bwMode="auto">
            <a:xfrm>
              <a:off x="4640" y="2938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10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4" name="Freeform 1059"/>
            <p:cNvSpPr>
              <a:spLocks/>
            </p:cNvSpPr>
            <p:nvPr/>
          </p:nvSpPr>
          <p:spPr bwMode="auto">
            <a:xfrm>
              <a:off x="4640" y="2919"/>
              <a:ext cx="10" cy="19"/>
            </a:xfrm>
            <a:custGeom>
              <a:avLst/>
              <a:gdLst>
                <a:gd name="T0" fmla="*/ 6 w 10"/>
                <a:gd name="T1" fmla="*/ 0 h 19"/>
                <a:gd name="T2" fmla="*/ 0 w 10"/>
                <a:gd name="T3" fmla="*/ 0 h 19"/>
                <a:gd name="T4" fmla="*/ 0 w 10"/>
                <a:gd name="T5" fmla="*/ 19 h 19"/>
                <a:gd name="T6" fmla="*/ 10 w 10"/>
                <a:gd name="T7" fmla="*/ 19 h 19"/>
                <a:gd name="T8" fmla="*/ 10 w 10"/>
                <a:gd name="T9" fmla="*/ 0 h 19"/>
                <a:gd name="T10" fmla="*/ 6 w 10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9"/>
                <a:gd name="T20" fmla="*/ 10 w 10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9">
                  <a:moveTo>
                    <a:pt x="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5" name="Freeform 1060"/>
            <p:cNvSpPr>
              <a:spLocks/>
            </p:cNvSpPr>
            <p:nvPr/>
          </p:nvSpPr>
          <p:spPr bwMode="auto">
            <a:xfrm>
              <a:off x="4640" y="2913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2 h 6"/>
                <a:gd name="T4" fmla="*/ 10 w 10"/>
                <a:gd name="T5" fmla="*/ 0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0 h 6"/>
                <a:gd name="T14" fmla="*/ 0 w 10"/>
                <a:gd name="T15" fmla="*/ 2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6" name="Freeform 1061"/>
            <p:cNvSpPr>
              <a:spLocks/>
            </p:cNvSpPr>
            <p:nvPr/>
          </p:nvSpPr>
          <p:spPr bwMode="auto">
            <a:xfrm>
              <a:off x="4503" y="3159"/>
              <a:ext cx="3" cy="11"/>
            </a:xfrm>
            <a:custGeom>
              <a:avLst/>
              <a:gdLst>
                <a:gd name="T0" fmla="*/ 0 w 3"/>
                <a:gd name="T1" fmla="*/ 11 h 11"/>
                <a:gd name="T2" fmla="*/ 1 w 3"/>
                <a:gd name="T3" fmla="*/ 9 h 11"/>
                <a:gd name="T4" fmla="*/ 3 w 3"/>
                <a:gd name="T5" fmla="*/ 9 h 11"/>
                <a:gd name="T6" fmla="*/ 3 w 3"/>
                <a:gd name="T7" fmla="*/ 7 h 11"/>
                <a:gd name="T8" fmla="*/ 3 w 3"/>
                <a:gd name="T9" fmla="*/ 5 h 11"/>
                <a:gd name="T10" fmla="*/ 3 w 3"/>
                <a:gd name="T11" fmla="*/ 3 h 11"/>
                <a:gd name="T12" fmla="*/ 3 w 3"/>
                <a:gd name="T13" fmla="*/ 1 h 11"/>
                <a:gd name="T14" fmla="*/ 1 w 3"/>
                <a:gd name="T15" fmla="*/ 0 h 11"/>
                <a:gd name="T16" fmla="*/ 0 w 3"/>
                <a:gd name="T17" fmla="*/ 0 h 11"/>
                <a:gd name="T18" fmla="*/ 0 w 3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"/>
                <a:gd name="T31" fmla="*/ 0 h 11"/>
                <a:gd name="T32" fmla="*/ 3 w 3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" h="11">
                  <a:moveTo>
                    <a:pt x="0" y="11"/>
                  </a:moveTo>
                  <a:lnTo>
                    <a:pt x="1" y="9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7" name="Freeform 1062"/>
            <p:cNvSpPr>
              <a:spLocks/>
            </p:cNvSpPr>
            <p:nvPr/>
          </p:nvSpPr>
          <p:spPr bwMode="auto">
            <a:xfrm>
              <a:off x="4482" y="3159"/>
              <a:ext cx="21" cy="11"/>
            </a:xfrm>
            <a:custGeom>
              <a:avLst/>
              <a:gdLst>
                <a:gd name="T0" fmla="*/ 0 w 21"/>
                <a:gd name="T1" fmla="*/ 5 h 11"/>
                <a:gd name="T2" fmla="*/ 0 w 21"/>
                <a:gd name="T3" fmla="*/ 11 h 11"/>
                <a:gd name="T4" fmla="*/ 21 w 21"/>
                <a:gd name="T5" fmla="*/ 11 h 11"/>
                <a:gd name="T6" fmla="*/ 21 w 21"/>
                <a:gd name="T7" fmla="*/ 0 h 11"/>
                <a:gd name="T8" fmla="*/ 0 w 21"/>
                <a:gd name="T9" fmla="*/ 0 h 11"/>
                <a:gd name="T10" fmla="*/ 0 w 2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1"/>
                <a:gd name="T20" fmla="*/ 21 w 2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1">
                  <a:moveTo>
                    <a:pt x="0" y="5"/>
                  </a:moveTo>
                  <a:lnTo>
                    <a:pt x="0" y="11"/>
                  </a:lnTo>
                  <a:lnTo>
                    <a:pt x="21" y="11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8" name="Freeform 1063"/>
            <p:cNvSpPr>
              <a:spLocks/>
            </p:cNvSpPr>
            <p:nvPr/>
          </p:nvSpPr>
          <p:spPr bwMode="auto">
            <a:xfrm>
              <a:off x="4476" y="3159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0 h 11"/>
                <a:gd name="T4" fmla="*/ 2 w 6"/>
                <a:gd name="T5" fmla="*/ 1 h 11"/>
                <a:gd name="T6" fmla="*/ 0 w 6"/>
                <a:gd name="T7" fmla="*/ 3 h 11"/>
                <a:gd name="T8" fmla="*/ 0 w 6"/>
                <a:gd name="T9" fmla="*/ 5 h 11"/>
                <a:gd name="T10" fmla="*/ 0 w 6"/>
                <a:gd name="T11" fmla="*/ 7 h 11"/>
                <a:gd name="T12" fmla="*/ 2 w 6"/>
                <a:gd name="T13" fmla="*/ 9 h 11"/>
                <a:gd name="T14" fmla="*/ 6 w 6"/>
                <a:gd name="T15" fmla="*/ 11 h 11"/>
                <a:gd name="T16" fmla="*/ 6 w 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1"/>
                <a:gd name="T29" fmla="*/ 6 w 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1">
                  <a:moveTo>
                    <a:pt x="6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39" name="Freeform 1064"/>
            <p:cNvSpPr>
              <a:spLocks/>
            </p:cNvSpPr>
            <p:nvPr/>
          </p:nvSpPr>
          <p:spPr bwMode="auto">
            <a:xfrm>
              <a:off x="4497" y="3077"/>
              <a:ext cx="9" cy="4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2 h 4"/>
                <a:gd name="T4" fmla="*/ 7 w 9"/>
                <a:gd name="T5" fmla="*/ 0 h 4"/>
                <a:gd name="T6" fmla="*/ 6 w 9"/>
                <a:gd name="T7" fmla="*/ 0 h 4"/>
                <a:gd name="T8" fmla="*/ 4 w 9"/>
                <a:gd name="T9" fmla="*/ 0 h 4"/>
                <a:gd name="T10" fmla="*/ 2 w 9"/>
                <a:gd name="T11" fmla="*/ 0 h 4"/>
                <a:gd name="T12" fmla="*/ 0 w 9"/>
                <a:gd name="T13" fmla="*/ 2 h 4"/>
                <a:gd name="T14" fmla="*/ 0 w 9"/>
                <a:gd name="T15" fmla="*/ 4 h 4"/>
                <a:gd name="T16" fmla="*/ 9 w 9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9" y="4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0" name="Freeform 1065"/>
            <p:cNvSpPr>
              <a:spLocks/>
            </p:cNvSpPr>
            <p:nvPr/>
          </p:nvSpPr>
          <p:spPr bwMode="auto">
            <a:xfrm>
              <a:off x="4497" y="3081"/>
              <a:ext cx="9" cy="83"/>
            </a:xfrm>
            <a:custGeom>
              <a:avLst/>
              <a:gdLst>
                <a:gd name="T0" fmla="*/ 6 w 9"/>
                <a:gd name="T1" fmla="*/ 83 h 83"/>
                <a:gd name="T2" fmla="*/ 9 w 9"/>
                <a:gd name="T3" fmla="*/ 83 h 83"/>
                <a:gd name="T4" fmla="*/ 9 w 9"/>
                <a:gd name="T5" fmla="*/ 0 h 83"/>
                <a:gd name="T6" fmla="*/ 0 w 9"/>
                <a:gd name="T7" fmla="*/ 0 h 83"/>
                <a:gd name="T8" fmla="*/ 0 w 9"/>
                <a:gd name="T9" fmla="*/ 83 h 83"/>
                <a:gd name="T10" fmla="*/ 6 w 9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83"/>
                <a:gd name="T20" fmla="*/ 9 w 9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83">
                  <a:moveTo>
                    <a:pt x="6" y="83"/>
                  </a:moveTo>
                  <a:lnTo>
                    <a:pt x="9" y="8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6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grpSp>
          <p:nvGrpSpPr>
            <p:cNvPr id="2141" name="Group 1066"/>
            <p:cNvGrpSpPr>
              <a:grpSpLocks/>
            </p:cNvGrpSpPr>
            <p:nvPr/>
          </p:nvGrpSpPr>
          <p:grpSpPr bwMode="auto">
            <a:xfrm>
              <a:off x="3716" y="2293"/>
              <a:ext cx="939" cy="877"/>
              <a:chOff x="3716" y="2293"/>
              <a:chExt cx="939" cy="877"/>
            </a:xfrm>
          </p:grpSpPr>
          <p:sp>
            <p:nvSpPr>
              <p:cNvPr id="2354" name="Freeform 1067"/>
              <p:cNvSpPr>
                <a:spLocks/>
              </p:cNvSpPr>
              <p:nvPr/>
            </p:nvSpPr>
            <p:spPr bwMode="auto">
              <a:xfrm>
                <a:off x="4497" y="3164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2 w 9"/>
                  <a:gd name="T5" fmla="*/ 4 h 6"/>
                  <a:gd name="T6" fmla="*/ 4 w 9"/>
                  <a:gd name="T7" fmla="*/ 4 h 6"/>
                  <a:gd name="T8" fmla="*/ 6 w 9"/>
                  <a:gd name="T9" fmla="*/ 6 h 6"/>
                  <a:gd name="T10" fmla="*/ 7 w 9"/>
                  <a:gd name="T11" fmla="*/ 4 h 6"/>
                  <a:gd name="T12" fmla="*/ 9 w 9"/>
                  <a:gd name="T13" fmla="*/ 2 h 6"/>
                  <a:gd name="T14" fmla="*/ 9 w 9"/>
                  <a:gd name="T15" fmla="*/ 0 h 6"/>
                  <a:gd name="T16" fmla="*/ 0 w 9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6"/>
                  <a:gd name="T29" fmla="*/ 9 w 9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55" name="Freeform 1068"/>
              <p:cNvSpPr>
                <a:spLocks/>
              </p:cNvSpPr>
              <p:nvPr/>
            </p:nvSpPr>
            <p:spPr bwMode="auto">
              <a:xfrm>
                <a:off x="4523" y="3077"/>
                <a:ext cx="4" cy="10"/>
              </a:xfrm>
              <a:custGeom>
                <a:avLst/>
                <a:gdLst>
                  <a:gd name="T0" fmla="*/ 0 w 4"/>
                  <a:gd name="T1" fmla="*/ 10 h 10"/>
                  <a:gd name="T2" fmla="*/ 2 w 4"/>
                  <a:gd name="T3" fmla="*/ 10 h 10"/>
                  <a:gd name="T4" fmla="*/ 4 w 4"/>
                  <a:gd name="T5" fmla="*/ 8 h 10"/>
                  <a:gd name="T6" fmla="*/ 4 w 4"/>
                  <a:gd name="T7" fmla="*/ 6 h 10"/>
                  <a:gd name="T8" fmla="*/ 4 w 4"/>
                  <a:gd name="T9" fmla="*/ 4 h 10"/>
                  <a:gd name="T10" fmla="*/ 4 w 4"/>
                  <a:gd name="T11" fmla="*/ 2 h 10"/>
                  <a:gd name="T12" fmla="*/ 2 w 4"/>
                  <a:gd name="T13" fmla="*/ 0 h 10"/>
                  <a:gd name="T14" fmla="*/ 0 w 4"/>
                  <a:gd name="T15" fmla="*/ 0 h 10"/>
                  <a:gd name="T16" fmla="*/ 0 w 4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10"/>
                  <a:gd name="T29" fmla="*/ 4 w 4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56" name="Freeform 1069"/>
              <p:cNvSpPr>
                <a:spLocks/>
              </p:cNvSpPr>
              <p:nvPr/>
            </p:nvSpPr>
            <p:spPr bwMode="auto">
              <a:xfrm>
                <a:off x="4503" y="3077"/>
                <a:ext cx="20" cy="10"/>
              </a:xfrm>
              <a:custGeom>
                <a:avLst/>
                <a:gdLst>
                  <a:gd name="T0" fmla="*/ 0 w 20"/>
                  <a:gd name="T1" fmla="*/ 4 h 10"/>
                  <a:gd name="T2" fmla="*/ 0 w 20"/>
                  <a:gd name="T3" fmla="*/ 10 h 10"/>
                  <a:gd name="T4" fmla="*/ 20 w 20"/>
                  <a:gd name="T5" fmla="*/ 10 h 10"/>
                  <a:gd name="T6" fmla="*/ 20 w 20"/>
                  <a:gd name="T7" fmla="*/ 0 h 10"/>
                  <a:gd name="T8" fmla="*/ 0 w 20"/>
                  <a:gd name="T9" fmla="*/ 0 h 10"/>
                  <a:gd name="T10" fmla="*/ 0 w 20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10"/>
                  <a:gd name="T20" fmla="*/ 20 w 20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10">
                    <a:moveTo>
                      <a:pt x="0" y="4"/>
                    </a:moveTo>
                    <a:lnTo>
                      <a:pt x="0" y="10"/>
                    </a:lnTo>
                    <a:lnTo>
                      <a:pt x="20" y="10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57" name="Freeform 1070"/>
              <p:cNvSpPr>
                <a:spLocks/>
              </p:cNvSpPr>
              <p:nvPr/>
            </p:nvSpPr>
            <p:spPr bwMode="auto">
              <a:xfrm>
                <a:off x="4497" y="3077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2 h 10"/>
                  <a:gd name="T6" fmla="*/ 0 w 6"/>
                  <a:gd name="T7" fmla="*/ 2 h 10"/>
                  <a:gd name="T8" fmla="*/ 0 w 6"/>
                  <a:gd name="T9" fmla="*/ 4 h 10"/>
                  <a:gd name="T10" fmla="*/ 0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58" name="Freeform 1071"/>
              <p:cNvSpPr>
                <a:spLocks/>
              </p:cNvSpPr>
              <p:nvPr/>
            </p:nvSpPr>
            <p:spPr bwMode="auto">
              <a:xfrm>
                <a:off x="4559" y="3144"/>
                <a:ext cx="10" cy="5"/>
              </a:xfrm>
              <a:custGeom>
                <a:avLst/>
                <a:gdLst>
                  <a:gd name="T0" fmla="*/ 0 w 10"/>
                  <a:gd name="T1" fmla="*/ 0 h 5"/>
                  <a:gd name="T2" fmla="*/ 0 w 10"/>
                  <a:gd name="T3" fmla="*/ 1 h 5"/>
                  <a:gd name="T4" fmla="*/ 2 w 10"/>
                  <a:gd name="T5" fmla="*/ 3 h 5"/>
                  <a:gd name="T6" fmla="*/ 2 w 10"/>
                  <a:gd name="T7" fmla="*/ 5 h 5"/>
                  <a:gd name="T8" fmla="*/ 4 w 10"/>
                  <a:gd name="T9" fmla="*/ 5 h 5"/>
                  <a:gd name="T10" fmla="*/ 6 w 10"/>
                  <a:gd name="T11" fmla="*/ 5 h 5"/>
                  <a:gd name="T12" fmla="*/ 8 w 10"/>
                  <a:gd name="T13" fmla="*/ 3 h 5"/>
                  <a:gd name="T14" fmla="*/ 10 w 10"/>
                  <a:gd name="T15" fmla="*/ 1 h 5"/>
                  <a:gd name="T16" fmla="*/ 10 w 10"/>
                  <a:gd name="T17" fmla="*/ 0 h 5"/>
                  <a:gd name="T18" fmla="*/ 0 w 10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5"/>
                  <a:gd name="T32" fmla="*/ 10 w 10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59" name="Rectangle 1072"/>
              <p:cNvSpPr>
                <a:spLocks noChangeArrowheads="1"/>
              </p:cNvSpPr>
              <p:nvPr/>
            </p:nvSpPr>
            <p:spPr bwMode="auto">
              <a:xfrm>
                <a:off x="4559" y="3144"/>
                <a:ext cx="10" cy="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0" name="Freeform 1073"/>
              <p:cNvSpPr>
                <a:spLocks/>
              </p:cNvSpPr>
              <p:nvPr/>
            </p:nvSpPr>
            <p:spPr bwMode="auto">
              <a:xfrm>
                <a:off x="4544" y="3117"/>
                <a:ext cx="25" cy="27"/>
              </a:xfrm>
              <a:custGeom>
                <a:avLst/>
                <a:gdLst>
                  <a:gd name="T0" fmla="*/ 0 w 25"/>
                  <a:gd name="T1" fmla="*/ 11 h 27"/>
                  <a:gd name="T2" fmla="*/ 2 w 25"/>
                  <a:gd name="T3" fmla="*/ 11 h 27"/>
                  <a:gd name="T4" fmla="*/ 6 w 25"/>
                  <a:gd name="T5" fmla="*/ 13 h 27"/>
                  <a:gd name="T6" fmla="*/ 8 w 25"/>
                  <a:gd name="T7" fmla="*/ 13 h 27"/>
                  <a:gd name="T8" fmla="*/ 10 w 25"/>
                  <a:gd name="T9" fmla="*/ 15 h 27"/>
                  <a:gd name="T10" fmla="*/ 11 w 25"/>
                  <a:gd name="T11" fmla="*/ 17 h 27"/>
                  <a:gd name="T12" fmla="*/ 13 w 25"/>
                  <a:gd name="T13" fmla="*/ 21 h 27"/>
                  <a:gd name="T14" fmla="*/ 15 w 25"/>
                  <a:gd name="T15" fmla="*/ 23 h 27"/>
                  <a:gd name="T16" fmla="*/ 15 w 25"/>
                  <a:gd name="T17" fmla="*/ 27 h 27"/>
                  <a:gd name="T18" fmla="*/ 25 w 25"/>
                  <a:gd name="T19" fmla="*/ 27 h 27"/>
                  <a:gd name="T20" fmla="*/ 25 w 25"/>
                  <a:gd name="T21" fmla="*/ 21 h 27"/>
                  <a:gd name="T22" fmla="*/ 23 w 25"/>
                  <a:gd name="T23" fmla="*/ 17 h 27"/>
                  <a:gd name="T24" fmla="*/ 21 w 25"/>
                  <a:gd name="T25" fmla="*/ 11 h 27"/>
                  <a:gd name="T26" fmla="*/ 17 w 25"/>
                  <a:gd name="T27" fmla="*/ 8 h 27"/>
                  <a:gd name="T28" fmla="*/ 13 w 25"/>
                  <a:gd name="T29" fmla="*/ 6 h 27"/>
                  <a:gd name="T30" fmla="*/ 10 w 25"/>
                  <a:gd name="T31" fmla="*/ 4 h 27"/>
                  <a:gd name="T32" fmla="*/ 4 w 25"/>
                  <a:gd name="T33" fmla="*/ 2 h 27"/>
                  <a:gd name="T34" fmla="*/ 0 w 25"/>
                  <a:gd name="T35" fmla="*/ 0 h 27"/>
                  <a:gd name="T36" fmla="*/ 0 w 25"/>
                  <a:gd name="T37" fmla="*/ 11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7"/>
                  <a:gd name="T59" fmla="*/ 25 w 25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7">
                    <a:moveTo>
                      <a:pt x="0" y="11"/>
                    </a:moveTo>
                    <a:lnTo>
                      <a:pt x="2" y="11"/>
                    </a:lnTo>
                    <a:lnTo>
                      <a:pt x="6" y="13"/>
                    </a:lnTo>
                    <a:lnTo>
                      <a:pt x="8" y="13"/>
                    </a:lnTo>
                    <a:lnTo>
                      <a:pt x="10" y="15"/>
                    </a:lnTo>
                    <a:lnTo>
                      <a:pt x="11" y="17"/>
                    </a:lnTo>
                    <a:lnTo>
                      <a:pt x="13" y="21"/>
                    </a:lnTo>
                    <a:lnTo>
                      <a:pt x="15" y="23"/>
                    </a:lnTo>
                    <a:lnTo>
                      <a:pt x="15" y="27"/>
                    </a:lnTo>
                    <a:lnTo>
                      <a:pt x="25" y="27"/>
                    </a:lnTo>
                    <a:lnTo>
                      <a:pt x="25" y="21"/>
                    </a:lnTo>
                    <a:lnTo>
                      <a:pt x="23" y="17"/>
                    </a:lnTo>
                    <a:lnTo>
                      <a:pt x="21" y="11"/>
                    </a:lnTo>
                    <a:lnTo>
                      <a:pt x="17" y="8"/>
                    </a:lnTo>
                    <a:lnTo>
                      <a:pt x="13" y="6"/>
                    </a:lnTo>
                    <a:lnTo>
                      <a:pt x="10" y="4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1" name="Freeform 1074"/>
              <p:cNvSpPr>
                <a:spLocks/>
              </p:cNvSpPr>
              <p:nvPr/>
            </p:nvSpPr>
            <p:spPr bwMode="auto">
              <a:xfrm>
                <a:off x="4518" y="3117"/>
                <a:ext cx="26" cy="27"/>
              </a:xfrm>
              <a:custGeom>
                <a:avLst/>
                <a:gdLst>
                  <a:gd name="T0" fmla="*/ 9 w 26"/>
                  <a:gd name="T1" fmla="*/ 27 h 27"/>
                  <a:gd name="T2" fmla="*/ 9 w 26"/>
                  <a:gd name="T3" fmla="*/ 23 h 27"/>
                  <a:gd name="T4" fmla="*/ 11 w 26"/>
                  <a:gd name="T5" fmla="*/ 21 h 27"/>
                  <a:gd name="T6" fmla="*/ 13 w 26"/>
                  <a:gd name="T7" fmla="*/ 17 h 27"/>
                  <a:gd name="T8" fmla="*/ 15 w 26"/>
                  <a:gd name="T9" fmla="*/ 15 h 27"/>
                  <a:gd name="T10" fmla="*/ 17 w 26"/>
                  <a:gd name="T11" fmla="*/ 13 h 27"/>
                  <a:gd name="T12" fmla="*/ 19 w 26"/>
                  <a:gd name="T13" fmla="*/ 13 h 27"/>
                  <a:gd name="T14" fmla="*/ 22 w 26"/>
                  <a:gd name="T15" fmla="*/ 11 h 27"/>
                  <a:gd name="T16" fmla="*/ 26 w 26"/>
                  <a:gd name="T17" fmla="*/ 11 h 27"/>
                  <a:gd name="T18" fmla="*/ 26 w 26"/>
                  <a:gd name="T19" fmla="*/ 0 h 27"/>
                  <a:gd name="T20" fmla="*/ 20 w 26"/>
                  <a:gd name="T21" fmla="*/ 2 h 27"/>
                  <a:gd name="T22" fmla="*/ 15 w 26"/>
                  <a:gd name="T23" fmla="*/ 4 h 27"/>
                  <a:gd name="T24" fmla="*/ 11 w 26"/>
                  <a:gd name="T25" fmla="*/ 6 h 27"/>
                  <a:gd name="T26" fmla="*/ 7 w 26"/>
                  <a:gd name="T27" fmla="*/ 8 h 27"/>
                  <a:gd name="T28" fmla="*/ 3 w 26"/>
                  <a:gd name="T29" fmla="*/ 11 h 27"/>
                  <a:gd name="T30" fmla="*/ 2 w 26"/>
                  <a:gd name="T31" fmla="*/ 17 h 27"/>
                  <a:gd name="T32" fmla="*/ 0 w 26"/>
                  <a:gd name="T33" fmla="*/ 21 h 27"/>
                  <a:gd name="T34" fmla="*/ 0 w 26"/>
                  <a:gd name="T35" fmla="*/ 27 h 27"/>
                  <a:gd name="T36" fmla="*/ 9 w 26"/>
                  <a:gd name="T37" fmla="*/ 27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"/>
                  <a:gd name="T58" fmla="*/ 0 h 27"/>
                  <a:gd name="T59" fmla="*/ 26 w 26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" h="27">
                    <a:moveTo>
                      <a:pt x="9" y="27"/>
                    </a:moveTo>
                    <a:lnTo>
                      <a:pt x="9" y="23"/>
                    </a:lnTo>
                    <a:lnTo>
                      <a:pt x="11" y="21"/>
                    </a:lnTo>
                    <a:lnTo>
                      <a:pt x="13" y="17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2" y="11"/>
                    </a:lnTo>
                    <a:lnTo>
                      <a:pt x="26" y="11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5" y="4"/>
                    </a:lnTo>
                    <a:lnTo>
                      <a:pt x="11" y="6"/>
                    </a:lnTo>
                    <a:lnTo>
                      <a:pt x="7" y="8"/>
                    </a:lnTo>
                    <a:lnTo>
                      <a:pt x="3" y="11"/>
                    </a:lnTo>
                    <a:lnTo>
                      <a:pt x="2" y="17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9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2" name="Freeform 1075"/>
              <p:cNvSpPr>
                <a:spLocks/>
              </p:cNvSpPr>
              <p:nvPr/>
            </p:nvSpPr>
            <p:spPr bwMode="auto">
              <a:xfrm>
                <a:off x="4518" y="3144"/>
                <a:ext cx="9" cy="5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1 h 5"/>
                  <a:gd name="T4" fmla="*/ 2 w 9"/>
                  <a:gd name="T5" fmla="*/ 3 h 5"/>
                  <a:gd name="T6" fmla="*/ 3 w 9"/>
                  <a:gd name="T7" fmla="*/ 5 h 5"/>
                  <a:gd name="T8" fmla="*/ 5 w 9"/>
                  <a:gd name="T9" fmla="*/ 5 h 5"/>
                  <a:gd name="T10" fmla="*/ 7 w 9"/>
                  <a:gd name="T11" fmla="*/ 5 h 5"/>
                  <a:gd name="T12" fmla="*/ 7 w 9"/>
                  <a:gd name="T13" fmla="*/ 3 h 5"/>
                  <a:gd name="T14" fmla="*/ 9 w 9"/>
                  <a:gd name="T15" fmla="*/ 1 h 5"/>
                  <a:gd name="T16" fmla="*/ 9 w 9"/>
                  <a:gd name="T17" fmla="*/ 0 h 5"/>
                  <a:gd name="T18" fmla="*/ 0 w 9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3" name="Freeform 1076"/>
              <p:cNvSpPr>
                <a:spLocks/>
              </p:cNvSpPr>
              <p:nvPr/>
            </p:nvSpPr>
            <p:spPr bwMode="auto">
              <a:xfrm>
                <a:off x="4518" y="3144"/>
                <a:ext cx="9" cy="5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1 h 5"/>
                  <a:gd name="T4" fmla="*/ 2 w 9"/>
                  <a:gd name="T5" fmla="*/ 3 h 5"/>
                  <a:gd name="T6" fmla="*/ 2 w 9"/>
                  <a:gd name="T7" fmla="*/ 5 h 5"/>
                  <a:gd name="T8" fmla="*/ 3 w 9"/>
                  <a:gd name="T9" fmla="*/ 5 h 5"/>
                  <a:gd name="T10" fmla="*/ 5 w 9"/>
                  <a:gd name="T11" fmla="*/ 5 h 5"/>
                  <a:gd name="T12" fmla="*/ 7 w 9"/>
                  <a:gd name="T13" fmla="*/ 3 h 5"/>
                  <a:gd name="T14" fmla="*/ 9 w 9"/>
                  <a:gd name="T15" fmla="*/ 1 h 5"/>
                  <a:gd name="T16" fmla="*/ 9 w 9"/>
                  <a:gd name="T17" fmla="*/ 0 h 5"/>
                  <a:gd name="T18" fmla="*/ 0 w 9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4" name="Rectangle 1077"/>
              <p:cNvSpPr>
                <a:spLocks noChangeArrowheads="1"/>
              </p:cNvSpPr>
              <p:nvPr/>
            </p:nvSpPr>
            <p:spPr bwMode="auto">
              <a:xfrm>
                <a:off x="4518" y="3144"/>
                <a:ext cx="9" cy="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5" name="Freeform 1078"/>
              <p:cNvSpPr>
                <a:spLocks/>
              </p:cNvSpPr>
              <p:nvPr/>
            </p:nvSpPr>
            <p:spPr bwMode="auto">
              <a:xfrm>
                <a:off x="4503" y="3117"/>
                <a:ext cx="24" cy="27"/>
              </a:xfrm>
              <a:custGeom>
                <a:avLst/>
                <a:gdLst>
                  <a:gd name="T0" fmla="*/ 0 w 24"/>
                  <a:gd name="T1" fmla="*/ 11 h 27"/>
                  <a:gd name="T2" fmla="*/ 1 w 24"/>
                  <a:gd name="T3" fmla="*/ 11 h 27"/>
                  <a:gd name="T4" fmla="*/ 5 w 24"/>
                  <a:gd name="T5" fmla="*/ 13 h 27"/>
                  <a:gd name="T6" fmla="*/ 7 w 24"/>
                  <a:gd name="T7" fmla="*/ 13 h 27"/>
                  <a:gd name="T8" fmla="*/ 9 w 24"/>
                  <a:gd name="T9" fmla="*/ 15 h 27"/>
                  <a:gd name="T10" fmla="*/ 11 w 24"/>
                  <a:gd name="T11" fmla="*/ 17 h 27"/>
                  <a:gd name="T12" fmla="*/ 13 w 24"/>
                  <a:gd name="T13" fmla="*/ 21 h 27"/>
                  <a:gd name="T14" fmla="*/ 15 w 24"/>
                  <a:gd name="T15" fmla="*/ 23 h 27"/>
                  <a:gd name="T16" fmla="*/ 15 w 24"/>
                  <a:gd name="T17" fmla="*/ 27 h 27"/>
                  <a:gd name="T18" fmla="*/ 24 w 24"/>
                  <a:gd name="T19" fmla="*/ 27 h 27"/>
                  <a:gd name="T20" fmla="*/ 24 w 24"/>
                  <a:gd name="T21" fmla="*/ 21 h 27"/>
                  <a:gd name="T22" fmla="*/ 22 w 24"/>
                  <a:gd name="T23" fmla="*/ 17 h 27"/>
                  <a:gd name="T24" fmla="*/ 20 w 24"/>
                  <a:gd name="T25" fmla="*/ 11 h 27"/>
                  <a:gd name="T26" fmla="*/ 17 w 24"/>
                  <a:gd name="T27" fmla="*/ 8 h 27"/>
                  <a:gd name="T28" fmla="*/ 13 w 24"/>
                  <a:gd name="T29" fmla="*/ 6 h 27"/>
                  <a:gd name="T30" fmla="*/ 9 w 24"/>
                  <a:gd name="T31" fmla="*/ 4 h 27"/>
                  <a:gd name="T32" fmla="*/ 3 w 24"/>
                  <a:gd name="T33" fmla="*/ 2 h 27"/>
                  <a:gd name="T34" fmla="*/ 0 w 24"/>
                  <a:gd name="T35" fmla="*/ 0 h 27"/>
                  <a:gd name="T36" fmla="*/ 0 w 24"/>
                  <a:gd name="T37" fmla="*/ 11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27"/>
                  <a:gd name="T59" fmla="*/ 24 w 24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27">
                    <a:moveTo>
                      <a:pt x="0" y="11"/>
                    </a:moveTo>
                    <a:lnTo>
                      <a:pt x="1" y="11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9" y="15"/>
                    </a:lnTo>
                    <a:lnTo>
                      <a:pt x="11" y="17"/>
                    </a:lnTo>
                    <a:lnTo>
                      <a:pt x="13" y="21"/>
                    </a:lnTo>
                    <a:lnTo>
                      <a:pt x="15" y="23"/>
                    </a:lnTo>
                    <a:lnTo>
                      <a:pt x="15" y="27"/>
                    </a:lnTo>
                    <a:lnTo>
                      <a:pt x="24" y="27"/>
                    </a:lnTo>
                    <a:lnTo>
                      <a:pt x="24" y="21"/>
                    </a:lnTo>
                    <a:lnTo>
                      <a:pt x="22" y="17"/>
                    </a:lnTo>
                    <a:lnTo>
                      <a:pt x="20" y="11"/>
                    </a:lnTo>
                    <a:lnTo>
                      <a:pt x="17" y="8"/>
                    </a:lnTo>
                    <a:lnTo>
                      <a:pt x="13" y="6"/>
                    </a:lnTo>
                    <a:lnTo>
                      <a:pt x="9" y="4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6" name="Freeform 1079"/>
              <p:cNvSpPr>
                <a:spLocks/>
              </p:cNvSpPr>
              <p:nvPr/>
            </p:nvSpPr>
            <p:spPr bwMode="auto">
              <a:xfrm>
                <a:off x="4476" y="3117"/>
                <a:ext cx="27" cy="27"/>
              </a:xfrm>
              <a:custGeom>
                <a:avLst/>
                <a:gdLst>
                  <a:gd name="T0" fmla="*/ 10 w 27"/>
                  <a:gd name="T1" fmla="*/ 27 h 27"/>
                  <a:gd name="T2" fmla="*/ 11 w 27"/>
                  <a:gd name="T3" fmla="*/ 23 h 27"/>
                  <a:gd name="T4" fmla="*/ 11 w 27"/>
                  <a:gd name="T5" fmla="*/ 21 h 27"/>
                  <a:gd name="T6" fmla="*/ 13 w 27"/>
                  <a:gd name="T7" fmla="*/ 17 h 27"/>
                  <a:gd name="T8" fmla="*/ 15 w 27"/>
                  <a:gd name="T9" fmla="*/ 15 h 27"/>
                  <a:gd name="T10" fmla="*/ 17 w 27"/>
                  <a:gd name="T11" fmla="*/ 13 h 27"/>
                  <a:gd name="T12" fmla="*/ 19 w 27"/>
                  <a:gd name="T13" fmla="*/ 13 h 27"/>
                  <a:gd name="T14" fmla="*/ 23 w 27"/>
                  <a:gd name="T15" fmla="*/ 11 h 27"/>
                  <a:gd name="T16" fmla="*/ 27 w 27"/>
                  <a:gd name="T17" fmla="*/ 11 h 27"/>
                  <a:gd name="T18" fmla="*/ 27 w 27"/>
                  <a:gd name="T19" fmla="*/ 0 h 27"/>
                  <a:gd name="T20" fmla="*/ 21 w 27"/>
                  <a:gd name="T21" fmla="*/ 2 h 27"/>
                  <a:gd name="T22" fmla="*/ 15 w 27"/>
                  <a:gd name="T23" fmla="*/ 4 h 27"/>
                  <a:gd name="T24" fmla="*/ 11 w 27"/>
                  <a:gd name="T25" fmla="*/ 6 h 27"/>
                  <a:gd name="T26" fmla="*/ 8 w 27"/>
                  <a:gd name="T27" fmla="*/ 8 h 27"/>
                  <a:gd name="T28" fmla="*/ 4 w 27"/>
                  <a:gd name="T29" fmla="*/ 11 h 27"/>
                  <a:gd name="T30" fmla="*/ 2 w 27"/>
                  <a:gd name="T31" fmla="*/ 17 h 27"/>
                  <a:gd name="T32" fmla="*/ 0 w 27"/>
                  <a:gd name="T33" fmla="*/ 21 h 27"/>
                  <a:gd name="T34" fmla="*/ 0 w 27"/>
                  <a:gd name="T35" fmla="*/ 27 h 27"/>
                  <a:gd name="T36" fmla="*/ 10 w 27"/>
                  <a:gd name="T37" fmla="*/ 27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27"/>
                  <a:gd name="T59" fmla="*/ 27 w 27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27">
                    <a:moveTo>
                      <a:pt x="10" y="27"/>
                    </a:moveTo>
                    <a:lnTo>
                      <a:pt x="11" y="23"/>
                    </a:lnTo>
                    <a:lnTo>
                      <a:pt x="11" y="21"/>
                    </a:lnTo>
                    <a:lnTo>
                      <a:pt x="13" y="17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27" y="0"/>
                    </a:lnTo>
                    <a:lnTo>
                      <a:pt x="21" y="2"/>
                    </a:lnTo>
                    <a:lnTo>
                      <a:pt x="15" y="4"/>
                    </a:lnTo>
                    <a:lnTo>
                      <a:pt x="11" y="6"/>
                    </a:lnTo>
                    <a:lnTo>
                      <a:pt x="8" y="8"/>
                    </a:lnTo>
                    <a:lnTo>
                      <a:pt x="4" y="11"/>
                    </a:lnTo>
                    <a:lnTo>
                      <a:pt x="2" y="17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1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7" name="Freeform 1080"/>
              <p:cNvSpPr>
                <a:spLocks/>
              </p:cNvSpPr>
              <p:nvPr/>
            </p:nvSpPr>
            <p:spPr bwMode="auto">
              <a:xfrm>
                <a:off x="4476" y="3144"/>
                <a:ext cx="10" cy="5"/>
              </a:xfrm>
              <a:custGeom>
                <a:avLst/>
                <a:gdLst>
                  <a:gd name="T0" fmla="*/ 0 w 10"/>
                  <a:gd name="T1" fmla="*/ 0 h 5"/>
                  <a:gd name="T2" fmla="*/ 0 w 10"/>
                  <a:gd name="T3" fmla="*/ 1 h 5"/>
                  <a:gd name="T4" fmla="*/ 2 w 10"/>
                  <a:gd name="T5" fmla="*/ 3 h 5"/>
                  <a:gd name="T6" fmla="*/ 4 w 10"/>
                  <a:gd name="T7" fmla="*/ 5 h 5"/>
                  <a:gd name="T8" fmla="*/ 6 w 10"/>
                  <a:gd name="T9" fmla="*/ 5 h 5"/>
                  <a:gd name="T10" fmla="*/ 8 w 10"/>
                  <a:gd name="T11" fmla="*/ 5 h 5"/>
                  <a:gd name="T12" fmla="*/ 10 w 10"/>
                  <a:gd name="T13" fmla="*/ 3 h 5"/>
                  <a:gd name="T14" fmla="*/ 10 w 10"/>
                  <a:gd name="T15" fmla="*/ 1 h 5"/>
                  <a:gd name="T16" fmla="*/ 10 w 10"/>
                  <a:gd name="T17" fmla="*/ 0 h 5"/>
                  <a:gd name="T18" fmla="*/ 0 w 10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5"/>
                  <a:gd name="T32" fmla="*/ 10 w 10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8" name="Freeform 1081"/>
              <p:cNvSpPr>
                <a:spLocks/>
              </p:cNvSpPr>
              <p:nvPr/>
            </p:nvSpPr>
            <p:spPr bwMode="auto">
              <a:xfrm>
                <a:off x="4476" y="3144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0 w 11"/>
                  <a:gd name="T3" fmla="*/ 1 h 5"/>
                  <a:gd name="T4" fmla="*/ 2 w 11"/>
                  <a:gd name="T5" fmla="*/ 3 h 5"/>
                  <a:gd name="T6" fmla="*/ 4 w 11"/>
                  <a:gd name="T7" fmla="*/ 5 h 5"/>
                  <a:gd name="T8" fmla="*/ 6 w 11"/>
                  <a:gd name="T9" fmla="*/ 5 h 5"/>
                  <a:gd name="T10" fmla="*/ 8 w 11"/>
                  <a:gd name="T11" fmla="*/ 5 h 5"/>
                  <a:gd name="T12" fmla="*/ 10 w 11"/>
                  <a:gd name="T13" fmla="*/ 3 h 5"/>
                  <a:gd name="T14" fmla="*/ 10 w 11"/>
                  <a:gd name="T15" fmla="*/ 1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69" name="Rectangle 1082"/>
              <p:cNvSpPr>
                <a:spLocks noChangeArrowheads="1"/>
              </p:cNvSpPr>
              <p:nvPr/>
            </p:nvSpPr>
            <p:spPr bwMode="auto">
              <a:xfrm>
                <a:off x="4476" y="3144"/>
                <a:ext cx="11" cy="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0" name="Freeform 1083"/>
              <p:cNvSpPr>
                <a:spLocks/>
              </p:cNvSpPr>
              <p:nvPr/>
            </p:nvSpPr>
            <p:spPr bwMode="auto">
              <a:xfrm>
                <a:off x="4461" y="3117"/>
                <a:ext cx="26" cy="27"/>
              </a:xfrm>
              <a:custGeom>
                <a:avLst/>
                <a:gdLst>
                  <a:gd name="T0" fmla="*/ 0 w 26"/>
                  <a:gd name="T1" fmla="*/ 11 h 27"/>
                  <a:gd name="T2" fmla="*/ 4 w 26"/>
                  <a:gd name="T3" fmla="*/ 11 h 27"/>
                  <a:gd name="T4" fmla="*/ 6 w 26"/>
                  <a:gd name="T5" fmla="*/ 13 h 27"/>
                  <a:gd name="T6" fmla="*/ 9 w 26"/>
                  <a:gd name="T7" fmla="*/ 13 h 27"/>
                  <a:gd name="T8" fmla="*/ 11 w 26"/>
                  <a:gd name="T9" fmla="*/ 15 h 27"/>
                  <a:gd name="T10" fmla="*/ 13 w 26"/>
                  <a:gd name="T11" fmla="*/ 17 h 27"/>
                  <a:gd name="T12" fmla="*/ 15 w 26"/>
                  <a:gd name="T13" fmla="*/ 21 h 27"/>
                  <a:gd name="T14" fmla="*/ 15 w 26"/>
                  <a:gd name="T15" fmla="*/ 23 h 27"/>
                  <a:gd name="T16" fmla="*/ 15 w 26"/>
                  <a:gd name="T17" fmla="*/ 27 h 27"/>
                  <a:gd name="T18" fmla="*/ 26 w 26"/>
                  <a:gd name="T19" fmla="*/ 27 h 27"/>
                  <a:gd name="T20" fmla="*/ 25 w 26"/>
                  <a:gd name="T21" fmla="*/ 21 h 27"/>
                  <a:gd name="T22" fmla="*/ 23 w 26"/>
                  <a:gd name="T23" fmla="*/ 17 h 27"/>
                  <a:gd name="T24" fmla="*/ 21 w 26"/>
                  <a:gd name="T25" fmla="*/ 11 h 27"/>
                  <a:gd name="T26" fmla="*/ 19 w 26"/>
                  <a:gd name="T27" fmla="*/ 8 h 27"/>
                  <a:gd name="T28" fmla="*/ 15 w 26"/>
                  <a:gd name="T29" fmla="*/ 6 h 27"/>
                  <a:gd name="T30" fmla="*/ 9 w 26"/>
                  <a:gd name="T31" fmla="*/ 4 h 27"/>
                  <a:gd name="T32" fmla="*/ 6 w 26"/>
                  <a:gd name="T33" fmla="*/ 2 h 27"/>
                  <a:gd name="T34" fmla="*/ 0 w 26"/>
                  <a:gd name="T35" fmla="*/ 0 h 27"/>
                  <a:gd name="T36" fmla="*/ 0 w 26"/>
                  <a:gd name="T37" fmla="*/ 11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"/>
                  <a:gd name="T58" fmla="*/ 0 h 27"/>
                  <a:gd name="T59" fmla="*/ 26 w 26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" h="27">
                    <a:moveTo>
                      <a:pt x="0" y="11"/>
                    </a:moveTo>
                    <a:lnTo>
                      <a:pt x="4" y="11"/>
                    </a:lnTo>
                    <a:lnTo>
                      <a:pt x="6" y="13"/>
                    </a:lnTo>
                    <a:lnTo>
                      <a:pt x="9" y="13"/>
                    </a:lnTo>
                    <a:lnTo>
                      <a:pt x="11" y="15"/>
                    </a:lnTo>
                    <a:lnTo>
                      <a:pt x="13" y="17"/>
                    </a:lnTo>
                    <a:lnTo>
                      <a:pt x="15" y="21"/>
                    </a:lnTo>
                    <a:lnTo>
                      <a:pt x="15" y="23"/>
                    </a:lnTo>
                    <a:lnTo>
                      <a:pt x="15" y="27"/>
                    </a:lnTo>
                    <a:lnTo>
                      <a:pt x="26" y="27"/>
                    </a:lnTo>
                    <a:lnTo>
                      <a:pt x="25" y="21"/>
                    </a:lnTo>
                    <a:lnTo>
                      <a:pt x="23" y="17"/>
                    </a:lnTo>
                    <a:lnTo>
                      <a:pt x="21" y="11"/>
                    </a:lnTo>
                    <a:lnTo>
                      <a:pt x="19" y="8"/>
                    </a:lnTo>
                    <a:lnTo>
                      <a:pt x="15" y="6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1" name="Freeform 1084"/>
              <p:cNvSpPr>
                <a:spLocks/>
              </p:cNvSpPr>
              <p:nvPr/>
            </p:nvSpPr>
            <p:spPr bwMode="auto">
              <a:xfrm>
                <a:off x="4435" y="3117"/>
                <a:ext cx="26" cy="27"/>
              </a:xfrm>
              <a:custGeom>
                <a:avLst/>
                <a:gdLst>
                  <a:gd name="T0" fmla="*/ 11 w 26"/>
                  <a:gd name="T1" fmla="*/ 27 h 27"/>
                  <a:gd name="T2" fmla="*/ 11 w 26"/>
                  <a:gd name="T3" fmla="*/ 23 h 27"/>
                  <a:gd name="T4" fmla="*/ 11 w 26"/>
                  <a:gd name="T5" fmla="*/ 21 h 27"/>
                  <a:gd name="T6" fmla="*/ 13 w 26"/>
                  <a:gd name="T7" fmla="*/ 17 h 27"/>
                  <a:gd name="T8" fmla="*/ 15 w 26"/>
                  <a:gd name="T9" fmla="*/ 15 h 27"/>
                  <a:gd name="T10" fmla="*/ 17 w 26"/>
                  <a:gd name="T11" fmla="*/ 13 h 27"/>
                  <a:gd name="T12" fmla="*/ 20 w 26"/>
                  <a:gd name="T13" fmla="*/ 13 h 27"/>
                  <a:gd name="T14" fmla="*/ 22 w 26"/>
                  <a:gd name="T15" fmla="*/ 11 h 27"/>
                  <a:gd name="T16" fmla="*/ 26 w 26"/>
                  <a:gd name="T17" fmla="*/ 11 h 27"/>
                  <a:gd name="T18" fmla="*/ 26 w 26"/>
                  <a:gd name="T19" fmla="*/ 0 h 27"/>
                  <a:gd name="T20" fmla="*/ 20 w 26"/>
                  <a:gd name="T21" fmla="*/ 2 h 27"/>
                  <a:gd name="T22" fmla="*/ 17 w 26"/>
                  <a:gd name="T23" fmla="*/ 4 h 27"/>
                  <a:gd name="T24" fmla="*/ 11 w 26"/>
                  <a:gd name="T25" fmla="*/ 6 h 27"/>
                  <a:gd name="T26" fmla="*/ 7 w 26"/>
                  <a:gd name="T27" fmla="*/ 8 h 27"/>
                  <a:gd name="T28" fmla="*/ 5 w 26"/>
                  <a:gd name="T29" fmla="*/ 11 h 27"/>
                  <a:gd name="T30" fmla="*/ 2 w 26"/>
                  <a:gd name="T31" fmla="*/ 17 h 27"/>
                  <a:gd name="T32" fmla="*/ 2 w 26"/>
                  <a:gd name="T33" fmla="*/ 21 h 27"/>
                  <a:gd name="T34" fmla="*/ 0 w 26"/>
                  <a:gd name="T35" fmla="*/ 27 h 27"/>
                  <a:gd name="T36" fmla="*/ 11 w 26"/>
                  <a:gd name="T37" fmla="*/ 27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"/>
                  <a:gd name="T58" fmla="*/ 0 h 27"/>
                  <a:gd name="T59" fmla="*/ 26 w 26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" h="27">
                    <a:moveTo>
                      <a:pt x="11" y="27"/>
                    </a:moveTo>
                    <a:lnTo>
                      <a:pt x="11" y="23"/>
                    </a:lnTo>
                    <a:lnTo>
                      <a:pt x="11" y="21"/>
                    </a:lnTo>
                    <a:lnTo>
                      <a:pt x="13" y="17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20" y="13"/>
                    </a:lnTo>
                    <a:lnTo>
                      <a:pt x="22" y="11"/>
                    </a:lnTo>
                    <a:lnTo>
                      <a:pt x="26" y="11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7" y="4"/>
                    </a:lnTo>
                    <a:lnTo>
                      <a:pt x="11" y="6"/>
                    </a:lnTo>
                    <a:lnTo>
                      <a:pt x="7" y="8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2" y="21"/>
                    </a:lnTo>
                    <a:lnTo>
                      <a:pt x="0" y="27"/>
                    </a:lnTo>
                    <a:lnTo>
                      <a:pt x="1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2" name="Freeform 1085"/>
              <p:cNvSpPr>
                <a:spLocks/>
              </p:cNvSpPr>
              <p:nvPr/>
            </p:nvSpPr>
            <p:spPr bwMode="auto">
              <a:xfrm>
                <a:off x="4435" y="3144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2 w 11"/>
                  <a:gd name="T3" fmla="*/ 1 h 5"/>
                  <a:gd name="T4" fmla="*/ 2 w 11"/>
                  <a:gd name="T5" fmla="*/ 3 h 5"/>
                  <a:gd name="T6" fmla="*/ 3 w 11"/>
                  <a:gd name="T7" fmla="*/ 5 h 5"/>
                  <a:gd name="T8" fmla="*/ 5 w 11"/>
                  <a:gd name="T9" fmla="*/ 5 h 5"/>
                  <a:gd name="T10" fmla="*/ 7 w 11"/>
                  <a:gd name="T11" fmla="*/ 5 h 5"/>
                  <a:gd name="T12" fmla="*/ 9 w 11"/>
                  <a:gd name="T13" fmla="*/ 3 h 5"/>
                  <a:gd name="T14" fmla="*/ 11 w 11"/>
                  <a:gd name="T15" fmla="*/ 1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3" name="Freeform 1086"/>
              <p:cNvSpPr>
                <a:spLocks/>
              </p:cNvSpPr>
              <p:nvPr/>
            </p:nvSpPr>
            <p:spPr bwMode="auto">
              <a:xfrm>
                <a:off x="3716" y="3138"/>
                <a:ext cx="5" cy="11"/>
              </a:xfrm>
              <a:custGeom>
                <a:avLst/>
                <a:gdLst>
                  <a:gd name="T0" fmla="*/ 5 w 5"/>
                  <a:gd name="T1" fmla="*/ 0 h 11"/>
                  <a:gd name="T2" fmla="*/ 3 w 5"/>
                  <a:gd name="T3" fmla="*/ 2 h 11"/>
                  <a:gd name="T4" fmla="*/ 2 w 5"/>
                  <a:gd name="T5" fmla="*/ 2 h 11"/>
                  <a:gd name="T6" fmla="*/ 2 w 5"/>
                  <a:gd name="T7" fmla="*/ 4 h 11"/>
                  <a:gd name="T8" fmla="*/ 0 w 5"/>
                  <a:gd name="T9" fmla="*/ 6 h 11"/>
                  <a:gd name="T10" fmla="*/ 2 w 5"/>
                  <a:gd name="T11" fmla="*/ 7 h 11"/>
                  <a:gd name="T12" fmla="*/ 2 w 5"/>
                  <a:gd name="T13" fmla="*/ 9 h 11"/>
                  <a:gd name="T14" fmla="*/ 3 w 5"/>
                  <a:gd name="T15" fmla="*/ 11 h 11"/>
                  <a:gd name="T16" fmla="*/ 5 w 5"/>
                  <a:gd name="T17" fmla="*/ 11 h 11"/>
                  <a:gd name="T18" fmla="*/ 5 w 5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1"/>
                  <a:gd name="T32" fmla="*/ 5 w 5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1">
                    <a:moveTo>
                      <a:pt x="5" y="0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4" name="Freeform 1087"/>
              <p:cNvSpPr>
                <a:spLocks/>
              </p:cNvSpPr>
              <p:nvPr/>
            </p:nvSpPr>
            <p:spPr bwMode="auto">
              <a:xfrm>
                <a:off x="3721" y="3138"/>
                <a:ext cx="719" cy="11"/>
              </a:xfrm>
              <a:custGeom>
                <a:avLst/>
                <a:gdLst>
                  <a:gd name="T0" fmla="*/ 719 w 719"/>
                  <a:gd name="T1" fmla="*/ 6 h 11"/>
                  <a:gd name="T2" fmla="*/ 719 w 719"/>
                  <a:gd name="T3" fmla="*/ 0 h 11"/>
                  <a:gd name="T4" fmla="*/ 0 w 719"/>
                  <a:gd name="T5" fmla="*/ 0 h 11"/>
                  <a:gd name="T6" fmla="*/ 0 w 719"/>
                  <a:gd name="T7" fmla="*/ 11 h 11"/>
                  <a:gd name="T8" fmla="*/ 719 w 719"/>
                  <a:gd name="T9" fmla="*/ 11 h 11"/>
                  <a:gd name="T10" fmla="*/ 719 w 719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9"/>
                  <a:gd name="T19" fmla="*/ 0 h 11"/>
                  <a:gd name="T20" fmla="*/ 719 w 719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9" h="11">
                    <a:moveTo>
                      <a:pt x="719" y="6"/>
                    </a:moveTo>
                    <a:lnTo>
                      <a:pt x="71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719" y="11"/>
                    </a:lnTo>
                    <a:lnTo>
                      <a:pt x="71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5" name="Freeform 1088"/>
              <p:cNvSpPr>
                <a:spLocks/>
              </p:cNvSpPr>
              <p:nvPr/>
            </p:nvSpPr>
            <p:spPr bwMode="auto">
              <a:xfrm>
                <a:off x="4440" y="3138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4 w 6"/>
                  <a:gd name="T7" fmla="*/ 7 h 11"/>
                  <a:gd name="T8" fmla="*/ 6 w 6"/>
                  <a:gd name="T9" fmla="*/ 6 h 11"/>
                  <a:gd name="T10" fmla="*/ 4 w 6"/>
                  <a:gd name="T11" fmla="*/ 4 h 11"/>
                  <a:gd name="T12" fmla="*/ 4 w 6"/>
                  <a:gd name="T13" fmla="*/ 2 h 11"/>
                  <a:gd name="T14" fmla="*/ 2 w 6"/>
                  <a:gd name="T15" fmla="*/ 2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6" name="Freeform 1089"/>
              <p:cNvSpPr>
                <a:spLocks/>
              </p:cNvSpPr>
              <p:nvPr/>
            </p:nvSpPr>
            <p:spPr bwMode="auto">
              <a:xfrm>
                <a:off x="4046" y="2627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1 h 9"/>
                  <a:gd name="T8" fmla="*/ 0 w 4"/>
                  <a:gd name="T9" fmla="*/ 3 h 9"/>
                  <a:gd name="T10" fmla="*/ 0 w 4"/>
                  <a:gd name="T11" fmla="*/ 5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7" name="Freeform 1090"/>
              <p:cNvSpPr>
                <a:spLocks/>
              </p:cNvSpPr>
              <p:nvPr/>
            </p:nvSpPr>
            <p:spPr bwMode="auto">
              <a:xfrm>
                <a:off x="4050" y="2627"/>
                <a:ext cx="41" cy="9"/>
              </a:xfrm>
              <a:custGeom>
                <a:avLst/>
                <a:gdLst>
                  <a:gd name="T0" fmla="*/ 41 w 41"/>
                  <a:gd name="T1" fmla="*/ 3 h 9"/>
                  <a:gd name="T2" fmla="*/ 41 w 41"/>
                  <a:gd name="T3" fmla="*/ 0 h 9"/>
                  <a:gd name="T4" fmla="*/ 0 w 41"/>
                  <a:gd name="T5" fmla="*/ 0 h 9"/>
                  <a:gd name="T6" fmla="*/ 0 w 41"/>
                  <a:gd name="T7" fmla="*/ 9 h 9"/>
                  <a:gd name="T8" fmla="*/ 41 w 41"/>
                  <a:gd name="T9" fmla="*/ 9 h 9"/>
                  <a:gd name="T10" fmla="*/ 41 w 41"/>
                  <a:gd name="T11" fmla="*/ 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9"/>
                  <a:gd name="T20" fmla="*/ 41 w 4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9">
                    <a:moveTo>
                      <a:pt x="41" y="3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1" y="9"/>
                    </a:lnTo>
                    <a:lnTo>
                      <a:pt x="41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8" name="Freeform 1091"/>
              <p:cNvSpPr>
                <a:spLocks/>
              </p:cNvSpPr>
              <p:nvPr/>
            </p:nvSpPr>
            <p:spPr bwMode="auto">
              <a:xfrm>
                <a:off x="4091" y="2627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6 w 6"/>
                  <a:gd name="T7" fmla="*/ 5 h 9"/>
                  <a:gd name="T8" fmla="*/ 6 w 6"/>
                  <a:gd name="T9" fmla="*/ 3 h 9"/>
                  <a:gd name="T10" fmla="*/ 6 w 6"/>
                  <a:gd name="T11" fmla="*/ 1 h 9"/>
                  <a:gd name="T12" fmla="*/ 4 w 6"/>
                  <a:gd name="T13" fmla="*/ 0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79" name="Freeform 1092"/>
              <p:cNvSpPr>
                <a:spLocks/>
              </p:cNvSpPr>
              <p:nvPr/>
            </p:nvSpPr>
            <p:spPr bwMode="auto">
              <a:xfrm>
                <a:off x="4023" y="2645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2 h 12"/>
                  <a:gd name="T4" fmla="*/ 2 w 6"/>
                  <a:gd name="T5" fmla="*/ 2 h 12"/>
                  <a:gd name="T6" fmla="*/ 2 w 6"/>
                  <a:gd name="T7" fmla="*/ 4 h 12"/>
                  <a:gd name="T8" fmla="*/ 0 w 6"/>
                  <a:gd name="T9" fmla="*/ 6 h 12"/>
                  <a:gd name="T10" fmla="*/ 2 w 6"/>
                  <a:gd name="T11" fmla="*/ 8 h 12"/>
                  <a:gd name="T12" fmla="*/ 2 w 6"/>
                  <a:gd name="T13" fmla="*/ 10 h 12"/>
                  <a:gd name="T14" fmla="*/ 4 w 6"/>
                  <a:gd name="T15" fmla="*/ 10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0" name="Freeform 1093"/>
              <p:cNvSpPr>
                <a:spLocks/>
              </p:cNvSpPr>
              <p:nvPr/>
            </p:nvSpPr>
            <p:spPr bwMode="auto">
              <a:xfrm>
                <a:off x="4029" y="2645"/>
                <a:ext cx="83" cy="12"/>
              </a:xfrm>
              <a:custGeom>
                <a:avLst/>
                <a:gdLst>
                  <a:gd name="T0" fmla="*/ 83 w 83"/>
                  <a:gd name="T1" fmla="*/ 6 h 12"/>
                  <a:gd name="T2" fmla="*/ 83 w 83"/>
                  <a:gd name="T3" fmla="*/ 2 h 12"/>
                  <a:gd name="T4" fmla="*/ 0 w 83"/>
                  <a:gd name="T5" fmla="*/ 0 h 12"/>
                  <a:gd name="T6" fmla="*/ 0 w 83"/>
                  <a:gd name="T7" fmla="*/ 12 h 12"/>
                  <a:gd name="T8" fmla="*/ 83 w 83"/>
                  <a:gd name="T9" fmla="*/ 12 h 12"/>
                  <a:gd name="T10" fmla="*/ 83 w 83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2"/>
                  <a:gd name="T20" fmla="*/ 83 w 83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2">
                    <a:moveTo>
                      <a:pt x="83" y="6"/>
                    </a:moveTo>
                    <a:lnTo>
                      <a:pt x="83" y="2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83" y="12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1" name="Freeform 1094"/>
              <p:cNvSpPr>
                <a:spLocks/>
              </p:cNvSpPr>
              <p:nvPr/>
            </p:nvSpPr>
            <p:spPr bwMode="auto">
              <a:xfrm>
                <a:off x="4112" y="2647"/>
                <a:ext cx="4" cy="10"/>
              </a:xfrm>
              <a:custGeom>
                <a:avLst/>
                <a:gdLst>
                  <a:gd name="T0" fmla="*/ 0 w 4"/>
                  <a:gd name="T1" fmla="*/ 10 h 10"/>
                  <a:gd name="T2" fmla="*/ 2 w 4"/>
                  <a:gd name="T3" fmla="*/ 10 h 10"/>
                  <a:gd name="T4" fmla="*/ 4 w 4"/>
                  <a:gd name="T5" fmla="*/ 8 h 10"/>
                  <a:gd name="T6" fmla="*/ 4 w 4"/>
                  <a:gd name="T7" fmla="*/ 6 h 10"/>
                  <a:gd name="T8" fmla="*/ 4 w 4"/>
                  <a:gd name="T9" fmla="*/ 4 h 10"/>
                  <a:gd name="T10" fmla="*/ 4 w 4"/>
                  <a:gd name="T11" fmla="*/ 2 h 10"/>
                  <a:gd name="T12" fmla="*/ 4 w 4"/>
                  <a:gd name="T13" fmla="*/ 0 h 10"/>
                  <a:gd name="T14" fmla="*/ 2 w 4"/>
                  <a:gd name="T15" fmla="*/ 0 h 10"/>
                  <a:gd name="T16" fmla="*/ 0 w 4"/>
                  <a:gd name="T17" fmla="*/ 0 h 10"/>
                  <a:gd name="T18" fmla="*/ 0 w 4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0"/>
                  <a:gd name="T32" fmla="*/ 4 w 4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2" name="Freeform 1095"/>
              <p:cNvSpPr>
                <a:spLocks/>
              </p:cNvSpPr>
              <p:nvPr/>
            </p:nvSpPr>
            <p:spPr bwMode="auto">
              <a:xfrm>
                <a:off x="4035" y="2657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1 w 5"/>
                  <a:gd name="T3" fmla="*/ 0 h 9"/>
                  <a:gd name="T4" fmla="*/ 1 w 5"/>
                  <a:gd name="T5" fmla="*/ 2 h 9"/>
                  <a:gd name="T6" fmla="*/ 0 w 5"/>
                  <a:gd name="T7" fmla="*/ 2 h 9"/>
                  <a:gd name="T8" fmla="*/ 0 w 5"/>
                  <a:gd name="T9" fmla="*/ 4 h 9"/>
                  <a:gd name="T10" fmla="*/ 0 w 5"/>
                  <a:gd name="T11" fmla="*/ 5 h 9"/>
                  <a:gd name="T12" fmla="*/ 0 w 5"/>
                  <a:gd name="T13" fmla="*/ 7 h 9"/>
                  <a:gd name="T14" fmla="*/ 1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3" name="Freeform 1096"/>
              <p:cNvSpPr>
                <a:spLocks/>
              </p:cNvSpPr>
              <p:nvPr/>
            </p:nvSpPr>
            <p:spPr bwMode="auto">
              <a:xfrm>
                <a:off x="4040" y="2657"/>
                <a:ext cx="51" cy="9"/>
              </a:xfrm>
              <a:custGeom>
                <a:avLst/>
                <a:gdLst>
                  <a:gd name="T0" fmla="*/ 51 w 51"/>
                  <a:gd name="T1" fmla="*/ 5 h 9"/>
                  <a:gd name="T2" fmla="*/ 51 w 51"/>
                  <a:gd name="T3" fmla="*/ 0 h 9"/>
                  <a:gd name="T4" fmla="*/ 0 w 51"/>
                  <a:gd name="T5" fmla="*/ 0 h 9"/>
                  <a:gd name="T6" fmla="*/ 0 w 51"/>
                  <a:gd name="T7" fmla="*/ 9 h 9"/>
                  <a:gd name="T8" fmla="*/ 51 w 51"/>
                  <a:gd name="T9" fmla="*/ 9 h 9"/>
                  <a:gd name="T10" fmla="*/ 51 w 51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9"/>
                  <a:gd name="T20" fmla="*/ 51 w 5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9">
                    <a:moveTo>
                      <a:pt x="51" y="5"/>
                    </a:moveTo>
                    <a:lnTo>
                      <a:pt x="5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51" y="9"/>
                    </a:lnTo>
                    <a:lnTo>
                      <a:pt x="5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4" name="Freeform 1097"/>
              <p:cNvSpPr>
                <a:spLocks/>
              </p:cNvSpPr>
              <p:nvPr/>
            </p:nvSpPr>
            <p:spPr bwMode="auto">
              <a:xfrm>
                <a:off x="4091" y="2657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9 h 9"/>
                  <a:gd name="T6" fmla="*/ 4 w 4"/>
                  <a:gd name="T7" fmla="*/ 7 h 9"/>
                  <a:gd name="T8" fmla="*/ 4 w 4"/>
                  <a:gd name="T9" fmla="*/ 5 h 9"/>
                  <a:gd name="T10" fmla="*/ 4 w 4"/>
                  <a:gd name="T11" fmla="*/ 4 h 9"/>
                  <a:gd name="T12" fmla="*/ 4 w 4"/>
                  <a:gd name="T13" fmla="*/ 2 h 9"/>
                  <a:gd name="T14" fmla="*/ 2 w 4"/>
                  <a:gd name="T15" fmla="*/ 0 h 9"/>
                  <a:gd name="T16" fmla="*/ 0 w 4"/>
                  <a:gd name="T17" fmla="*/ 0 h 9"/>
                  <a:gd name="T18" fmla="*/ 0 w 4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5" name="Freeform 1098"/>
              <p:cNvSpPr>
                <a:spLocks/>
              </p:cNvSpPr>
              <p:nvPr/>
            </p:nvSpPr>
            <p:spPr bwMode="auto">
              <a:xfrm>
                <a:off x="4086" y="2657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1 w 5"/>
                  <a:gd name="T5" fmla="*/ 2 h 9"/>
                  <a:gd name="T6" fmla="*/ 0 w 5"/>
                  <a:gd name="T7" fmla="*/ 4 h 9"/>
                  <a:gd name="T8" fmla="*/ 0 w 5"/>
                  <a:gd name="T9" fmla="*/ 5 h 9"/>
                  <a:gd name="T10" fmla="*/ 0 w 5"/>
                  <a:gd name="T11" fmla="*/ 7 h 9"/>
                  <a:gd name="T12" fmla="*/ 1 w 5"/>
                  <a:gd name="T13" fmla="*/ 9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6" name="Freeform 1099"/>
              <p:cNvSpPr>
                <a:spLocks/>
              </p:cNvSpPr>
              <p:nvPr/>
            </p:nvSpPr>
            <p:spPr bwMode="auto">
              <a:xfrm>
                <a:off x="4091" y="2657"/>
                <a:ext cx="10" cy="9"/>
              </a:xfrm>
              <a:custGeom>
                <a:avLst/>
                <a:gdLst>
                  <a:gd name="T0" fmla="*/ 10 w 10"/>
                  <a:gd name="T1" fmla="*/ 5 h 9"/>
                  <a:gd name="T2" fmla="*/ 10 w 10"/>
                  <a:gd name="T3" fmla="*/ 0 h 9"/>
                  <a:gd name="T4" fmla="*/ 0 w 10"/>
                  <a:gd name="T5" fmla="*/ 0 h 9"/>
                  <a:gd name="T6" fmla="*/ 0 w 10"/>
                  <a:gd name="T7" fmla="*/ 9 h 9"/>
                  <a:gd name="T8" fmla="*/ 10 w 10"/>
                  <a:gd name="T9" fmla="*/ 9 h 9"/>
                  <a:gd name="T10" fmla="*/ 10 w 10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9"/>
                  <a:gd name="T20" fmla="*/ 10 w 10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9">
                    <a:moveTo>
                      <a:pt x="10" y="5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7" name="Freeform 1100"/>
              <p:cNvSpPr>
                <a:spLocks/>
              </p:cNvSpPr>
              <p:nvPr/>
            </p:nvSpPr>
            <p:spPr bwMode="auto">
              <a:xfrm>
                <a:off x="4101" y="2657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3 w 5"/>
                  <a:gd name="T5" fmla="*/ 9 h 9"/>
                  <a:gd name="T6" fmla="*/ 5 w 5"/>
                  <a:gd name="T7" fmla="*/ 7 h 9"/>
                  <a:gd name="T8" fmla="*/ 5 w 5"/>
                  <a:gd name="T9" fmla="*/ 5 h 9"/>
                  <a:gd name="T10" fmla="*/ 5 w 5"/>
                  <a:gd name="T11" fmla="*/ 4 h 9"/>
                  <a:gd name="T12" fmla="*/ 3 w 5"/>
                  <a:gd name="T13" fmla="*/ 2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8" name="Freeform 1101"/>
              <p:cNvSpPr>
                <a:spLocks/>
              </p:cNvSpPr>
              <p:nvPr/>
            </p:nvSpPr>
            <p:spPr bwMode="auto">
              <a:xfrm>
                <a:off x="4044" y="2666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0 h 12"/>
                  <a:gd name="T4" fmla="*/ 2 w 6"/>
                  <a:gd name="T5" fmla="*/ 2 h 12"/>
                  <a:gd name="T6" fmla="*/ 0 w 6"/>
                  <a:gd name="T7" fmla="*/ 4 h 12"/>
                  <a:gd name="T8" fmla="*/ 0 w 6"/>
                  <a:gd name="T9" fmla="*/ 6 h 12"/>
                  <a:gd name="T10" fmla="*/ 0 w 6"/>
                  <a:gd name="T11" fmla="*/ 8 h 12"/>
                  <a:gd name="T12" fmla="*/ 2 w 6"/>
                  <a:gd name="T13" fmla="*/ 10 h 12"/>
                  <a:gd name="T14" fmla="*/ 4 w 6"/>
                  <a:gd name="T15" fmla="*/ 10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89" name="Freeform 1102"/>
              <p:cNvSpPr>
                <a:spLocks/>
              </p:cNvSpPr>
              <p:nvPr/>
            </p:nvSpPr>
            <p:spPr bwMode="auto">
              <a:xfrm>
                <a:off x="4050" y="2666"/>
                <a:ext cx="41" cy="12"/>
              </a:xfrm>
              <a:custGeom>
                <a:avLst/>
                <a:gdLst>
                  <a:gd name="T0" fmla="*/ 41 w 41"/>
                  <a:gd name="T1" fmla="*/ 6 h 12"/>
                  <a:gd name="T2" fmla="*/ 41 w 41"/>
                  <a:gd name="T3" fmla="*/ 0 h 12"/>
                  <a:gd name="T4" fmla="*/ 0 w 41"/>
                  <a:gd name="T5" fmla="*/ 0 h 12"/>
                  <a:gd name="T6" fmla="*/ 0 w 41"/>
                  <a:gd name="T7" fmla="*/ 12 h 12"/>
                  <a:gd name="T8" fmla="*/ 41 w 41"/>
                  <a:gd name="T9" fmla="*/ 12 h 12"/>
                  <a:gd name="T10" fmla="*/ 41 w 4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2"/>
                  <a:gd name="T20" fmla="*/ 41 w 4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2">
                    <a:moveTo>
                      <a:pt x="41" y="6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41" y="12"/>
                    </a:lnTo>
                    <a:lnTo>
                      <a:pt x="4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0" name="Freeform 1103"/>
              <p:cNvSpPr>
                <a:spLocks/>
              </p:cNvSpPr>
              <p:nvPr/>
            </p:nvSpPr>
            <p:spPr bwMode="auto">
              <a:xfrm>
                <a:off x="4091" y="2666"/>
                <a:ext cx="4" cy="12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10 h 12"/>
                  <a:gd name="T6" fmla="*/ 4 w 4"/>
                  <a:gd name="T7" fmla="*/ 8 h 12"/>
                  <a:gd name="T8" fmla="*/ 4 w 4"/>
                  <a:gd name="T9" fmla="*/ 6 h 12"/>
                  <a:gd name="T10" fmla="*/ 4 w 4"/>
                  <a:gd name="T11" fmla="*/ 4 h 12"/>
                  <a:gd name="T12" fmla="*/ 4 w 4"/>
                  <a:gd name="T13" fmla="*/ 2 h 12"/>
                  <a:gd name="T14" fmla="*/ 2 w 4"/>
                  <a:gd name="T15" fmla="*/ 2 h 12"/>
                  <a:gd name="T16" fmla="*/ 0 w 4"/>
                  <a:gd name="T17" fmla="*/ 0 h 12"/>
                  <a:gd name="T18" fmla="*/ 0 w 4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2"/>
                  <a:gd name="T32" fmla="*/ 4 w 4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1" name="Freeform 1104"/>
              <p:cNvSpPr>
                <a:spLocks/>
              </p:cNvSpPr>
              <p:nvPr/>
            </p:nvSpPr>
            <p:spPr bwMode="auto">
              <a:xfrm>
                <a:off x="4055" y="2678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1 h 9"/>
                  <a:gd name="T8" fmla="*/ 0 w 4"/>
                  <a:gd name="T9" fmla="*/ 3 h 9"/>
                  <a:gd name="T10" fmla="*/ 0 w 4"/>
                  <a:gd name="T11" fmla="*/ 5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2" name="Freeform 1105"/>
              <p:cNvSpPr>
                <a:spLocks/>
              </p:cNvSpPr>
              <p:nvPr/>
            </p:nvSpPr>
            <p:spPr bwMode="auto">
              <a:xfrm>
                <a:off x="4059" y="2678"/>
                <a:ext cx="21" cy="9"/>
              </a:xfrm>
              <a:custGeom>
                <a:avLst/>
                <a:gdLst>
                  <a:gd name="T0" fmla="*/ 21 w 21"/>
                  <a:gd name="T1" fmla="*/ 3 h 9"/>
                  <a:gd name="T2" fmla="*/ 21 w 21"/>
                  <a:gd name="T3" fmla="*/ 0 h 9"/>
                  <a:gd name="T4" fmla="*/ 0 w 21"/>
                  <a:gd name="T5" fmla="*/ 0 h 9"/>
                  <a:gd name="T6" fmla="*/ 0 w 21"/>
                  <a:gd name="T7" fmla="*/ 9 h 9"/>
                  <a:gd name="T8" fmla="*/ 21 w 21"/>
                  <a:gd name="T9" fmla="*/ 9 h 9"/>
                  <a:gd name="T10" fmla="*/ 21 w 21"/>
                  <a:gd name="T11" fmla="*/ 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9"/>
                  <a:gd name="T20" fmla="*/ 21 w 2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9">
                    <a:moveTo>
                      <a:pt x="21" y="3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21" y="9"/>
                    </a:lnTo>
                    <a:lnTo>
                      <a:pt x="21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3" name="Freeform 1106"/>
              <p:cNvSpPr>
                <a:spLocks/>
              </p:cNvSpPr>
              <p:nvPr/>
            </p:nvSpPr>
            <p:spPr bwMode="auto">
              <a:xfrm>
                <a:off x="4080" y="2678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6 w 6"/>
                  <a:gd name="T7" fmla="*/ 5 h 9"/>
                  <a:gd name="T8" fmla="*/ 6 w 6"/>
                  <a:gd name="T9" fmla="*/ 3 h 9"/>
                  <a:gd name="T10" fmla="*/ 6 w 6"/>
                  <a:gd name="T11" fmla="*/ 1 h 9"/>
                  <a:gd name="T12" fmla="*/ 4 w 6"/>
                  <a:gd name="T13" fmla="*/ 1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4" name="Freeform 1107"/>
              <p:cNvSpPr>
                <a:spLocks/>
              </p:cNvSpPr>
              <p:nvPr/>
            </p:nvSpPr>
            <p:spPr bwMode="auto">
              <a:xfrm>
                <a:off x="4065" y="2627"/>
                <a:ext cx="11" cy="3"/>
              </a:xfrm>
              <a:custGeom>
                <a:avLst/>
                <a:gdLst>
                  <a:gd name="T0" fmla="*/ 11 w 11"/>
                  <a:gd name="T1" fmla="*/ 3 h 3"/>
                  <a:gd name="T2" fmla="*/ 11 w 11"/>
                  <a:gd name="T3" fmla="*/ 1 h 3"/>
                  <a:gd name="T4" fmla="*/ 9 w 11"/>
                  <a:gd name="T5" fmla="*/ 0 h 3"/>
                  <a:gd name="T6" fmla="*/ 7 w 11"/>
                  <a:gd name="T7" fmla="*/ 0 h 3"/>
                  <a:gd name="T8" fmla="*/ 5 w 11"/>
                  <a:gd name="T9" fmla="*/ 0 h 3"/>
                  <a:gd name="T10" fmla="*/ 4 w 11"/>
                  <a:gd name="T11" fmla="*/ 0 h 3"/>
                  <a:gd name="T12" fmla="*/ 2 w 11"/>
                  <a:gd name="T13" fmla="*/ 0 h 3"/>
                  <a:gd name="T14" fmla="*/ 2 w 11"/>
                  <a:gd name="T15" fmla="*/ 1 h 3"/>
                  <a:gd name="T16" fmla="*/ 0 w 11"/>
                  <a:gd name="T17" fmla="*/ 3 h 3"/>
                  <a:gd name="T18" fmla="*/ 11 w 11"/>
                  <a:gd name="T19" fmla="*/ 3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3"/>
                  <a:gd name="T32" fmla="*/ 11 w 11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3">
                    <a:moveTo>
                      <a:pt x="11" y="3"/>
                    </a:moveTo>
                    <a:lnTo>
                      <a:pt x="11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5" name="Freeform 1108"/>
              <p:cNvSpPr>
                <a:spLocks/>
              </p:cNvSpPr>
              <p:nvPr/>
            </p:nvSpPr>
            <p:spPr bwMode="auto">
              <a:xfrm>
                <a:off x="4065" y="2630"/>
                <a:ext cx="11" cy="21"/>
              </a:xfrm>
              <a:custGeom>
                <a:avLst/>
                <a:gdLst>
                  <a:gd name="T0" fmla="*/ 5 w 11"/>
                  <a:gd name="T1" fmla="*/ 21 h 21"/>
                  <a:gd name="T2" fmla="*/ 11 w 11"/>
                  <a:gd name="T3" fmla="*/ 21 h 21"/>
                  <a:gd name="T4" fmla="*/ 11 w 11"/>
                  <a:gd name="T5" fmla="*/ 0 h 21"/>
                  <a:gd name="T6" fmla="*/ 0 w 11"/>
                  <a:gd name="T7" fmla="*/ 0 h 21"/>
                  <a:gd name="T8" fmla="*/ 0 w 11"/>
                  <a:gd name="T9" fmla="*/ 21 h 21"/>
                  <a:gd name="T10" fmla="*/ 5 w 11"/>
                  <a:gd name="T11" fmla="*/ 2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21"/>
                  <a:gd name="T20" fmla="*/ 11 w 11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21">
                    <a:moveTo>
                      <a:pt x="5" y="21"/>
                    </a:moveTo>
                    <a:lnTo>
                      <a:pt x="11" y="21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5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6" name="Freeform 1109"/>
              <p:cNvSpPr>
                <a:spLocks/>
              </p:cNvSpPr>
              <p:nvPr/>
            </p:nvSpPr>
            <p:spPr bwMode="auto">
              <a:xfrm>
                <a:off x="4065" y="2651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2 h 6"/>
                  <a:gd name="T4" fmla="*/ 2 w 11"/>
                  <a:gd name="T5" fmla="*/ 4 h 6"/>
                  <a:gd name="T6" fmla="*/ 4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9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7" name="Freeform 1110"/>
              <p:cNvSpPr>
                <a:spLocks/>
              </p:cNvSpPr>
              <p:nvPr/>
            </p:nvSpPr>
            <p:spPr bwMode="auto">
              <a:xfrm>
                <a:off x="4086" y="2630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2 h 6"/>
                  <a:gd name="T4" fmla="*/ 1 w 11"/>
                  <a:gd name="T5" fmla="*/ 4 h 6"/>
                  <a:gd name="T6" fmla="*/ 3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9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8" name="Freeform 1111"/>
              <p:cNvSpPr>
                <a:spLocks/>
              </p:cNvSpPr>
              <p:nvPr/>
            </p:nvSpPr>
            <p:spPr bwMode="auto">
              <a:xfrm>
                <a:off x="4086" y="2508"/>
                <a:ext cx="11" cy="122"/>
              </a:xfrm>
              <a:custGeom>
                <a:avLst/>
                <a:gdLst>
                  <a:gd name="T0" fmla="*/ 5 w 11"/>
                  <a:gd name="T1" fmla="*/ 0 h 122"/>
                  <a:gd name="T2" fmla="*/ 0 w 11"/>
                  <a:gd name="T3" fmla="*/ 0 h 122"/>
                  <a:gd name="T4" fmla="*/ 0 w 11"/>
                  <a:gd name="T5" fmla="*/ 122 h 122"/>
                  <a:gd name="T6" fmla="*/ 11 w 11"/>
                  <a:gd name="T7" fmla="*/ 122 h 122"/>
                  <a:gd name="T8" fmla="*/ 11 w 11"/>
                  <a:gd name="T9" fmla="*/ 0 h 122"/>
                  <a:gd name="T10" fmla="*/ 5 w 11"/>
                  <a:gd name="T11" fmla="*/ 0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2"/>
                  <a:gd name="T20" fmla="*/ 11 w 11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2">
                    <a:moveTo>
                      <a:pt x="5" y="0"/>
                    </a:moveTo>
                    <a:lnTo>
                      <a:pt x="0" y="0"/>
                    </a:lnTo>
                    <a:lnTo>
                      <a:pt x="0" y="122"/>
                    </a:lnTo>
                    <a:lnTo>
                      <a:pt x="11" y="12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399" name="Freeform 1112"/>
              <p:cNvSpPr>
                <a:spLocks/>
              </p:cNvSpPr>
              <p:nvPr/>
            </p:nvSpPr>
            <p:spPr bwMode="auto">
              <a:xfrm>
                <a:off x="4086" y="2502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9 w 11"/>
                  <a:gd name="T3" fmla="*/ 4 h 6"/>
                  <a:gd name="T4" fmla="*/ 9 w 11"/>
                  <a:gd name="T5" fmla="*/ 2 h 6"/>
                  <a:gd name="T6" fmla="*/ 7 w 11"/>
                  <a:gd name="T7" fmla="*/ 0 h 6"/>
                  <a:gd name="T8" fmla="*/ 5 w 11"/>
                  <a:gd name="T9" fmla="*/ 0 h 6"/>
                  <a:gd name="T10" fmla="*/ 3 w 11"/>
                  <a:gd name="T11" fmla="*/ 0 h 6"/>
                  <a:gd name="T12" fmla="*/ 1 w 11"/>
                  <a:gd name="T13" fmla="*/ 2 h 6"/>
                  <a:gd name="T14" fmla="*/ 0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0" name="Freeform 1113"/>
              <p:cNvSpPr>
                <a:spLocks/>
              </p:cNvSpPr>
              <p:nvPr/>
            </p:nvSpPr>
            <p:spPr bwMode="auto">
              <a:xfrm>
                <a:off x="4046" y="2502"/>
                <a:ext cx="9" cy="6"/>
              </a:xfrm>
              <a:custGeom>
                <a:avLst/>
                <a:gdLst>
                  <a:gd name="T0" fmla="*/ 9 w 9"/>
                  <a:gd name="T1" fmla="*/ 6 h 6"/>
                  <a:gd name="T2" fmla="*/ 9 w 9"/>
                  <a:gd name="T3" fmla="*/ 4 h 6"/>
                  <a:gd name="T4" fmla="*/ 7 w 9"/>
                  <a:gd name="T5" fmla="*/ 2 h 6"/>
                  <a:gd name="T6" fmla="*/ 6 w 9"/>
                  <a:gd name="T7" fmla="*/ 0 h 6"/>
                  <a:gd name="T8" fmla="*/ 4 w 9"/>
                  <a:gd name="T9" fmla="*/ 0 h 6"/>
                  <a:gd name="T10" fmla="*/ 2 w 9"/>
                  <a:gd name="T11" fmla="*/ 0 h 6"/>
                  <a:gd name="T12" fmla="*/ 0 w 9"/>
                  <a:gd name="T13" fmla="*/ 2 h 6"/>
                  <a:gd name="T14" fmla="*/ 0 w 9"/>
                  <a:gd name="T15" fmla="*/ 4 h 6"/>
                  <a:gd name="T16" fmla="*/ 0 w 9"/>
                  <a:gd name="T17" fmla="*/ 6 h 6"/>
                  <a:gd name="T18" fmla="*/ 9 w 9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9" y="6"/>
                    </a:moveTo>
                    <a:lnTo>
                      <a:pt x="9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1" name="Freeform 1114"/>
              <p:cNvSpPr>
                <a:spLocks/>
              </p:cNvSpPr>
              <p:nvPr/>
            </p:nvSpPr>
            <p:spPr bwMode="auto">
              <a:xfrm>
                <a:off x="4046" y="2508"/>
                <a:ext cx="9" cy="122"/>
              </a:xfrm>
              <a:custGeom>
                <a:avLst/>
                <a:gdLst>
                  <a:gd name="T0" fmla="*/ 4 w 9"/>
                  <a:gd name="T1" fmla="*/ 122 h 122"/>
                  <a:gd name="T2" fmla="*/ 9 w 9"/>
                  <a:gd name="T3" fmla="*/ 122 h 122"/>
                  <a:gd name="T4" fmla="*/ 9 w 9"/>
                  <a:gd name="T5" fmla="*/ 0 h 122"/>
                  <a:gd name="T6" fmla="*/ 0 w 9"/>
                  <a:gd name="T7" fmla="*/ 0 h 122"/>
                  <a:gd name="T8" fmla="*/ 0 w 9"/>
                  <a:gd name="T9" fmla="*/ 122 h 122"/>
                  <a:gd name="T10" fmla="*/ 4 w 9"/>
                  <a:gd name="T11" fmla="*/ 122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2"/>
                  <a:gd name="T20" fmla="*/ 9 w 9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2">
                    <a:moveTo>
                      <a:pt x="4" y="122"/>
                    </a:moveTo>
                    <a:lnTo>
                      <a:pt x="9" y="122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2"/>
                    </a:lnTo>
                    <a:lnTo>
                      <a:pt x="4" y="1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2" name="Freeform 1115"/>
              <p:cNvSpPr>
                <a:spLocks/>
              </p:cNvSpPr>
              <p:nvPr/>
            </p:nvSpPr>
            <p:spPr bwMode="auto">
              <a:xfrm>
                <a:off x="4046" y="2630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0 w 9"/>
                  <a:gd name="T5" fmla="*/ 4 h 6"/>
                  <a:gd name="T6" fmla="*/ 2 w 9"/>
                  <a:gd name="T7" fmla="*/ 6 h 6"/>
                  <a:gd name="T8" fmla="*/ 4 w 9"/>
                  <a:gd name="T9" fmla="*/ 6 h 6"/>
                  <a:gd name="T10" fmla="*/ 6 w 9"/>
                  <a:gd name="T11" fmla="*/ 6 h 6"/>
                  <a:gd name="T12" fmla="*/ 7 w 9"/>
                  <a:gd name="T13" fmla="*/ 4 h 6"/>
                  <a:gd name="T14" fmla="*/ 9 w 9"/>
                  <a:gd name="T15" fmla="*/ 2 h 6"/>
                  <a:gd name="T16" fmla="*/ 9 w 9"/>
                  <a:gd name="T17" fmla="*/ 0 h 6"/>
                  <a:gd name="T18" fmla="*/ 0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3" name="Freeform 1116"/>
              <p:cNvSpPr>
                <a:spLocks/>
              </p:cNvSpPr>
              <p:nvPr/>
            </p:nvSpPr>
            <p:spPr bwMode="auto">
              <a:xfrm>
                <a:off x="4091" y="2502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9 h 9"/>
                  <a:gd name="T6" fmla="*/ 4 w 6"/>
                  <a:gd name="T7" fmla="*/ 8 h 9"/>
                  <a:gd name="T8" fmla="*/ 6 w 6"/>
                  <a:gd name="T9" fmla="*/ 6 h 9"/>
                  <a:gd name="T10" fmla="*/ 4 w 6"/>
                  <a:gd name="T11" fmla="*/ 4 h 9"/>
                  <a:gd name="T12" fmla="*/ 4 w 6"/>
                  <a:gd name="T13" fmla="*/ 2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4" name="Freeform 1117"/>
              <p:cNvSpPr>
                <a:spLocks/>
              </p:cNvSpPr>
              <p:nvPr/>
            </p:nvSpPr>
            <p:spPr bwMode="auto">
              <a:xfrm>
                <a:off x="4050" y="2502"/>
                <a:ext cx="41" cy="9"/>
              </a:xfrm>
              <a:custGeom>
                <a:avLst/>
                <a:gdLst>
                  <a:gd name="T0" fmla="*/ 0 w 41"/>
                  <a:gd name="T1" fmla="*/ 6 h 9"/>
                  <a:gd name="T2" fmla="*/ 0 w 41"/>
                  <a:gd name="T3" fmla="*/ 9 h 9"/>
                  <a:gd name="T4" fmla="*/ 41 w 41"/>
                  <a:gd name="T5" fmla="*/ 9 h 9"/>
                  <a:gd name="T6" fmla="*/ 41 w 41"/>
                  <a:gd name="T7" fmla="*/ 0 h 9"/>
                  <a:gd name="T8" fmla="*/ 0 w 41"/>
                  <a:gd name="T9" fmla="*/ 0 h 9"/>
                  <a:gd name="T10" fmla="*/ 0 w 41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9"/>
                  <a:gd name="T20" fmla="*/ 41 w 4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9">
                    <a:moveTo>
                      <a:pt x="0" y="6"/>
                    </a:moveTo>
                    <a:lnTo>
                      <a:pt x="0" y="9"/>
                    </a:lnTo>
                    <a:lnTo>
                      <a:pt x="41" y="9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5" name="Freeform 1118"/>
              <p:cNvSpPr>
                <a:spLocks/>
              </p:cNvSpPr>
              <p:nvPr/>
            </p:nvSpPr>
            <p:spPr bwMode="auto">
              <a:xfrm>
                <a:off x="4044" y="2502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2 h 9"/>
                  <a:gd name="T6" fmla="*/ 2 w 6"/>
                  <a:gd name="T7" fmla="*/ 4 h 9"/>
                  <a:gd name="T8" fmla="*/ 0 w 6"/>
                  <a:gd name="T9" fmla="*/ 6 h 9"/>
                  <a:gd name="T10" fmla="*/ 2 w 6"/>
                  <a:gd name="T11" fmla="*/ 8 h 9"/>
                  <a:gd name="T12" fmla="*/ 2 w 6"/>
                  <a:gd name="T13" fmla="*/ 9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6" name="Freeform 1119"/>
              <p:cNvSpPr>
                <a:spLocks/>
              </p:cNvSpPr>
              <p:nvPr/>
            </p:nvSpPr>
            <p:spPr bwMode="auto">
              <a:xfrm>
                <a:off x="4091" y="2338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9 h 9"/>
                  <a:gd name="T6" fmla="*/ 4 w 6"/>
                  <a:gd name="T7" fmla="*/ 7 h 9"/>
                  <a:gd name="T8" fmla="*/ 6 w 6"/>
                  <a:gd name="T9" fmla="*/ 6 h 9"/>
                  <a:gd name="T10" fmla="*/ 4 w 6"/>
                  <a:gd name="T11" fmla="*/ 4 h 9"/>
                  <a:gd name="T12" fmla="*/ 4 w 6"/>
                  <a:gd name="T13" fmla="*/ 2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7" name="Freeform 1120"/>
              <p:cNvSpPr>
                <a:spLocks/>
              </p:cNvSpPr>
              <p:nvPr/>
            </p:nvSpPr>
            <p:spPr bwMode="auto">
              <a:xfrm>
                <a:off x="4050" y="2338"/>
                <a:ext cx="41" cy="9"/>
              </a:xfrm>
              <a:custGeom>
                <a:avLst/>
                <a:gdLst>
                  <a:gd name="T0" fmla="*/ 0 w 41"/>
                  <a:gd name="T1" fmla="*/ 6 h 9"/>
                  <a:gd name="T2" fmla="*/ 0 w 41"/>
                  <a:gd name="T3" fmla="*/ 9 h 9"/>
                  <a:gd name="T4" fmla="*/ 41 w 41"/>
                  <a:gd name="T5" fmla="*/ 9 h 9"/>
                  <a:gd name="T6" fmla="*/ 41 w 41"/>
                  <a:gd name="T7" fmla="*/ 0 h 9"/>
                  <a:gd name="T8" fmla="*/ 0 w 41"/>
                  <a:gd name="T9" fmla="*/ 0 h 9"/>
                  <a:gd name="T10" fmla="*/ 0 w 41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9"/>
                  <a:gd name="T20" fmla="*/ 41 w 41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9">
                    <a:moveTo>
                      <a:pt x="0" y="6"/>
                    </a:moveTo>
                    <a:lnTo>
                      <a:pt x="0" y="9"/>
                    </a:lnTo>
                    <a:lnTo>
                      <a:pt x="41" y="9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8" name="Freeform 1121"/>
              <p:cNvSpPr>
                <a:spLocks/>
              </p:cNvSpPr>
              <p:nvPr/>
            </p:nvSpPr>
            <p:spPr bwMode="auto">
              <a:xfrm>
                <a:off x="4044" y="2338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2 h 9"/>
                  <a:gd name="T6" fmla="*/ 2 w 6"/>
                  <a:gd name="T7" fmla="*/ 4 h 9"/>
                  <a:gd name="T8" fmla="*/ 0 w 6"/>
                  <a:gd name="T9" fmla="*/ 6 h 9"/>
                  <a:gd name="T10" fmla="*/ 2 w 6"/>
                  <a:gd name="T11" fmla="*/ 7 h 9"/>
                  <a:gd name="T12" fmla="*/ 2 w 6"/>
                  <a:gd name="T13" fmla="*/ 9 h 9"/>
                  <a:gd name="T14" fmla="*/ 4 w 6"/>
                  <a:gd name="T15" fmla="*/ 9 h 9"/>
                  <a:gd name="T16" fmla="*/ 6 w 6"/>
                  <a:gd name="T17" fmla="*/ 9 h 9"/>
                  <a:gd name="T18" fmla="*/ 6 w 6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09" name="Freeform 1122"/>
              <p:cNvSpPr>
                <a:spLocks/>
              </p:cNvSpPr>
              <p:nvPr/>
            </p:nvSpPr>
            <p:spPr bwMode="auto">
              <a:xfrm>
                <a:off x="4046" y="2338"/>
                <a:ext cx="9" cy="6"/>
              </a:xfrm>
              <a:custGeom>
                <a:avLst/>
                <a:gdLst>
                  <a:gd name="T0" fmla="*/ 9 w 9"/>
                  <a:gd name="T1" fmla="*/ 6 h 6"/>
                  <a:gd name="T2" fmla="*/ 9 w 9"/>
                  <a:gd name="T3" fmla="*/ 4 h 6"/>
                  <a:gd name="T4" fmla="*/ 7 w 9"/>
                  <a:gd name="T5" fmla="*/ 2 h 6"/>
                  <a:gd name="T6" fmla="*/ 6 w 9"/>
                  <a:gd name="T7" fmla="*/ 0 h 6"/>
                  <a:gd name="T8" fmla="*/ 4 w 9"/>
                  <a:gd name="T9" fmla="*/ 0 h 6"/>
                  <a:gd name="T10" fmla="*/ 2 w 9"/>
                  <a:gd name="T11" fmla="*/ 0 h 6"/>
                  <a:gd name="T12" fmla="*/ 0 w 9"/>
                  <a:gd name="T13" fmla="*/ 2 h 6"/>
                  <a:gd name="T14" fmla="*/ 0 w 9"/>
                  <a:gd name="T15" fmla="*/ 4 h 6"/>
                  <a:gd name="T16" fmla="*/ 0 w 9"/>
                  <a:gd name="T17" fmla="*/ 6 h 6"/>
                  <a:gd name="T18" fmla="*/ 9 w 9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9" y="6"/>
                    </a:moveTo>
                    <a:lnTo>
                      <a:pt x="9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0" name="Freeform 1123"/>
              <p:cNvSpPr>
                <a:spLocks/>
              </p:cNvSpPr>
              <p:nvPr/>
            </p:nvSpPr>
            <p:spPr bwMode="auto">
              <a:xfrm>
                <a:off x="4046" y="2344"/>
                <a:ext cx="9" cy="122"/>
              </a:xfrm>
              <a:custGeom>
                <a:avLst/>
                <a:gdLst>
                  <a:gd name="T0" fmla="*/ 4 w 9"/>
                  <a:gd name="T1" fmla="*/ 122 h 122"/>
                  <a:gd name="T2" fmla="*/ 9 w 9"/>
                  <a:gd name="T3" fmla="*/ 122 h 122"/>
                  <a:gd name="T4" fmla="*/ 9 w 9"/>
                  <a:gd name="T5" fmla="*/ 0 h 122"/>
                  <a:gd name="T6" fmla="*/ 0 w 9"/>
                  <a:gd name="T7" fmla="*/ 0 h 122"/>
                  <a:gd name="T8" fmla="*/ 0 w 9"/>
                  <a:gd name="T9" fmla="*/ 122 h 122"/>
                  <a:gd name="T10" fmla="*/ 4 w 9"/>
                  <a:gd name="T11" fmla="*/ 122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2"/>
                  <a:gd name="T20" fmla="*/ 9 w 9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2">
                    <a:moveTo>
                      <a:pt x="4" y="122"/>
                    </a:moveTo>
                    <a:lnTo>
                      <a:pt x="9" y="122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22"/>
                    </a:lnTo>
                    <a:lnTo>
                      <a:pt x="4" y="1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1" name="Freeform 1124"/>
              <p:cNvSpPr>
                <a:spLocks/>
              </p:cNvSpPr>
              <p:nvPr/>
            </p:nvSpPr>
            <p:spPr bwMode="auto">
              <a:xfrm>
                <a:off x="4046" y="2466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0 w 9"/>
                  <a:gd name="T5" fmla="*/ 4 h 6"/>
                  <a:gd name="T6" fmla="*/ 2 w 9"/>
                  <a:gd name="T7" fmla="*/ 6 h 6"/>
                  <a:gd name="T8" fmla="*/ 4 w 9"/>
                  <a:gd name="T9" fmla="*/ 6 h 6"/>
                  <a:gd name="T10" fmla="*/ 6 w 9"/>
                  <a:gd name="T11" fmla="*/ 6 h 6"/>
                  <a:gd name="T12" fmla="*/ 7 w 9"/>
                  <a:gd name="T13" fmla="*/ 4 h 6"/>
                  <a:gd name="T14" fmla="*/ 9 w 9"/>
                  <a:gd name="T15" fmla="*/ 2 h 6"/>
                  <a:gd name="T16" fmla="*/ 9 w 9"/>
                  <a:gd name="T17" fmla="*/ 0 h 6"/>
                  <a:gd name="T18" fmla="*/ 0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2" name="Freeform 1125"/>
              <p:cNvSpPr>
                <a:spLocks/>
              </p:cNvSpPr>
              <p:nvPr/>
            </p:nvSpPr>
            <p:spPr bwMode="auto">
              <a:xfrm>
                <a:off x="4086" y="2466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2 h 6"/>
                  <a:gd name="T4" fmla="*/ 1 w 11"/>
                  <a:gd name="T5" fmla="*/ 4 h 6"/>
                  <a:gd name="T6" fmla="*/ 3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9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3" name="Freeform 1126"/>
              <p:cNvSpPr>
                <a:spLocks/>
              </p:cNvSpPr>
              <p:nvPr/>
            </p:nvSpPr>
            <p:spPr bwMode="auto">
              <a:xfrm>
                <a:off x="4086" y="2344"/>
                <a:ext cx="11" cy="122"/>
              </a:xfrm>
              <a:custGeom>
                <a:avLst/>
                <a:gdLst>
                  <a:gd name="T0" fmla="*/ 5 w 11"/>
                  <a:gd name="T1" fmla="*/ 0 h 122"/>
                  <a:gd name="T2" fmla="*/ 0 w 11"/>
                  <a:gd name="T3" fmla="*/ 0 h 122"/>
                  <a:gd name="T4" fmla="*/ 0 w 11"/>
                  <a:gd name="T5" fmla="*/ 122 h 122"/>
                  <a:gd name="T6" fmla="*/ 11 w 11"/>
                  <a:gd name="T7" fmla="*/ 122 h 122"/>
                  <a:gd name="T8" fmla="*/ 11 w 11"/>
                  <a:gd name="T9" fmla="*/ 0 h 122"/>
                  <a:gd name="T10" fmla="*/ 5 w 11"/>
                  <a:gd name="T11" fmla="*/ 0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2"/>
                  <a:gd name="T20" fmla="*/ 11 w 11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2">
                    <a:moveTo>
                      <a:pt x="5" y="0"/>
                    </a:moveTo>
                    <a:lnTo>
                      <a:pt x="0" y="0"/>
                    </a:lnTo>
                    <a:lnTo>
                      <a:pt x="0" y="122"/>
                    </a:lnTo>
                    <a:lnTo>
                      <a:pt x="11" y="12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4" name="Freeform 1127"/>
              <p:cNvSpPr>
                <a:spLocks/>
              </p:cNvSpPr>
              <p:nvPr/>
            </p:nvSpPr>
            <p:spPr bwMode="auto">
              <a:xfrm>
                <a:off x="4086" y="2338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9 w 11"/>
                  <a:gd name="T3" fmla="*/ 4 h 6"/>
                  <a:gd name="T4" fmla="*/ 9 w 11"/>
                  <a:gd name="T5" fmla="*/ 2 h 6"/>
                  <a:gd name="T6" fmla="*/ 7 w 11"/>
                  <a:gd name="T7" fmla="*/ 0 h 6"/>
                  <a:gd name="T8" fmla="*/ 5 w 11"/>
                  <a:gd name="T9" fmla="*/ 0 h 6"/>
                  <a:gd name="T10" fmla="*/ 3 w 11"/>
                  <a:gd name="T11" fmla="*/ 0 h 6"/>
                  <a:gd name="T12" fmla="*/ 1 w 11"/>
                  <a:gd name="T13" fmla="*/ 2 h 6"/>
                  <a:gd name="T14" fmla="*/ 0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5" name="Freeform 1128"/>
              <p:cNvSpPr>
                <a:spLocks/>
              </p:cNvSpPr>
              <p:nvPr/>
            </p:nvSpPr>
            <p:spPr bwMode="auto">
              <a:xfrm>
                <a:off x="4046" y="2461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1 h 11"/>
                  <a:gd name="T4" fmla="*/ 0 w 4"/>
                  <a:gd name="T5" fmla="*/ 1 h 11"/>
                  <a:gd name="T6" fmla="*/ 0 w 4"/>
                  <a:gd name="T7" fmla="*/ 3 h 11"/>
                  <a:gd name="T8" fmla="*/ 0 w 4"/>
                  <a:gd name="T9" fmla="*/ 5 h 11"/>
                  <a:gd name="T10" fmla="*/ 0 w 4"/>
                  <a:gd name="T11" fmla="*/ 7 h 11"/>
                  <a:gd name="T12" fmla="*/ 0 w 4"/>
                  <a:gd name="T13" fmla="*/ 9 h 11"/>
                  <a:gd name="T14" fmla="*/ 2 w 4"/>
                  <a:gd name="T15" fmla="*/ 11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6" name="Freeform 1129"/>
              <p:cNvSpPr>
                <a:spLocks/>
              </p:cNvSpPr>
              <p:nvPr/>
            </p:nvSpPr>
            <p:spPr bwMode="auto">
              <a:xfrm>
                <a:off x="4050" y="2461"/>
                <a:ext cx="41" cy="11"/>
              </a:xfrm>
              <a:custGeom>
                <a:avLst/>
                <a:gdLst>
                  <a:gd name="T0" fmla="*/ 41 w 41"/>
                  <a:gd name="T1" fmla="*/ 5 h 11"/>
                  <a:gd name="T2" fmla="*/ 41 w 41"/>
                  <a:gd name="T3" fmla="*/ 0 h 11"/>
                  <a:gd name="T4" fmla="*/ 0 w 41"/>
                  <a:gd name="T5" fmla="*/ 0 h 11"/>
                  <a:gd name="T6" fmla="*/ 0 w 41"/>
                  <a:gd name="T7" fmla="*/ 11 h 11"/>
                  <a:gd name="T8" fmla="*/ 41 w 41"/>
                  <a:gd name="T9" fmla="*/ 11 h 11"/>
                  <a:gd name="T10" fmla="*/ 41 w 4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1"/>
                  <a:gd name="T20" fmla="*/ 41 w 4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1">
                    <a:moveTo>
                      <a:pt x="41" y="5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41" y="11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7" name="Freeform 1130"/>
              <p:cNvSpPr>
                <a:spLocks/>
              </p:cNvSpPr>
              <p:nvPr/>
            </p:nvSpPr>
            <p:spPr bwMode="auto">
              <a:xfrm>
                <a:off x="4091" y="2461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3 h 11"/>
                  <a:gd name="T12" fmla="*/ 4 w 6"/>
                  <a:gd name="T13" fmla="*/ 1 h 11"/>
                  <a:gd name="T14" fmla="*/ 2 w 6"/>
                  <a:gd name="T15" fmla="*/ 1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8" name="Freeform 1131"/>
              <p:cNvSpPr>
                <a:spLocks/>
              </p:cNvSpPr>
              <p:nvPr/>
            </p:nvSpPr>
            <p:spPr bwMode="auto">
              <a:xfrm>
                <a:off x="4065" y="2296"/>
                <a:ext cx="11" cy="6"/>
              </a:xfrm>
              <a:custGeom>
                <a:avLst/>
                <a:gdLst>
                  <a:gd name="T0" fmla="*/ 11 w 11"/>
                  <a:gd name="T1" fmla="*/ 6 h 6"/>
                  <a:gd name="T2" fmla="*/ 11 w 11"/>
                  <a:gd name="T3" fmla="*/ 4 h 6"/>
                  <a:gd name="T4" fmla="*/ 9 w 11"/>
                  <a:gd name="T5" fmla="*/ 2 h 6"/>
                  <a:gd name="T6" fmla="*/ 7 w 11"/>
                  <a:gd name="T7" fmla="*/ 2 h 6"/>
                  <a:gd name="T8" fmla="*/ 5 w 11"/>
                  <a:gd name="T9" fmla="*/ 0 h 6"/>
                  <a:gd name="T10" fmla="*/ 4 w 11"/>
                  <a:gd name="T11" fmla="*/ 2 h 6"/>
                  <a:gd name="T12" fmla="*/ 2 w 11"/>
                  <a:gd name="T13" fmla="*/ 2 h 6"/>
                  <a:gd name="T14" fmla="*/ 2 w 11"/>
                  <a:gd name="T15" fmla="*/ 4 h 6"/>
                  <a:gd name="T16" fmla="*/ 0 w 11"/>
                  <a:gd name="T17" fmla="*/ 6 h 6"/>
                  <a:gd name="T18" fmla="*/ 11 w 11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11" y="6"/>
                    </a:moveTo>
                    <a:lnTo>
                      <a:pt x="11" y="4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19" name="Freeform 1132"/>
              <p:cNvSpPr>
                <a:spLocks/>
              </p:cNvSpPr>
              <p:nvPr/>
            </p:nvSpPr>
            <p:spPr bwMode="auto">
              <a:xfrm>
                <a:off x="4065" y="2302"/>
                <a:ext cx="11" cy="42"/>
              </a:xfrm>
              <a:custGeom>
                <a:avLst/>
                <a:gdLst>
                  <a:gd name="T0" fmla="*/ 5 w 11"/>
                  <a:gd name="T1" fmla="*/ 42 h 42"/>
                  <a:gd name="T2" fmla="*/ 11 w 11"/>
                  <a:gd name="T3" fmla="*/ 42 h 42"/>
                  <a:gd name="T4" fmla="*/ 11 w 11"/>
                  <a:gd name="T5" fmla="*/ 0 h 42"/>
                  <a:gd name="T6" fmla="*/ 0 w 11"/>
                  <a:gd name="T7" fmla="*/ 0 h 42"/>
                  <a:gd name="T8" fmla="*/ 0 w 11"/>
                  <a:gd name="T9" fmla="*/ 42 h 42"/>
                  <a:gd name="T10" fmla="*/ 5 w 11"/>
                  <a:gd name="T11" fmla="*/ 42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2"/>
                  <a:gd name="T20" fmla="*/ 11 w 11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2">
                    <a:moveTo>
                      <a:pt x="5" y="42"/>
                    </a:moveTo>
                    <a:lnTo>
                      <a:pt x="11" y="4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5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0" name="Freeform 1133"/>
              <p:cNvSpPr>
                <a:spLocks/>
              </p:cNvSpPr>
              <p:nvPr/>
            </p:nvSpPr>
            <p:spPr bwMode="auto">
              <a:xfrm>
                <a:off x="4065" y="2344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2 w 11"/>
                  <a:gd name="T3" fmla="*/ 1 h 5"/>
                  <a:gd name="T4" fmla="*/ 2 w 11"/>
                  <a:gd name="T5" fmla="*/ 3 h 5"/>
                  <a:gd name="T6" fmla="*/ 4 w 11"/>
                  <a:gd name="T7" fmla="*/ 3 h 5"/>
                  <a:gd name="T8" fmla="*/ 5 w 11"/>
                  <a:gd name="T9" fmla="*/ 5 h 5"/>
                  <a:gd name="T10" fmla="*/ 7 w 11"/>
                  <a:gd name="T11" fmla="*/ 3 h 5"/>
                  <a:gd name="T12" fmla="*/ 9 w 11"/>
                  <a:gd name="T13" fmla="*/ 3 h 5"/>
                  <a:gd name="T14" fmla="*/ 11 w 11"/>
                  <a:gd name="T15" fmla="*/ 1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1" name="Freeform 1134"/>
              <p:cNvSpPr>
                <a:spLocks/>
              </p:cNvSpPr>
              <p:nvPr/>
            </p:nvSpPr>
            <p:spPr bwMode="auto">
              <a:xfrm>
                <a:off x="4065" y="2461"/>
                <a:ext cx="11" cy="5"/>
              </a:xfrm>
              <a:custGeom>
                <a:avLst/>
                <a:gdLst>
                  <a:gd name="T0" fmla="*/ 11 w 11"/>
                  <a:gd name="T1" fmla="*/ 5 h 5"/>
                  <a:gd name="T2" fmla="*/ 11 w 11"/>
                  <a:gd name="T3" fmla="*/ 3 h 5"/>
                  <a:gd name="T4" fmla="*/ 9 w 11"/>
                  <a:gd name="T5" fmla="*/ 1 h 5"/>
                  <a:gd name="T6" fmla="*/ 7 w 11"/>
                  <a:gd name="T7" fmla="*/ 1 h 5"/>
                  <a:gd name="T8" fmla="*/ 5 w 11"/>
                  <a:gd name="T9" fmla="*/ 0 h 5"/>
                  <a:gd name="T10" fmla="*/ 4 w 11"/>
                  <a:gd name="T11" fmla="*/ 1 h 5"/>
                  <a:gd name="T12" fmla="*/ 2 w 11"/>
                  <a:gd name="T13" fmla="*/ 1 h 5"/>
                  <a:gd name="T14" fmla="*/ 2 w 11"/>
                  <a:gd name="T15" fmla="*/ 3 h 5"/>
                  <a:gd name="T16" fmla="*/ 0 w 11"/>
                  <a:gd name="T17" fmla="*/ 5 h 5"/>
                  <a:gd name="T18" fmla="*/ 11 w 11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11" y="5"/>
                    </a:moveTo>
                    <a:lnTo>
                      <a:pt x="11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2" name="Freeform 1135"/>
              <p:cNvSpPr>
                <a:spLocks/>
              </p:cNvSpPr>
              <p:nvPr/>
            </p:nvSpPr>
            <p:spPr bwMode="auto">
              <a:xfrm>
                <a:off x="4065" y="2466"/>
                <a:ext cx="11" cy="42"/>
              </a:xfrm>
              <a:custGeom>
                <a:avLst/>
                <a:gdLst>
                  <a:gd name="T0" fmla="*/ 5 w 11"/>
                  <a:gd name="T1" fmla="*/ 42 h 42"/>
                  <a:gd name="T2" fmla="*/ 11 w 11"/>
                  <a:gd name="T3" fmla="*/ 42 h 42"/>
                  <a:gd name="T4" fmla="*/ 11 w 11"/>
                  <a:gd name="T5" fmla="*/ 0 h 42"/>
                  <a:gd name="T6" fmla="*/ 0 w 11"/>
                  <a:gd name="T7" fmla="*/ 0 h 42"/>
                  <a:gd name="T8" fmla="*/ 0 w 11"/>
                  <a:gd name="T9" fmla="*/ 42 h 42"/>
                  <a:gd name="T10" fmla="*/ 5 w 11"/>
                  <a:gd name="T11" fmla="*/ 42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2"/>
                  <a:gd name="T20" fmla="*/ 11 w 11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2">
                    <a:moveTo>
                      <a:pt x="5" y="42"/>
                    </a:moveTo>
                    <a:lnTo>
                      <a:pt x="11" y="42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5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3" name="Freeform 1136"/>
              <p:cNvSpPr>
                <a:spLocks/>
              </p:cNvSpPr>
              <p:nvPr/>
            </p:nvSpPr>
            <p:spPr bwMode="auto">
              <a:xfrm>
                <a:off x="4065" y="2508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2 w 11"/>
                  <a:gd name="T3" fmla="*/ 2 h 5"/>
                  <a:gd name="T4" fmla="*/ 2 w 11"/>
                  <a:gd name="T5" fmla="*/ 3 h 5"/>
                  <a:gd name="T6" fmla="*/ 4 w 11"/>
                  <a:gd name="T7" fmla="*/ 3 h 5"/>
                  <a:gd name="T8" fmla="*/ 5 w 11"/>
                  <a:gd name="T9" fmla="*/ 5 h 5"/>
                  <a:gd name="T10" fmla="*/ 7 w 11"/>
                  <a:gd name="T11" fmla="*/ 3 h 5"/>
                  <a:gd name="T12" fmla="*/ 9 w 11"/>
                  <a:gd name="T13" fmla="*/ 3 h 5"/>
                  <a:gd name="T14" fmla="*/ 11 w 11"/>
                  <a:gd name="T15" fmla="*/ 2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2" y="2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4" name="Freeform 1137"/>
              <p:cNvSpPr>
                <a:spLocks/>
              </p:cNvSpPr>
              <p:nvPr/>
            </p:nvSpPr>
            <p:spPr bwMode="auto">
              <a:xfrm>
                <a:off x="4070" y="2481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2 w 6"/>
                  <a:gd name="T3" fmla="*/ 10 h 12"/>
                  <a:gd name="T4" fmla="*/ 4 w 6"/>
                  <a:gd name="T5" fmla="*/ 10 h 12"/>
                  <a:gd name="T6" fmla="*/ 6 w 6"/>
                  <a:gd name="T7" fmla="*/ 8 h 12"/>
                  <a:gd name="T8" fmla="*/ 6 w 6"/>
                  <a:gd name="T9" fmla="*/ 6 h 12"/>
                  <a:gd name="T10" fmla="*/ 6 w 6"/>
                  <a:gd name="T11" fmla="*/ 4 h 12"/>
                  <a:gd name="T12" fmla="*/ 4 w 6"/>
                  <a:gd name="T13" fmla="*/ 2 h 12"/>
                  <a:gd name="T14" fmla="*/ 2 w 6"/>
                  <a:gd name="T15" fmla="*/ 2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5" name="Freeform 1138"/>
              <p:cNvSpPr>
                <a:spLocks/>
              </p:cNvSpPr>
              <p:nvPr/>
            </p:nvSpPr>
            <p:spPr bwMode="auto">
              <a:xfrm>
                <a:off x="4008" y="2481"/>
                <a:ext cx="62" cy="12"/>
              </a:xfrm>
              <a:custGeom>
                <a:avLst/>
                <a:gdLst>
                  <a:gd name="T0" fmla="*/ 0 w 62"/>
                  <a:gd name="T1" fmla="*/ 6 h 12"/>
                  <a:gd name="T2" fmla="*/ 0 w 62"/>
                  <a:gd name="T3" fmla="*/ 12 h 12"/>
                  <a:gd name="T4" fmla="*/ 62 w 62"/>
                  <a:gd name="T5" fmla="*/ 12 h 12"/>
                  <a:gd name="T6" fmla="*/ 62 w 62"/>
                  <a:gd name="T7" fmla="*/ 0 h 12"/>
                  <a:gd name="T8" fmla="*/ 0 w 62"/>
                  <a:gd name="T9" fmla="*/ 0 h 12"/>
                  <a:gd name="T10" fmla="*/ 0 w 62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12"/>
                  <a:gd name="T20" fmla="*/ 62 w 62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12">
                    <a:moveTo>
                      <a:pt x="0" y="6"/>
                    </a:moveTo>
                    <a:lnTo>
                      <a:pt x="0" y="12"/>
                    </a:lnTo>
                    <a:lnTo>
                      <a:pt x="62" y="12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6" name="Freeform 1139"/>
              <p:cNvSpPr>
                <a:spLocks/>
              </p:cNvSpPr>
              <p:nvPr/>
            </p:nvSpPr>
            <p:spPr bwMode="auto">
              <a:xfrm>
                <a:off x="4004" y="2481"/>
                <a:ext cx="4" cy="12"/>
              </a:xfrm>
              <a:custGeom>
                <a:avLst/>
                <a:gdLst>
                  <a:gd name="T0" fmla="*/ 4 w 4"/>
                  <a:gd name="T1" fmla="*/ 0 h 12"/>
                  <a:gd name="T2" fmla="*/ 2 w 4"/>
                  <a:gd name="T3" fmla="*/ 2 h 12"/>
                  <a:gd name="T4" fmla="*/ 0 w 4"/>
                  <a:gd name="T5" fmla="*/ 2 h 12"/>
                  <a:gd name="T6" fmla="*/ 0 w 4"/>
                  <a:gd name="T7" fmla="*/ 4 h 12"/>
                  <a:gd name="T8" fmla="*/ 0 w 4"/>
                  <a:gd name="T9" fmla="*/ 6 h 12"/>
                  <a:gd name="T10" fmla="*/ 0 w 4"/>
                  <a:gd name="T11" fmla="*/ 8 h 12"/>
                  <a:gd name="T12" fmla="*/ 0 w 4"/>
                  <a:gd name="T13" fmla="*/ 10 h 12"/>
                  <a:gd name="T14" fmla="*/ 2 w 4"/>
                  <a:gd name="T15" fmla="*/ 10 h 12"/>
                  <a:gd name="T16" fmla="*/ 4 w 4"/>
                  <a:gd name="T17" fmla="*/ 12 h 12"/>
                  <a:gd name="T18" fmla="*/ 4 w 4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2"/>
                  <a:gd name="T32" fmla="*/ 4 w 4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2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7" name="Freeform 1140"/>
              <p:cNvSpPr>
                <a:spLocks/>
              </p:cNvSpPr>
              <p:nvPr/>
            </p:nvSpPr>
            <p:spPr bwMode="auto">
              <a:xfrm>
                <a:off x="4061" y="2302"/>
                <a:ext cx="19" cy="11"/>
              </a:xfrm>
              <a:custGeom>
                <a:avLst/>
                <a:gdLst>
                  <a:gd name="T0" fmla="*/ 9 w 19"/>
                  <a:gd name="T1" fmla="*/ 0 h 11"/>
                  <a:gd name="T2" fmla="*/ 0 w 19"/>
                  <a:gd name="T3" fmla="*/ 0 h 11"/>
                  <a:gd name="T4" fmla="*/ 0 w 19"/>
                  <a:gd name="T5" fmla="*/ 4 h 11"/>
                  <a:gd name="T6" fmla="*/ 2 w 19"/>
                  <a:gd name="T7" fmla="*/ 8 h 11"/>
                  <a:gd name="T8" fmla="*/ 6 w 19"/>
                  <a:gd name="T9" fmla="*/ 9 h 11"/>
                  <a:gd name="T10" fmla="*/ 9 w 19"/>
                  <a:gd name="T11" fmla="*/ 11 h 11"/>
                  <a:gd name="T12" fmla="*/ 13 w 19"/>
                  <a:gd name="T13" fmla="*/ 9 h 11"/>
                  <a:gd name="T14" fmla="*/ 17 w 19"/>
                  <a:gd name="T15" fmla="*/ 8 h 11"/>
                  <a:gd name="T16" fmla="*/ 19 w 19"/>
                  <a:gd name="T17" fmla="*/ 4 h 11"/>
                  <a:gd name="T18" fmla="*/ 19 w 19"/>
                  <a:gd name="T19" fmla="*/ 0 h 11"/>
                  <a:gd name="T20" fmla="*/ 9 w 19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11"/>
                  <a:gd name="T35" fmla="*/ 19 w 19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11">
                    <a:moveTo>
                      <a:pt x="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6" y="9"/>
                    </a:lnTo>
                    <a:lnTo>
                      <a:pt x="9" y="11"/>
                    </a:lnTo>
                    <a:lnTo>
                      <a:pt x="13" y="9"/>
                    </a:lnTo>
                    <a:lnTo>
                      <a:pt x="17" y="8"/>
                    </a:lnTo>
                    <a:lnTo>
                      <a:pt x="19" y="4"/>
                    </a:lnTo>
                    <a:lnTo>
                      <a:pt x="1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8" name="Freeform 1141"/>
              <p:cNvSpPr>
                <a:spLocks/>
              </p:cNvSpPr>
              <p:nvPr/>
            </p:nvSpPr>
            <p:spPr bwMode="auto">
              <a:xfrm>
                <a:off x="4061" y="2293"/>
                <a:ext cx="19" cy="9"/>
              </a:xfrm>
              <a:custGeom>
                <a:avLst/>
                <a:gdLst>
                  <a:gd name="T0" fmla="*/ 9 w 19"/>
                  <a:gd name="T1" fmla="*/ 9 h 9"/>
                  <a:gd name="T2" fmla="*/ 19 w 19"/>
                  <a:gd name="T3" fmla="*/ 9 h 9"/>
                  <a:gd name="T4" fmla="*/ 19 w 19"/>
                  <a:gd name="T5" fmla="*/ 5 h 9"/>
                  <a:gd name="T6" fmla="*/ 17 w 19"/>
                  <a:gd name="T7" fmla="*/ 2 h 9"/>
                  <a:gd name="T8" fmla="*/ 13 w 19"/>
                  <a:gd name="T9" fmla="*/ 0 h 9"/>
                  <a:gd name="T10" fmla="*/ 9 w 19"/>
                  <a:gd name="T11" fmla="*/ 0 h 9"/>
                  <a:gd name="T12" fmla="*/ 6 w 19"/>
                  <a:gd name="T13" fmla="*/ 0 h 9"/>
                  <a:gd name="T14" fmla="*/ 2 w 19"/>
                  <a:gd name="T15" fmla="*/ 2 h 9"/>
                  <a:gd name="T16" fmla="*/ 0 w 19"/>
                  <a:gd name="T17" fmla="*/ 5 h 9"/>
                  <a:gd name="T18" fmla="*/ 0 w 19"/>
                  <a:gd name="T19" fmla="*/ 9 h 9"/>
                  <a:gd name="T20" fmla="*/ 9 w 19"/>
                  <a:gd name="T21" fmla="*/ 9 h 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9"/>
                  <a:gd name="T35" fmla="*/ 19 w 19"/>
                  <a:gd name="T36" fmla="*/ 9 h 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9">
                    <a:moveTo>
                      <a:pt x="9" y="9"/>
                    </a:moveTo>
                    <a:lnTo>
                      <a:pt x="19" y="9"/>
                    </a:lnTo>
                    <a:lnTo>
                      <a:pt x="19" y="5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29" name="Freeform 1142"/>
              <p:cNvSpPr>
                <a:spLocks/>
              </p:cNvSpPr>
              <p:nvPr/>
            </p:nvSpPr>
            <p:spPr bwMode="auto">
              <a:xfrm>
                <a:off x="4061" y="2487"/>
                <a:ext cx="19" cy="9"/>
              </a:xfrm>
              <a:custGeom>
                <a:avLst/>
                <a:gdLst>
                  <a:gd name="T0" fmla="*/ 9 w 19"/>
                  <a:gd name="T1" fmla="*/ 0 h 9"/>
                  <a:gd name="T2" fmla="*/ 0 w 19"/>
                  <a:gd name="T3" fmla="*/ 0 h 9"/>
                  <a:gd name="T4" fmla="*/ 0 w 19"/>
                  <a:gd name="T5" fmla="*/ 4 h 9"/>
                  <a:gd name="T6" fmla="*/ 2 w 19"/>
                  <a:gd name="T7" fmla="*/ 7 h 9"/>
                  <a:gd name="T8" fmla="*/ 6 w 19"/>
                  <a:gd name="T9" fmla="*/ 9 h 9"/>
                  <a:gd name="T10" fmla="*/ 9 w 19"/>
                  <a:gd name="T11" fmla="*/ 9 h 9"/>
                  <a:gd name="T12" fmla="*/ 13 w 19"/>
                  <a:gd name="T13" fmla="*/ 9 h 9"/>
                  <a:gd name="T14" fmla="*/ 17 w 19"/>
                  <a:gd name="T15" fmla="*/ 7 h 9"/>
                  <a:gd name="T16" fmla="*/ 19 w 19"/>
                  <a:gd name="T17" fmla="*/ 4 h 9"/>
                  <a:gd name="T18" fmla="*/ 19 w 19"/>
                  <a:gd name="T19" fmla="*/ 0 h 9"/>
                  <a:gd name="T20" fmla="*/ 9 w 19"/>
                  <a:gd name="T21" fmla="*/ 0 h 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9"/>
                  <a:gd name="T35" fmla="*/ 19 w 19"/>
                  <a:gd name="T36" fmla="*/ 9 h 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9">
                    <a:moveTo>
                      <a:pt x="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6" y="9"/>
                    </a:lnTo>
                    <a:lnTo>
                      <a:pt x="9" y="9"/>
                    </a:lnTo>
                    <a:lnTo>
                      <a:pt x="13" y="9"/>
                    </a:lnTo>
                    <a:lnTo>
                      <a:pt x="17" y="7"/>
                    </a:lnTo>
                    <a:lnTo>
                      <a:pt x="19" y="4"/>
                    </a:lnTo>
                    <a:lnTo>
                      <a:pt x="1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0" name="Freeform 1143"/>
              <p:cNvSpPr>
                <a:spLocks/>
              </p:cNvSpPr>
              <p:nvPr/>
            </p:nvSpPr>
            <p:spPr bwMode="auto">
              <a:xfrm>
                <a:off x="4061" y="2478"/>
                <a:ext cx="19" cy="9"/>
              </a:xfrm>
              <a:custGeom>
                <a:avLst/>
                <a:gdLst>
                  <a:gd name="T0" fmla="*/ 9 w 19"/>
                  <a:gd name="T1" fmla="*/ 9 h 9"/>
                  <a:gd name="T2" fmla="*/ 19 w 19"/>
                  <a:gd name="T3" fmla="*/ 9 h 9"/>
                  <a:gd name="T4" fmla="*/ 19 w 19"/>
                  <a:gd name="T5" fmla="*/ 5 h 9"/>
                  <a:gd name="T6" fmla="*/ 17 w 19"/>
                  <a:gd name="T7" fmla="*/ 1 h 9"/>
                  <a:gd name="T8" fmla="*/ 13 w 19"/>
                  <a:gd name="T9" fmla="*/ 0 h 9"/>
                  <a:gd name="T10" fmla="*/ 9 w 19"/>
                  <a:gd name="T11" fmla="*/ 0 h 9"/>
                  <a:gd name="T12" fmla="*/ 6 w 19"/>
                  <a:gd name="T13" fmla="*/ 0 h 9"/>
                  <a:gd name="T14" fmla="*/ 2 w 19"/>
                  <a:gd name="T15" fmla="*/ 1 h 9"/>
                  <a:gd name="T16" fmla="*/ 0 w 19"/>
                  <a:gd name="T17" fmla="*/ 5 h 9"/>
                  <a:gd name="T18" fmla="*/ 0 w 19"/>
                  <a:gd name="T19" fmla="*/ 9 h 9"/>
                  <a:gd name="T20" fmla="*/ 9 w 19"/>
                  <a:gd name="T21" fmla="*/ 9 h 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9"/>
                  <a:gd name="T35" fmla="*/ 19 w 19"/>
                  <a:gd name="T36" fmla="*/ 9 h 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9">
                    <a:moveTo>
                      <a:pt x="9" y="9"/>
                    </a:moveTo>
                    <a:lnTo>
                      <a:pt x="19" y="9"/>
                    </a:lnTo>
                    <a:lnTo>
                      <a:pt x="19" y="5"/>
                    </a:lnTo>
                    <a:lnTo>
                      <a:pt x="17" y="1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1" name="Freeform 1144"/>
              <p:cNvSpPr>
                <a:spLocks/>
              </p:cNvSpPr>
              <p:nvPr/>
            </p:nvSpPr>
            <p:spPr bwMode="auto">
              <a:xfrm>
                <a:off x="4635" y="2302"/>
                <a:ext cx="20" cy="11"/>
              </a:xfrm>
              <a:custGeom>
                <a:avLst/>
                <a:gdLst>
                  <a:gd name="T0" fmla="*/ 11 w 20"/>
                  <a:gd name="T1" fmla="*/ 0 h 11"/>
                  <a:gd name="T2" fmla="*/ 0 w 20"/>
                  <a:gd name="T3" fmla="*/ 0 h 11"/>
                  <a:gd name="T4" fmla="*/ 2 w 20"/>
                  <a:gd name="T5" fmla="*/ 4 h 11"/>
                  <a:gd name="T6" fmla="*/ 3 w 20"/>
                  <a:gd name="T7" fmla="*/ 8 h 11"/>
                  <a:gd name="T8" fmla="*/ 7 w 20"/>
                  <a:gd name="T9" fmla="*/ 9 h 11"/>
                  <a:gd name="T10" fmla="*/ 11 w 20"/>
                  <a:gd name="T11" fmla="*/ 11 h 11"/>
                  <a:gd name="T12" fmla="*/ 15 w 20"/>
                  <a:gd name="T13" fmla="*/ 9 h 11"/>
                  <a:gd name="T14" fmla="*/ 17 w 20"/>
                  <a:gd name="T15" fmla="*/ 8 h 11"/>
                  <a:gd name="T16" fmla="*/ 20 w 20"/>
                  <a:gd name="T17" fmla="*/ 4 h 11"/>
                  <a:gd name="T18" fmla="*/ 20 w 20"/>
                  <a:gd name="T19" fmla="*/ 0 h 11"/>
                  <a:gd name="T20" fmla="*/ 11 w 20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11"/>
                  <a:gd name="T35" fmla="*/ 20 w 20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11">
                    <a:moveTo>
                      <a:pt x="11" y="0"/>
                    </a:moveTo>
                    <a:lnTo>
                      <a:pt x="0" y="0"/>
                    </a:lnTo>
                    <a:lnTo>
                      <a:pt x="2" y="4"/>
                    </a:lnTo>
                    <a:lnTo>
                      <a:pt x="3" y="8"/>
                    </a:lnTo>
                    <a:lnTo>
                      <a:pt x="7" y="9"/>
                    </a:lnTo>
                    <a:lnTo>
                      <a:pt x="11" y="11"/>
                    </a:lnTo>
                    <a:lnTo>
                      <a:pt x="15" y="9"/>
                    </a:lnTo>
                    <a:lnTo>
                      <a:pt x="17" y="8"/>
                    </a:lnTo>
                    <a:lnTo>
                      <a:pt x="20" y="4"/>
                    </a:lnTo>
                    <a:lnTo>
                      <a:pt x="2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2" name="Freeform 1145"/>
              <p:cNvSpPr>
                <a:spLocks/>
              </p:cNvSpPr>
              <p:nvPr/>
            </p:nvSpPr>
            <p:spPr bwMode="auto">
              <a:xfrm>
                <a:off x="4635" y="2293"/>
                <a:ext cx="20" cy="9"/>
              </a:xfrm>
              <a:custGeom>
                <a:avLst/>
                <a:gdLst>
                  <a:gd name="T0" fmla="*/ 11 w 20"/>
                  <a:gd name="T1" fmla="*/ 9 h 9"/>
                  <a:gd name="T2" fmla="*/ 20 w 20"/>
                  <a:gd name="T3" fmla="*/ 9 h 9"/>
                  <a:gd name="T4" fmla="*/ 20 w 20"/>
                  <a:gd name="T5" fmla="*/ 5 h 9"/>
                  <a:gd name="T6" fmla="*/ 17 w 20"/>
                  <a:gd name="T7" fmla="*/ 2 h 9"/>
                  <a:gd name="T8" fmla="*/ 15 w 20"/>
                  <a:gd name="T9" fmla="*/ 0 h 9"/>
                  <a:gd name="T10" fmla="*/ 11 w 20"/>
                  <a:gd name="T11" fmla="*/ 0 h 9"/>
                  <a:gd name="T12" fmla="*/ 7 w 20"/>
                  <a:gd name="T13" fmla="*/ 0 h 9"/>
                  <a:gd name="T14" fmla="*/ 3 w 20"/>
                  <a:gd name="T15" fmla="*/ 2 h 9"/>
                  <a:gd name="T16" fmla="*/ 2 w 20"/>
                  <a:gd name="T17" fmla="*/ 5 h 9"/>
                  <a:gd name="T18" fmla="*/ 0 w 20"/>
                  <a:gd name="T19" fmla="*/ 9 h 9"/>
                  <a:gd name="T20" fmla="*/ 11 w 20"/>
                  <a:gd name="T21" fmla="*/ 9 h 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9"/>
                  <a:gd name="T35" fmla="*/ 20 w 20"/>
                  <a:gd name="T36" fmla="*/ 9 h 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9">
                    <a:moveTo>
                      <a:pt x="11" y="9"/>
                    </a:moveTo>
                    <a:lnTo>
                      <a:pt x="20" y="9"/>
                    </a:lnTo>
                    <a:lnTo>
                      <a:pt x="20" y="5"/>
                    </a:lnTo>
                    <a:lnTo>
                      <a:pt x="17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3" name="Freeform 1146"/>
              <p:cNvSpPr>
                <a:spLocks/>
              </p:cNvSpPr>
              <p:nvPr/>
            </p:nvSpPr>
            <p:spPr bwMode="auto">
              <a:xfrm>
                <a:off x="4635" y="3144"/>
                <a:ext cx="20" cy="11"/>
              </a:xfrm>
              <a:custGeom>
                <a:avLst/>
                <a:gdLst>
                  <a:gd name="T0" fmla="*/ 11 w 20"/>
                  <a:gd name="T1" fmla="*/ 0 h 11"/>
                  <a:gd name="T2" fmla="*/ 0 w 20"/>
                  <a:gd name="T3" fmla="*/ 0 h 11"/>
                  <a:gd name="T4" fmla="*/ 2 w 20"/>
                  <a:gd name="T5" fmla="*/ 3 h 11"/>
                  <a:gd name="T6" fmla="*/ 3 w 20"/>
                  <a:gd name="T7" fmla="*/ 7 h 11"/>
                  <a:gd name="T8" fmla="*/ 7 w 20"/>
                  <a:gd name="T9" fmla="*/ 9 h 11"/>
                  <a:gd name="T10" fmla="*/ 11 w 20"/>
                  <a:gd name="T11" fmla="*/ 11 h 11"/>
                  <a:gd name="T12" fmla="*/ 15 w 20"/>
                  <a:gd name="T13" fmla="*/ 9 h 11"/>
                  <a:gd name="T14" fmla="*/ 17 w 20"/>
                  <a:gd name="T15" fmla="*/ 7 h 11"/>
                  <a:gd name="T16" fmla="*/ 20 w 20"/>
                  <a:gd name="T17" fmla="*/ 3 h 11"/>
                  <a:gd name="T18" fmla="*/ 20 w 20"/>
                  <a:gd name="T19" fmla="*/ 0 h 11"/>
                  <a:gd name="T20" fmla="*/ 11 w 20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11"/>
                  <a:gd name="T35" fmla="*/ 20 w 20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11">
                    <a:moveTo>
                      <a:pt x="11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3" y="7"/>
                    </a:lnTo>
                    <a:lnTo>
                      <a:pt x="7" y="9"/>
                    </a:lnTo>
                    <a:lnTo>
                      <a:pt x="11" y="11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20" y="3"/>
                    </a:lnTo>
                    <a:lnTo>
                      <a:pt x="2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4" name="Freeform 1147"/>
              <p:cNvSpPr>
                <a:spLocks/>
              </p:cNvSpPr>
              <p:nvPr/>
            </p:nvSpPr>
            <p:spPr bwMode="auto">
              <a:xfrm>
                <a:off x="4635" y="3134"/>
                <a:ext cx="20" cy="10"/>
              </a:xfrm>
              <a:custGeom>
                <a:avLst/>
                <a:gdLst>
                  <a:gd name="T0" fmla="*/ 11 w 20"/>
                  <a:gd name="T1" fmla="*/ 10 h 10"/>
                  <a:gd name="T2" fmla="*/ 20 w 20"/>
                  <a:gd name="T3" fmla="*/ 10 h 10"/>
                  <a:gd name="T4" fmla="*/ 20 w 20"/>
                  <a:gd name="T5" fmla="*/ 6 h 10"/>
                  <a:gd name="T6" fmla="*/ 17 w 20"/>
                  <a:gd name="T7" fmla="*/ 2 h 10"/>
                  <a:gd name="T8" fmla="*/ 15 w 20"/>
                  <a:gd name="T9" fmla="*/ 0 h 10"/>
                  <a:gd name="T10" fmla="*/ 11 w 20"/>
                  <a:gd name="T11" fmla="*/ 0 h 10"/>
                  <a:gd name="T12" fmla="*/ 7 w 20"/>
                  <a:gd name="T13" fmla="*/ 0 h 10"/>
                  <a:gd name="T14" fmla="*/ 3 w 20"/>
                  <a:gd name="T15" fmla="*/ 2 h 10"/>
                  <a:gd name="T16" fmla="*/ 2 w 20"/>
                  <a:gd name="T17" fmla="*/ 6 h 10"/>
                  <a:gd name="T18" fmla="*/ 0 w 20"/>
                  <a:gd name="T19" fmla="*/ 10 h 10"/>
                  <a:gd name="T20" fmla="*/ 11 w 20"/>
                  <a:gd name="T21" fmla="*/ 1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"/>
                  <a:gd name="T34" fmla="*/ 0 h 10"/>
                  <a:gd name="T35" fmla="*/ 20 w 20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" h="10">
                    <a:moveTo>
                      <a:pt x="11" y="10"/>
                    </a:moveTo>
                    <a:lnTo>
                      <a:pt x="20" y="10"/>
                    </a:lnTo>
                    <a:lnTo>
                      <a:pt x="20" y="6"/>
                    </a:lnTo>
                    <a:lnTo>
                      <a:pt x="17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1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5" name="Freeform 1148"/>
              <p:cNvSpPr>
                <a:spLocks/>
              </p:cNvSpPr>
              <p:nvPr/>
            </p:nvSpPr>
            <p:spPr bwMode="auto">
              <a:xfrm>
                <a:off x="4061" y="2949"/>
                <a:ext cx="19" cy="10"/>
              </a:xfrm>
              <a:custGeom>
                <a:avLst/>
                <a:gdLst>
                  <a:gd name="T0" fmla="*/ 19 w 19"/>
                  <a:gd name="T1" fmla="*/ 10 h 10"/>
                  <a:gd name="T2" fmla="*/ 19 w 19"/>
                  <a:gd name="T3" fmla="*/ 6 h 10"/>
                  <a:gd name="T4" fmla="*/ 17 w 19"/>
                  <a:gd name="T5" fmla="*/ 2 h 10"/>
                  <a:gd name="T6" fmla="*/ 13 w 19"/>
                  <a:gd name="T7" fmla="*/ 0 h 10"/>
                  <a:gd name="T8" fmla="*/ 9 w 19"/>
                  <a:gd name="T9" fmla="*/ 0 h 10"/>
                  <a:gd name="T10" fmla="*/ 6 w 19"/>
                  <a:gd name="T11" fmla="*/ 0 h 10"/>
                  <a:gd name="T12" fmla="*/ 2 w 19"/>
                  <a:gd name="T13" fmla="*/ 2 h 10"/>
                  <a:gd name="T14" fmla="*/ 0 w 19"/>
                  <a:gd name="T15" fmla="*/ 6 h 10"/>
                  <a:gd name="T16" fmla="*/ 0 w 19"/>
                  <a:gd name="T17" fmla="*/ 10 h 10"/>
                  <a:gd name="T18" fmla="*/ 9 w 19"/>
                  <a:gd name="T19" fmla="*/ 10 h 10"/>
                  <a:gd name="T20" fmla="*/ 19 w 19"/>
                  <a:gd name="T21" fmla="*/ 1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10"/>
                  <a:gd name="T35" fmla="*/ 19 w 1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10">
                    <a:moveTo>
                      <a:pt x="19" y="10"/>
                    </a:moveTo>
                    <a:lnTo>
                      <a:pt x="19" y="6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6" name="Freeform 1149"/>
              <p:cNvSpPr>
                <a:spLocks/>
              </p:cNvSpPr>
              <p:nvPr/>
            </p:nvSpPr>
            <p:spPr bwMode="auto">
              <a:xfrm>
                <a:off x="4061" y="2959"/>
                <a:ext cx="19" cy="11"/>
              </a:xfrm>
              <a:custGeom>
                <a:avLst/>
                <a:gdLst>
                  <a:gd name="T0" fmla="*/ 0 w 19"/>
                  <a:gd name="T1" fmla="*/ 0 h 11"/>
                  <a:gd name="T2" fmla="*/ 0 w 19"/>
                  <a:gd name="T3" fmla="*/ 5 h 11"/>
                  <a:gd name="T4" fmla="*/ 2 w 19"/>
                  <a:gd name="T5" fmla="*/ 7 h 11"/>
                  <a:gd name="T6" fmla="*/ 6 w 19"/>
                  <a:gd name="T7" fmla="*/ 9 h 11"/>
                  <a:gd name="T8" fmla="*/ 9 w 19"/>
                  <a:gd name="T9" fmla="*/ 11 h 11"/>
                  <a:gd name="T10" fmla="*/ 13 w 19"/>
                  <a:gd name="T11" fmla="*/ 9 h 11"/>
                  <a:gd name="T12" fmla="*/ 17 w 19"/>
                  <a:gd name="T13" fmla="*/ 7 h 11"/>
                  <a:gd name="T14" fmla="*/ 19 w 19"/>
                  <a:gd name="T15" fmla="*/ 5 h 11"/>
                  <a:gd name="T16" fmla="*/ 19 w 19"/>
                  <a:gd name="T17" fmla="*/ 0 h 11"/>
                  <a:gd name="T18" fmla="*/ 9 w 19"/>
                  <a:gd name="T19" fmla="*/ 0 h 11"/>
                  <a:gd name="T20" fmla="*/ 0 w 19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11"/>
                  <a:gd name="T35" fmla="*/ 19 w 19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11">
                    <a:moveTo>
                      <a:pt x="0" y="0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6" y="9"/>
                    </a:lnTo>
                    <a:lnTo>
                      <a:pt x="9" y="11"/>
                    </a:lnTo>
                    <a:lnTo>
                      <a:pt x="13" y="9"/>
                    </a:lnTo>
                    <a:lnTo>
                      <a:pt x="17" y="7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7" name="Freeform 1150"/>
              <p:cNvSpPr>
                <a:spLocks/>
              </p:cNvSpPr>
              <p:nvPr/>
            </p:nvSpPr>
            <p:spPr bwMode="auto">
              <a:xfrm>
                <a:off x="4061" y="3134"/>
                <a:ext cx="19" cy="10"/>
              </a:xfrm>
              <a:custGeom>
                <a:avLst/>
                <a:gdLst>
                  <a:gd name="T0" fmla="*/ 19 w 19"/>
                  <a:gd name="T1" fmla="*/ 10 h 10"/>
                  <a:gd name="T2" fmla="*/ 19 w 19"/>
                  <a:gd name="T3" fmla="*/ 6 h 10"/>
                  <a:gd name="T4" fmla="*/ 17 w 19"/>
                  <a:gd name="T5" fmla="*/ 2 h 10"/>
                  <a:gd name="T6" fmla="*/ 13 w 19"/>
                  <a:gd name="T7" fmla="*/ 0 h 10"/>
                  <a:gd name="T8" fmla="*/ 9 w 19"/>
                  <a:gd name="T9" fmla="*/ 0 h 10"/>
                  <a:gd name="T10" fmla="*/ 6 w 19"/>
                  <a:gd name="T11" fmla="*/ 0 h 10"/>
                  <a:gd name="T12" fmla="*/ 2 w 19"/>
                  <a:gd name="T13" fmla="*/ 2 h 10"/>
                  <a:gd name="T14" fmla="*/ 0 w 19"/>
                  <a:gd name="T15" fmla="*/ 6 h 10"/>
                  <a:gd name="T16" fmla="*/ 0 w 19"/>
                  <a:gd name="T17" fmla="*/ 10 h 10"/>
                  <a:gd name="T18" fmla="*/ 9 w 19"/>
                  <a:gd name="T19" fmla="*/ 10 h 10"/>
                  <a:gd name="T20" fmla="*/ 19 w 19"/>
                  <a:gd name="T21" fmla="*/ 10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10"/>
                  <a:gd name="T35" fmla="*/ 19 w 19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10">
                    <a:moveTo>
                      <a:pt x="19" y="10"/>
                    </a:moveTo>
                    <a:lnTo>
                      <a:pt x="19" y="6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1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8" name="Freeform 1151"/>
              <p:cNvSpPr>
                <a:spLocks/>
              </p:cNvSpPr>
              <p:nvPr/>
            </p:nvSpPr>
            <p:spPr bwMode="auto">
              <a:xfrm>
                <a:off x="4061" y="3144"/>
                <a:ext cx="19" cy="11"/>
              </a:xfrm>
              <a:custGeom>
                <a:avLst/>
                <a:gdLst>
                  <a:gd name="T0" fmla="*/ 0 w 19"/>
                  <a:gd name="T1" fmla="*/ 0 h 11"/>
                  <a:gd name="T2" fmla="*/ 0 w 19"/>
                  <a:gd name="T3" fmla="*/ 3 h 11"/>
                  <a:gd name="T4" fmla="*/ 2 w 19"/>
                  <a:gd name="T5" fmla="*/ 7 h 11"/>
                  <a:gd name="T6" fmla="*/ 6 w 19"/>
                  <a:gd name="T7" fmla="*/ 9 h 11"/>
                  <a:gd name="T8" fmla="*/ 9 w 19"/>
                  <a:gd name="T9" fmla="*/ 11 h 11"/>
                  <a:gd name="T10" fmla="*/ 13 w 19"/>
                  <a:gd name="T11" fmla="*/ 9 h 11"/>
                  <a:gd name="T12" fmla="*/ 17 w 19"/>
                  <a:gd name="T13" fmla="*/ 7 h 11"/>
                  <a:gd name="T14" fmla="*/ 19 w 19"/>
                  <a:gd name="T15" fmla="*/ 3 h 11"/>
                  <a:gd name="T16" fmla="*/ 19 w 19"/>
                  <a:gd name="T17" fmla="*/ 0 h 11"/>
                  <a:gd name="T18" fmla="*/ 9 w 19"/>
                  <a:gd name="T19" fmla="*/ 0 h 11"/>
                  <a:gd name="T20" fmla="*/ 0 w 19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"/>
                  <a:gd name="T34" fmla="*/ 0 h 11"/>
                  <a:gd name="T35" fmla="*/ 19 w 19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" h="11">
                    <a:moveTo>
                      <a:pt x="0" y="0"/>
                    </a:moveTo>
                    <a:lnTo>
                      <a:pt x="0" y="3"/>
                    </a:lnTo>
                    <a:lnTo>
                      <a:pt x="2" y="7"/>
                    </a:lnTo>
                    <a:lnTo>
                      <a:pt x="6" y="9"/>
                    </a:lnTo>
                    <a:lnTo>
                      <a:pt x="9" y="11"/>
                    </a:lnTo>
                    <a:lnTo>
                      <a:pt x="13" y="9"/>
                    </a:lnTo>
                    <a:lnTo>
                      <a:pt x="17" y="7"/>
                    </a:lnTo>
                    <a:lnTo>
                      <a:pt x="19" y="3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39" name="Freeform 1152"/>
              <p:cNvSpPr>
                <a:spLocks/>
              </p:cNvSpPr>
              <p:nvPr/>
            </p:nvSpPr>
            <p:spPr bwMode="auto">
              <a:xfrm>
                <a:off x="4070" y="2955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6 w 6"/>
                  <a:gd name="T7" fmla="*/ 6 h 9"/>
                  <a:gd name="T8" fmla="*/ 6 w 6"/>
                  <a:gd name="T9" fmla="*/ 4 h 9"/>
                  <a:gd name="T10" fmla="*/ 6 w 6"/>
                  <a:gd name="T11" fmla="*/ 2 h 9"/>
                  <a:gd name="T12" fmla="*/ 4 w 6"/>
                  <a:gd name="T13" fmla="*/ 0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0" name="Freeform 1153"/>
              <p:cNvSpPr>
                <a:spLocks/>
              </p:cNvSpPr>
              <p:nvPr/>
            </p:nvSpPr>
            <p:spPr bwMode="auto">
              <a:xfrm>
                <a:off x="4008" y="2955"/>
                <a:ext cx="62" cy="9"/>
              </a:xfrm>
              <a:custGeom>
                <a:avLst/>
                <a:gdLst>
                  <a:gd name="T0" fmla="*/ 0 w 62"/>
                  <a:gd name="T1" fmla="*/ 4 h 9"/>
                  <a:gd name="T2" fmla="*/ 0 w 62"/>
                  <a:gd name="T3" fmla="*/ 9 h 9"/>
                  <a:gd name="T4" fmla="*/ 62 w 62"/>
                  <a:gd name="T5" fmla="*/ 9 h 9"/>
                  <a:gd name="T6" fmla="*/ 62 w 62"/>
                  <a:gd name="T7" fmla="*/ 0 h 9"/>
                  <a:gd name="T8" fmla="*/ 0 w 62"/>
                  <a:gd name="T9" fmla="*/ 0 h 9"/>
                  <a:gd name="T10" fmla="*/ 0 w 62"/>
                  <a:gd name="T11" fmla="*/ 4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9"/>
                  <a:gd name="T20" fmla="*/ 62 w 62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9">
                    <a:moveTo>
                      <a:pt x="0" y="4"/>
                    </a:moveTo>
                    <a:lnTo>
                      <a:pt x="0" y="9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1" name="Freeform 1154"/>
              <p:cNvSpPr>
                <a:spLocks/>
              </p:cNvSpPr>
              <p:nvPr/>
            </p:nvSpPr>
            <p:spPr bwMode="auto">
              <a:xfrm>
                <a:off x="4004" y="2955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2 h 9"/>
                  <a:gd name="T8" fmla="*/ 0 w 4"/>
                  <a:gd name="T9" fmla="*/ 4 h 9"/>
                  <a:gd name="T10" fmla="*/ 0 w 4"/>
                  <a:gd name="T11" fmla="*/ 6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2" name="Freeform 1155"/>
              <p:cNvSpPr>
                <a:spLocks/>
              </p:cNvSpPr>
              <p:nvPr/>
            </p:nvSpPr>
            <p:spPr bwMode="auto">
              <a:xfrm>
                <a:off x="4065" y="2979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2 w 11"/>
                  <a:gd name="T3" fmla="*/ 2 h 6"/>
                  <a:gd name="T4" fmla="*/ 2 w 11"/>
                  <a:gd name="T5" fmla="*/ 4 h 6"/>
                  <a:gd name="T6" fmla="*/ 4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3" name="Freeform 1156"/>
              <p:cNvSpPr>
                <a:spLocks/>
              </p:cNvSpPr>
              <p:nvPr/>
            </p:nvSpPr>
            <p:spPr bwMode="auto">
              <a:xfrm>
                <a:off x="4065" y="2938"/>
                <a:ext cx="11" cy="41"/>
              </a:xfrm>
              <a:custGeom>
                <a:avLst/>
                <a:gdLst>
                  <a:gd name="T0" fmla="*/ 5 w 11"/>
                  <a:gd name="T1" fmla="*/ 0 h 41"/>
                  <a:gd name="T2" fmla="*/ 0 w 11"/>
                  <a:gd name="T3" fmla="*/ 0 h 41"/>
                  <a:gd name="T4" fmla="*/ 0 w 11"/>
                  <a:gd name="T5" fmla="*/ 41 h 41"/>
                  <a:gd name="T6" fmla="*/ 11 w 11"/>
                  <a:gd name="T7" fmla="*/ 41 h 41"/>
                  <a:gd name="T8" fmla="*/ 11 w 11"/>
                  <a:gd name="T9" fmla="*/ 0 h 41"/>
                  <a:gd name="T10" fmla="*/ 5 w 11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1"/>
                  <a:gd name="T20" fmla="*/ 11 w 11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1">
                    <a:moveTo>
                      <a:pt x="5" y="0"/>
                    </a:moveTo>
                    <a:lnTo>
                      <a:pt x="0" y="0"/>
                    </a:lnTo>
                    <a:lnTo>
                      <a:pt x="0" y="41"/>
                    </a:lnTo>
                    <a:lnTo>
                      <a:pt x="11" y="41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4" name="Freeform 1157"/>
              <p:cNvSpPr>
                <a:spLocks/>
              </p:cNvSpPr>
              <p:nvPr/>
            </p:nvSpPr>
            <p:spPr bwMode="auto">
              <a:xfrm>
                <a:off x="4065" y="2934"/>
                <a:ext cx="11" cy="4"/>
              </a:xfrm>
              <a:custGeom>
                <a:avLst/>
                <a:gdLst>
                  <a:gd name="T0" fmla="*/ 11 w 11"/>
                  <a:gd name="T1" fmla="*/ 4 h 4"/>
                  <a:gd name="T2" fmla="*/ 11 w 11"/>
                  <a:gd name="T3" fmla="*/ 2 h 4"/>
                  <a:gd name="T4" fmla="*/ 9 w 11"/>
                  <a:gd name="T5" fmla="*/ 0 h 4"/>
                  <a:gd name="T6" fmla="*/ 7 w 11"/>
                  <a:gd name="T7" fmla="*/ 0 h 4"/>
                  <a:gd name="T8" fmla="*/ 5 w 11"/>
                  <a:gd name="T9" fmla="*/ 0 h 4"/>
                  <a:gd name="T10" fmla="*/ 4 w 11"/>
                  <a:gd name="T11" fmla="*/ 0 h 4"/>
                  <a:gd name="T12" fmla="*/ 2 w 11"/>
                  <a:gd name="T13" fmla="*/ 0 h 4"/>
                  <a:gd name="T14" fmla="*/ 2 w 11"/>
                  <a:gd name="T15" fmla="*/ 2 h 4"/>
                  <a:gd name="T16" fmla="*/ 0 w 11"/>
                  <a:gd name="T17" fmla="*/ 4 h 4"/>
                  <a:gd name="T18" fmla="*/ 11 w 11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11" y="4"/>
                    </a:move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5" name="Freeform 1158"/>
              <p:cNvSpPr>
                <a:spLocks/>
              </p:cNvSpPr>
              <p:nvPr/>
            </p:nvSpPr>
            <p:spPr bwMode="auto">
              <a:xfrm>
                <a:off x="4065" y="3144"/>
                <a:ext cx="11" cy="5"/>
              </a:xfrm>
              <a:custGeom>
                <a:avLst/>
                <a:gdLst>
                  <a:gd name="T0" fmla="*/ 0 w 11"/>
                  <a:gd name="T1" fmla="*/ 0 h 5"/>
                  <a:gd name="T2" fmla="*/ 2 w 11"/>
                  <a:gd name="T3" fmla="*/ 1 h 5"/>
                  <a:gd name="T4" fmla="*/ 2 w 11"/>
                  <a:gd name="T5" fmla="*/ 3 h 5"/>
                  <a:gd name="T6" fmla="*/ 4 w 11"/>
                  <a:gd name="T7" fmla="*/ 5 h 5"/>
                  <a:gd name="T8" fmla="*/ 5 w 11"/>
                  <a:gd name="T9" fmla="*/ 5 h 5"/>
                  <a:gd name="T10" fmla="*/ 7 w 11"/>
                  <a:gd name="T11" fmla="*/ 5 h 5"/>
                  <a:gd name="T12" fmla="*/ 9 w 11"/>
                  <a:gd name="T13" fmla="*/ 3 h 5"/>
                  <a:gd name="T14" fmla="*/ 11 w 11"/>
                  <a:gd name="T15" fmla="*/ 1 h 5"/>
                  <a:gd name="T16" fmla="*/ 11 w 11"/>
                  <a:gd name="T17" fmla="*/ 0 h 5"/>
                  <a:gd name="T18" fmla="*/ 0 w 11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6" name="Freeform 1159"/>
              <p:cNvSpPr>
                <a:spLocks/>
              </p:cNvSpPr>
              <p:nvPr/>
            </p:nvSpPr>
            <p:spPr bwMode="auto">
              <a:xfrm>
                <a:off x="4065" y="3102"/>
                <a:ext cx="11" cy="42"/>
              </a:xfrm>
              <a:custGeom>
                <a:avLst/>
                <a:gdLst>
                  <a:gd name="T0" fmla="*/ 5 w 11"/>
                  <a:gd name="T1" fmla="*/ 0 h 42"/>
                  <a:gd name="T2" fmla="*/ 0 w 11"/>
                  <a:gd name="T3" fmla="*/ 0 h 42"/>
                  <a:gd name="T4" fmla="*/ 0 w 11"/>
                  <a:gd name="T5" fmla="*/ 42 h 42"/>
                  <a:gd name="T6" fmla="*/ 11 w 11"/>
                  <a:gd name="T7" fmla="*/ 42 h 42"/>
                  <a:gd name="T8" fmla="*/ 11 w 11"/>
                  <a:gd name="T9" fmla="*/ 0 h 42"/>
                  <a:gd name="T10" fmla="*/ 5 w 11"/>
                  <a:gd name="T11" fmla="*/ 0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2"/>
                  <a:gd name="T20" fmla="*/ 11 w 11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2">
                    <a:moveTo>
                      <a:pt x="5" y="0"/>
                    </a:moveTo>
                    <a:lnTo>
                      <a:pt x="0" y="0"/>
                    </a:lnTo>
                    <a:lnTo>
                      <a:pt x="0" y="42"/>
                    </a:lnTo>
                    <a:lnTo>
                      <a:pt x="11" y="42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7" name="Freeform 1160"/>
              <p:cNvSpPr>
                <a:spLocks/>
              </p:cNvSpPr>
              <p:nvPr/>
            </p:nvSpPr>
            <p:spPr bwMode="auto">
              <a:xfrm>
                <a:off x="4065" y="3098"/>
                <a:ext cx="11" cy="4"/>
              </a:xfrm>
              <a:custGeom>
                <a:avLst/>
                <a:gdLst>
                  <a:gd name="T0" fmla="*/ 11 w 11"/>
                  <a:gd name="T1" fmla="*/ 4 h 4"/>
                  <a:gd name="T2" fmla="*/ 11 w 11"/>
                  <a:gd name="T3" fmla="*/ 2 h 4"/>
                  <a:gd name="T4" fmla="*/ 9 w 11"/>
                  <a:gd name="T5" fmla="*/ 0 h 4"/>
                  <a:gd name="T6" fmla="*/ 7 w 11"/>
                  <a:gd name="T7" fmla="*/ 0 h 4"/>
                  <a:gd name="T8" fmla="*/ 5 w 11"/>
                  <a:gd name="T9" fmla="*/ 0 h 4"/>
                  <a:gd name="T10" fmla="*/ 4 w 11"/>
                  <a:gd name="T11" fmla="*/ 0 h 4"/>
                  <a:gd name="T12" fmla="*/ 2 w 11"/>
                  <a:gd name="T13" fmla="*/ 0 h 4"/>
                  <a:gd name="T14" fmla="*/ 2 w 11"/>
                  <a:gd name="T15" fmla="*/ 2 h 4"/>
                  <a:gd name="T16" fmla="*/ 0 w 11"/>
                  <a:gd name="T17" fmla="*/ 4 h 4"/>
                  <a:gd name="T18" fmla="*/ 11 w 11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4"/>
                  <a:gd name="T32" fmla="*/ 11 w 11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4">
                    <a:moveTo>
                      <a:pt x="11" y="4"/>
                    </a:move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8" name="Freeform 1161"/>
              <p:cNvSpPr>
                <a:spLocks/>
              </p:cNvSpPr>
              <p:nvPr/>
            </p:nvSpPr>
            <p:spPr bwMode="auto">
              <a:xfrm>
                <a:off x="4046" y="2974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2 h 11"/>
                  <a:gd name="T4" fmla="*/ 0 w 4"/>
                  <a:gd name="T5" fmla="*/ 2 h 11"/>
                  <a:gd name="T6" fmla="*/ 0 w 4"/>
                  <a:gd name="T7" fmla="*/ 3 h 11"/>
                  <a:gd name="T8" fmla="*/ 0 w 4"/>
                  <a:gd name="T9" fmla="*/ 5 h 11"/>
                  <a:gd name="T10" fmla="*/ 0 w 4"/>
                  <a:gd name="T11" fmla="*/ 7 h 11"/>
                  <a:gd name="T12" fmla="*/ 0 w 4"/>
                  <a:gd name="T13" fmla="*/ 9 h 11"/>
                  <a:gd name="T14" fmla="*/ 2 w 4"/>
                  <a:gd name="T15" fmla="*/ 11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49" name="Freeform 1162"/>
              <p:cNvSpPr>
                <a:spLocks/>
              </p:cNvSpPr>
              <p:nvPr/>
            </p:nvSpPr>
            <p:spPr bwMode="auto">
              <a:xfrm>
                <a:off x="4050" y="2974"/>
                <a:ext cx="41" cy="11"/>
              </a:xfrm>
              <a:custGeom>
                <a:avLst/>
                <a:gdLst>
                  <a:gd name="T0" fmla="*/ 41 w 41"/>
                  <a:gd name="T1" fmla="*/ 5 h 11"/>
                  <a:gd name="T2" fmla="*/ 41 w 41"/>
                  <a:gd name="T3" fmla="*/ 0 h 11"/>
                  <a:gd name="T4" fmla="*/ 0 w 41"/>
                  <a:gd name="T5" fmla="*/ 0 h 11"/>
                  <a:gd name="T6" fmla="*/ 0 w 41"/>
                  <a:gd name="T7" fmla="*/ 11 h 11"/>
                  <a:gd name="T8" fmla="*/ 41 w 41"/>
                  <a:gd name="T9" fmla="*/ 11 h 11"/>
                  <a:gd name="T10" fmla="*/ 41 w 4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1"/>
                  <a:gd name="T20" fmla="*/ 41 w 4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1">
                    <a:moveTo>
                      <a:pt x="41" y="5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41" y="11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0" name="Freeform 1163"/>
              <p:cNvSpPr>
                <a:spLocks/>
              </p:cNvSpPr>
              <p:nvPr/>
            </p:nvSpPr>
            <p:spPr bwMode="auto">
              <a:xfrm>
                <a:off x="4091" y="2974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3 h 11"/>
                  <a:gd name="T12" fmla="*/ 4 w 6"/>
                  <a:gd name="T13" fmla="*/ 2 h 11"/>
                  <a:gd name="T14" fmla="*/ 2 w 6"/>
                  <a:gd name="T15" fmla="*/ 2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1" name="Freeform 1164"/>
              <p:cNvSpPr>
                <a:spLocks/>
              </p:cNvSpPr>
              <p:nvPr/>
            </p:nvSpPr>
            <p:spPr bwMode="auto">
              <a:xfrm>
                <a:off x="4086" y="2974"/>
                <a:ext cx="11" cy="5"/>
              </a:xfrm>
              <a:custGeom>
                <a:avLst/>
                <a:gdLst>
                  <a:gd name="T0" fmla="*/ 11 w 11"/>
                  <a:gd name="T1" fmla="*/ 5 h 5"/>
                  <a:gd name="T2" fmla="*/ 9 w 11"/>
                  <a:gd name="T3" fmla="*/ 3 h 5"/>
                  <a:gd name="T4" fmla="*/ 9 w 11"/>
                  <a:gd name="T5" fmla="*/ 2 h 5"/>
                  <a:gd name="T6" fmla="*/ 7 w 11"/>
                  <a:gd name="T7" fmla="*/ 2 h 5"/>
                  <a:gd name="T8" fmla="*/ 5 w 11"/>
                  <a:gd name="T9" fmla="*/ 0 h 5"/>
                  <a:gd name="T10" fmla="*/ 3 w 11"/>
                  <a:gd name="T11" fmla="*/ 2 h 5"/>
                  <a:gd name="T12" fmla="*/ 1 w 11"/>
                  <a:gd name="T13" fmla="*/ 2 h 5"/>
                  <a:gd name="T14" fmla="*/ 0 w 11"/>
                  <a:gd name="T15" fmla="*/ 3 h 5"/>
                  <a:gd name="T16" fmla="*/ 0 w 11"/>
                  <a:gd name="T17" fmla="*/ 5 h 5"/>
                  <a:gd name="T18" fmla="*/ 11 w 11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11" y="5"/>
                    </a:moveTo>
                    <a:lnTo>
                      <a:pt x="9" y="3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2" name="Freeform 1165"/>
              <p:cNvSpPr>
                <a:spLocks/>
              </p:cNvSpPr>
              <p:nvPr/>
            </p:nvSpPr>
            <p:spPr bwMode="auto">
              <a:xfrm>
                <a:off x="4086" y="2979"/>
                <a:ext cx="11" cy="123"/>
              </a:xfrm>
              <a:custGeom>
                <a:avLst/>
                <a:gdLst>
                  <a:gd name="T0" fmla="*/ 5 w 11"/>
                  <a:gd name="T1" fmla="*/ 123 h 123"/>
                  <a:gd name="T2" fmla="*/ 11 w 11"/>
                  <a:gd name="T3" fmla="*/ 123 h 123"/>
                  <a:gd name="T4" fmla="*/ 11 w 11"/>
                  <a:gd name="T5" fmla="*/ 0 h 123"/>
                  <a:gd name="T6" fmla="*/ 0 w 11"/>
                  <a:gd name="T7" fmla="*/ 0 h 123"/>
                  <a:gd name="T8" fmla="*/ 0 w 11"/>
                  <a:gd name="T9" fmla="*/ 123 h 123"/>
                  <a:gd name="T10" fmla="*/ 5 w 11"/>
                  <a:gd name="T11" fmla="*/ 123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3"/>
                  <a:gd name="T20" fmla="*/ 11 w 11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3">
                    <a:moveTo>
                      <a:pt x="5" y="123"/>
                    </a:moveTo>
                    <a:lnTo>
                      <a:pt x="11" y="12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23"/>
                    </a:lnTo>
                    <a:lnTo>
                      <a:pt x="5" y="1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3" name="Freeform 1166"/>
              <p:cNvSpPr>
                <a:spLocks/>
              </p:cNvSpPr>
              <p:nvPr/>
            </p:nvSpPr>
            <p:spPr bwMode="auto">
              <a:xfrm>
                <a:off x="4086" y="3102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4 h 6"/>
                  <a:gd name="T4" fmla="*/ 1 w 11"/>
                  <a:gd name="T5" fmla="*/ 4 h 6"/>
                  <a:gd name="T6" fmla="*/ 3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0 h 6"/>
                  <a:gd name="T16" fmla="*/ 0 w 11"/>
                  <a:gd name="T17" fmla="*/ 0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6"/>
                  <a:gd name="T29" fmla="*/ 11 w 11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6">
                    <a:moveTo>
                      <a:pt x="0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4" name="Freeform 1167"/>
              <p:cNvSpPr>
                <a:spLocks/>
              </p:cNvSpPr>
              <p:nvPr/>
            </p:nvSpPr>
            <p:spPr bwMode="auto">
              <a:xfrm>
                <a:off x="4046" y="3102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0 w 9"/>
                  <a:gd name="T5" fmla="*/ 4 h 6"/>
                  <a:gd name="T6" fmla="*/ 2 w 9"/>
                  <a:gd name="T7" fmla="*/ 6 h 6"/>
                  <a:gd name="T8" fmla="*/ 4 w 9"/>
                  <a:gd name="T9" fmla="*/ 6 h 6"/>
                  <a:gd name="T10" fmla="*/ 6 w 9"/>
                  <a:gd name="T11" fmla="*/ 6 h 6"/>
                  <a:gd name="T12" fmla="*/ 7 w 9"/>
                  <a:gd name="T13" fmla="*/ 4 h 6"/>
                  <a:gd name="T14" fmla="*/ 9 w 9"/>
                  <a:gd name="T15" fmla="*/ 2 h 6"/>
                  <a:gd name="T16" fmla="*/ 9 w 9"/>
                  <a:gd name="T17" fmla="*/ 0 h 6"/>
                  <a:gd name="T18" fmla="*/ 0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5" name="Freeform 1168"/>
              <p:cNvSpPr>
                <a:spLocks/>
              </p:cNvSpPr>
              <p:nvPr/>
            </p:nvSpPr>
            <p:spPr bwMode="auto">
              <a:xfrm>
                <a:off x="4046" y="2979"/>
                <a:ext cx="9" cy="123"/>
              </a:xfrm>
              <a:custGeom>
                <a:avLst/>
                <a:gdLst>
                  <a:gd name="T0" fmla="*/ 4 w 9"/>
                  <a:gd name="T1" fmla="*/ 0 h 123"/>
                  <a:gd name="T2" fmla="*/ 0 w 9"/>
                  <a:gd name="T3" fmla="*/ 0 h 123"/>
                  <a:gd name="T4" fmla="*/ 0 w 9"/>
                  <a:gd name="T5" fmla="*/ 123 h 123"/>
                  <a:gd name="T6" fmla="*/ 9 w 9"/>
                  <a:gd name="T7" fmla="*/ 123 h 123"/>
                  <a:gd name="T8" fmla="*/ 9 w 9"/>
                  <a:gd name="T9" fmla="*/ 0 h 123"/>
                  <a:gd name="T10" fmla="*/ 4 w 9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3"/>
                  <a:gd name="T20" fmla="*/ 9 w 9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3">
                    <a:moveTo>
                      <a:pt x="4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9" y="123"/>
                    </a:lnTo>
                    <a:lnTo>
                      <a:pt x="9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6" name="Freeform 1169"/>
              <p:cNvSpPr>
                <a:spLocks/>
              </p:cNvSpPr>
              <p:nvPr/>
            </p:nvSpPr>
            <p:spPr bwMode="auto">
              <a:xfrm>
                <a:off x="4046" y="2974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9 w 9"/>
                  <a:gd name="T3" fmla="*/ 3 h 5"/>
                  <a:gd name="T4" fmla="*/ 7 w 9"/>
                  <a:gd name="T5" fmla="*/ 2 h 5"/>
                  <a:gd name="T6" fmla="*/ 6 w 9"/>
                  <a:gd name="T7" fmla="*/ 0 h 5"/>
                  <a:gd name="T8" fmla="*/ 4 w 9"/>
                  <a:gd name="T9" fmla="*/ 0 h 5"/>
                  <a:gd name="T10" fmla="*/ 2 w 9"/>
                  <a:gd name="T11" fmla="*/ 0 h 5"/>
                  <a:gd name="T12" fmla="*/ 0 w 9"/>
                  <a:gd name="T13" fmla="*/ 2 h 5"/>
                  <a:gd name="T14" fmla="*/ 0 w 9"/>
                  <a:gd name="T15" fmla="*/ 3 h 5"/>
                  <a:gd name="T16" fmla="*/ 0 w 9"/>
                  <a:gd name="T17" fmla="*/ 5 h 5"/>
                  <a:gd name="T18" fmla="*/ 9 w 9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9" y="5"/>
                    </a:moveTo>
                    <a:lnTo>
                      <a:pt x="9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7" name="Freeform 1170"/>
              <p:cNvSpPr>
                <a:spLocks/>
              </p:cNvSpPr>
              <p:nvPr/>
            </p:nvSpPr>
            <p:spPr bwMode="auto">
              <a:xfrm>
                <a:off x="4091" y="3098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8 h 10"/>
                  <a:gd name="T6" fmla="*/ 4 w 6"/>
                  <a:gd name="T7" fmla="*/ 6 h 10"/>
                  <a:gd name="T8" fmla="*/ 6 w 6"/>
                  <a:gd name="T9" fmla="*/ 4 h 10"/>
                  <a:gd name="T10" fmla="*/ 4 w 6"/>
                  <a:gd name="T11" fmla="*/ 2 h 10"/>
                  <a:gd name="T12" fmla="*/ 4 w 6"/>
                  <a:gd name="T13" fmla="*/ 0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8" name="Freeform 1171"/>
              <p:cNvSpPr>
                <a:spLocks/>
              </p:cNvSpPr>
              <p:nvPr/>
            </p:nvSpPr>
            <p:spPr bwMode="auto">
              <a:xfrm>
                <a:off x="4050" y="3098"/>
                <a:ext cx="41" cy="10"/>
              </a:xfrm>
              <a:custGeom>
                <a:avLst/>
                <a:gdLst>
                  <a:gd name="T0" fmla="*/ 0 w 41"/>
                  <a:gd name="T1" fmla="*/ 4 h 10"/>
                  <a:gd name="T2" fmla="*/ 0 w 41"/>
                  <a:gd name="T3" fmla="*/ 10 h 10"/>
                  <a:gd name="T4" fmla="*/ 41 w 41"/>
                  <a:gd name="T5" fmla="*/ 10 h 10"/>
                  <a:gd name="T6" fmla="*/ 41 w 41"/>
                  <a:gd name="T7" fmla="*/ 0 h 10"/>
                  <a:gd name="T8" fmla="*/ 0 w 41"/>
                  <a:gd name="T9" fmla="*/ 0 h 10"/>
                  <a:gd name="T10" fmla="*/ 0 w 41"/>
                  <a:gd name="T11" fmla="*/ 4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0"/>
                  <a:gd name="T20" fmla="*/ 41 w 41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0">
                    <a:moveTo>
                      <a:pt x="0" y="4"/>
                    </a:moveTo>
                    <a:lnTo>
                      <a:pt x="0" y="10"/>
                    </a:lnTo>
                    <a:lnTo>
                      <a:pt x="41" y="10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9" name="Freeform 1172"/>
              <p:cNvSpPr>
                <a:spLocks/>
              </p:cNvSpPr>
              <p:nvPr/>
            </p:nvSpPr>
            <p:spPr bwMode="auto">
              <a:xfrm>
                <a:off x="4044" y="3098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0 h 10"/>
                  <a:gd name="T6" fmla="*/ 2 w 6"/>
                  <a:gd name="T7" fmla="*/ 2 h 10"/>
                  <a:gd name="T8" fmla="*/ 0 w 6"/>
                  <a:gd name="T9" fmla="*/ 4 h 10"/>
                  <a:gd name="T10" fmla="*/ 2 w 6"/>
                  <a:gd name="T11" fmla="*/ 6 h 10"/>
                  <a:gd name="T12" fmla="*/ 2 w 6"/>
                  <a:gd name="T13" fmla="*/ 8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0" name="Freeform 1173"/>
              <p:cNvSpPr>
                <a:spLocks/>
              </p:cNvSpPr>
              <p:nvPr/>
            </p:nvSpPr>
            <p:spPr bwMode="auto">
              <a:xfrm>
                <a:off x="4091" y="2932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2 w 6"/>
                  <a:gd name="T3" fmla="*/ 12 h 12"/>
                  <a:gd name="T4" fmla="*/ 4 w 6"/>
                  <a:gd name="T5" fmla="*/ 10 h 12"/>
                  <a:gd name="T6" fmla="*/ 4 w 6"/>
                  <a:gd name="T7" fmla="*/ 8 h 12"/>
                  <a:gd name="T8" fmla="*/ 6 w 6"/>
                  <a:gd name="T9" fmla="*/ 6 h 12"/>
                  <a:gd name="T10" fmla="*/ 4 w 6"/>
                  <a:gd name="T11" fmla="*/ 4 h 12"/>
                  <a:gd name="T12" fmla="*/ 4 w 6"/>
                  <a:gd name="T13" fmla="*/ 2 h 12"/>
                  <a:gd name="T14" fmla="*/ 2 w 6"/>
                  <a:gd name="T15" fmla="*/ 2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" name="Freeform 1174"/>
              <p:cNvSpPr>
                <a:spLocks/>
              </p:cNvSpPr>
              <p:nvPr/>
            </p:nvSpPr>
            <p:spPr bwMode="auto">
              <a:xfrm>
                <a:off x="4050" y="2932"/>
                <a:ext cx="41" cy="12"/>
              </a:xfrm>
              <a:custGeom>
                <a:avLst/>
                <a:gdLst>
                  <a:gd name="T0" fmla="*/ 0 w 41"/>
                  <a:gd name="T1" fmla="*/ 6 h 12"/>
                  <a:gd name="T2" fmla="*/ 0 w 41"/>
                  <a:gd name="T3" fmla="*/ 12 h 12"/>
                  <a:gd name="T4" fmla="*/ 41 w 41"/>
                  <a:gd name="T5" fmla="*/ 12 h 12"/>
                  <a:gd name="T6" fmla="*/ 41 w 41"/>
                  <a:gd name="T7" fmla="*/ 0 h 12"/>
                  <a:gd name="T8" fmla="*/ 0 w 41"/>
                  <a:gd name="T9" fmla="*/ 0 h 12"/>
                  <a:gd name="T10" fmla="*/ 0 w 4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2"/>
                  <a:gd name="T20" fmla="*/ 41 w 4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2">
                    <a:moveTo>
                      <a:pt x="0" y="6"/>
                    </a:moveTo>
                    <a:lnTo>
                      <a:pt x="0" y="12"/>
                    </a:lnTo>
                    <a:lnTo>
                      <a:pt x="41" y="12"/>
                    </a:lnTo>
                    <a:lnTo>
                      <a:pt x="41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" name="Freeform 1175"/>
              <p:cNvSpPr>
                <a:spLocks/>
              </p:cNvSpPr>
              <p:nvPr/>
            </p:nvSpPr>
            <p:spPr bwMode="auto">
              <a:xfrm>
                <a:off x="4044" y="2932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2 h 12"/>
                  <a:gd name="T4" fmla="*/ 2 w 6"/>
                  <a:gd name="T5" fmla="*/ 2 h 12"/>
                  <a:gd name="T6" fmla="*/ 2 w 6"/>
                  <a:gd name="T7" fmla="*/ 4 h 12"/>
                  <a:gd name="T8" fmla="*/ 0 w 6"/>
                  <a:gd name="T9" fmla="*/ 6 h 12"/>
                  <a:gd name="T10" fmla="*/ 2 w 6"/>
                  <a:gd name="T11" fmla="*/ 8 h 12"/>
                  <a:gd name="T12" fmla="*/ 2 w 6"/>
                  <a:gd name="T13" fmla="*/ 10 h 12"/>
                  <a:gd name="T14" fmla="*/ 4 w 6"/>
                  <a:gd name="T15" fmla="*/ 12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" name="Freeform 1176"/>
              <p:cNvSpPr>
                <a:spLocks/>
              </p:cNvSpPr>
              <p:nvPr/>
            </p:nvSpPr>
            <p:spPr bwMode="auto">
              <a:xfrm>
                <a:off x="4046" y="2938"/>
                <a:ext cx="9" cy="6"/>
              </a:xfrm>
              <a:custGeom>
                <a:avLst/>
                <a:gdLst>
                  <a:gd name="T0" fmla="*/ 0 w 9"/>
                  <a:gd name="T1" fmla="*/ 0 h 6"/>
                  <a:gd name="T2" fmla="*/ 0 w 9"/>
                  <a:gd name="T3" fmla="*/ 2 h 6"/>
                  <a:gd name="T4" fmla="*/ 0 w 9"/>
                  <a:gd name="T5" fmla="*/ 4 h 6"/>
                  <a:gd name="T6" fmla="*/ 2 w 9"/>
                  <a:gd name="T7" fmla="*/ 6 h 6"/>
                  <a:gd name="T8" fmla="*/ 4 w 9"/>
                  <a:gd name="T9" fmla="*/ 6 h 6"/>
                  <a:gd name="T10" fmla="*/ 6 w 9"/>
                  <a:gd name="T11" fmla="*/ 6 h 6"/>
                  <a:gd name="T12" fmla="*/ 7 w 9"/>
                  <a:gd name="T13" fmla="*/ 4 h 6"/>
                  <a:gd name="T14" fmla="*/ 9 w 9"/>
                  <a:gd name="T15" fmla="*/ 2 h 6"/>
                  <a:gd name="T16" fmla="*/ 9 w 9"/>
                  <a:gd name="T17" fmla="*/ 0 h 6"/>
                  <a:gd name="T18" fmla="*/ 0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" name="Freeform 1177"/>
              <p:cNvSpPr>
                <a:spLocks/>
              </p:cNvSpPr>
              <p:nvPr/>
            </p:nvSpPr>
            <p:spPr bwMode="auto">
              <a:xfrm>
                <a:off x="4046" y="2815"/>
                <a:ext cx="9" cy="123"/>
              </a:xfrm>
              <a:custGeom>
                <a:avLst/>
                <a:gdLst>
                  <a:gd name="T0" fmla="*/ 4 w 9"/>
                  <a:gd name="T1" fmla="*/ 0 h 123"/>
                  <a:gd name="T2" fmla="*/ 0 w 9"/>
                  <a:gd name="T3" fmla="*/ 0 h 123"/>
                  <a:gd name="T4" fmla="*/ 0 w 9"/>
                  <a:gd name="T5" fmla="*/ 123 h 123"/>
                  <a:gd name="T6" fmla="*/ 9 w 9"/>
                  <a:gd name="T7" fmla="*/ 123 h 123"/>
                  <a:gd name="T8" fmla="*/ 9 w 9"/>
                  <a:gd name="T9" fmla="*/ 0 h 123"/>
                  <a:gd name="T10" fmla="*/ 4 w 9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3"/>
                  <a:gd name="T20" fmla="*/ 9 w 9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3">
                    <a:moveTo>
                      <a:pt x="4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9" y="123"/>
                    </a:lnTo>
                    <a:lnTo>
                      <a:pt x="9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" name="Freeform 1178"/>
              <p:cNvSpPr>
                <a:spLocks/>
              </p:cNvSpPr>
              <p:nvPr/>
            </p:nvSpPr>
            <p:spPr bwMode="auto">
              <a:xfrm>
                <a:off x="4046" y="2810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9 w 9"/>
                  <a:gd name="T3" fmla="*/ 3 h 5"/>
                  <a:gd name="T4" fmla="*/ 7 w 9"/>
                  <a:gd name="T5" fmla="*/ 1 h 5"/>
                  <a:gd name="T6" fmla="*/ 6 w 9"/>
                  <a:gd name="T7" fmla="*/ 0 h 5"/>
                  <a:gd name="T8" fmla="*/ 4 w 9"/>
                  <a:gd name="T9" fmla="*/ 0 h 5"/>
                  <a:gd name="T10" fmla="*/ 2 w 9"/>
                  <a:gd name="T11" fmla="*/ 0 h 5"/>
                  <a:gd name="T12" fmla="*/ 0 w 9"/>
                  <a:gd name="T13" fmla="*/ 1 h 5"/>
                  <a:gd name="T14" fmla="*/ 0 w 9"/>
                  <a:gd name="T15" fmla="*/ 3 h 5"/>
                  <a:gd name="T16" fmla="*/ 0 w 9"/>
                  <a:gd name="T17" fmla="*/ 5 h 5"/>
                  <a:gd name="T18" fmla="*/ 9 w 9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5"/>
                  <a:gd name="T32" fmla="*/ 9 w 9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5">
                    <a:moveTo>
                      <a:pt x="9" y="5"/>
                    </a:moveTo>
                    <a:lnTo>
                      <a:pt x="9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6" name="Freeform 1179"/>
              <p:cNvSpPr>
                <a:spLocks/>
              </p:cNvSpPr>
              <p:nvPr/>
            </p:nvSpPr>
            <p:spPr bwMode="auto">
              <a:xfrm>
                <a:off x="4086" y="2810"/>
                <a:ext cx="11" cy="5"/>
              </a:xfrm>
              <a:custGeom>
                <a:avLst/>
                <a:gdLst>
                  <a:gd name="T0" fmla="*/ 11 w 11"/>
                  <a:gd name="T1" fmla="*/ 5 h 5"/>
                  <a:gd name="T2" fmla="*/ 9 w 11"/>
                  <a:gd name="T3" fmla="*/ 3 h 5"/>
                  <a:gd name="T4" fmla="*/ 9 w 11"/>
                  <a:gd name="T5" fmla="*/ 1 h 5"/>
                  <a:gd name="T6" fmla="*/ 7 w 11"/>
                  <a:gd name="T7" fmla="*/ 1 h 5"/>
                  <a:gd name="T8" fmla="*/ 5 w 11"/>
                  <a:gd name="T9" fmla="*/ 0 h 5"/>
                  <a:gd name="T10" fmla="*/ 3 w 11"/>
                  <a:gd name="T11" fmla="*/ 1 h 5"/>
                  <a:gd name="T12" fmla="*/ 1 w 11"/>
                  <a:gd name="T13" fmla="*/ 1 h 5"/>
                  <a:gd name="T14" fmla="*/ 0 w 11"/>
                  <a:gd name="T15" fmla="*/ 3 h 5"/>
                  <a:gd name="T16" fmla="*/ 0 w 11"/>
                  <a:gd name="T17" fmla="*/ 5 h 5"/>
                  <a:gd name="T18" fmla="*/ 11 w 11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11" y="5"/>
                    </a:moveTo>
                    <a:lnTo>
                      <a:pt x="9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" name="Freeform 1180"/>
              <p:cNvSpPr>
                <a:spLocks/>
              </p:cNvSpPr>
              <p:nvPr/>
            </p:nvSpPr>
            <p:spPr bwMode="auto">
              <a:xfrm>
                <a:off x="4086" y="2815"/>
                <a:ext cx="11" cy="123"/>
              </a:xfrm>
              <a:custGeom>
                <a:avLst/>
                <a:gdLst>
                  <a:gd name="T0" fmla="*/ 5 w 11"/>
                  <a:gd name="T1" fmla="*/ 123 h 123"/>
                  <a:gd name="T2" fmla="*/ 11 w 11"/>
                  <a:gd name="T3" fmla="*/ 123 h 123"/>
                  <a:gd name="T4" fmla="*/ 11 w 11"/>
                  <a:gd name="T5" fmla="*/ 0 h 123"/>
                  <a:gd name="T6" fmla="*/ 0 w 11"/>
                  <a:gd name="T7" fmla="*/ 0 h 123"/>
                  <a:gd name="T8" fmla="*/ 0 w 11"/>
                  <a:gd name="T9" fmla="*/ 123 h 123"/>
                  <a:gd name="T10" fmla="*/ 5 w 11"/>
                  <a:gd name="T11" fmla="*/ 123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3"/>
                  <a:gd name="T20" fmla="*/ 11 w 11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3">
                    <a:moveTo>
                      <a:pt x="5" y="123"/>
                    </a:moveTo>
                    <a:lnTo>
                      <a:pt x="11" y="12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23"/>
                    </a:lnTo>
                    <a:lnTo>
                      <a:pt x="5" y="1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" name="Freeform 1181"/>
              <p:cNvSpPr>
                <a:spLocks/>
              </p:cNvSpPr>
              <p:nvPr/>
            </p:nvSpPr>
            <p:spPr bwMode="auto">
              <a:xfrm>
                <a:off x="4086" y="2938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0 w 11"/>
                  <a:gd name="T3" fmla="*/ 2 h 6"/>
                  <a:gd name="T4" fmla="*/ 1 w 11"/>
                  <a:gd name="T5" fmla="*/ 4 h 6"/>
                  <a:gd name="T6" fmla="*/ 3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9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0" y="2"/>
                    </a:lnTo>
                    <a:lnTo>
                      <a:pt x="1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" name="Freeform 1182"/>
              <p:cNvSpPr>
                <a:spLocks/>
              </p:cNvSpPr>
              <p:nvPr/>
            </p:nvSpPr>
            <p:spPr bwMode="auto">
              <a:xfrm>
                <a:off x="4025" y="2791"/>
                <a:ext cx="4" cy="9"/>
              </a:xfrm>
              <a:custGeom>
                <a:avLst/>
                <a:gdLst>
                  <a:gd name="T0" fmla="*/ 4 w 4"/>
                  <a:gd name="T1" fmla="*/ 0 h 9"/>
                  <a:gd name="T2" fmla="*/ 2 w 4"/>
                  <a:gd name="T3" fmla="*/ 0 h 9"/>
                  <a:gd name="T4" fmla="*/ 0 w 4"/>
                  <a:gd name="T5" fmla="*/ 0 h 9"/>
                  <a:gd name="T6" fmla="*/ 0 w 4"/>
                  <a:gd name="T7" fmla="*/ 2 h 9"/>
                  <a:gd name="T8" fmla="*/ 0 w 4"/>
                  <a:gd name="T9" fmla="*/ 3 h 9"/>
                  <a:gd name="T10" fmla="*/ 0 w 4"/>
                  <a:gd name="T11" fmla="*/ 5 h 9"/>
                  <a:gd name="T12" fmla="*/ 0 w 4"/>
                  <a:gd name="T13" fmla="*/ 7 h 9"/>
                  <a:gd name="T14" fmla="*/ 2 w 4"/>
                  <a:gd name="T15" fmla="*/ 9 h 9"/>
                  <a:gd name="T16" fmla="*/ 4 w 4"/>
                  <a:gd name="T17" fmla="*/ 9 h 9"/>
                  <a:gd name="T18" fmla="*/ 4 w 4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" name="Freeform 1183"/>
              <p:cNvSpPr>
                <a:spLocks/>
              </p:cNvSpPr>
              <p:nvPr/>
            </p:nvSpPr>
            <p:spPr bwMode="auto">
              <a:xfrm>
                <a:off x="4029" y="2791"/>
                <a:ext cx="83" cy="9"/>
              </a:xfrm>
              <a:custGeom>
                <a:avLst/>
                <a:gdLst>
                  <a:gd name="T0" fmla="*/ 83 w 83"/>
                  <a:gd name="T1" fmla="*/ 3 h 9"/>
                  <a:gd name="T2" fmla="*/ 83 w 83"/>
                  <a:gd name="T3" fmla="*/ 0 h 9"/>
                  <a:gd name="T4" fmla="*/ 0 w 83"/>
                  <a:gd name="T5" fmla="*/ 0 h 9"/>
                  <a:gd name="T6" fmla="*/ 0 w 83"/>
                  <a:gd name="T7" fmla="*/ 9 h 9"/>
                  <a:gd name="T8" fmla="*/ 83 w 83"/>
                  <a:gd name="T9" fmla="*/ 9 h 9"/>
                  <a:gd name="T10" fmla="*/ 83 w 83"/>
                  <a:gd name="T11" fmla="*/ 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9"/>
                  <a:gd name="T20" fmla="*/ 83 w 83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9">
                    <a:moveTo>
                      <a:pt x="83" y="3"/>
                    </a:moveTo>
                    <a:lnTo>
                      <a:pt x="83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3" y="9"/>
                    </a:lnTo>
                    <a:lnTo>
                      <a:pt x="83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" name="Freeform 1184"/>
              <p:cNvSpPr>
                <a:spLocks/>
              </p:cNvSpPr>
              <p:nvPr/>
            </p:nvSpPr>
            <p:spPr bwMode="auto">
              <a:xfrm>
                <a:off x="4112" y="2791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4 w 6"/>
                  <a:gd name="T7" fmla="*/ 5 h 9"/>
                  <a:gd name="T8" fmla="*/ 6 w 6"/>
                  <a:gd name="T9" fmla="*/ 3 h 9"/>
                  <a:gd name="T10" fmla="*/ 4 w 6"/>
                  <a:gd name="T11" fmla="*/ 2 h 9"/>
                  <a:gd name="T12" fmla="*/ 2 w 6"/>
                  <a:gd name="T13" fmla="*/ 0 h 9"/>
                  <a:gd name="T14" fmla="*/ 0 w 6"/>
                  <a:gd name="T15" fmla="*/ 0 h 9"/>
                  <a:gd name="T16" fmla="*/ 0 w 6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9"/>
                  <a:gd name="T29" fmla="*/ 6 w 6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" name="Freeform 1185"/>
              <p:cNvSpPr>
                <a:spLocks/>
              </p:cNvSpPr>
              <p:nvPr/>
            </p:nvSpPr>
            <p:spPr bwMode="auto">
              <a:xfrm>
                <a:off x="4035" y="2779"/>
                <a:ext cx="5" cy="12"/>
              </a:xfrm>
              <a:custGeom>
                <a:avLst/>
                <a:gdLst>
                  <a:gd name="T0" fmla="*/ 5 w 5"/>
                  <a:gd name="T1" fmla="*/ 0 h 12"/>
                  <a:gd name="T2" fmla="*/ 3 w 5"/>
                  <a:gd name="T3" fmla="*/ 0 h 12"/>
                  <a:gd name="T4" fmla="*/ 1 w 5"/>
                  <a:gd name="T5" fmla="*/ 2 h 12"/>
                  <a:gd name="T6" fmla="*/ 0 w 5"/>
                  <a:gd name="T7" fmla="*/ 4 h 12"/>
                  <a:gd name="T8" fmla="*/ 0 w 5"/>
                  <a:gd name="T9" fmla="*/ 6 h 12"/>
                  <a:gd name="T10" fmla="*/ 0 w 5"/>
                  <a:gd name="T11" fmla="*/ 8 h 12"/>
                  <a:gd name="T12" fmla="*/ 1 w 5"/>
                  <a:gd name="T13" fmla="*/ 10 h 12"/>
                  <a:gd name="T14" fmla="*/ 3 w 5"/>
                  <a:gd name="T15" fmla="*/ 10 h 12"/>
                  <a:gd name="T16" fmla="*/ 5 w 5"/>
                  <a:gd name="T17" fmla="*/ 12 h 12"/>
                  <a:gd name="T18" fmla="*/ 5 w 5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5" y="0"/>
                    </a:move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" name="Freeform 1186"/>
              <p:cNvSpPr>
                <a:spLocks/>
              </p:cNvSpPr>
              <p:nvPr/>
            </p:nvSpPr>
            <p:spPr bwMode="auto">
              <a:xfrm>
                <a:off x="4040" y="2779"/>
                <a:ext cx="51" cy="12"/>
              </a:xfrm>
              <a:custGeom>
                <a:avLst/>
                <a:gdLst>
                  <a:gd name="T0" fmla="*/ 51 w 51"/>
                  <a:gd name="T1" fmla="*/ 6 h 12"/>
                  <a:gd name="T2" fmla="*/ 51 w 51"/>
                  <a:gd name="T3" fmla="*/ 0 h 12"/>
                  <a:gd name="T4" fmla="*/ 0 w 51"/>
                  <a:gd name="T5" fmla="*/ 0 h 12"/>
                  <a:gd name="T6" fmla="*/ 0 w 51"/>
                  <a:gd name="T7" fmla="*/ 12 h 12"/>
                  <a:gd name="T8" fmla="*/ 51 w 51"/>
                  <a:gd name="T9" fmla="*/ 12 h 12"/>
                  <a:gd name="T10" fmla="*/ 51 w 5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"/>
                  <a:gd name="T19" fmla="*/ 0 h 12"/>
                  <a:gd name="T20" fmla="*/ 51 w 5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" h="12">
                    <a:moveTo>
                      <a:pt x="51" y="6"/>
                    </a:moveTo>
                    <a:lnTo>
                      <a:pt x="5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1" y="12"/>
                    </a:lnTo>
                    <a:lnTo>
                      <a:pt x="5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" name="Freeform 1187"/>
              <p:cNvSpPr>
                <a:spLocks/>
              </p:cNvSpPr>
              <p:nvPr/>
            </p:nvSpPr>
            <p:spPr bwMode="auto">
              <a:xfrm>
                <a:off x="4091" y="2779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2 w 6"/>
                  <a:gd name="T3" fmla="*/ 12 h 12"/>
                  <a:gd name="T4" fmla="*/ 4 w 6"/>
                  <a:gd name="T5" fmla="*/ 10 h 12"/>
                  <a:gd name="T6" fmla="*/ 6 w 6"/>
                  <a:gd name="T7" fmla="*/ 8 h 12"/>
                  <a:gd name="T8" fmla="*/ 6 w 6"/>
                  <a:gd name="T9" fmla="*/ 6 h 12"/>
                  <a:gd name="T10" fmla="*/ 6 w 6"/>
                  <a:gd name="T11" fmla="*/ 4 h 12"/>
                  <a:gd name="T12" fmla="*/ 4 w 6"/>
                  <a:gd name="T13" fmla="*/ 2 h 12"/>
                  <a:gd name="T14" fmla="*/ 2 w 6"/>
                  <a:gd name="T15" fmla="*/ 2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" name="Freeform 1188"/>
              <p:cNvSpPr>
                <a:spLocks/>
              </p:cNvSpPr>
              <p:nvPr/>
            </p:nvSpPr>
            <p:spPr bwMode="auto">
              <a:xfrm>
                <a:off x="4086" y="2779"/>
                <a:ext cx="5" cy="12"/>
              </a:xfrm>
              <a:custGeom>
                <a:avLst/>
                <a:gdLst>
                  <a:gd name="T0" fmla="*/ 5 w 5"/>
                  <a:gd name="T1" fmla="*/ 0 h 12"/>
                  <a:gd name="T2" fmla="*/ 3 w 5"/>
                  <a:gd name="T3" fmla="*/ 0 h 12"/>
                  <a:gd name="T4" fmla="*/ 1 w 5"/>
                  <a:gd name="T5" fmla="*/ 2 h 12"/>
                  <a:gd name="T6" fmla="*/ 0 w 5"/>
                  <a:gd name="T7" fmla="*/ 4 h 12"/>
                  <a:gd name="T8" fmla="*/ 0 w 5"/>
                  <a:gd name="T9" fmla="*/ 6 h 12"/>
                  <a:gd name="T10" fmla="*/ 0 w 5"/>
                  <a:gd name="T11" fmla="*/ 8 h 12"/>
                  <a:gd name="T12" fmla="*/ 1 w 5"/>
                  <a:gd name="T13" fmla="*/ 10 h 12"/>
                  <a:gd name="T14" fmla="*/ 3 w 5"/>
                  <a:gd name="T15" fmla="*/ 10 h 12"/>
                  <a:gd name="T16" fmla="*/ 5 w 5"/>
                  <a:gd name="T17" fmla="*/ 12 h 12"/>
                  <a:gd name="T18" fmla="*/ 5 w 5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5" y="0"/>
                    </a:move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" name="Freeform 1189"/>
              <p:cNvSpPr>
                <a:spLocks/>
              </p:cNvSpPr>
              <p:nvPr/>
            </p:nvSpPr>
            <p:spPr bwMode="auto">
              <a:xfrm>
                <a:off x="4091" y="2779"/>
                <a:ext cx="10" cy="12"/>
              </a:xfrm>
              <a:custGeom>
                <a:avLst/>
                <a:gdLst>
                  <a:gd name="T0" fmla="*/ 10 w 10"/>
                  <a:gd name="T1" fmla="*/ 6 h 12"/>
                  <a:gd name="T2" fmla="*/ 10 w 10"/>
                  <a:gd name="T3" fmla="*/ 0 h 12"/>
                  <a:gd name="T4" fmla="*/ 0 w 10"/>
                  <a:gd name="T5" fmla="*/ 0 h 12"/>
                  <a:gd name="T6" fmla="*/ 0 w 10"/>
                  <a:gd name="T7" fmla="*/ 12 h 12"/>
                  <a:gd name="T8" fmla="*/ 10 w 10"/>
                  <a:gd name="T9" fmla="*/ 12 h 12"/>
                  <a:gd name="T10" fmla="*/ 10 w 10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12"/>
                  <a:gd name="T20" fmla="*/ 10 w 10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12">
                    <a:moveTo>
                      <a:pt x="10" y="6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2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" name="Freeform 1190"/>
              <p:cNvSpPr>
                <a:spLocks/>
              </p:cNvSpPr>
              <p:nvPr/>
            </p:nvSpPr>
            <p:spPr bwMode="auto">
              <a:xfrm>
                <a:off x="4101" y="2779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0 h 12"/>
                  <a:gd name="T4" fmla="*/ 3 w 5"/>
                  <a:gd name="T5" fmla="*/ 10 h 12"/>
                  <a:gd name="T6" fmla="*/ 5 w 5"/>
                  <a:gd name="T7" fmla="*/ 8 h 12"/>
                  <a:gd name="T8" fmla="*/ 5 w 5"/>
                  <a:gd name="T9" fmla="*/ 6 h 12"/>
                  <a:gd name="T10" fmla="*/ 5 w 5"/>
                  <a:gd name="T11" fmla="*/ 4 h 12"/>
                  <a:gd name="T12" fmla="*/ 3 w 5"/>
                  <a:gd name="T13" fmla="*/ 2 h 12"/>
                  <a:gd name="T14" fmla="*/ 2 w 5"/>
                  <a:gd name="T15" fmla="*/ 0 h 12"/>
                  <a:gd name="T16" fmla="*/ 0 w 5"/>
                  <a:gd name="T17" fmla="*/ 0 h 12"/>
                  <a:gd name="T18" fmla="*/ 0 w 5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0" y="12"/>
                    </a:moveTo>
                    <a:lnTo>
                      <a:pt x="2" y="10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8" name="Freeform 1191"/>
              <p:cNvSpPr>
                <a:spLocks/>
              </p:cNvSpPr>
              <p:nvPr/>
            </p:nvSpPr>
            <p:spPr bwMode="auto">
              <a:xfrm>
                <a:off x="4046" y="2768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2 h 11"/>
                  <a:gd name="T4" fmla="*/ 0 w 4"/>
                  <a:gd name="T5" fmla="*/ 2 h 11"/>
                  <a:gd name="T6" fmla="*/ 0 w 4"/>
                  <a:gd name="T7" fmla="*/ 4 h 11"/>
                  <a:gd name="T8" fmla="*/ 0 w 4"/>
                  <a:gd name="T9" fmla="*/ 6 h 11"/>
                  <a:gd name="T10" fmla="*/ 0 w 4"/>
                  <a:gd name="T11" fmla="*/ 8 h 11"/>
                  <a:gd name="T12" fmla="*/ 0 w 4"/>
                  <a:gd name="T13" fmla="*/ 9 h 11"/>
                  <a:gd name="T14" fmla="*/ 2 w 4"/>
                  <a:gd name="T15" fmla="*/ 11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" name="Freeform 1192"/>
              <p:cNvSpPr>
                <a:spLocks/>
              </p:cNvSpPr>
              <p:nvPr/>
            </p:nvSpPr>
            <p:spPr bwMode="auto">
              <a:xfrm>
                <a:off x="4050" y="2768"/>
                <a:ext cx="41" cy="11"/>
              </a:xfrm>
              <a:custGeom>
                <a:avLst/>
                <a:gdLst>
                  <a:gd name="T0" fmla="*/ 41 w 41"/>
                  <a:gd name="T1" fmla="*/ 6 h 11"/>
                  <a:gd name="T2" fmla="*/ 41 w 41"/>
                  <a:gd name="T3" fmla="*/ 2 h 11"/>
                  <a:gd name="T4" fmla="*/ 0 w 41"/>
                  <a:gd name="T5" fmla="*/ 0 h 11"/>
                  <a:gd name="T6" fmla="*/ 0 w 41"/>
                  <a:gd name="T7" fmla="*/ 11 h 11"/>
                  <a:gd name="T8" fmla="*/ 41 w 41"/>
                  <a:gd name="T9" fmla="*/ 11 h 11"/>
                  <a:gd name="T10" fmla="*/ 41 w 41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1"/>
                  <a:gd name="T20" fmla="*/ 41 w 4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1">
                    <a:moveTo>
                      <a:pt x="41" y="6"/>
                    </a:moveTo>
                    <a:lnTo>
                      <a:pt x="41" y="2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41" y="11"/>
                    </a:lnTo>
                    <a:lnTo>
                      <a:pt x="4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" name="Freeform 1193"/>
              <p:cNvSpPr>
                <a:spLocks/>
              </p:cNvSpPr>
              <p:nvPr/>
            </p:nvSpPr>
            <p:spPr bwMode="auto">
              <a:xfrm>
                <a:off x="4091" y="2770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2 w 6"/>
                  <a:gd name="T3" fmla="*/ 9 h 9"/>
                  <a:gd name="T4" fmla="*/ 4 w 6"/>
                  <a:gd name="T5" fmla="*/ 7 h 9"/>
                  <a:gd name="T6" fmla="*/ 6 w 6"/>
                  <a:gd name="T7" fmla="*/ 6 h 9"/>
                  <a:gd name="T8" fmla="*/ 6 w 6"/>
                  <a:gd name="T9" fmla="*/ 4 h 9"/>
                  <a:gd name="T10" fmla="*/ 6 w 6"/>
                  <a:gd name="T11" fmla="*/ 2 h 9"/>
                  <a:gd name="T12" fmla="*/ 4 w 6"/>
                  <a:gd name="T13" fmla="*/ 2 h 9"/>
                  <a:gd name="T14" fmla="*/ 2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" name="Freeform 1194"/>
              <p:cNvSpPr>
                <a:spLocks/>
              </p:cNvSpPr>
              <p:nvPr/>
            </p:nvSpPr>
            <p:spPr bwMode="auto">
              <a:xfrm>
                <a:off x="4055" y="2759"/>
                <a:ext cx="6" cy="9"/>
              </a:xfrm>
              <a:custGeom>
                <a:avLst/>
                <a:gdLst>
                  <a:gd name="T0" fmla="*/ 6 w 6"/>
                  <a:gd name="T1" fmla="*/ 0 h 9"/>
                  <a:gd name="T2" fmla="*/ 4 w 6"/>
                  <a:gd name="T3" fmla="*/ 0 h 9"/>
                  <a:gd name="T4" fmla="*/ 2 w 6"/>
                  <a:gd name="T5" fmla="*/ 2 h 9"/>
                  <a:gd name="T6" fmla="*/ 0 w 6"/>
                  <a:gd name="T7" fmla="*/ 3 h 9"/>
                  <a:gd name="T8" fmla="*/ 0 w 6"/>
                  <a:gd name="T9" fmla="*/ 5 h 9"/>
                  <a:gd name="T10" fmla="*/ 0 w 6"/>
                  <a:gd name="T11" fmla="*/ 7 h 9"/>
                  <a:gd name="T12" fmla="*/ 2 w 6"/>
                  <a:gd name="T13" fmla="*/ 9 h 9"/>
                  <a:gd name="T14" fmla="*/ 6 w 6"/>
                  <a:gd name="T15" fmla="*/ 9 h 9"/>
                  <a:gd name="T16" fmla="*/ 6 w 6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9"/>
                  <a:gd name="T29" fmla="*/ 6 w 6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9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6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" name="Freeform 1195"/>
              <p:cNvSpPr>
                <a:spLocks/>
              </p:cNvSpPr>
              <p:nvPr/>
            </p:nvSpPr>
            <p:spPr bwMode="auto">
              <a:xfrm>
                <a:off x="4061" y="2759"/>
                <a:ext cx="21" cy="11"/>
              </a:xfrm>
              <a:custGeom>
                <a:avLst/>
                <a:gdLst>
                  <a:gd name="T0" fmla="*/ 21 w 21"/>
                  <a:gd name="T1" fmla="*/ 5 h 11"/>
                  <a:gd name="T2" fmla="*/ 21 w 21"/>
                  <a:gd name="T3" fmla="*/ 0 h 11"/>
                  <a:gd name="T4" fmla="*/ 0 w 21"/>
                  <a:gd name="T5" fmla="*/ 0 h 11"/>
                  <a:gd name="T6" fmla="*/ 0 w 21"/>
                  <a:gd name="T7" fmla="*/ 9 h 11"/>
                  <a:gd name="T8" fmla="*/ 19 w 21"/>
                  <a:gd name="T9" fmla="*/ 11 h 11"/>
                  <a:gd name="T10" fmla="*/ 21 w 2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1"/>
                  <a:gd name="T20" fmla="*/ 21 w 2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1">
                    <a:moveTo>
                      <a:pt x="21" y="5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9" y="11"/>
                    </a:lnTo>
                    <a:lnTo>
                      <a:pt x="2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" name="Freeform 1196"/>
              <p:cNvSpPr>
                <a:spLocks/>
              </p:cNvSpPr>
              <p:nvPr/>
            </p:nvSpPr>
            <p:spPr bwMode="auto">
              <a:xfrm>
                <a:off x="4080" y="2759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4 w 6"/>
                  <a:gd name="T3" fmla="*/ 9 h 11"/>
                  <a:gd name="T4" fmla="*/ 6 w 6"/>
                  <a:gd name="T5" fmla="*/ 7 h 11"/>
                  <a:gd name="T6" fmla="*/ 6 w 6"/>
                  <a:gd name="T7" fmla="*/ 5 h 11"/>
                  <a:gd name="T8" fmla="*/ 6 w 6"/>
                  <a:gd name="T9" fmla="*/ 3 h 11"/>
                  <a:gd name="T10" fmla="*/ 6 w 6"/>
                  <a:gd name="T11" fmla="*/ 2 h 11"/>
                  <a:gd name="T12" fmla="*/ 4 w 6"/>
                  <a:gd name="T13" fmla="*/ 2 h 11"/>
                  <a:gd name="T14" fmla="*/ 2 w 6"/>
                  <a:gd name="T15" fmla="*/ 0 h 11"/>
                  <a:gd name="T16" fmla="*/ 0 w 6"/>
                  <a:gd name="T17" fmla="*/ 11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0" y="11"/>
                    </a:move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" name="Freeform 1197"/>
              <p:cNvSpPr>
                <a:spLocks/>
              </p:cNvSpPr>
              <p:nvPr/>
            </p:nvSpPr>
            <p:spPr bwMode="auto">
              <a:xfrm>
                <a:off x="4065" y="2815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2 w 11"/>
                  <a:gd name="T3" fmla="*/ 2 h 6"/>
                  <a:gd name="T4" fmla="*/ 2 w 11"/>
                  <a:gd name="T5" fmla="*/ 4 h 6"/>
                  <a:gd name="T6" fmla="*/ 4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" name="Freeform 1198"/>
              <p:cNvSpPr>
                <a:spLocks/>
              </p:cNvSpPr>
              <p:nvPr/>
            </p:nvSpPr>
            <p:spPr bwMode="auto">
              <a:xfrm>
                <a:off x="4065" y="2794"/>
                <a:ext cx="11" cy="21"/>
              </a:xfrm>
              <a:custGeom>
                <a:avLst/>
                <a:gdLst>
                  <a:gd name="T0" fmla="*/ 5 w 11"/>
                  <a:gd name="T1" fmla="*/ 0 h 21"/>
                  <a:gd name="T2" fmla="*/ 0 w 11"/>
                  <a:gd name="T3" fmla="*/ 0 h 21"/>
                  <a:gd name="T4" fmla="*/ 0 w 11"/>
                  <a:gd name="T5" fmla="*/ 21 h 21"/>
                  <a:gd name="T6" fmla="*/ 11 w 11"/>
                  <a:gd name="T7" fmla="*/ 21 h 21"/>
                  <a:gd name="T8" fmla="*/ 11 w 11"/>
                  <a:gd name="T9" fmla="*/ 0 h 21"/>
                  <a:gd name="T10" fmla="*/ 5 w 11"/>
                  <a:gd name="T11" fmla="*/ 0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21"/>
                  <a:gd name="T20" fmla="*/ 11 w 11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21">
                    <a:moveTo>
                      <a:pt x="5" y="0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11" y="21"/>
                    </a:lnTo>
                    <a:lnTo>
                      <a:pt x="11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" name="Freeform 1199"/>
              <p:cNvSpPr>
                <a:spLocks/>
              </p:cNvSpPr>
              <p:nvPr/>
            </p:nvSpPr>
            <p:spPr bwMode="auto">
              <a:xfrm>
                <a:off x="4065" y="2791"/>
                <a:ext cx="11" cy="3"/>
              </a:xfrm>
              <a:custGeom>
                <a:avLst/>
                <a:gdLst>
                  <a:gd name="T0" fmla="*/ 11 w 11"/>
                  <a:gd name="T1" fmla="*/ 3 h 3"/>
                  <a:gd name="T2" fmla="*/ 11 w 11"/>
                  <a:gd name="T3" fmla="*/ 2 h 3"/>
                  <a:gd name="T4" fmla="*/ 9 w 11"/>
                  <a:gd name="T5" fmla="*/ 0 h 3"/>
                  <a:gd name="T6" fmla="*/ 7 w 11"/>
                  <a:gd name="T7" fmla="*/ 0 h 3"/>
                  <a:gd name="T8" fmla="*/ 5 w 11"/>
                  <a:gd name="T9" fmla="*/ 0 h 3"/>
                  <a:gd name="T10" fmla="*/ 4 w 11"/>
                  <a:gd name="T11" fmla="*/ 0 h 3"/>
                  <a:gd name="T12" fmla="*/ 2 w 11"/>
                  <a:gd name="T13" fmla="*/ 0 h 3"/>
                  <a:gd name="T14" fmla="*/ 2 w 11"/>
                  <a:gd name="T15" fmla="*/ 2 h 3"/>
                  <a:gd name="T16" fmla="*/ 0 w 11"/>
                  <a:gd name="T17" fmla="*/ 3 h 3"/>
                  <a:gd name="T18" fmla="*/ 11 w 11"/>
                  <a:gd name="T19" fmla="*/ 3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3"/>
                  <a:gd name="T32" fmla="*/ 11 w 11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3">
                    <a:moveTo>
                      <a:pt x="11" y="3"/>
                    </a:move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" name="Freeform 1200"/>
              <p:cNvSpPr>
                <a:spLocks/>
              </p:cNvSpPr>
              <p:nvPr/>
            </p:nvSpPr>
            <p:spPr bwMode="auto">
              <a:xfrm>
                <a:off x="4046" y="2810"/>
                <a:ext cx="4" cy="11"/>
              </a:xfrm>
              <a:custGeom>
                <a:avLst/>
                <a:gdLst>
                  <a:gd name="T0" fmla="*/ 4 w 4"/>
                  <a:gd name="T1" fmla="*/ 0 h 11"/>
                  <a:gd name="T2" fmla="*/ 2 w 4"/>
                  <a:gd name="T3" fmla="*/ 1 h 11"/>
                  <a:gd name="T4" fmla="*/ 0 w 4"/>
                  <a:gd name="T5" fmla="*/ 1 h 11"/>
                  <a:gd name="T6" fmla="*/ 0 w 4"/>
                  <a:gd name="T7" fmla="*/ 3 h 11"/>
                  <a:gd name="T8" fmla="*/ 0 w 4"/>
                  <a:gd name="T9" fmla="*/ 5 h 11"/>
                  <a:gd name="T10" fmla="*/ 0 w 4"/>
                  <a:gd name="T11" fmla="*/ 7 h 11"/>
                  <a:gd name="T12" fmla="*/ 0 w 4"/>
                  <a:gd name="T13" fmla="*/ 9 h 11"/>
                  <a:gd name="T14" fmla="*/ 2 w 4"/>
                  <a:gd name="T15" fmla="*/ 11 h 11"/>
                  <a:gd name="T16" fmla="*/ 4 w 4"/>
                  <a:gd name="T17" fmla="*/ 11 h 11"/>
                  <a:gd name="T18" fmla="*/ 4 w 4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1"/>
                  <a:gd name="T32" fmla="*/ 4 w 4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1">
                    <a:moveTo>
                      <a:pt x="4" y="0"/>
                    </a:moveTo>
                    <a:lnTo>
                      <a:pt x="2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" name="Freeform 1201"/>
              <p:cNvSpPr>
                <a:spLocks/>
              </p:cNvSpPr>
              <p:nvPr/>
            </p:nvSpPr>
            <p:spPr bwMode="auto">
              <a:xfrm>
                <a:off x="4050" y="2810"/>
                <a:ext cx="41" cy="11"/>
              </a:xfrm>
              <a:custGeom>
                <a:avLst/>
                <a:gdLst>
                  <a:gd name="T0" fmla="*/ 41 w 41"/>
                  <a:gd name="T1" fmla="*/ 5 h 11"/>
                  <a:gd name="T2" fmla="*/ 41 w 41"/>
                  <a:gd name="T3" fmla="*/ 0 h 11"/>
                  <a:gd name="T4" fmla="*/ 0 w 41"/>
                  <a:gd name="T5" fmla="*/ 0 h 11"/>
                  <a:gd name="T6" fmla="*/ 0 w 41"/>
                  <a:gd name="T7" fmla="*/ 11 h 11"/>
                  <a:gd name="T8" fmla="*/ 41 w 41"/>
                  <a:gd name="T9" fmla="*/ 11 h 11"/>
                  <a:gd name="T10" fmla="*/ 41 w 41"/>
                  <a:gd name="T11" fmla="*/ 5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11"/>
                  <a:gd name="T20" fmla="*/ 41 w 4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11">
                    <a:moveTo>
                      <a:pt x="41" y="5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41" y="11"/>
                    </a:lnTo>
                    <a:lnTo>
                      <a:pt x="4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" name="Freeform 1202"/>
              <p:cNvSpPr>
                <a:spLocks/>
              </p:cNvSpPr>
              <p:nvPr/>
            </p:nvSpPr>
            <p:spPr bwMode="auto">
              <a:xfrm>
                <a:off x="4091" y="2810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3 h 11"/>
                  <a:gd name="T12" fmla="*/ 4 w 6"/>
                  <a:gd name="T13" fmla="*/ 1 h 11"/>
                  <a:gd name="T14" fmla="*/ 2 w 6"/>
                  <a:gd name="T15" fmla="*/ 1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" name="Freeform 1203"/>
              <p:cNvSpPr>
                <a:spLocks/>
              </p:cNvSpPr>
              <p:nvPr/>
            </p:nvSpPr>
            <p:spPr bwMode="auto">
              <a:xfrm>
                <a:off x="4346" y="2789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4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5 h 11"/>
                  <a:gd name="T10" fmla="*/ 6 w 6"/>
                  <a:gd name="T11" fmla="*/ 4 h 11"/>
                  <a:gd name="T12" fmla="*/ 4 w 6"/>
                  <a:gd name="T13" fmla="*/ 2 h 11"/>
                  <a:gd name="T14" fmla="*/ 0 w 6"/>
                  <a:gd name="T15" fmla="*/ 0 h 11"/>
                  <a:gd name="T16" fmla="*/ 0 w 6"/>
                  <a:gd name="T17" fmla="*/ 11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0" y="11"/>
                    </a:moveTo>
                    <a:lnTo>
                      <a:pt x="4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" name="Freeform 1204"/>
              <p:cNvSpPr>
                <a:spLocks/>
              </p:cNvSpPr>
              <p:nvPr/>
            </p:nvSpPr>
            <p:spPr bwMode="auto">
              <a:xfrm>
                <a:off x="4321" y="2789"/>
                <a:ext cx="25" cy="26"/>
              </a:xfrm>
              <a:custGeom>
                <a:avLst/>
                <a:gdLst>
                  <a:gd name="T0" fmla="*/ 10 w 25"/>
                  <a:gd name="T1" fmla="*/ 26 h 26"/>
                  <a:gd name="T2" fmla="*/ 10 w 25"/>
                  <a:gd name="T3" fmla="*/ 22 h 26"/>
                  <a:gd name="T4" fmla="*/ 12 w 25"/>
                  <a:gd name="T5" fmla="*/ 21 h 26"/>
                  <a:gd name="T6" fmla="*/ 14 w 25"/>
                  <a:gd name="T7" fmla="*/ 17 h 26"/>
                  <a:gd name="T8" fmla="*/ 16 w 25"/>
                  <a:gd name="T9" fmla="*/ 15 h 26"/>
                  <a:gd name="T10" fmla="*/ 17 w 25"/>
                  <a:gd name="T11" fmla="*/ 13 h 26"/>
                  <a:gd name="T12" fmla="*/ 19 w 25"/>
                  <a:gd name="T13" fmla="*/ 11 h 26"/>
                  <a:gd name="T14" fmla="*/ 23 w 25"/>
                  <a:gd name="T15" fmla="*/ 11 h 26"/>
                  <a:gd name="T16" fmla="*/ 25 w 25"/>
                  <a:gd name="T17" fmla="*/ 11 h 26"/>
                  <a:gd name="T18" fmla="*/ 25 w 25"/>
                  <a:gd name="T19" fmla="*/ 0 h 26"/>
                  <a:gd name="T20" fmla="*/ 21 w 25"/>
                  <a:gd name="T21" fmla="*/ 2 h 26"/>
                  <a:gd name="T22" fmla="*/ 16 w 25"/>
                  <a:gd name="T23" fmla="*/ 2 h 26"/>
                  <a:gd name="T24" fmla="*/ 12 w 25"/>
                  <a:gd name="T25" fmla="*/ 5 h 26"/>
                  <a:gd name="T26" fmla="*/ 8 w 25"/>
                  <a:gd name="T27" fmla="*/ 7 h 26"/>
                  <a:gd name="T28" fmla="*/ 4 w 25"/>
                  <a:gd name="T29" fmla="*/ 11 h 26"/>
                  <a:gd name="T30" fmla="*/ 2 w 25"/>
                  <a:gd name="T31" fmla="*/ 17 h 26"/>
                  <a:gd name="T32" fmla="*/ 0 w 25"/>
                  <a:gd name="T33" fmla="*/ 21 h 26"/>
                  <a:gd name="T34" fmla="*/ 0 w 25"/>
                  <a:gd name="T35" fmla="*/ 26 h 26"/>
                  <a:gd name="T36" fmla="*/ 10 w 25"/>
                  <a:gd name="T37" fmla="*/ 26 h 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6"/>
                  <a:gd name="T59" fmla="*/ 25 w 25"/>
                  <a:gd name="T60" fmla="*/ 26 h 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6">
                    <a:moveTo>
                      <a:pt x="10" y="26"/>
                    </a:moveTo>
                    <a:lnTo>
                      <a:pt x="10" y="22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7" y="13"/>
                    </a:lnTo>
                    <a:lnTo>
                      <a:pt x="19" y="11"/>
                    </a:lnTo>
                    <a:lnTo>
                      <a:pt x="23" y="11"/>
                    </a:lnTo>
                    <a:lnTo>
                      <a:pt x="25" y="11"/>
                    </a:lnTo>
                    <a:lnTo>
                      <a:pt x="25" y="0"/>
                    </a:lnTo>
                    <a:lnTo>
                      <a:pt x="21" y="2"/>
                    </a:lnTo>
                    <a:lnTo>
                      <a:pt x="16" y="2"/>
                    </a:lnTo>
                    <a:lnTo>
                      <a:pt x="12" y="5"/>
                    </a:lnTo>
                    <a:lnTo>
                      <a:pt x="8" y="7"/>
                    </a:lnTo>
                    <a:lnTo>
                      <a:pt x="4" y="11"/>
                    </a:lnTo>
                    <a:lnTo>
                      <a:pt x="2" y="17"/>
                    </a:lnTo>
                    <a:lnTo>
                      <a:pt x="0" y="21"/>
                    </a:lnTo>
                    <a:lnTo>
                      <a:pt x="0" y="26"/>
                    </a:lnTo>
                    <a:lnTo>
                      <a:pt x="1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" name="Freeform 1205"/>
              <p:cNvSpPr>
                <a:spLocks/>
              </p:cNvSpPr>
              <p:nvPr/>
            </p:nvSpPr>
            <p:spPr bwMode="auto">
              <a:xfrm>
                <a:off x="4321" y="2815"/>
                <a:ext cx="25" cy="27"/>
              </a:xfrm>
              <a:custGeom>
                <a:avLst/>
                <a:gdLst>
                  <a:gd name="T0" fmla="*/ 25 w 25"/>
                  <a:gd name="T1" fmla="*/ 15 h 27"/>
                  <a:gd name="T2" fmla="*/ 23 w 25"/>
                  <a:gd name="T3" fmla="*/ 15 h 27"/>
                  <a:gd name="T4" fmla="*/ 19 w 25"/>
                  <a:gd name="T5" fmla="*/ 15 h 27"/>
                  <a:gd name="T6" fmla="*/ 17 w 25"/>
                  <a:gd name="T7" fmla="*/ 13 h 27"/>
                  <a:gd name="T8" fmla="*/ 16 w 25"/>
                  <a:gd name="T9" fmla="*/ 12 h 27"/>
                  <a:gd name="T10" fmla="*/ 14 w 25"/>
                  <a:gd name="T11" fmla="*/ 10 h 27"/>
                  <a:gd name="T12" fmla="*/ 12 w 25"/>
                  <a:gd name="T13" fmla="*/ 6 h 27"/>
                  <a:gd name="T14" fmla="*/ 10 w 25"/>
                  <a:gd name="T15" fmla="*/ 4 h 27"/>
                  <a:gd name="T16" fmla="*/ 10 w 25"/>
                  <a:gd name="T17" fmla="*/ 0 h 27"/>
                  <a:gd name="T18" fmla="*/ 0 w 25"/>
                  <a:gd name="T19" fmla="*/ 0 h 27"/>
                  <a:gd name="T20" fmla="*/ 0 w 25"/>
                  <a:gd name="T21" fmla="*/ 6 h 27"/>
                  <a:gd name="T22" fmla="*/ 2 w 25"/>
                  <a:gd name="T23" fmla="*/ 10 h 27"/>
                  <a:gd name="T24" fmla="*/ 4 w 25"/>
                  <a:gd name="T25" fmla="*/ 15 h 27"/>
                  <a:gd name="T26" fmla="*/ 8 w 25"/>
                  <a:gd name="T27" fmla="*/ 19 h 27"/>
                  <a:gd name="T28" fmla="*/ 12 w 25"/>
                  <a:gd name="T29" fmla="*/ 21 h 27"/>
                  <a:gd name="T30" fmla="*/ 16 w 25"/>
                  <a:gd name="T31" fmla="*/ 23 h 27"/>
                  <a:gd name="T32" fmla="*/ 21 w 25"/>
                  <a:gd name="T33" fmla="*/ 25 h 27"/>
                  <a:gd name="T34" fmla="*/ 25 w 25"/>
                  <a:gd name="T35" fmla="*/ 27 h 27"/>
                  <a:gd name="T36" fmla="*/ 25 w 25"/>
                  <a:gd name="T37" fmla="*/ 15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7"/>
                  <a:gd name="T59" fmla="*/ 25 w 25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7">
                    <a:moveTo>
                      <a:pt x="25" y="15"/>
                    </a:moveTo>
                    <a:lnTo>
                      <a:pt x="23" y="15"/>
                    </a:lnTo>
                    <a:lnTo>
                      <a:pt x="19" y="15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2" y="6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4" y="15"/>
                    </a:lnTo>
                    <a:lnTo>
                      <a:pt x="8" y="19"/>
                    </a:lnTo>
                    <a:lnTo>
                      <a:pt x="12" y="21"/>
                    </a:lnTo>
                    <a:lnTo>
                      <a:pt x="16" y="23"/>
                    </a:lnTo>
                    <a:lnTo>
                      <a:pt x="21" y="25"/>
                    </a:lnTo>
                    <a:lnTo>
                      <a:pt x="25" y="27"/>
                    </a:lnTo>
                    <a:lnTo>
                      <a:pt x="25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" name="Freeform 1206"/>
              <p:cNvSpPr>
                <a:spLocks/>
              </p:cNvSpPr>
              <p:nvPr/>
            </p:nvSpPr>
            <p:spPr bwMode="auto">
              <a:xfrm>
                <a:off x="4346" y="2830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4 w 6"/>
                  <a:gd name="T3" fmla="*/ 10 h 12"/>
                  <a:gd name="T4" fmla="*/ 6 w 6"/>
                  <a:gd name="T5" fmla="*/ 8 h 12"/>
                  <a:gd name="T6" fmla="*/ 6 w 6"/>
                  <a:gd name="T7" fmla="*/ 6 h 12"/>
                  <a:gd name="T8" fmla="*/ 6 w 6"/>
                  <a:gd name="T9" fmla="*/ 4 h 12"/>
                  <a:gd name="T10" fmla="*/ 4 w 6"/>
                  <a:gd name="T11" fmla="*/ 2 h 12"/>
                  <a:gd name="T12" fmla="*/ 4 w 6"/>
                  <a:gd name="T13" fmla="*/ 0 h 12"/>
                  <a:gd name="T14" fmla="*/ 0 w 6"/>
                  <a:gd name="T15" fmla="*/ 0 h 12"/>
                  <a:gd name="T16" fmla="*/ 0 w 6"/>
                  <a:gd name="T17" fmla="*/ 12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2"/>
                  <a:gd name="T29" fmla="*/ 6 w 6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2">
                    <a:moveTo>
                      <a:pt x="0" y="12"/>
                    </a:move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" name="Freeform 1207"/>
              <p:cNvSpPr>
                <a:spLocks/>
              </p:cNvSpPr>
              <p:nvPr/>
            </p:nvSpPr>
            <p:spPr bwMode="auto">
              <a:xfrm>
                <a:off x="4346" y="2749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2 h 10"/>
                  <a:gd name="T14" fmla="*/ 4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" name="Freeform 1208"/>
              <p:cNvSpPr>
                <a:spLocks/>
              </p:cNvSpPr>
              <p:nvPr/>
            </p:nvSpPr>
            <p:spPr bwMode="auto">
              <a:xfrm>
                <a:off x="4321" y="2749"/>
                <a:ext cx="25" cy="25"/>
              </a:xfrm>
              <a:custGeom>
                <a:avLst/>
                <a:gdLst>
                  <a:gd name="T0" fmla="*/ 10 w 25"/>
                  <a:gd name="T1" fmla="*/ 25 h 25"/>
                  <a:gd name="T2" fmla="*/ 10 w 25"/>
                  <a:gd name="T3" fmla="*/ 23 h 25"/>
                  <a:gd name="T4" fmla="*/ 12 w 25"/>
                  <a:gd name="T5" fmla="*/ 19 h 25"/>
                  <a:gd name="T6" fmla="*/ 14 w 25"/>
                  <a:gd name="T7" fmla="*/ 17 h 25"/>
                  <a:gd name="T8" fmla="*/ 16 w 25"/>
                  <a:gd name="T9" fmla="*/ 15 h 25"/>
                  <a:gd name="T10" fmla="*/ 17 w 25"/>
                  <a:gd name="T11" fmla="*/ 13 h 25"/>
                  <a:gd name="T12" fmla="*/ 19 w 25"/>
                  <a:gd name="T13" fmla="*/ 12 h 25"/>
                  <a:gd name="T14" fmla="*/ 23 w 25"/>
                  <a:gd name="T15" fmla="*/ 10 h 25"/>
                  <a:gd name="T16" fmla="*/ 25 w 25"/>
                  <a:gd name="T17" fmla="*/ 10 h 25"/>
                  <a:gd name="T18" fmla="*/ 25 w 25"/>
                  <a:gd name="T19" fmla="*/ 0 h 25"/>
                  <a:gd name="T20" fmla="*/ 21 w 25"/>
                  <a:gd name="T21" fmla="*/ 0 h 25"/>
                  <a:gd name="T22" fmla="*/ 16 w 25"/>
                  <a:gd name="T23" fmla="*/ 2 h 25"/>
                  <a:gd name="T24" fmla="*/ 12 w 25"/>
                  <a:gd name="T25" fmla="*/ 4 h 25"/>
                  <a:gd name="T26" fmla="*/ 8 w 25"/>
                  <a:gd name="T27" fmla="*/ 8 h 25"/>
                  <a:gd name="T28" fmla="*/ 4 w 25"/>
                  <a:gd name="T29" fmla="*/ 12 h 25"/>
                  <a:gd name="T30" fmla="*/ 2 w 25"/>
                  <a:gd name="T31" fmla="*/ 15 h 25"/>
                  <a:gd name="T32" fmla="*/ 0 w 25"/>
                  <a:gd name="T33" fmla="*/ 21 h 25"/>
                  <a:gd name="T34" fmla="*/ 0 w 25"/>
                  <a:gd name="T35" fmla="*/ 25 h 25"/>
                  <a:gd name="T36" fmla="*/ 10 w 25"/>
                  <a:gd name="T37" fmla="*/ 25 h 2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5"/>
                  <a:gd name="T59" fmla="*/ 25 w 25"/>
                  <a:gd name="T60" fmla="*/ 25 h 2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5">
                    <a:moveTo>
                      <a:pt x="10" y="25"/>
                    </a:moveTo>
                    <a:lnTo>
                      <a:pt x="10" y="23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3" y="10"/>
                    </a:lnTo>
                    <a:lnTo>
                      <a:pt x="25" y="10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8" y="8"/>
                    </a:lnTo>
                    <a:lnTo>
                      <a:pt x="4" y="12"/>
                    </a:lnTo>
                    <a:lnTo>
                      <a:pt x="2" y="15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" name="Freeform 1209"/>
              <p:cNvSpPr>
                <a:spLocks/>
              </p:cNvSpPr>
              <p:nvPr/>
            </p:nvSpPr>
            <p:spPr bwMode="auto">
              <a:xfrm>
                <a:off x="4321" y="2774"/>
                <a:ext cx="25" cy="26"/>
              </a:xfrm>
              <a:custGeom>
                <a:avLst/>
                <a:gdLst>
                  <a:gd name="T0" fmla="*/ 25 w 25"/>
                  <a:gd name="T1" fmla="*/ 17 h 26"/>
                  <a:gd name="T2" fmla="*/ 23 w 25"/>
                  <a:gd name="T3" fmla="*/ 15 h 26"/>
                  <a:gd name="T4" fmla="*/ 19 w 25"/>
                  <a:gd name="T5" fmla="*/ 15 h 26"/>
                  <a:gd name="T6" fmla="*/ 17 w 25"/>
                  <a:gd name="T7" fmla="*/ 13 h 26"/>
                  <a:gd name="T8" fmla="*/ 16 w 25"/>
                  <a:gd name="T9" fmla="*/ 11 h 26"/>
                  <a:gd name="T10" fmla="*/ 14 w 25"/>
                  <a:gd name="T11" fmla="*/ 9 h 26"/>
                  <a:gd name="T12" fmla="*/ 12 w 25"/>
                  <a:gd name="T13" fmla="*/ 7 h 26"/>
                  <a:gd name="T14" fmla="*/ 10 w 25"/>
                  <a:gd name="T15" fmla="*/ 3 h 26"/>
                  <a:gd name="T16" fmla="*/ 10 w 25"/>
                  <a:gd name="T17" fmla="*/ 0 h 26"/>
                  <a:gd name="T18" fmla="*/ 0 w 25"/>
                  <a:gd name="T19" fmla="*/ 0 h 26"/>
                  <a:gd name="T20" fmla="*/ 0 w 25"/>
                  <a:gd name="T21" fmla="*/ 5 h 26"/>
                  <a:gd name="T22" fmla="*/ 2 w 25"/>
                  <a:gd name="T23" fmla="*/ 11 h 26"/>
                  <a:gd name="T24" fmla="*/ 4 w 25"/>
                  <a:gd name="T25" fmla="*/ 15 h 26"/>
                  <a:gd name="T26" fmla="*/ 8 w 25"/>
                  <a:gd name="T27" fmla="*/ 19 h 26"/>
                  <a:gd name="T28" fmla="*/ 12 w 25"/>
                  <a:gd name="T29" fmla="*/ 22 h 26"/>
                  <a:gd name="T30" fmla="*/ 16 w 25"/>
                  <a:gd name="T31" fmla="*/ 24 h 26"/>
                  <a:gd name="T32" fmla="*/ 21 w 25"/>
                  <a:gd name="T33" fmla="*/ 26 h 26"/>
                  <a:gd name="T34" fmla="*/ 25 w 25"/>
                  <a:gd name="T35" fmla="*/ 26 h 26"/>
                  <a:gd name="T36" fmla="*/ 25 w 25"/>
                  <a:gd name="T37" fmla="*/ 17 h 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6"/>
                  <a:gd name="T59" fmla="*/ 25 w 25"/>
                  <a:gd name="T60" fmla="*/ 26 h 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6">
                    <a:moveTo>
                      <a:pt x="25" y="17"/>
                    </a:moveTo>
                    <a:lnTo>
                      <a:pt x="23" y="15"/>
                    </a:lnTo>
                    <a:lnTo>
                      <a:pt x="19" y="15"/>
                    </a:lnTo>
                    <a:lnTo>
                      <a:pt x="17" y="13"/>
                    </a:lnTo>
                    <a:lnTo>
                      <a:pt x="16" y="11"/>
                    </a:lnTo>
                    <a:lnTo>
                      <a:pt x="14" y="9"/>
                    </a:lnTo>
                    <a:lnTo>
                      <a:pt x="12" y="7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2" y="11"/>
                    </a:lnTo>
                    <a:lnTo>
                      <a:pt x="4" y="15"/>
                    </a:lnTo>
                    <a:lnTo>
                      <a:pt x="8" y="19"/>
                    </a:lnTo>
                    <a:lnTo>
                      <a:pt x="12" y="22"/>
                    </a:lnTo>
                    <a:lnTo>
                      <a:pt x="16" y="24"/>
                    </a:lnTo>
                    <a:lnTo>
                      <a:pt x="21" y="26"/>
                    </a:lnTo>
                    <a:lnTo>
                      <a:pt x="25" y="26"/>
                    </a:lnTo>
                    <a:lnTo>
                      <a:pt x="2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7" name="Freeform 1210"/>
              <p:cNvSpPr>
                <a:spLocks/>
              </p:cNvSpPr>
              <p:nvPr/>
            </p:nvSpPr>
            <p:spPr bwMode="auto">
              <a:xfrm>
                <a:off x="4346" y="2791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4 w 6"/>
                  <a:gd name="T5" fmla="*/ 7 h 9"/>
                  <a:gd name="T6" fmla="*/ 6 w 6"/>
                  <a:gd name="T7" fmla="*/ 5 h 9"/>
                  <a:gd name="T8" fmla="*/ 6 w 6"/>
                  <a:gd name="T9" fmla="*/ 3 h 9"/>
                  <a:gd name="T10" fmla="*/ 6 w 6"/>
                  <a:gd name="T11" fmla="*/ 2 h 9"/>
                  <a:gd name="T12" fmla="*/ 4 w 6"/>
                  <a:gd name="T13" fmla="*/ 0 h 9"/>
                  <a:gd name="T14" fmla="*/ 0 w 6"/>
                  <a:gd name="T15" fmla="*/ 0 h 9"/>
                  <a:gd name="T16" fmla="*/ 0 w 6"/>
                  <a:gd name="T17" fmla="*/ 9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9"/>
                  <a:gd name="T29" fmla="*/ 6 w 6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8" name="Freeform 1211"/>
              <p:cNvSpPr>
                <a:spLocks/>
              </p:cNvSpPr>
              <p:nvPr/>
            </p:nvSpPr>
            <p:spPr bwMode="auto">
              <a:xfrm>
                <a:off x="4346" y="2708"/>
                <a:ext cx="6" cy="9"/>
              </a:xfrm>
              <a:custGeom>
                <a:avLst/>
                <a:gdLst>
                  <a:gd name="T0" fmla="*/ 0 w 6"/>
                  <a:gd name="T1" fmla="*/ 9 h 9"/>
                  <a:gd name="T2" fmla="*/ 4 w 6"/>
                  <a:gd name="T3" fmla="*/ 9 h 9"/>
                  <a:gd name="T4" fmla="*/ 4 w 6"/>
                  <a:gd name="T5" fmla="*/ 7 h 9"/>
                  <a:gd name="T6" fmla="*/ 6 w 6"/>
                  <a:gd name="T7" fmla="*/ 7 h 9"/>
                  <a:gd name="T8" fmla="*/ 6 w 6"/>
                  <a:gd name="T9" fmla="*/ 5 h 9"/>
                  <a:gd name="T10" fmla="*/ 6 w 6"/>
                  <a:gd name="T11" fmla="*/ 3 h 9"/>
                  <a:gd name="T12" fmla="*/ 4 w 6"/>
                  <a:gd name="T13" fmla="*/ 2 h 9"/>
                  <a:gd name="T14" fmla="*/ 4 w 6"/>
                  <a:gd name="T15" fmla="*/ 0 h 9"/>
                  <a:gd name="T16" fmla="*/ 0 w 6"/>
                  <a:gd name="T17" fmla="*/ 0 h 9"/>
                  <a:gd name="T18" fmla="*/ 0 w 6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9"/>
                  <a:gd name="T32" fmla="*/ 6 w 6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9">
                    <a:moveTo>
                      <a:pt x="0" y="9"/>
                    </a:moveTo>
                    <a:lnTo>
                      <a:pt x="4" y="9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9" name="Freeform 1212"/>
              <p:cNvSpPr>
                <a:spLocks/>
              </p:cNvSpPr>
              <p:nvPr/>
            </p:nvSpPr>
            <p:spPr bwMode="auto">
              <a:xfrm>
                <a:off x="4321" y="2708"/>
                <a:ext cx="25" cy="24"/>
              </a:xfrm>
              <a:custGeom>
                <a:avLst/>
                <a:gdLst>
                  <a:gd name="T0" fmla="*/ 10 w 25"/>
                  <a:gd name="T1" fmla="*/ 24 h 24"/>
                  <a:gd name="T2" fmla="*/ 10 w 25"/>
                  <a:gd name="T3" fmla="*/ 22 h 24"/>
                  <a:gd name="T4" fmla="*/ 12 w 25"/>
                  <a:gd name="T5" fmla="*/ 19 h 24"/>
                  <a:gd name="T6" fmla="*/ 14 w 25"/>
                  <a:gd name="T7" fmla="*/ 17 h 24"/>
                  <a:gd name="T8" fmla="*/ 16 w 25"/>
                  <a:gd name="T9" fmla="*/ 15 h 24"/>
                  <a:gd name="T10" fmla="*/ 17 w 25"/>
                  <a:gd name="T11" fmla="*/ 13 h 24"/>
                  <a:gd name="T12" fmla="*/ 19 w 25"/>
                  <a:gd name="T13" fmla="*/ 11 h 24"/>
                  <a:gd name="T14" fmla="*/ 23 w 25"/>
                  <a:gd name="T15" fmla="*/ 9 h 24"/>
                  <a:gd name="T16" fmla="*/ 25 w 25"/>
                  <a:gd name="T17" fmla="*/ 9 h 24"/>
                  <a:gd name="T18" fmla="*/ 25 w 25"/>
                  <a:gd name="T19" fmla="*/ 0 h 24"/>
                  <a:gd name="T20" fmla="*/ 21 w 25"/>
                  <a:gd name="T21" fmla="*/ 0 h 24"/>
                  <a:gd name="T22" fmla="*/ 16 w 25"/>
                  <a:gd name="T23" fmla="*/ 2 h 24"/>
                  <a:gd name="T24" fmla="*/ 12 w 25"/>
                  <a:gd name="T25" fmla="*/ 3 h 24"/>
                  <a:gd name="T26" fmla="*/ 8 w 25"/>
                  <a:gd name="T27" fmla="*/ 7 h 24"/>
                  <a:gd name="T28" fmla="*/ 4 w 25"/>
                  <a:gd name="T29" fmla="*/ 11 h 24"/>
                  <a:gd name="T30" fmla="*/ 2 w 25"/>
                  <a:gd name="T31" fmla="*/ 15 h 24"/>
                  <a:gd name="T32" fmla="*/ 0 w 25"/>
                  <a:gd name="T33" fmla="*/ 20 h 24"/>
                  <a:gd name="T34" fmla="*/ 0 w 25"/>
                  <a:gd name="T35" fmla="*/ 24 h 24"/>
                  <a:gd name="T36" fmla="*/ 10 w 25"/>
                  <a:gd name="T37" fmla="*/ 24 h 2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4"/>
                  <a:gd name="T59" fmla="*/ 25 w 25"/>
                  <a:gd name="T60" fmla="*/ 24 h 2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4">
                    <a:moveTo>
                      <a:pt x="10" y="24"/>
                    </a:moveTo>
                    <a:lnTo>
                      <a:pt x="10" y="22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7" y="13"/>
                    </a:lnTo>
                    <a:lnTo>
                      <a:pt x="19" y="11"/>
                    </a:lnTo>
                    <a:lnTo>
                      <a:pt x="23" y="9"/>
                    </a:lnTo>
                    <a:lnTo>
                      <a:pt x="25" y="9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7"/>
                    </a:lnTo>
                    <a:lnTo>
                      <a:pt x="4" y="11"/>
                    </a:lnTo>
                    <a:lnTo>
                      <a:pt x="2" y="15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1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0" name="Freeform 1213"/>
              <p:cNvSpPr>
                <a:spLocks/>
              </p:cNvSpPr>
              <p:nvPr/>
            </p:nvSpPr>
            <p:spPr bwMode="auto">
              <a:xfrm>
                <a:off x="4321" y="2732"/>
                <a:ext cx="25" cy="27"/>
              </a:xfrm>
              <a:custGeom>
                <a:avLst/>
                <a:gdLst>
                  <a:gd name="T0" fmla="*/ 25 w 25"/>
                  <a:gd name="T1" fmla="*/ 17 h 27"/>
                  <a:gd name="T2" fmla="*/ 23 w 25"/>
                  <a:gd name="T3" fmla="*/ 15 h 27"/>
                  <a:gd name="T4" fmla="*/ 19 w 25"/>
                  <a:gd name="T5" fmla="*/ 15 h 27"/>
                  <a:gd name="T6" fmla="*/ 17 w 25"/>
                  <a:gd name="T7" fmla="*/ 13 h 27"/>
                  <a:gd name="T8" fmla="*/ 16 w 25"/>
                  <a:gd name="T9" fmla="*/ 12 h 27"/>
                  <a:gd name="T10" fmla="*/ 14 w 25"/>
                  <a:gd name="T11" fmla="*/ 10 h 27"/>
                  <a:gd name="T12" fmla="*/ 12 w 25"/>
                  <a:gd name="T13" fmla="*/ 8 h 27"/>
                  <a:gd name="T14" fmla="*/ 10 w 25"/>
                  <a:gd name="T15" fmla="*/ 4 h 27"/>
                  <a:gd name="T16" fmla="*/ 10 w 25"/>
                  <a:gd name="T17" fmla="*/ 0 h 27"/>
                  <a:gd name="T18" fmla="*/ 0 w 25"/>
                  <a:gd name="T19" fmla="*/ 0 h 27"/>
                  <a:gd name="T20" fmla="*/ 0 w 25"/>
                  <a:gd name="T21" fmla="*/ 6 h 27"/>
                  <a:gd name="T22" fmla="*/ 2 w 25"/>
                  <a:gd name="T23" fmla="*/ 12 h 27"/>
                  <a:gd name="T24" fmla="*/ 4 w 25"/>
                  <a:gd name="T25" fmla="*/ 15 h 27"/>
                  <a:gd name="T26" fmla="*/ 8 w 25"/>
                  <a:gd name="T27" fmla="*/ 19 h 27"/>
                  <a:gd name="T28" fmla="*/ 12 w 25"/>
                  <a:gd name="T29" fmla="*/ 23 h 27"/>
                  <a:gd name="T30" fmla="*/ 16 w 25"/>
                  <a:gd name="T31" fmla="*/ 25 h 27"/>
                  <a:gd name="T32" fmla="*/ 21 w 25"/>
                  <a:gd name="T33" fmla="*/ 27 h 27"/>
                  <a:gd name="T34" fmla="*/ 25 w 25"/>
                  <a:gd name="T35" fmla="*/ 27 h 27"/>
                  <a:gd name="T36" fmla="*/ 25 w 25"/>
                  <a:gd name="T37" fmla="*/ 17 h 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5"/>
                  <a:gd name="T58" fmla="*/ 0 h 27"/>
                  <a:gd name="T59" fmla="*/ 25 w 25"/>
                  <a:gd name="T60" fmla="*/ 27 h 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5" h="27">
                    <a:moveTo>
                      <a:pt x="25" y="17"/>
                    </a:moveTo>
                    <a:lnTo>
                      <a:pt x="23" y="15"/>
                    </a:lnTo>
                    <a:lnTo>
                      <a:pt x="19" y="15"/>
                    </a:lnTo>
                    <a:lnTo>
                      <a:pt x="17" y="13"/>
                    </a:lnTo>
                    <a:lnTo>
                      <a:pt x="16" y="12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4" y="15"/>
                    </a:lnTo>
                    <a:lnTo>
                      <a:pt x="8" y="19"/>
                    </a:lnTo>
                    <a:lnTo>
                      <a:pt x="12" y="23"/>
                    </a:lnTo>
                    <a:lnTo>
                      <a:pt x="16" y="25"/>
                    </a:lnTo>
                    <a:lnTo>
                      <a:pt x="21" y="27"/>
                    </a:lnTo>
                    <a:lnTo>
                      <a:pt x="25" y="27"/>
                    </a:lnTo>
                    <a:lnTo>
                      <a:pt x="2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1" name="Freeform 1214"/>
              <p:cNvSpPr>
                <a:spLocks/>
              </p:cNvSpPr>
              <p:nvPr/>
            </p:nvSpPr>
            <p:spPr bwMode="auto">
              <a:xfrm>
                <a:off x="4346" y="2749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4 w 6"/>
                  <a:gd name="T3" fmla="*/ 10 h 10"/>
                  <a:gd name="T4" fmla="*/ 4 w 6"/>
                  <a:gd name="T5" fmla="*/ 8 h 10"/>
                  <a:gd name="T6" fmla="*/ 6 w 6"/>
                  <a:gd name="T7" fmla="*/ 6 h 10"/>
                  <a:gd name="T8" fmla="*/ 6 w 6"/>
                  <a:gd name="T9" fmla="*/ 4 h 10"/>
                  <a:gd name="T10" fmla="*/ 6 w 6"/>
                  <a:gd name="T11" fmla="*/ 2 h 10"/>
                  <a:gd name="T12" fmla="*/ 4 w 6"/>
                  <a:gd name="T13" fmla="*/ 0 h 10"/>
                  <a:gd name="T14" fmla="*/ 0 w 6"/>
                  <a:gd name="T15" fmla="*/ 0 h 10"/>
                  <a:gd name="T16" fmla="*/ 0 w 6"/>
                  <a:gd name="T17" fmla="*/ 10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0"/>
                  <a:gd name="T29" fmla="*/ 6 w 6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0">
                    <a:moveTo>
                      <a:pt x="0" y="10"/>
                    </a:moveTo>
                    <a:lnTo>
                      <a:pt x="4" y="10"/>
                    </a:lnTo>
                    <a:lnTo>
                      <a:pt x="4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2" name="Freeform 1215"/>
              <p:cNvSpPr>
                <a:spLocks/>
              </p:cNvSpPr>
              <p:nvPr/>
            </p:nvSpPr>
            <p:spPr bwMode="auto">
              <a:xfrm>
                <a:off x="4342" y="2830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0 h 6"/>
                  <a:gd name="T8" fmla="*/ 4 w 10"/>
                  <a:gd name="T9" fmla="*/ 0 h 6"/>
                  <a:gd name="T10" fmla="*/ 2 w 10"/>
                  <a:gd name="T11" fmla="*/ 0 h 6"/>
                  <a:gd name="T12" fmla="*/ 0 w 10"/>
                  <a:gd name="T13" fmla="*/ 2 h 6"/>
                  <a:gd name="T14" fmla="*/ 0 w 10"/>
                  <a:gd name="T15" fmla="*/ 4 h 6"/>
                  <a:gd name="T16" fmla="*/ 0 w 10"/>
                  <a:gd name="T17" fmla="*/ 6 h 6"/>
                  <a:gd name="T18" fmla="*/ 10 w 10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3" name="Freeform 1216"/>
              <p:cNvSpPr>
                <a:spLocks/>
              </p:cNvSpPr>
              <p:nvPr/>
            </p:nvSpPr>
            <p:spPr bwMode="auto">
              <a:xfrm>
                <a:off x="4342" y="2836"/>
                <a:ext cx="10" cy="21"/>
              </a:xfrm>
              <a:custGeom>
                <a:avLst/>
                <a:gdLst>
                  <a:gd name="T0" fmla="*/ 4 w 10"/>
                  <a:gd name="T1" fmla="*/ 21 h 21"/>
                  <a:gd name="T2" fmla="*/ 10 w 10"/>
                  <a:gd name="T3" fmla="*/ 21 h 21"/>
                  <a:gd name="T4" fmla="*/ 10 w 10"/>
                  <a:gd name="T5" fmla="*/ 0 h 21"/>
                  <a:gd name="T6" fmla="*/ 0 w 10"/>
                  <a:gd name="T7" fmla="*/ 0 h 21"/>
                  <a:gd name="T8" fmla="*/ 0 w 10"/>
                  <a:gd name="T9" fmla="*/ 21 h 21"/>
                  <a:gd name="T10" fmla="*/ 4 w 10"/>
                  <a:gd name="T11" fmla="*/ 21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21"/>
                  <a:gd name="T20" fmla="*/ 10 w 10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21">
                    <a:moveTo>
                      <a:pt x="4" y="21"/>
                    </a:moveTo>
                    <a:lnTo>
                      <a:pt x="10" y="2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4" name="Freeform 1217"/>
              <p:cNvSpPr>
                <a:spLocks/>
              </p:cNvSpPr>
              <p:nvPr/>
            </p:nvSpPr>
            <p:spPr bwMode="auto">
              <a:xfrm>
                <a:off x="4342" y="2857"/>
                <a:ext cx="10" cy="4"/>
              </a:xfrm>
              <a:custGeom>
                <a:avLst/>
                <a:gdLst>
                  <a:gd name="T0" fmla="*/ 0 w 10"/>
                  <a:gd name="T1" fmla="*/ 0 h 4"/>
                  <a:gd name="T2" fmla="*/ 0 w 10"/>
                  <a:gd name="T3" fmla="*/ 2 h 4"/>
                  <a:gd name="T4" fmla="*/ 0 w 10"/>
                  <a:gd name="T5" fmla="*/ 4 h 4"/>
                  <a:gd name="T6" fmla="*/ 2 w 10"/>
                  <a:gd name="T7" fmla="*/ 4 h 4"/>
                  <a:gd name="T8" fmla="*/ 4 w 10"/>
                  <a:gd name="T9" fmla="*/ 4 h 4"/>
                  <a:gd name="T10" fmla="*/ 6 w 10"/>
                  <a:gd name="T11" fmla="*/ 4 h 4"/>
                  <a:gd name="T12" fmla="*/ 8 w 10"/>
                  <a:gd name="T13" fmla="*/ 4 h 4"/>
                  <a:gd name="T14" fmla="*/ 10 w 10"/>
                  <a:gd name="T15" fmla="*/ 2 h 4"/>
                  <a:gd name="T16" fmla="*/ 10 w 10"/>
                  <a:gd name="T17" fmla="*/ 0 h 4"/>
                  <a:gd name="T18" fmla="*/ 0 w 10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4"/>
                  <a:gd name="T32" fmla="*/ 10 w 10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5" name="Freeform 1218"/>
              <p:cNvSpPr>
                <a:spLocks/>
              </p:cNvSpPr>
              <p:nvPr/>
            </p:nvSpPr>
            <p:spPr bwMode="auto">
              <a:xfrm>
                <a:off x="4346" y="2851"/>
                <a:ext cx="6" cy="10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4 w 6"/>
                  <a:gd name="T5" fmla="*/ 10 h 10"/>
                  <a:gd name="T6" fmla="*/ 6 w 6"/>
                  <a:gd name="T7" fmla="*/ 8 h 10"/>
                  <a:gd name="T8" fmla="*/ 6 w 6"/>
                  <a:gd name="T9" fmla="*/ 6 h 10"/>
                  <a:gd name="T10" fmla="*/ 6 w 6"/>
                  <a:gd name="T11" fmla="*/ 4 h 10"/>
                  <a:gd name="T12" fmla="*/ 4 w 6"/>
                  <a:gd name="T13" fmla="*/ 2 h 10"/>
                  <a:gd name="T14" fmla="*/ 2 w 6"/>
                  <a:gd name="T15" fmla="*/ 0 h 10"/>
                  <a:gd name="T16" fmla="*/ 0 w 6"/>
                  <a:gd name="T17" fmla="*/ 0 h 10"/>
                  <a:gd name="T18" fmla="*/ 0 w 6"/>
                  <a:gd name="T19" fmla="*/ 1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6" name="Freeform 1219"/>
              <p:cNvSpPr>
                <a:spLocks/>
              </p:cNvSpPr>
              <p:nvPr/>
            </p:nvSpPr>
            <p:spPr bwMode="auto">
              <a:xfrm>
                <a:off x="4244" y="2851"/>
                <a:ext cx="102" cy="10"/>
              </a:xfrm>
              <a:custGeom>
                <a:avLst/>
                <a:gdLst>
                  <a:gd name="T0" fmla="*/ 0 w 102"/>
                  <a:gd name="T1" fmla="*/ 6 h 10"/>
                  <a:gd name="T2" fmla="*/ 0 w 102"/>
                  <a:gd name="T3" fmla="*/ 10 h 10"/>
                  <a:gd name="T4" fmla="*/ 102 w 102"/>
                  <a:gd name="T5" fmla="*/ 10 h 10"/>
                  <a:gd name="T6" fmla="*/ 102 w 102"/>
                  <a:gd name="T7" fmla="*/ 0 h 10"/>
                  <a:gd name="T8" fmla="*/ 0 w 102"/>
                  <a:gd name="T9" fmla="*/ 0 h 10"/>
                  <a:gd name="T10" fmla="*/ 0 w 102"/>
                  <a:gd name="T11" fmla="*/ 6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10"/>
                  <a:gd name="T20" fmla="*/ 102 w 102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10">
                    <a:moveTo>
                      <a:pt x="0" y="6"/>
                    </a:moveTo>
                    <a:lnTo>
                      <a:pt x="0" y="10"/>
                    </a:lnTo>
                    <a:lnTo>
                      <a:pt x="102" y="10"/>
                    </a:lnTo>
                    <a:lnTo>
                      <a:pt x="102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7" name="Freeform 1220"/>
              <p:cNvSpPr>
                <a:spLocks/>
              </p:cNvSpPr>
              <p:nvPr/>
            </p:nvSpPr>
            <p:spPr bwMode="auto">
              <a:xfrm>
                <a:off x="4238" y="2851"/>
                <a:ext cx="6" cy="10"/>
              </a:xfrm>
              <a:custGeom>
                <a:avLst/>
                <a:gdLst>
                  <a:gd name="T0" fmla="*/ 6 w 6"/>
                  <a:gd name="T1" fmla="*/ 0 h 10"/>
                  <a:gd name="T2" fmla="*/ 4 w 6"/>
                  <a:gd name="T3" fmla="*/ 0 h 10"/>
                  <a:gd name="T4" fmla="*/ 2 w 6"/>
                  <a:gd name="T5" fmla="*/ 2 h 10"/>
                  <a:gd name="T6" fmla="*/ 0 w 6"/>
                  <a:gd name="T7" fmla="*/ 4 h 10"/>
                  <a:gd name="T8" fmla="*/ 0 w 6"/>
                  <a:gd name="T9" fmla="*/ 6 h 10"/>
                  <a:gd name="T10" fmla="*/ 0 w 6"/>
                  <a:gd name="T11" fmla="*/ 8 h 10"/>
                  <a:gd name="T12" fmla="*/ 2 w 6"/>
                  <a:gd name="T13" fmla="*/ 10 h 10"/>
                  <a:gd name="T14" fmla="*/ 4 w 6"/>
                  <a:gd name="T15" fmla="*/ 10 h 10"/>
                  <a:gd name="T16" fmla="*/ 6 w 6"/>
                  <a:gd name="T17" fmla="*/ 10 h 10"/>
                  <a:gd name="T18" fmla="*/ 6 w 6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0"/>
                  <a:gd name="T32" fmla="*/ 6 w 6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0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8" name="Freeform 1221"/>
              <p:cNvSpPr>
                <a:spLocks/>
              </p:cNvSpPr>
              <p:nvPr/>
            </p:nvSpPr>
            <p:spPr bwMode="auto">
              <a:xfrm>
                <a:off x="4238" y="2857"/>
                <a:ext cx="12" cy="4"/>
              </a:xfrm>
              <a:custGeom>
                <a:avLst/>
                <a:gdLst>
                  <a:gd name="T0" fmla="*/ 0 w 12"/>
                  <a:gd name="T1" fmla="*/ 0 h 4"/>
                  <a:gd name="T2" fmla="*/ 0 w 12"/>
                  <a:gd name="T3" fmla="*/ 2 h 4"/>
                  <a:gd name="T4" fmla="*/ 2 w 12"/>
                  <a:gd name="T5" fmla="*/ 4 h 4"/>
                  <a:gd name="T6" fmla="*/ 4 w 12"/>
                  <a:gd name="T7" fmla="*/ 4 h 4"/>
                  <a:gd name="T8" fmla="*/ 6 w 12"/>
                  <a:gd name="T9" fmla="*/ 4 h 4"/>
                  <a:gd name="T10" fmla="*/ 8 w 12"/>
                  <a:gd name="T11" fmla="*/ 4 h 4"/>
                  <a:gd name="T12" fmla="*/ 10 w 12"/>
                  <a:gd name="T13" fmla="*/ 4 h 4"/>
                  <a:gd name="T14" fmla="*/ 10 w 12"/>
                  <a:gd name="T15" fmla="*/ 2 h 4"/>
                  <a:gd name="T16" fmla="*/ 12 w 12"/>
                  <a:gd name="T17" fmla="*/ 0 h 4"/>
                  <a:gd name="T18" fmla="*/ 0 w 12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09" name="Freeform 1222"/>
              <p:cNvSpPr>
                <a:spLocks/>
              </p:cNvSpPr>
              <p:nvPr/>
            </p:nvSpPr>
            <p:spPr bwMode="auto">
              <a:xfrm>
                <a:off x="4238" y="2836"/>
                <a:ext cx="12" cy="21"/>
              </a:xfrm>
              <a:custGeom>
                <a:avLst/>
                <a:gdLst>
                  <a:gd name="T0" fmla="*/ 6 w 12"/>
                  <a:gd name="T1" fmla="*/ 0 h 21"/>
                  <a:gd name="T2" fmla="*/ 0 w 12"/>
                  <a:gd name="T3" fmla="*/ 0 h 21"/>
                  <a:gd name="T4" fmla="*/ 0 w 12"/>
                  <a:gd name="T5" fmla="*/ 21 h 21"/>
                  <a:gd name="T6" fmla="*/ 12 w 12"/>
                  <a:gd name="T7" fmla="*/ 21 h 21"/>
                  <a:gd name="T8" fmla="*/ 12 w 12"/>
                  <a:gd name="T9" fmla="*/ 0 h 21"/>
                  <a:gd name="T10" fmla="*/ 6 w 12"/>
                  <a:gd name="T11" fmla="*/ 0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21"/>
                  <a:gd name="T20" fmla="*/ 12 w 12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21">
                    <a:moveTo>
                      <a:pt x="6" y="0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12" y="21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0" name="Freeform 1223"/>
              <p:cNvSpPr>
                <a:spLocks/>
              </p:cNvSpPr>
              <p:nvPr/>
            </p:nvSpPr>
            <p:spPr bwMode="auto">
              <a:xfrm>
                <a:off x="4238" y="2830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2 h 6"/>
                  <a:gd name="T6" fmla="*/ 8 w 12"/>
                  <a:gd name="T7" fmla="*/ 0 h 6"/>
                  <a:gd name="T8" fmla="*/ 6 w 12"/>
                  <a:gd name="T9" fmla="*/ 0 h 6"/>
                  <a:gd name="T10" fmla="*/ 4 w 12"/>
                  <a:gd name="T11" fmla="*/ 0 h 6"/>
                  <a:gd name="T12" fmla="*/ 2 w 12"/>
                  <a:gd name="T13" fmla="*/ 2 h 6"/>
                  <a:gd name="T14" fmla="*/ 0 w 12"/>
                  <a:gd name="T15" fmla="*/ 4 h 6"/>
                  <a:gd name="T16" fmla="*/ 0 w 12"/>
                  <a:gd name="T17" fmla="*/ 6 h 6"/>
                  <a:gd name="T18" fmla="*/ 12 w 12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6"/>
                  <a:gd name="T32" fmla="*/ 12 w 1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1" name="Freeform 1224"/>
              <p:cNvSpPr>
                <a:spLocks/>
              </p:cNvSpPr>
              <p:nvPr/>
            </p:nvSpPr>
            <p:spPr bwMode="auto">
              <a:xfrm>
                <a:off x="4238" y="2830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4 w 6"/>
                  <a:gd name="T3" fmla="*/ 0 h 12"/>
                  <a:gd name="T4" fmla="*/ 2 w 6"/>
                  <a:gd name="T5" fmla="*/ 2 h 12"/>
                  <a:gd name="T6" fmla="*/ 0 w 6"/>
                  <a:gd name="T7" fmla="*/ 4 h 12"/>
                  <a:gd name="T8" fmla="*/ 0 w 6"/>
                  <a:gd name="T9" fmla="*/ 6 h 12"/>
                  <a:gd name="T10" fmla="*/ 0 w 6"/>
                  <a:gd name="T11" fmla="*/ 8 h 12"/>
                  <a:gd name="T12" fmla="*/ 2 w 6"/>
                  <a:gd name="T13" fmla="*/ 10 h 12"/>
                  <a:gd name="T14" fmla="*/ 4 w 6"/>
                  <a:gd name="T15" fmla="*/ 10 h 12"/>
                  <a:gd name="T16" fmla="*/ 6 w 6"/>
                  <a:gd name="T17" fmla="*/ 12 h 12"/>
                  <a:gd name="T18" fmla="*/ 6 w 6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6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2" name="Freeform 1225"/>
              <p:cNvSpPr>
                <a:spLocks/>
              </p:cNvSpPr>
              <p:nvPr/>
            </p:nvSpPr>
            <p:spPr bwMode="auto">
              <a:xfrm>
                <a:off x="4244" y="2830"/>
                <a:ext cx="21" cy="12"/>
              </a:xfrm>
              <a:custGeom>
                <a:avLst/>
                <a:gdLst>
                  <a:gd name="T0" fmla="*/ 21 w 21"/>
                  <a:gd name="T1" fmla="*/ 6 h 12"/>
                  <a:gd name="T2" fmla="*/ 21 w 21"/>
                  <a:gd name="T3" fmla="*/ 0 h 12"/>
                  <a:gd name="T4" fmla="*/ 0 w 21"/>
                  <a:gd name="T5" fmla="*/ 0 h 12"/>
                  <a:gd name="T6" fmla="*/ 0 w 21"/>
                  <a:gd name="T7" fmla="*/ 12 h 12"/>
                  <a:gd name="T8" fmla="*/ 21 w 21"/>
                  <a:gd name="T9" fmla="*/ 12 h 12"/>
                  <a:gd name="T10" fmla="*/ 21 w 2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2"/>
                  <a:gd name="T20" fmla="*/ 21 w 2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2">
                    <a:moveTo>
                      <a:pt x="21" y="6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21" y="12"/>
                    </a:ln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3" name="Freeform 1226"/>
              <p:cNvSpPr>
                <a:spLocks/>
              </p:cNvSpPr>
              <p:nvPr/>
            </p:nvSpPr>
            <p:spPr bwMode="auto">
              <a:xfrm>
                <a:off x="4265" y="2830"/>
                <a:ext cx="4" cy="12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0 h 12"/>
                  <a:gd name="T4" fmla="*/ 4 w 4"/>
                  <a:gd name="T5" fmla="*/ 10 h 12"/>
                  <a:gd name="T6" fmla="*/ 4 w 4"/>
                  <a:gd name="T7" fmla="*/ 8 h 12"/>
                  <a:gd name="T8" fmla="*/ 4 w 4"/>
                  <a:gd name="T9" fmla="*/ 6 h 12"/>
                  <a:gd name="T10" fmla="*/ 4 w 4"/>
                  <a:gd name="T11" fmla="*/ 4 h 12"/>
                  <a:gd name="T12" fmla="*/ 4 w 4"/>
                  <a:gd name="T13" fmla="*/ 2 h 12"/>
                  <a:gd name="T14" fmla="*/ 2 w 4"/>
                  <a:gd name="T15" fmla="*/ 0 h 12"/>
                  <a:gd name="T16" fmla="*/ 0 w 4"/>
                  <a:gd name="T17" fmla="*/ 0 h 12"/>
                  <a:gd name="T18" fmla="*/ 0 w 4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12"/>
                  <a:gd name="T32" fmla="*/ 4 w 4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4" name="Freeform 1227"/>
              <p:cNvSpPr>
                <a:spLocks/>
              </p:cNvSpPr>
              <p:nvPr/>
            </p:nvSpPr>
            <p:spPr bwMode="auto">
              <a:xfrm>
                <a:off x="4259" y="2836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2 h 6"/>
                  <a:gd name="T4" fmla="*/ 2 w 10"/>
                  <a:gd name="T5" fmla="*/ 4 h 6"/>
                  <a:gd name="T6" fmla="*/ 4 w 10"/>
                  <a:gd name="T7" fmla="*/ 4 h 6"/>
                  <a:gd name="T8" fmla="*/ 6 w 10"/>
                  <a:gd name="T9" fmla="*/ 6 h 6"/>
                  <a:gd name="T10" fmla="*/ 8 w 10"/>
                  <a:gd name="T11" fmla="*/ 4 h 6"/>
                  <a:gd name="T12" fmla="*/ 10 w 10"/>
                  <a:gd name="T13" fmla="*/ 4 h 6"/>
                  <a:gd name="T14" fmla="*/ 10 w 10"/>
                  <a:gd name="T15" fmla="*/ 2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5" name="Freeform 1228"/>
              <p:cNvSpPr>
                <a:spLocks/>
              </p:cNvSpPr>
              <p:nvPr/>
            </p:nvSpPr>
            <p:spPr bwMode="auto">
              <a:xfrm>
                <a:off x="4259" y="2713"/>
                <a:ext cx="10" cy="123"/>
              </a:xfrm>
              <a:custGeom>
                <a:avLst/>
                <a:gdLst>
                  <a:gd name="T0" fmla="*/ 6 w 10"/>
                  <a:gd name="T1" fmla="*/ 0 h 123"/>
                  <a:gd name="T2" fmla="*/ 0 w 10"/>
                  <a:gd name="T3" fmla="*/ 0 h 123"/>
                  <a:gd name="T4" fmla="*/ 0 w 10"/>
                  <a:gd name="T5" fmla="*/ 123 h 123"/>
                  <a:gd name="T6" fmla="*/ 10 w 10"/>
                  <a:gd name="T7" fmla="*/ 123 h 123"/>
                  <a:gd name="T8" fmla="*/ 10 w 10"/>
                  <a:gd name="T9" fmla="*/ 0 h 123"/>
                  <a:gd name="T10" fmla="*/ 6 w 10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123"/>
                  <a:gd name="T20" fmla="*/ 10 w 10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123">
                    <a:moveTo>
                      <a:pt x="6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10" y="123"/>
                    </a:lnTo>
                    <a:lnTo>
                      <a:pt x="1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6" name="Freeform 1229"/>
              <p:cNvSpPr>
                <a:spLocks/>
              </p:cNvSpPr>
              <p:nvPr/>
            </p:nvSpPr>
            <p:spPr bwMode="auto">
              <a:xfrm>
                <a:off x="4259" y="2708"/>
                <a:ext cx="10" cy="5"/>
              </a:xfrm>
              <a:custGeom>
                <a:avLst/>
                <a:gdLst>
                  <a:gd name="T0" fmla="*/ 10 w 10"/>
                  <a:gd name="T1" fmla="*/ 5 h 5"/>
                  <a:gd name="T2" fmla="*/ 10 w 10"/>
                  <a:gd name="T3" fmla="*/ 2 h 5"/>
                  <a:gd name="T4" fmla="*/ 8 w 10"/>
                  <a:gd name="T5" fmla="*/ 0 h 5"/>
                  <a:gd name="T6" fmla="*/ 6 w 10"/>
                  <a:gd name="T7" fmla="*/ 0 h 5"/>
                  <a:gd name="T8" fmla="*/ 4 w 10"/>
                  <a:gd name="T9" fmla="*/ 0 h 5"/>
                  <a:gd name="T10" fmla="*/ 2 w 10"/>
                  <a:gd name="T11" fmla="*/ 2 h 5"/>
                  <a:gd name="T12" fmla="*/ 0 w 10"/>
                  <a:gd name="T13" fmla="*/ 2 h 5"/>
                  <a:gd name="T14" fmla="*/ 0 w 10"/>
                  <a:gd name="T15" fmla="*/ 5 h 5"/>
                  <a:gd name="T16" fmla="*/ 10 w 10"/>
                  <a:gd name="T17" fmla="*/ 5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5"/>
                  <a:gd name="T29" fmla="*/ 10 w 10"/>
                  <a:gd name="T30" fmla="*/ 5 h 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5">
                    <a:moveTo>
                      <a:pt x="10" y="5"/>
                    </a:move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7" name="Freeform 1230"/>
              <p:cNvSpPr>
                <a:spLocks/>
              </p:cNvSpPr>
              <p:nvPr/>
            </p:nvSpPr>
            <p:spPr bwMode="auto">
              <a:xfrm>
                <a:off x="4265" y="2708"/>
                <a:ext cx="4" cy="9"/>
              </a:xfrm>
              <a:custGeom>
                <a:avLst/>
                <a:gdLst>
                  <a:gd name="T0" fmla="*/ 0 w 4"/>
                  <a:gd name="T1" fmla="*/ 9 h 9"/>
                  <a:gd name="T2" fmla="*/ 2 w 4"/>
                  <a:gd name="T3" fmla="*/ 9 h 9"/>
                  <a:gd name="T4" fmla="*/ 4 w 4"/>
                  <a:gd name="T5" fmla="*/ 9 h 9"/>
                  <a:gd name="T6" fmla="*/ 4 w 4"/>
                  <a:gd name="T7" fmla="*/ 7 h 9"/>
                  <a:gd name="T8" fmla="*/ 4 w 4"/>
                  <a:gd name="T9" fmla="*/ 5 h 9"/>
                  <a:gd name="T10" fmla="*/ 4 w 4"/>
                  <a:gd name="T11" fmla="*/ 3 h 9"/>
                  <a:gd name="T12" fmla="*/ 4 w 4"/>
                  <a:gd name="T13" fmla="*/ 2 h 9"/>
                  <a:gd name="T14" fmla="*/ 2 w 4"/>
                  <a:gd name="T15" fmla="*/ 0 h 9"/>
                  <a:gd name="T16" fmla="*/ 0 w 4"/>
                  <a:gd name="T17" fmla="*/ 0 h 9"/>
                  <a:gd name="T18" fmla="*/ 0 w 4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"/>
                  <a:gd name="T31" fmla="*/ 0 h 9"/>
                  <a:gd name="T32" fmla="*/ 4 w 4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8" name="Freeform 1231"/>
              <p:cNvSpPr>
                <a:spLocks/>
              </p:cNvSpPr>
              <p:nvPr/>
            </p:nvSpPr>
            <p:spPr bwMode="auto">
              <a:xfrm>
                <a:off x="4223" y="2708"/>
                <a:ext cx="42" cy="9"/>
              </a:xfrm>
              <a:custGeom>
                <a:avLst/>
                <a:gdLst>
                  <a:gd name="T0" fmla="*/ 0 w 42"/>
                  <a:gd name="T1" fmla="*/ 5 h 9"/>
                  <a:gd name="T2" fmla="*/ 0 w 42"/>
                  <a:gd name="T3" fmla="*/ 9 h 9"/>
                  <a:gd name="T4" fmla="*/ 42 w 42"/>
                  <a:gd name="T5" fmla="*/ 9 h 9"/>
                  <a:gd name="T6" fmla="*/ 42 w 42"/>
                  <a:gd name="T7" fmla="*/ 0 h 9"/>
                  <a:gd name="T8" fmla="*/ 0 w 42"/>
                  <a:gd name="T9" fmla="*/ 0 h 9"/>
                  <a:gd name="T10" fmla="*/ 0 w 42"/>
                  <a:gd name="T11" fmla="*/ 5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9"/>
                  <a:gd name="T20" fmla="*/ 42 w 42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9">
                    <a:moveTo>
                      <a:pt x="0" y="5"/>
                    </a:moveTo>
                    <a:lnTo>
                      <a:pt x="0" y="9"/>
                    </a:lnTo>
                    <a:lnTo>
                      <a:pt x="42" y="9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19" name="Freeform 1232"/>
              <p:cNvSpPr>
                <a:spLocks/>
              </p:cNvSpPr>
              <p:nvPr/>
            </p:nvSpPr>
            <p:spPr bwMode="auto">
              <a:xfrm>
                <a:off x="4218" y="2708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2 w 5"/>
                  <a:gd name="T5" fmla="*/ 2 h 9"/>
                  <a:gd name="T6" fmla="*/ 0 w 5"/>
                  <a:gd name="T7" fmla="*/ 3 h 9"/>
                  <a:gd name="T8" fmla="*/ 0 w 5"/>
                  <a:gd name="T9" fmla="*/ 5 h 9"/>
                  <a:gd name="T10" fmla="*/ 0 w 5"/>
                  <a:gd name="T11" fmla="*/ 7 h 9"/>
                  <a:gd name="T12" fmla="*/ 2 w 5"/>
                  <a:gd name="T13" fmla="*/ 9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0" name="Freeform 1233"/>
              <p:cNvSpPr>
                <a:spLocks/>
              </p:cNvSpPr>
              <p:nvPr/>
            </p:nvSpPr>
            <p:spPr bwMode="auto">
              <a:xfrm>
                <a:off x="4218" y="2708"/>
                <a:ext cx="11" cy="5"/>
              </a:xfrm>
              <a:custGeom>
                <a:avLst/>
                <a:gdLst>
                  <a:gd name="T0" fmla="*/ 11 w 11"/>
                  <a:gd name="T1" fmla="*/ 5 h 5"/>
                  <a:gd name="T2" fmla="*/ 11 w 11"/>
                  <a:gd name="T3" fmla="*/ 3 h 5"/>
                  <a:gd name="T4" fmla="*/ 9 w 11"/>
                  <a:gd name="T5" fmla="*/ 2 h 5"/>
                  <a:gd name="T6" fmla="*/ 7 w 11"/>
                  <a:gd name="T7" fmla="*/ 0 h 5"/>
                  <a:gd name="T8" fmla="*/ 5 w 11"/>
                  <a:gd name="T9" fmla="*/ 0 h 5"/>
                  <a:gd name="T10" fmla="*/ 3 w 11"/>
                  <a:gd name="T11" fmla="*/ 0 h 5"/>
                  <a:gd name="T12" fmla="*/ 2 w 11"/>
                  <a:gd name="T13" fmla="*/ 2 h 5"/>
                  <a:gd name="T14" fmla="*/ 2 w 11"/>
                  <a:gd name="T15" fmla="*/ 3 h 5"/>
                  <a:gd name="T16" fmla="*/ 0 w 11"/>
                  <a:gd name="T17" fmla="*/ 5 h 5"/>
                  <a:gd name="T18" fmla="*/ 11 w 11"/>
                  <a:gd name="T19" fmla="*/ 5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5"/>
                  <a:gd name="T32" fmla="*/ 11 w 11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5">
                    <a:moveTo>
                      <a:pt x="11" y="5"/>
                    </a:moveTo>
                    <a:lnTo>
                      <a:pt x="11" y="3"/>
                    </a:lnTo>
                    <a:lnTo>
                      <a:pt x="9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1" name="Freeform 1234"/>
              <p:cNvSpPr>
                <a:spLocks/>
              </p:cNvSpPr>
              <p:nvPr/>
            </p:nvSpPr>
            <p:spPr bwMode="auto">
              <a:xfrm>
                <a:off x="4218" y="2713"/>
                <a:ext cx="11" cy="123"/>
              </a:xfrm>
              <a:custGeom>
                <a:avLst/>
                <a:gdLst>
                  <a:gd name="T0" fmla="*/ 5 w 11"/>
                  <a:gd name="T1" fmla="*/ 123 h 123"/>
                  <a:gd name="T2" fmla="*/ 11 w 11"/>
                  <a:gd name="T3" fmla="*/ 123 h 123"/>
                  <a:gd name="T4" fmla="*/ 11 w 11"/>
                  <a:gd name="T5" fmla="*/ 0 h 123"/>
                  <a:gd name="T6" fmla="*/ 0 w 11"/>
                  <a:gd name="T7" fmla="*/ 0 h 123"/>
                  <a:gd name="T8" fmla="*/ 0 w 11"/>
                  <a:gd name="T9" fmla="*/ 123 h 123"/>
                  <a:gd name="T10" fmla="*/ 5 w 11"/>
                  <a:gd name="T11" fmla="*/ 123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3"/>
                  <a:gd name="T20" fmla="*/ 11 w 11"/>
                  <a:gd name="T21" fmla="*/ 123 h 1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3">
                    <a:moveTo>
                      <a:pt x="5" y="123"/>
                    </a:moveTo>
                    <a:lnTo>
                      <a:pt x="11" y="12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23"/>
                    </a:lnTo>
                    <a:lnTo>
                      <a:pt x="5" y="1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2" name="Freeform 1235"/>
              <p:cNvSpPr>
                <a:spLocks/>
              </p:cNvSpPr>
              <p:nvPr/>
            </p:nvSpPr>
            <p:spPr bwMode="auto">
              <a:xfrm>
                <a:off x="4218" y="2836"/>
                <a:ext cx="11" cy="6"/>
              </a:xfrm>
              <a:custGeom>
                <a:avLst/>
                <a:gdLst>
                  <a:gd name="T0" fmla="*/ 0 w 11"/>
                  <a:gd name="T1" fmla="*/ 0 h 6"/>
                  <a:gd name="T2" fmla="*/ 2 w 11"/>
                  <a:gd name="T3" fmla="*/ 2 h 6"/>
                  <a:gd name="T4" fmla="*/ 2 w 11"/>
                  <a:gd name="T5" fmla="*/ 4 h 6"/>
                  <a:gd name="T6" fmla="*/ 3 w 11"/>
                  <a:gd name="T7" fmla="*/ 6 h 6"/>
                  <a:gd name="T8" fmla="*/ 5 w 11"/>
                  <a:gd name="T9" fmla="*/ 6 h 6"/>
                  <a:gd name="T10" fmla="*/ 7 w 11"/>
                  <a:gd name="T11" fmla="*/ 6 h 6"/>
                  <a:gd name="T12" fmla="*/ 9 w 11"/>
                  <a:gd name="T13" fmla="*/ 4 h 6"/>
                  <a:gd name="T14" fmla="*/ 11 w 11"/>
                  <a:gd name="T15" fmla="*/ 2 h 6"/>
                  <a:gd name="T16" fmla="*/ 11 w 11"/>
                  <a:gd name="T17" fmla="*/ 0 h 6"/>
                  <a:gd name="T18" fmla="*/ 0 w 11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"/>
                  <a:gd name="T31" fmla="*/ 0 h 6"/>
                  <a:gd name="T32" fmla="*/ 11 w 11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" h="6">
                    <a:moveTo>
                      <a:pt x="0" y="0"/>
                    </a:moveTo>
                    <a:lnTo>
                      <a:pt x="2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3" name="Freeform 1236"/>
              <p:cNvSpPr>
                <a:spLocks/>
              </p:cNvSpPr>
              <p:nvPr/>
            </p:nvSpPr>
            <p:spPr bwMode="auto">
              <a:xfrm>
                <a:off x="4218" y="2830"/>
                <a:ext cx="5" cy="12"/>
              </a:xfrm>
              <a:custGeom>
                <a:avLst/>
                <a:gdLst>
                  <a:gd name="T0" fmla="*/ 5 w 5"/>
                  <a:gd name="T1" fmla="*/ 0 h 12"/>
                  <a:gd name="T2" fmla="*/ 3 w 5"/>
                  <a:gd name="T3" fmla="*/ 0 h 12"/>
                  <a:gd name="T4" fmla="*/ 2 w 5"/>
                  <a:gd name="T5" fmla="*/ 2 h 12"/>
                  <a:gd name="T6" fmla="*/ 2 w 5"/>
                  <a:gd name="T7" fmla="*/ 4 h 12"/>
                  <a:gd name="T8" fmla="*/ 0 w 5"/>
                  <a:gd name="T9" fmla="*/ 6 h 12"/>
                  <a:gd name="T10" fmla="*/ 2 w 5"/>
                  <a:gd name="T11" fmla="*/ 8 h 12"/>
                  <a:gd name="T12" fmla="*/ 2 w 5"/>
                  <a:gd name="T13" fmla="*/ 10 h 12"/>
                  <a:gd name="T14" fmla="*/ 3 w 5"/>
                  <a:gd name="T15" fmla="*/ 10 h 12"/>
                  <a:gd name="T16" fmla="*/ 5 w 5"/>
                  <a:gd name="T17" fmla="*/ 12 h 12"/>
                  <a:gd name="T18" fmla="*/ 5 w 5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5" y="0"/>
                    </a:move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4" name="Freeform 1237"/>
              <p:cNvSpPr>
                <a:spLocks/>
              </p:cNvSpPr>
              <p:nvPr/>
            </p:nvSpPr>
            <p:spPr bwMode="auto">
              <a:xfrm>
                <a:off x="4223" y="2830"/>
                <a:ext cx="21" cy="12"/>
              </a:xfrm>
              <a:custGeom>
                <a:avLst/>
                <a:gdLst>
                  <a:gd name="T0" fmla="*/ 21 w 21"/>
                  <a:gd name="T1" fmla="*/ 6 h 12"/>
                  <a:gd name="T2" fmla="*/ 21 w 21"/>
                  <a:gd name="T3" fmla="*/ 0 h 12"/>
                  <a:gd name="T4" fmla="*/ 0 w 21"/>
                  <a:gd name="T5" fmla="*/ 0 h 12"/>
                  <a:gd name="T6" fmla="*/ 0 w 21"/>
                  <a:gd name="T7" fmla="*/ 12 h 12"/>
                  <a:gd name="T8" fmla="*/ 21 w 21"/>
                  <a:gd name="T9" fmla="*/ 12 h 12"/>
                  <a:gd name="T10" fmla="*/ 21 w 21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2"/>
                  <a:gd name="T20" fmla="*/ 21 w 2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2">
                    <a:moveTo>
                      <a:pt x="21" y="6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21" y="12"/>
                    </a:ln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5" name="Freeform 1238"/>
              <p:cNvSpPr>
                <a:spLocks/>
              </p:cNvSpPr>
              <p:nvPr/>
            </p:nvSpPr>
            <p:spPr bwMode="auto">
              <a:xfrm>
                <a:off x="4244" y="2830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2 w 6"/>
                  <a:gd name="T3" fmla="*/ 10 h 12"/>
                  <a:gd name="T4" fmla="*/ 4 w 6"/>
                  <a:gd name="T5" fmla="*/ 10 h 12"/>
                  <a:gd name="T6" fmla="*/ 6 w 6"/>
                  <a:gd name="T7" fmla="*/ 8 h 12"/>
                  <a:gd name="T8" fmla="*/ 6 w 6"/>
                  <a:gd name="T9" fmla="*/ 6 h 12"/>
                  <a:gd name="T10" fmla="*/ 6 w 6"/>
                  <a:gd name="T11" fmla="*/ 4 h 12"/>
                  <a:gd name="T12" fmla="*/ 4 w 6"/>
                  <a:gd name="T13" fmla="*/ 2 h 12"/>
                  <a:gd name="T14" fmla="*/ 2 w 6"/>
                  <a:gd name="T15" fmla="*/ 0 h 12"/>
                  <a:gd name="T16" fmla="*/ 0 w 6"/>
                  <a:gd name="T17" fmla="*/ 0 h 12"/>
                  <a:gd name="T18" fmla="*/ 0 w 6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2"/>
                  <a:gd name="T32" fmla="*/ 6 w 6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6" name="Freeform 1239"/>
              <p:cNvSpPr>
                <a:spLocks/>
              </p:cNvSpPr>
              <p:nvPr/>
            </p:nvSpPr>
            <p:spPr bwMode="auto">
              <a:xfrm>
                <a:off x="4238" y="2713"/>
                <a:ext cx="12" cy="4"/>
              </a:xfrm>
              <a:custGeom>
                <a:avLst/>
                <a:gdLst>
                  <a:gd name="T0" fmla="*/ 0 w 12"/>
                  <a:gd name="T1" fmla="*/ 0 h 4"/>
                  <a:gd name="T2" fmla="*/ 0 w 12"/>
                  <a:gd name="T3" fmla="*/ 2 h 4"/>
                  <a:gd name="T4" fmla="*/ 2 w 12"/>
                  <a:gd name="T5" fmla="*/ 4 h 4"/>
                  <a:gd name="T6" fmla="*/ 4 w 12"/>
                  <a:gd name="T7" fmla="*/ 4 h 4"/>
                  <a:gd name="T8" fmla="*/ 6 w 12"/>
                  <a:gd name="T9" fmla="*/ 4 h 4"/>
                  <a:gd name="T10" fmla="*/ 8 w 12"/>
                  <a:gd name="T11" fmla="*/ 4 h 4"/>
                  <a:gd name="T12" fmla="*/ 10 w 12"/>
                  <a:gd name="T13" fmla="*/ 4 h 4"/>
                  <a:gd name="T14" fmla="*/ 10 w 12"/>
                  <a:gd name="T15" fmla="*/ 2 h 4"/>
                  <a:gd name="T16" fmla="*/ 12 w 12"/>
                  <a:gd name="T17" fmla="*/ 0 h 4"/>
                  <a:gd name="T18" fmla="*/ 0 w 12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7" name="Freeform 1240"/>
              <p:cNvSpPr>
                <a:spLocks/>
              </p:cNvSpPr>
              <p:nvPr/>
            </p:nvSpPr>
            <p:spPr bwMode="auto">
              <a:xfrm>
                <a:off x="4238" y="2610"/>
                <a:ext cx="12" cy="103"/>
              </a:xfrm>
              <a:custGeom>
                <a:avLst/>
                <a:gdLst>
                  <a:gd name="T0" fmla="*/ 6 w 12"/>
                  <a:gd name="T1" fmla="*/ 0 h 103"/>
                  <a:gd name="T2" fmla="*/ 0 w 12"/>
                  <a:gd name="T3" fmla="*/ 0 h 103"/>
                  <a:gd name="T4" fmla="*/ 0 w 12"/>
                  <a:gd name="T5" fmla="*/ 103 h 103"/>
                  <a:gd name="T6" fmla="*/ 12 w 12"/>
                  <a:gd name="T7" fmla="*/ 103 h 103"/>
                  <a:gd name="T8" fmla="*/ 12 w 12"/>
                  <a:gd name="T9" fmla="*/ 0 h 103"/>
                  <a:gd name="T10" fmla="*/ 6 w 12"/>
                  <a:gd name="T11" fmla="*/ 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03"/>
                  <a:gd name="T20" fmla="*/ 12 w 12"/>
                  <a:gd name="T21" fmla="*/ 103 h 1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03">
                    <a:moveTo>
                      <a:pt x="6" y="0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12" y="103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8" name="Freeform 1241"/>
              <p:cNvSpPr>
                <a:spLocks/>
              </p:cNvSpPr>
              <p:nvPr/>
            </p:nvSpPr>
            <p:spPr bwMode="auto">
              <a:xfrm>
                <a:off x="4238" y="2606"/>
                <a:ext cx="12" cy="4"/>
              </a:xfrm>
              <a:custGeom>
                <a:avLst/>
                <a:gdLst>
                  <a:gd name="T0" fmla="*/ 12 w 12"/>
                  <a:gd name="T1" fmla="*/ 4 h 4"/>
                  <a:gd name="T2" fmla="*/ 10 w 12"/>
                  <a:gd name="T3" fmla="*/ 2 h 4"/>
                  <a:gd name="T4" fmla="*/ 10 w 12"/>
                  <a:gd name="T5" fmla="*/ 0 h 4"/>
                  <a:gd name="T6" fmla="*/ 8 w 12"/>
                  <a:gd name="T7" fmla="*/ 0 h 4"/>
                  <a:gd name="T8" fmla="*/ 6 w 12"/>
                  <a:gd name="T9" fmla="*/ 0 h 4"/>
                  <a:gd name="T10" fmla="*/ 4 w 12"/>
                  <a:gd name="T11" fmla="*/ 0 h 4"/>
                  <a:gd name="T12" fmla="*/ 2 w 12"/>
                  <a:gd name="T13" fmla="*/ 0 h 4"/>
                  <a:gd name="T14" fmla="*/ 0 w 12"/>
                  <a:gd name="T15" fmla="*/ 2 h 4"/>
                  <a:gd name="T16" fmla="*/ 0 w 12"/>
                  <a:gd name="T17" fmla="*/ 4 h 4"/>
                  <a:gd name="T18" fmla="*/ 12 w 12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12" y="4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29" name="Freeform 1242"/>
              <p:cNvSpPr>
                <a:spLocks/>
              </p:cNvSpPr>
              <p:nvPr/>
            </p:nvSpPr>
            <p:spPr bwMode="auto">
              <a:xfrm>
                <a:off x="4238" y="2604"/>
                <a:ext cx="6" cy="11"/>
              </a:xfrm>
              <a:custGeom>
                <a:avLst/>
                <a:gdLst>
                  <a:gd name="T0" fmla="*/ 6 w 6"/>
                  <a:gd name="T1" fmla="*/ 0 h 11"/>
                  <a:gd name="T2" fmla="*/ 4 w 6"/>
                  <a:gd name="T3" fmla="*/ 2 h 11"/>
                  <a:gd name="T4" fmla="*/ 2 w 6"/>
                  <a:gd name="T5" fmla="*/ 2 h 11"/>
                  <a:gd name="T6" fmla="*/ 0 w 6"/>
                  <a:gd name="T7" fmla="*/ 4 h 11"/>
                  <a:gd name="T8" fmla="*/ 0 w 6"/>
                  <a:gd name="T9" fmla="*/ 6 h 11"/>
                  <a:gd name="T10" fmla="*/ 0 w 6"/>
                  <a:gd name="T11" fmla="*/ 7 h 11"/>
                  <a:gd name="T12" fmla="*/ 2 w 6"/>
                  <a:gd name="T13" fmla="*/ 9 h 11"/>
                  <a:gd name="T14" fmla="*/ 4 w 6"/>
                  <a:gd name="T15" fmla="*/ 11 h 11"/>
                  <a:gd name="T16" fmla="*/ 6 w 6"/>
                  <a:gd name="T17" fmla="*/ 11 h 11"/>
                  <a:gd name="T18" fmla="*/ 6 w 6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6" y="0"/>
                    </a:move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4" y="11"/>
                    </a:lnTo>
                    <a:lnTo>
                      <a:pt x="6" y="1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0" name="Freeform 1243"/>
              <p:cNvSpPr>
                <a:spLocks/>
              </p:cNvSpPr>
              <p:nvPr/>
            </p:nvSpPr>
            <p:spPr bwMode="auto">
              <a:xfrm>
                <a:off x="4244" y="2604"/>
                <a:ext cx="102" cy="11"/>
              </a:xfrm>
              <a:custGeom>
                <a:avLst/>
                <a:gdLst>
                  <a:gd name="T0" fmla="*/ 102 w 102"/>
                  <a:gd name="T1" fmla="*/ 6 h 11"/>
                  <a:gd name="T2" fmla="*/ 102 w 102"/>
                  <a:gd name="T3" fmla="*/ 0 h 11"/>
                  <a:gd name="T4" fmla="*/ 0 w 102"/>
                  <a:gd name="T5" fmla="*/ 0 h 11"/>
                  <a:gd name="T6" fmla="*/ 0 w 102"/>
                  <a:gd name="T7" fmla="*/ 11 h 11"/>
                  <a:gd name="T8" fmla="*/ 102 w 102"/>
                  <a:gd name="T9" fmla="*/ 11 h 11"/>
                  <a:gd name="T10" fmla="*/ 102 w 102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11"/>
                  <a:gd name="T20" fmla="*/ 102 w 102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11">
                    <a:moveTo>
                      <a:pt x="102" y="6"/>
                    </a:moveTo>
                    <a:lnTo>
                      <a:pt x="10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2" y="11"/>
                    </a:lnTo>
                    <a:lnTo>
                      <a:pt x="10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1" name="Freeform 1244"/>
              <p:cNvSpPr>
                <a:spLocks/>
              </p:cNvSpPr>
              <p:nvPr/>
            </p:nvSpPr>
            <p:spPr bwMode="auto">
              <a:xfrm>
                <a:off x="4346" y="2604"/>
                <a:ext cx="6" cy="11"/>
              </a:xfrm>
              <a:custGeom>
                <a:avLst/>
                <a:gdLst>
                  <a:gd name="T0" fmla="*/ 0 w 6"/>
                  <a:gd name="T1" fmla="*/ 11 h 11"/>
                  <a:gd name="T2" fmla="*/ 2 w 6"/>
                  <a:gd name="T3" fmla="*/ 11 h 11"/>
                  <a:gd name="T4" fmla="*/ 4 w 6"/>
                  <a:gd name="T5" fmla="*/ 9 h 11"/>
                  <a:gd name="T6" fmla="*/ 6 w 6"/>
                  <a:gd name="T7" fmla="*/ 7 h 11"/>
                  <a:gd name="T8" fmla="*/ 6 w 6"/>
                  <a:gd name="T9" fmla="*/ 6 h 11"/>
                  <a:gd name="T10" fmla="*/ 6 w 6"/>
                  <a:gd name="T11" fmla="*/ 4 h 11"/>
                  <a:gd name="T12" fmla="*/ 4 w 6"/>
                  <a:gd name="T13" fmla="*/ 2 h 11"/>
                  <a:gd name="T14" fmla="*/ 2 w 6"/>
                  <a:gd name="T15" fmla="*/ 2 h 11"/>
                  <a:gd name="T16" fmla="*/ 0 w 6"/>
                  <a:gd name="T17" fmla="*/ 0 h 11"/>
                  <a:gd name="T18" fmla="*/ 0 w 6"/>
                  <a:gd name="T19" fmla="*/ 11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11"/>
                  <a:gd name="T32" fmla="*/ 6 w 6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11">
                    <a:moveTo>
                      <a:pt x="0" y="11"/>
                    </a:moveTo>
                    <a:lnTo>
                      <a:pt x="2" y="11"/>
                    </a:lnTo>
                    <a:lnTo>
                      <a:pt x="4" y="9"/>
                    </a:lnTo>
                    <a:lnTo>
                      <a:pt x="6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2" name="Freeform 1245"/>
              <p:cNvSpPr>
                <a:spLocks/>
              </p:cNvSpPr>
              <p:nvPr/>
            </p:nvSpPr>
            <p:spPr bwMode="auto">
              <a:xfrm>
                <a:off x="4342" y="2604"/>
                <a:ext cx="10" cy="6"/>
              </a:xfrm>
              <a:custGeom>
                <a:avLst/>
                <a:gdLst>
                  <a:gd name="T0" fmla="*/ 10 w 10"/>
                  <a:gd name="T1" fmla="*/ 6 h 6"/>
                  <a:gd name="T2" fmla="*/ 10 w 10"/>
                  <a:gd name="T3" fmla="*/ 4 h 6"/>
                  <a:gd name="T4" fmla="*/ 8 w 10"/>
                  <a:gd name="T5" fmla="*/ 2 h 6"/>
                  <a:gd name="T6" fmla="*/ 6 w 10"/>
                  <a:gd name="T7" fmla="*/ 2 h 6"/>
                  <a:gd name="T8" fmla="*/ 4 w 10"/>
                  <a:gd name="T9" fmla="*/ 0 h 6"/>
                  <a:gd name="T10" fmla="*/ 2 w 10"/>
                  <a:gd name="T11" fmla="*/ 2 h 6"/>
                  <a:gd name="T12" fmla="*/ 0 w 10"/>
                  <a:gd name="T13" fmla="*/ 2 h 6"/>
                  <a:gd name="T14" fmla="*/ 0 w 10"/>
                  <a:gd name="T15" fmla="*/ 4 h 6"/>
                  <a:gd name="T16" fmla="*/ 0 w 10"/>
                  <a:gd name="T17" fmla="*/ 6 h 6"/>
                  <a:gd name="T18" fmla="*/ 10 w 10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10" y="6"/>
                    </a:moveTo>
                    <a:lnTo>
                      <a:pt x="10" y="4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3" name="Freeform 1246"/>
              <p:cNvSpPr>
                <a:spLocks/>
              </p:cNvSpPr>
              <p:nvPr/>
            </p:nvSpPr>
            <p:spPr bwMode="auto">
              <a:xfrm>
                <a:off x="4342" y="2610"/>
                <a:ext cx="10" cy="101"/>
              </a:xfrm>
              <a:custGeom>
                <a:avLst/>
                <a:gdLst>
                  <a:gd name="T0" fmla="*/ 4 w 10"/>
                  <a:gd name="T1" fmla="*/ 101 h 101"/>
                  <a:gd name="T2" fmla="*/ 10 w 10"/>
                  <a:gd name="T3" fmla="*/ 101 h 101"/>
                  <a:gd name="T4" fmla="*/ 10 w 10"/>
                  <a:gd name="T5" fmla="*/ 0 h 101"/>
                  <a:gd name="T6" fmla="*/ 0 w 10"/>
                  <a:gd name="T7" fmla="*/ 0 h 101"/>
                  <a:gd name="T8" fmla="*/ 0 w 10"/>
                  <a:gd name="T9" fmla="*/ 101 h 101"/>
                  <a:gd name="T10" fmla="*/ 4 w 10"/>
                  <a:gd name="T11" fmla="*/ 101 h 10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101"/>
                  <a:gd name="T20" fmla="*/ 10 w 10"/>
                  <a:gd name="T21" fmla="*/ 101 h 10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101">
                    <a:moveTo>
                      <a:pt x="4" y="101"/>
                    </a:moveTo>
                    <a:lnTo>
                      <a:pt x="10" y="101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1"/>
                    </a:lnTo>
                    <a:lnTo>
                      <a:pt x="4" y="1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4" name="Freeform 1247"/>
              <p:cNvSpPr>
                <a:spLocks/>
              </p:cNvSpPr>
              <p:nvPr/>
            </p:nvSpPr>
            <p:spPr bwMode="auto">
              <a:xfrm>
                <a:off x="4342" y="2711"/>
                <a:ext cx="10" cy="6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4 h 6"/>
                  <a:gd name="T4" fmla="*/ 0 w 10"/>
                  <a:gd name="T5" fmla="*/ 6 h 6"/>
                  <a:gd name="T6" fmla="*/ 2 w 10"/>
                  <a:gd name="T7" fmla="*/ 6 h 6"/>
                  <a:gd name="T8" fmla="*/ 4 w 10"/>
                  <a:gd name="T9" fmla="*/ 6 h 6"/>
                  <a:gd name="T10" fmla="*/ 6 w 10"/>
                  <a:gd name="T11" fmla="*/ 6 h 6"/>
                  <a:gd name="T12" fmla="*/ 8 w 10"/>
                  <a:gd name="T13" fmla="*/ 6 h 6"/>
                  <a:gd name="T14" fmla="*/ 10 w 10"/>
                  <a:gd name="T15" fmla="*/ 4 h 6"/>
                  <a:gd name="T16" fmla="*/ 10 w 10"/>
                  <a:gd name="T17" fmla="*/ 0 h 6"/>
                  <a:gd name="T18" fmla="*/ 0 w 10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6"/>
                  <a:gd name="T32" fmla="*/ 10 w 10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6">
                    <a:moveTo>
                      <a:pt x="0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5" name="Freeform 1248"/>
              <p:cNvSpPr>
                <a:spLocks/>
              </p:cNvSpPr>
              <p:nvPr/>
            </p:nvSpPr>
            <p:spPr bwMode="auto">
              <a:xfrm>
                <a:off x="4269" y="2481"/>
                <a:ext cx="5" cy="12"/>
              </a:xfrm>
              <a:custGeom>
                <a:avLst/>
                <a:gdLst>
                  <a:gd name="T0" fmla="*/ 5 w 5"/>
                  <a:gd name="T1" fmla="*/ 0 h 12"/>
                  <a:gd name="T2" fmla="*/ 3 w 5"/>
                  <a:gd name="T3" fmla="*/ 2 h 12"/>
                  <a:gd name="T4" fmla="*/ 1 w 5"/>
                  <a:gd name="T5" fmla="*/ 2 h 12"/>
                  <a:gd name="T6" fmla="*/ 1 w 5"/>
                  <a:gd name="T7" fmla="*/ 4 h 12"/>
                  <a:gd name="T8" fmla="*/ 0 w 5"/>
                  <a:gd name="T9" fmla="*/ 6 h 12"/>
                  <a:gd name="T10" fmla="*/ 1 w 5"/>
                  <a:gd name="T11" fmla="*/ 8 h 12"/>
                  <a:gd name="T12" fmla="*/ 1 w 5"/>
                  <a:gd name="T13" fmla="*/ 10 h 12"/>
                  <a:gd name="T14" fmla="*/ 3 w 5"/>
                  <a:gd name="T15" fmla="*/ 10 h 12"/>
                  <a:gd name="T16" fmla="*/ 5 w 5"/>
                  <a:gd name="T17" fmla="*/ 12 h 12"/>
                  <a:gd name="T18" fmla="*/ 5 w 5"/>
                  <a:gd name="T19" fmla="*/ 0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5" y="0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6" name="Freeform 1249"/>
              <p:cNvSpPr>
                <a:spLocks/>
              </p:cNvSpPr>
              <p:nvPr/>
            </p:nvSpPr>
            <p:spPr bwMode="auto">
              <a:xfrm>
                <a:off x="4274" y="2481"/>
                <a:ext cx="42" cy="12"/>
              </a:xfrm>
              <a:custGeom>
                <a:avLst/>
                <a:gdLst>
                  <a:gd name="T0" fmla="*/ 42 w 42"/>
                  <a:gd name="T1" fmla="*/ 6 h 12"/>
                  <a:gd name="T2" fmla="*/ 42 w 42"/>
                  <a:gd name="T3" fmla="*/ 0 h 12"/>
                  <a:gd name="T4" fmla="*/ 0 w 42"/>
                  <a:gd name="T5" fmla="*/ 0 h 12"/>
                  <a:gd name="T6" fmla="*/ 0 w 42"/>
                  <a:gd name="T7" fmla="*/ 12 h 12"/>
                  <a:gd name="T8" fmla="*/ 42 w 42"/>
                  <a:gd name="T9" fmla="*/ 12 h 12"/>
                  <a:gd name="T10" fmla="*/ 42 w 42"/>
                  <a:gd name="T11" fmla="*/ 6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12"/>
                  <a:gd name="T20" fmla="*/ 42 w 42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12">
                    <a:moveTo>
                      <a:pt x="42" y="6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42" y="12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7" name="Freeform 1250"/>
              <p:cNvSpPr>
                <a:spLocks/>
              </p:cNvSpPr>
              <p:nvPr/>
            </p:nvSpPr>
            <p:spPr bwMode="auto">
              <a:xfrm>
                <a:off x="4316" y="2481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2 w 5"/>
                  <a:gd name="T3" fmla="*/ 10 h 12"/>
                  <a:gd name="T4" fmla="*/ 4 w 5"/>
                  <a:gd name="T5" fmla="*/ 10 h 12"/>
                  <a:gd name="T6" fmla="*/ 4 w 5"/>
                  <a:gd name="T7" fmla="*/ 8 h 12"/>
                  <a:gd name="T8" fmla="*/ 5 w 5"/>
                  <a:gd name="T9" fmla="*/ 6 h 12"/>
                  <a:gd name="T10" fmla="*/ 4 w 5"/>
                  <a:gd name="T11" fmla="*/ 4 h 12"/>
                  <a:gd name="T12" fmla="*/ 4 w 5"/>
                  <a:gd name="T13" fmla="*/ 2 h 12"/>
                  <a:gd name="T14" fmla="*/ 2 w 5"/>
                  <a:gd name="T15" fmla="*/ 2 h 12"/>
                  <a:gd name="T16" fmla="*/ 0 w 5"/>
                  <a:gd name="T17" fmla="*/ 0 h 12"/>
                  <a:gd name="T18" fmla="*/ 0 w 5"/>
                  <a:gd name="T19" fmla="*/ 12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12"/>
                  <a:gd name="T32" fmla="*/ 5 w 5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12">
                    <a:moveTo>
                      <a:pt x="0" y="12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8" name="Freeform 1251"/>
              <p:cNvSpPr>
                <a:spLocks/>
              </p:cNvSpPr>
              <p:nvPr/>
            </p:nvSpPr>
            <p:spPr bwMode="auto">
              <a:xfrm>
                <a:off x="4269" y="2502"/>
                <a:ext cx="5" cy="9"/>
              </a:xfrm>
              <a:custGeom>
                <a:avLst/>
                <a:gdLst>
                  <a:gd name="T0" fmla="*/ 5 w 5"/>
                  <a:gd name="T1" fmla="*/ 0 h 9"/>
                  <a:gd name="T2" fmla="*/ 3 w 5"/>
                  <a:gd name="T3" fmla="*/ 0 h 9"/>
                  <a:gd name="T4" fmla="*/ 1 w 5"/>
                  <a:gd name="T5" fmla="*/ 2 h 9"/>
                  <a:gd name="T6" fmla="*/ 1 w 5"/>
                  <a:gd name="T7" fmla="*/ 4 h 9"/>
                  <a:gd name="T8" fmla="*/ 0 w 5"/>
                  <a:gd name="T9" fmla="*/ 6 h 9"/>
                  <a:gd name="T10" fmla="*/ 1 w 5"/>
                  <a:gd name="T11" fmla="*/ 8 h 9"/>
                  <a:gd name="T12" fmla="*/ 1 w 5"/>
                  <a:gd name="T13" fmla="*/ 9 h 9"/>
                  <a:gd name="T14" fmla="*/ 3 w 5"/>
                  <a:gd name="T15" fmla="*/ 9 h 9"/>
                  <a:gd name="T16" fmla="*/ 5 w 5"/>
                  <a:gd name="T17" fmla="*/ 9 h 9"/>
                  <a:gd name="T18" fmla="*/ 5 w 5"/>
                  <a:gd name="T19" fmla="*/ 0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5" y="0"/>
                    </a:moveTo>
                    <a:lnTo>
                      <a:pt x="3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39" name="Freeform 1252"/>
              <p:cNvSpPr>
                <a:spLocks/>
              </p:cNvSpPr>
              <p:nvPr/>
            </p:nvSpPr>
            <p:spPr bwMode="auto">
              <a:xfrm>
                <a:off x="4274" y="2502"/>
                <a:ext cx="42" cy="9"/>
              </a:xfrm>
              <a:custGeom>
                <a:avLst/>
                <a:gdLst>
                  <a:gd name="T0" fmla="*/ 42 w 42"/>
                  <a:gd name="T1" fmla="*/ 6 h 9"/>
                  <a:gd name="T2" fmla="*/ 42 w 42"/>
                  <a:gd name="T3" fmla="*/ 0 h 9"/>
                  <a:gd name="T4" fmla="*/ 0 w 42"/>
                  <a:gd name="T5" fmla="*/ 0 h 9"/>
                  <a:gd name="T6" fmla="*/ 0 w 42"/>
                  <a:gd name="T7" fmla="*/ 9 h 9"/>
                  <a:gd name="T8" fmla="*/ 42 w 42"/>
                  <a:gd name="T9" fmla="*/ 9 h 9"/>
                  <a:gd name="T10" fmla="*/ 42 w 42"/>
                  <a:gd name="T11" fmla="*/ 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9"/>
                  <a:gd name="T20" fmla="*/ 42 w 42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9">
                    <a:moveTo>
                      <a:pt x="42" y="6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42" y="9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0" name="Freeform 1253"/>
              <p:cNvSpPr>
                <a:spLocks/>
              </p:cNvSpPr>
              <p:nvPr/>
            </p:nvSpPr>
            <p:spPr bwMode="auto">
              <a:xfrm>
                <a:off x="4316" y="2502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9 h 9"/>
                  <a:gd name="T4" fmla="*/ 4 w 5"/>
                  <a:gd name="T5" fmla="*/ 9 h 9"/>
                  <a:gd name="T6" fmla="*/ 4 w 5"/>
                  <a:gd name="T7" fmla="*/ 8 h 9"/>
                  <a:gd name="T8" fmla="*/ 5 w 5"/>
                  <a:gd name="T9" fmla="*/ 6 h 9"/>
                  <a:gd name="T10" fmla="*/ 4 w 5"/>
                  <a:gd name="T11" fmla="*/ 4 h 9"/>
                  <a:gd name="T12" fmla="*/ 4 w 5"/>
                  <a:gd name="T13" fmla="*/ 2 h 9"/>
                  <a:gd name="T14" fmla="*/ 2 w 5"/>
                  <a:gd name="T15" fmla="*/ 0 h 9"/>
                  <a:gd name="T16" fmla="*/ 0 w 5"/>
                  <a:gd name="T17" fmla="*/ 0 h 9"/>
                  <a:gd name="T18" fmla="*/ 0 w 5"/>
                  <a:gd name="T19" fmla="*/ 9 h 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"/>
                  <a:gd name="T31" fmla="*/ 0 h 9"/>
                  <a:gd name="T32" fmla="*/ 5 w 5"/>
                  <a:gd name="T33" fmla="*/ 9 h 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" h="9">
                    <a:moveTo>
                      <a:pt x="0" y="9"/>
                    </a:moveTo>
                    <a:lnTo>
                      <a:pt x="2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1" name="Freeform 1254"/>
              <p:cNvSpPr>
                <a:spLocks/>
              </p:cNvSpPr>
              <p:nvPr/>
            </p:nvSpPr>
            <p:spPr bwMode="auto">
              <a:xfrm>
                <a:off x="4291" y="2296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2 h 6"/>
                  <a:gd name="T6" fmla="*/ 8 w 12"/>
                  <a:gd name="T7" fmla="*/ 2 h 6"/>
                  <a:gd name="T8" fmla="*/ 6 w 12"/>
                  <a:gd name="T9" fmla="*/ 0 h 6"/>
                  <a:gd name="T10" fmla="*/ 4 w 12"/>
                  <a:gd name="T11" fmla="*/ 2 h 6"/>
                  <a:gd name="T12" fmla="*/ 2 w 12"/>
                  <a:gd name="T13" fmla="*/ 2 h 6"/>
                  <a:gd name="T14" fmla="*/ 0 w 12"/>
                  <a:gd name="T15" fmla="*/ 4 h 6"/>
                  <a:gd name="T16" fmla="*/ 0 w 12"/>
                  <a:gd name="T17" fmla="*/ 6 h 6"/>
                  <a:gd name="T18" fmla="*/ 12 w 12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6"/>
                  <a:gd name="T32" fmla="*/ 12 w 1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2" name="Freeform 1255"/>
              <p:cNvSpPr>
                <a:spLocks/>
              </p:cNvSpPr>
              <p:nvPr/>
            </p:nvSpPr>
            <p:spPr bwMode="auto">
              <a:xfrm>
                <a:off x="4291" y="2302"/>
                <a:ext cx="12" cy="62"/>
              </a:xfrm>
              <a:custGeom>
                <a:avLst/>
                <a:gdLst>
                  <a:gd name="T0" fmla="*/ 6 w 12"/>
                  <a:gd name="T1" fmla="*/ 62 h 62"/>
                  <a:gd name="T2" fmla="*/ 12 w 12"/>
                  <a:gd name="T3" fmla="*/ 62 h 62"/>
                  <a:gd name="T4" fmla="*/ 12 w 12"/>
                  <a:gd name="T5" fmla="*/ 0 h 62"/>
                  <a:gd name="T6" fmla="*/ 0 w 12"/>
                  <a:gd name="T7" fmla="*/ 0 h 62"/>
                  <a:gd name="T8" fmla="*/ 0 w 12"/>
                  <a:gd name="T9" fmla="*/ 62 h 62"/>
                  <a:gd name="T10" fmla="*/ 6 w 12"/>
                  <a:gd name="T11" fmla="*/ 62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62"/>
                  <a:gd name="T20" fmla="*/ 12 w 12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62">
                    <a:moveTo>
                      <a:pt x="6" y="62"/>
                    </a:moveTo>
                    <a:lnTo>
                      <a:pt x="12" y="6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2"/>
                    </a:lnTo>
                    <a:lnTo>
                      <a:pt x="6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3" name="Freeform 1256"/>
              <p:cNvSpPr>
                <a:spLocks/>
              </p:cNvSpPr>
              <p:nvPr/>
            </p:nvSpPr>
            <p:spPr bwMode="auto">
              <a:xfrm>
                <a:off x="4291" y="2364"/>
                <a:ext cx="12" cy="4"/>
              </a:xfrm>
              <a:custGeom>
                <a:avLst/>
                <a:gdLst>
                  <a:gd name="T0" fmla="*/ 0 w 12"/>
                  <a:gd name="T1" fmla="*/ 0 h 4"/>
                  <a:gd name="T2" fmla="*/ 0 w 12"/>
                  <a:gd name="T3" fmla="*/ 2 h 4"/>
                  <a:gd name="T4" fmla="*/ 2 w 12"/>
                  <a:gd name="T5" fmla="*/ 4 h 4"/>
                  <a:gd name="T6" fmla="*/ 4 w 12"/>
                  <a:gd name="T7" fmla="*/ 4 h 4"/>
                  <a:gd name="T8" fmla="*/ 6 w 12"/>
                  <a:gd name="T9" fmla="*/ 4 h 4"/>
                  <a:gd name="T10" fmla="*/ 8 w 12"/>
                  <a:gd name="T11" fmla="*/ 4 h 4"/>
                  <a:gd name="T12" fmla="*/ 10 w 12"/>
                  <a:gd name="T13" fmla="*/ 4 h 4"/>
                  <a:gd name="T14" fmla="*/ 10 w 12"/>
                  <a:gd name="T15" fmla="*/ 2 h 4"/>
                  <a:gd name="T16" fmla="*/ 12 w 12"/>
                  <a:gd name="T17" fmla="*/ 0 h 4"/>
                  <a:gd name="T18" fmla="*/ 0 w 12"/>
                  <a:gd name="T19" fmla="*/ 0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4" name="Freeform 1257"/>
              <p:cNvSpPr>
                <a:spLocks/>
              </p:cNvSpPr>
              <p:nvPr/>
            </p:nvSpPr>
            <p:spPr bwMode="auto">
              <a:xfrm>
                <a:off x="4291" y="2487"/>
                <a:ext cx="12" cy="6"/>
              </a:xfrm>
              <a:custGeom>
                <a:avLst/>
                <a:gdLst>
                  <a:gd name="T0" fmla="*/ 0 w 12"/>
                  <a:gd name="T1" fmla="*/ 0 h 6"/>
                  <a:gd name="T2" fmla="*/ 0 w 12"/>
                  <a:gd name="T3" fmla="*/ 2 h 6"/>
                  <a:gd name="T4" fmla="*/ 2 w 12"/>
                  <a:gd name="T5" fmla="*/ 4 h 6"/>
                  <a:gd name="T6" fmla="*/ 4 w 12"/>
                  <a:gd name="T7" fmla="*/ 6 h 6"/>
                  <a:gd name="T8" fmla="*/ 6 w 12"/>
                  <a:gd name="T9" fmla="*/ 6 h 6"/>
                  <a:gd name="T10" fmla="*/ 8 w 12"/>
                  <a:gd name="T11" fmla="*/ 6 h 6"/>
                  <a:gd name="T12" fmla="*/ 10 w 12"/>
                  <a:gd name="T13" fmla="*/ 4 h 6"/>
                  <a:gd name="T14" fmla="*/ 10 w 12"/>
                  <a:gd name="T15" fmla="*/ 2 h 6"/>
                  <a:gd name="T16" fmla="*/ 12 w 12"/>
                  <a:gd name="T17" fmla="*/ 0 h 6"/>
                  <a:gd name="T18" fmla="*/ 0 w 12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6"/>
                  <a:gd name="T32" fmla="*/ 12 w 1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6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5" name="Freeform 1258"/>
              <p:cNvSpPr>
                <a:spLocks/>
              </p:cNvSpPr>
              <p:nvPr/>
            </p:nvSpPr>
            <p:spPr bwMode="auto">
              <a:xfrm>
                <a:off x="4291" y="2425"/>
                <a:ext cx="12" cy="62"/>
              </a:xfrm>
              <a:custGeom>
                <a:avLst/>
                <a:gdLst>
                  <a:gd name="T0" fmla="*/ 6 w 12"/>
                  <a:gd name="T1" fmla="*/ 0 h 62"/>
                  <a:gd name="T2" fmla="*/ 0 w 12"/>
                  <a:gd name="T3" fmla="*/ 0 h 62"/>
                  <a:gd name="T4" fmla="*/ 0 w 12"/>
                  <a:gd name="T5" fmla="*/ 62 h 62"/>
                  <a:gd name="T6" fmla="*/ 12 w 12"/>
                  <a:gd name="T7" fmla="*/ 62 h 62"/>
                  <a:gd name="T8" fmla="*/ 12 w 12"/>
                  <a:gd name="T9" fmla="*/ 0 h 62"/>
                  <a:gd name="T10" fmla="*/ 6 w 12"/>
                  <a:gd name="T11" fmla="*/ 0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62"/>
                  <a:gd name="T20" fmla="*/ 12 w 12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62">
                    <a:moveTo>
                      <a:pt x="6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12" y="62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6" name="Freeform 1259"/>
              <p:cNvSpPr>
                <a:spLocks/>
              </p:cNvSpPr>
              <p:nvPr/>
            </p:nvSpPr>
            <p:spPr bwMode="auto">
              <a:xfrm>
                <a:off x="4291" y="2421"/>
                <a:ext cx="12" cy="4"/>
              </a:xfrm>
              <a:custGeom>
                <a:avLst/>
                <a:gdLst>
                  <a:gd name="T0" fmla="*/ 12 w 12"/>
                  <a:gd name="T1" fmla="*/ 4 h 4"/>
                  <a:gd name="T2" fmla="*/ 10 w 12"/>
                  <a:gd name="T3" fmla="*/ 2 h 4"/>
                  <a:gd name="T4" fmla="*/ 10 w 12"/>
                  <a:gd name="T5" fmla="*/ 0 h 4"/>
                  <a:gd name="T6" fmla="*/ 8 w 12"/>
                  <a:gd name="T7" fmla="*/ 0 h 4"/>
                  <a:gd name="T8" fmla="*/ 6 w 12"/>
                  <a:gd name="T9" fmla="*/ 0 h 4"/>
                  <a:gd name="T10" fmla="*/ 4 w 12"/>
                  <a:gd name="T11" fmla="*/ 0 h 4"/>
                  <a:gd name="T12" fmla="*/ 2 w 12"/>
                  <a:gd name="T13" fmla="*/ 0 h 4"/>
                  <a:gd name="T14" fmla="*/ 0 w 12"/>
                  <a:gd name="T15" fmla="*/ 2 h 4"/>
                  <a:gd name="T16" fmla="*/ 0 w 12"/>
                  <a:gd name="T17" fmla="*/ 4 h 4"/>
                  <a:gd name="T18" fmla="*/ 12 w 12"/>
                  <a:gd name="T19" fmla="*/ 4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4"/>
                  <a:gd name="T32" fmla="*/ 12 w 12"/>
                  <a:gd name="T33" fmla="*/ 4 h 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4">
                    <a:moveTo>
                      <a:pt x="12" y="4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7" name="Freeform 1260"/>
              <p:cNvSpPr>
                <a:spLocks/>
              </p:cNvSpPr>
              <p:nvPr/>
            </p:nvSpPr>
            <p:spPr bwMode="auto">
              <a:xfrm>
                <a:off x="4293" y="2423"/>
                <a:ext cx="10" cy="7"/>
              </a:xfrm>
              <a:custGeom>
                <a:avLst/>
                <a:gdLst>
                  <a:gd name="T0" fmla="*/ 0 w 10"/>
                  <a:gd name="T1" fmla="*/ 5 h 7"/>
                  <a:gd name="T2" fmla="*/ 0 w 10"/>
                  <a:gd name="T3" fmla="*/ 7 h 7"/>
                  <a:gd name="T4" fmla="*/ 2 w 10"/>
                  <a:gd name="T5" fmla="*/ 7 h 7"/>
                  <a:gd name="T6" fmla="*/ 4 w 10"/>
                  <a:gd name="T7" fmla="*/ 7 h 7"/>
                  <a:gd name="T8" fmla="*/ 6 w 10"/>
                  <a:gd name="T9" fmla="*/ 7 h 7"/>
                  <a:gd name="T10" fmla="*/ 8 w 10"/>
                  <a:gd name="T11" fmla="*/ 5 h 7"/>
                  <a:gd name="T12" fmla="*/ 8 w 10"/>
                  <a:gd name="T13" fmla="*/ 4 h 7"/>
                  <a:gd name="T14" fmla="*/ 10 w 10"/>
                  <a:gd name="T15" fmla="*/ 2 h 7"/>
                  <a:gd name="T16" fmla="*/ 8 w 10"/>
                  <a:gd name="T17" fmla="*/ 0 h 7"/>
                  <a:gd name="T18" fmla="*/ 0 w 10"/>
                  <a:gd name="T19" fmla="*/ 5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7"/>
                  <a:gd name="T32" fmla="*/ 10 w 10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8" name="Freeform 1261"/>
              <p:cNvSpPr>
                <a:spLocks/>
              </p:cNvSpPr>
              <p:nvPr/>
            </p:nvSpPr>
            <p:spPr bwMode="auto">
              <a:xfrm>
                <a:off x="4252" y="2361"/>
                <a:ext cx="49" cy="67"/>
              </a:xfrm>
              <a:custGeom>
                <a:avLst/>
                <a:gdLst>
                  <a:gd name="T0" fmla="*/ 3 w 49"/>
                  <a:gd name="T1" fmla="*/ 3 h 67"/>
                  <a:gd name="T2" fmla="*/ 0 w 49"/>
                  <a:gd name="T3" fmla="*/ 5 h 67"/>
                  <a:gd name="T4" fmla="*/ 41 w 49"/>
                  <a:gd name="T5" fmla="*/ 67 h 67"/>
                  <a:gd name="T6" fmla="*/ 49 w 49"/>
                  <a:gd name="T7" fmla="*/ 62 h 67"/>
                  <a:gd name="T8" fmla="*/ 7 w 49"/>
                  <a:gd name="T9" fmla="*/ 0 h 67"/>
                  <a:gd name="T10" fmla="*/ 3 w 49"/>
                  <a:gd name="T11" fmla="*/ 3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67"/>
                  <a:gd name="T20" fmla="*/ 49 w 4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67">
                    <a:moveTo>
                      <a:pt x="3" y="3"/>
                    </a:moveTo>
                    <a:lnTo>
                      <a:pt x="0" y="5"/>
                    </a:lnTo>
                    <a:lnTo>
                      <a:pt x="41" y="67"/>
                    </a:lnTo>
                    <a:lnTo>
                      <a:pt x="49" y="62"/>
                    </a:lnTo>
                    <a:lnTo>
                      <a:pt x="7" y="0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49" name="Freeform 1262"/>
              <p:cNvSpPr>
                <a:spLocks/>
              </p:cNvSpPr>
              <p:nvPr/>
            </p:nvSpPr>
            <p:spPr bwMode="auto">
              <a:xfrm>
                <a:off x="4250" y="2359"/>
                <a:ext cx="9" cy="7"/>
              </a:xfrm>
              <a:custGeom>
                <a:avLst/>
                <a:gdLst>
                  <a:gd name="T0" fmla="*/ 9 w 9"/>
                  <a:gd name="T1" fmla="*/ 2 h 7"/>
                  <a:gd name="T2" fmla="*/ 7 w 9"/>
                  <a:gd name="T3" fmla="*/ 0 h 7"/>
                  <a:gd name="T4" fmla="*/ 5 w 9"/>
                  <a:gd name="T5" fmla="*/ 0 h 7"/>
                  <a:gd name="T6" fmla="*/ 3 w 9"/>
                  <a:gd name="T7" fmla="*/ 0 h 7"/>
                  <a:gd name="T8" fmla="*/ 2 w 9"/>
                  <a:gd name="T9" fmla="*/ 2 h 7"/>
                  <a:gd name="T10" fmla="*/ 0 w 9"/>
                  <a:gd name="T11" fmla="*/ 3 h 7"/>
                  <a:gd name="T12" fmla="*/ 0 w 9"/>
                  <a:gd name="T13" fmla="*/ 5 h 7"/>
                  <a:gd name="T14" fmla="*/ 2 w 9"/>
                  <a:gd name="T15" fmla="*/ 7 h 7"/>
                  <a:gd name="T16" fmla="*/ 9 w 9"/>
                  <a:gd name="T17" fmla="*/ 2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7"/>
                  <a:gd name="T29" fmla="*/ 9 w 9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7">
                    <a:moveTo>
                      <a:pt x="9" y="2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0" name="Freeform 1263"/>
              <p:cNvSpPr>
                <a:spLocks/>
              </p:cNvSpPr>
              <p:nvPr/>
            </p:nvSpPr>
            <p:spPr bwMode="auto">
              <a:xfrm>
                <a:off x="4291" y="2502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2 h 6"/>
                  <a:gd name="T6" fmla="*/ 8 w 12"/>
                  <a:gd name="T7" fmla="*/ 0 h 6"/>
                  <a:gd name="T8" fmla="*/ 6 w 12"/>
                  <a:gd name="T9" fmla="*/ 0 h 6"/>
                  <a:gd name="T10" fmla="*/ 4 w 12"/>
                  <a:gd name="T11" fmla="*/ 0 h 6"/>
                  <a:gd name="T12" fmla="*/ 2 w 12"/>
                  <a:gd name="T13" fmla="*/ 2 h 6"/>
                  <a:gd name="T14" fmla="*/ 0 w 12"/>
                  <a:gd name="T15" fmla="*/ 4 h 6"/>
                  <a:gd name="T16" fmla="*/ 0 w 12"/>
                  <a:gd name="T17" fmla="*/ 6 h 6"/>
                  <a:gd name="T18" fmla="*/ 12 w 12"/>
                  <a:gd name="T19" fmla="*/ 6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6"/>
                  <a:gd name="T32" fmla="*/ 12 w 12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1" name="Freeform 1264"/>
              <p:cNvSpPr>
                <a:spLocks/>
              </p:cNvSpPr>
              <p:nvPr/>
            </p:nvSpPr>
            <p:spPr bwMode="auto">
              <a:xfrm>
                <a:off x="4291" y="2508"/>
                <a:ext cx="12" cy="102"/>
              </a:xfrm>
              <a:custGeom>
                <a:avLst/>
                <a:gdLst>
                  <a:gd name="T0" fmla="*/ 6 w 12"/>
                  <a:gd name="T1" fmla="*/ 102 h 102"/>
                  <a:gd name="T2" fmla="*/ 12 w 12"/>
                  <a:gd name="T3" fmla="*/ 102 h 102"/>
                  <a:gd name="T4" fmla="*/ 12 w 12"/>
                  <a:gd name="T5" fmla="*/ 0 h 102"/>
                  <a:gd name="T6" fmla="*/ 0 w 12"/>
                  <a:gd name="T7" fmla="*/ 0 h 102"/>
                  <a:gd name="T8" fmla="*/ 0 w 12"/>
                  <a:gd name="T9" fmla="*/ 102 h 102"/>
                  <a:gd name="T10" fmla="*/ 6 w 12"/>
                  <a:gd name="T11" fmla="*/ 102 h 1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02"/>
                  <a:gd name="T20" fmla="*/ 12 w 12"/>
                  <a:gd name="T21" fmla="*/ 102 h 10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02">
                    <a:moveTo>
                      <a:pt x="6" y="102"/>
                    </a:moveTo>
                    <a:lnTo>
                      <a:pt x="12" y="10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02"/>
                    </a:lnTo>
                    <a:lnTo>
                      <a:pt x="6" y="1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2" name="Freeform 1265"/>
              <p:cNvSpPr>
                <a:spLocks/>
              </p:cNvSpPr>
              <p:nvPr/>
            </p:nvSpPr>
            <p:spPr bwMode="auto">
              <a:xfrm>
                <a:off x="4291" y="2610"/>
                <a:ext cx="12" cy="5"/>
              </a:xfrm>
              <a:custGeom>
                <a:avLst/>
                <a:gdLst>
                  <a:gd name="T0" fmla="*/ 0 w 12"/>
                  <a:gd name="T1" fmla="*/ 0 h 5"/>
                  <a:gd name="T2" fmla="*/ 0 w 12"/>
                  <a:gd name="T3" fmla="*/ 1 h 5"/>
                  <a:gd name="T4" fmla="*/ 2 w 12"/>
                  <a:gd name="T5" fmla="*/ 3 h 5"/>
                  <a:gd name="T6" fmla="*/ 4 w 12"/>
                  <a:gd name="T7" fmla="*/ 5 h 5"/>
                  <a:gd name="T8" fmla="*/ 6 w 12"/>
                  <a:gd name="T9" fmla="*/ 5 h 5"/>
                  <a:gd name="T10" fmla="*/ 8 w 12"/>
                  <a:gd name="T11" fmla="*/ 5 h 5"/>
                  <a:gd name="T12" fmla="*/ 10 w 12"/>
                  <a:gd name="T13" fmla="*/ 3 h 5"/>
                  <a:gd name="T14" fmla="*/ 10 w 12"/>
                  <a:gd name="T15" fmla="*/ 1 h 5"/>
                  <a:gd name="T16" fmla="*/ 12 w 12"/>
                  <a:gd name="T17" fmla="*/ 0 h 5"/>
                  <a:gd name="T18" fmla="*/ 0 w 12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5"/>
                  <a:gd name="T32" fmla="*/ 12 w 12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553" name="Freeform 1266"/>
              <p:cNvSpPr>
                <a:spLocks/>
              </p:cNvSpPr>
              <p:nvPr/>
            </p:nvSpPr>
            <p:spPr bwMode="auto">
              <a:xfrm>
                <a:off x="4291" y="3144"/>
                <a:ext cx="12" cy="5"/>
              </a:xfrm>
              <a:custGeom>
                <a:avLst/>
                <a:gdLst>
                  <a:gd name="T0" fmla="*/ 0 w 12"/>
                  <a:gd name="T1" fmla="*/ 0 h 5"/>
                  <a:gd name="T2" fmla="*/ 0 w 12"/>
                  <a:gd name="T3" fmla="*/ 1 h 5"/>
                  <a:gd name="T4" fmla="*/ 2 w 12"/>
                  <a:gd name="T5" fmla="*/ 3 h 5"/>
                  <a:gd name="T6" fmla="*/ 4 w 12"/>
                  <a:gd name="T7" fmla="*/ 5 h 5"/>
                  <a:gd name="T8" fmla="*/ 6 w 12"/>
                  <a:gd name="T9" fmla="*/ 5 h 5"/>
                  <a:gd name="T10" fmla="*/ 8 w 12"/>
                  <a:gd name="T11" fmla="*/ 5 h 5"/>
                  <a:gd name="T12" fmla="*/ 10 w 12"/>
                  <a:gd name="T13" fmla="*/ 3 h 5"/>
                  <a:gd name="T14" fmla="*/ 10 w 12"/>
                  <a:gd name="T15" fmla="*/ 1 h 5"/>
                  <a:gd name="T16" fmla="*/ 12 w 12"/>
                  <a:gd name="T17" fmla="*/ 0 h 5"/>
                  <a:gd name="T18" fmla="*/ 0 w 12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5"/>
                  <a:gd name="T32" fmla="*/ 12 w 12"/>
                  <a:gd name="T33" fmla="*/ 5 h 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5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2142" name="Freeform 1267"/>
            <p:cNvSpPr>
              <a:spLocks/>
            </p:cNvSpPr>
            <p:nvPr/>
          </p:nvSpPr>
          <p:spPr bwMode="auto">
            <a:xfrm>
              <a:off x="4291" y="3062"/>
              <a:ext cx="12" cy="82"/>
            </a:xfrm>
            <a:custGeom>
              <a:avLst/>
              <a:gdLst>
                <a:gd name="T0" fmla="*/ 6 w 12"/>
                <a:gd name="T1" fmla="*/ 0 h 82"/>
                <a:gd name="T2" fmla="*/ 0 w 12"/>
                <a:gd name="T3" fmla="*/ 0 h 82"/>
                <a:gd name="T4" fmla="*/ 0 w 12"/>
                <a:gd name="T5" fmla="*/ 82 h 82"/>
                <a:gd name="T6" fmla="*/ 12 w 12"/>
                <a:gd name="T7" fmla="*/ 82 h 82"/>
                <a:gd name="T8" fmla="*/ 12 w 12"/>
                <a:gd name="T9" fmla="*/ 0 h 82"/>
                <a:gd name="T10" fmla="*/ 6 w 12"/>
                <a:gd name="T11" fmla="*/ 0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2"/>
                <a:gd name="T20" fmla="*/ 12 w 1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2">
                  <a:moveTo>
                    <a:pt x="6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12" y="82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3" name="Freeform 1268"/>
            <p:cNvSpPr>
              <a:spLocks/>
            </p:cNvSpPr>
            <p:nvPr/>
          </p:nvSpPr>
          <p:spPr bwMode="auto">
            <a:xfrm>
              <a:off x="4291" y="3057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10 w 12"/>
                <a:gd name="T3" fmla="*/ 2 h 5"/>
                <a:gd name="T4" fmla="*/ 8 w 12"/>
                <a:gd name="T5" fmla="*/ 0 h 5"/>
                <a:gd name="T6" fmla="*/ 6 w 12"/>
                <a:gd name="T7" fmla="*/ 0 h 5"/>
                <a:gd name="T8" fmla="*/ 4 w 12"/>
                <a:gd name="T9" fmla="*/ 0 h 5"/>
                <a:gd name="T10" fmla="*/ 2 w 12"/>
                <a:gd name="T11" fmla="*/ 2 h 5"/>
                <a:gd name="T12" fmla="*/ 0 w 12"/>
                <a:gd name="T13" fmla="*/ 2 h 5"/>
                <a:gd name="T14" fmla="*/ 0 w 12"/>
                <a:gd name="T15" fmla="*/ 5 h 5"/>
                <a:gd name="T16" fmla="*/ 12 w 12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5"/>
                <a:gd name="T29" fmla="*/ 12 w 1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5">
                  <a:moveTo>
                    <a:pt x="12" y="5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4" name="Freeform 1269"/>
            <p:cNvSpPr>
              <a:spLocks/>
            </p:cNvSpPr>
            <p:nvPr/>
          </p:nvSpPr>
          <p:spPr bwMode="auto">
            <a:xfrm>
              <a:off x="4250" y="3059"/>
              <a:ext cx="9" cy="7"/>
            </a:xfrm>
            <a:custGeom>
              <a:avLst/>
              <a:gdLst>
                <a:gd name="T0" fmla="*/ 2 w 9"/>
                <a:gd name="T1" fmla="*/ 0 h 7"/>
                <a:gd name="T2" fmla="*/ 0 w 9"/>
                <a:gd name="T3" fmla="*/ 1 h 7"/>
                <a:gd name="T4" fmla="*/ 0 w 9"/>
                <a:gd name="T5" fmla="*/ 3 h 7"/>
                <a:gd name="T6" fmla="*/ 2 w 9"/>
                <a:gd name="T7" fmla="*/ 5 h 7"/>
                <a:gd name="T8" fmla="*/ 2 w 9"/>
                <a:gd name="T9" fmla="*/ 7 h 7"/>
                <a:gd name="T10" fmla="*/ 3 w 9"/>
                <a:gd name="T11" fmla="*/ 7 h 7"/>
                <a:gd name="T12" fmla="*/ 5 w 9"/>
                <a:gd name="T13" fmla="*/ 7 h 7"/>
                <a:gd name="T14" fmla="*/ 7 w 9"/>
                <a:gd name="T15" fmla="*/ 7 h 7"/>
                <a:gd name="T16" fmla="*/ 9 w 9"/>
                <a:gd name="T17" fmla="*/ 5 h 7"/>
                <a:gd name="T18" fmla="*/ 2 w 9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7"/>
                <a:gd name="T32" fmla="*/ 9 w 9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7">
                  <a:moveTo>
                    <a:pt x="2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5"/>
                  </a:lnTo>
                  <a:lnTo>
                    <a:pt x="2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5" name="Freeform 1270"/>
            <p:cNvSpPr>
              <a:spLocks/>
            </p:cNvSpPr>
            <p:nvPr/>
          </p:nvSpPr>
          <p:spPr bwMode="auto">
            <a:xfrm>
              <a:off x="4252" y="2996"/>
              <a:ext cx="49" cy="68"/>
            </a:xfrm>
            <a:custGeom>
              <a:avLst/>
              <a:gdLst>
                <a:gd name="T0" fmla="*/ 45 w 49"/>
                <a:gd name="T1" fmla="*/ 4 h 68"/>
                <a:gd name="T2" fmla="*/ 39 w 49"/>
                <a:gd name="T3" fmla="*/ 0 h 68"/>
                <a:gd name="T4" fmla="*/ 0 w 49"/>
                <a:gd name="T5" fmla="*/ 63 h 68"/>
                <a:gd name="T6" fmla="*/ 7 w 49"/>
                <a:gd name="T7" fmla="*/ 68 h 68"/>
                <a:gd name="T8" fmla="*/ 49 w 49"/>
                <a:gd name="T9" fmla="*/ 6 h 68"/>
                <a:gd name="T10" fmla="*/ 45 w 49"/>
                <a:gd name="T11" fmla="*/ 4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68"/>
                <a:gd name="T20" fmla="*/ 49 w 49"/>
                <a:gd name="T21" fmla="*/ 68 h 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68">
                  <a:moveTo>
                    <a:pt x="45" y="4"/>
                  </a:moveTo>
                  <a:lnTo>
                    <a:pt x="39" y="0"/>
                  </a:lnTo>
                  <a:lnTo>
                    <a:pt x="0" y="63"/>
                  </a:lnTo>
                  <a:lnTo>
                    <a:pt x="7" y="68"/>
                  </a:lnTo>
                  <a:lnTo>
                    <a:pt x="49" y="6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6" name="Freeform 1271"/>
            <p:cNvSpPr>
              <a:spLocks/>
            </p:cNvSpPr>
            <p:nvPr/>
          </p:nvSpPr>
          <p:spPr bwMode="auto">
            <a:xfrm>
              <a:off x="4291" y="2994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6 h 8"/>
                <a:gd name="T4" fmla="*/ 10 w 10"/>
                <a:gd name="T5" fmla="*/ 4 h 8"/>
                <a:gd name="T6" fmla="*/ 10 w 10"/>
                <a:gd name="T7" fmla="*/ 2 h 8"/>
                <a:gd name="T8" fmla="*/ 8 w 10"/>
                <a:gd name="T9" fmla="*/ 2 h 8"/>
                <a:gd name="T10" fmla="*/ 6 w 10"/>
                <a:gd name="T11" fmla="*/ 0 h 8"/>
                <a:gd name="T12" fmla="*/ 4 w 10"/>
                <a:gd name="T13" fmla="*/ 0 h 8"/>
                <a:gd name="T14" fmla="*/ 2 w 10"/>
                <a:gd name="T15" fmla="*/ 2 h 8"/>
                <a:gd name="T16" fmla="*/ 0 w 10"/>
                <a:gd name="T17" fmla="*/ 2 h 8"/>
                <a:gd name="T18" fmla="*/ 10 w 10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8"/>
                <a:gd name="T32" fmla="*/ 10 w 10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8">
                  <a:moveTo>
                    <a:pt x="10" y="8"/>
                  </a:move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7" name="Freeform 1272"/>
            <p:cNvSpPr>
              <a:spLocks/>
            </p:cNvSpPr>
            <p:nvPr/>
          </p:nvSpPr>
          <p:spPr bwMode="auto">
            <a:xfrm>
              <a:off x="4291" y="3000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2 h 6"/>
                <a:gd name="T4" fmla="*/ 2 w 12"/>
                <a:gd name="T5" fmla="*/ 4 h 6"/>
                <a:gd name="T6" fmla="*/ 4 w 12"/>
                <a:gd name="T7" fmla="*/ 4 h 6"/>
                <a:gd name="T8" fmla="*/ 6 w 12"/>
                <a:gd name="T9" fmla="*/ 6 h 6"/>
                <a:gd name="T10" fmla="*/ 8 w 12"/>
                <a:gd name="T11" fmla="*/ 4 h 6"/>
                <a:gd name="T12" fmla="*/ 10 w 12"/>
                <a:gd name="T13" fmla="*/ 4 h 6"/>
                <a:gd name="T14" fmla="*/ 10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8" name="Freeform 1273"/>
            <p:cNvSpPr>
              <a:spLocks/>
            </p:cNvSpPr>
            <p:nvPr/>
          </p:nvSpPr>
          <p:spPr bwMode="auto">
            <a:xfrm>
              <a:off x="4291" y="2857"/>
              <a:ext cx="12" cy="143"/>
            </a:xfrm>
            <a:custGeom>
              <a:avLst/>
              <a:gdLst>
                <a:gd name="T0" fmla="*/ 6 w 12"/>
                <a:gd name="T1" fmla="*/ 0 h 143"/>
                <a:gd name="T2" fmla="*/ 0 w 12"/>
                <a:gd name="T3" fmla="*/ 0 h 143"/>
                <a:gd name="T4" fmla="*/ 0 w 12"/>
                <a:gd name="T5" fmla="*/ 143 h 143"/>
                <a:gd name="T6" fmla="*/ 12 w 12"/>
                <a:gd name="T7" fmla="*/ 143 h 143"/>
                <a:gd name="T8" fmla="*/ 12 w 12"/>
                <a:gd name="T9" fmla="*/ 0 h 143"/>
                <a:gd name="T10" fmla="*/ 6 w 12"/>
                <a:gd name="T11" fmla="*/ 0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143"/>
                <a:gd name="T20" fmla="*/ 12 w 12"/>
                <a:gd name="T21" fmla="*/ 143 h 1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143">
                  <a:moveTo>
                    <a:pt x="6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12" y="143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49" name="Freeform 1274"/>
            <p:cNvSpPr>
              <a:spLocks/>
            </p:cNvSpPr>
            <p:nvPr/>
          </p:nvSpPr>
          <p:spPr bwMode="auto">
            <a:xfrm>
              <a:off x="4291" y="2851"/>
              <a:ext cx="12" cy="6"/>
            </a:xfrm>
            <a:custGeom>
              <a:avLst/>
              <a:gdLst>
                <a:gd name="T0" fmla="*/ 12 w 12"/>
                <a:gd name="T1" fmla="*/ 6 h 6"/>
                <a:gd name="T2" fmla="*/ 10 w 12"/>
                <a:gd name="T3" fmla="*/ 4 h 6"/>
                <a:gd name="T4" fmla="*/ 10 w 12"/>
                <a:gd name="T5" fmla="*/ 2 h 6"/>
                <a:gd name="T6" fmla="*/ 8 w 12"/>
                <a:gd name="T7" fmla="*/ 0 h 6"/>
                <a:gd name="T8" fmla="*/ 6 w 12"/>
                <a:gd name="T9" fmla="*/ 0 h 6"/>
                <a:gd name="T10" fmla="*/ 4 w 12"/>
                <a:gd name="T11" fmla="*/ 0 h 6"/>
                <a:gd name="T12" fmla="*/ 2 w 12"/>
                <a:gd name="T13" fmla="*/ 2 h 6"/>
                <a:gd name="T14" fmla="*/ 0 w 12"/>
                <a:gd name="T15" fmla="*/ 4 h 6"/>
                <a:gd name="T16" fmla="*/ 0 w 12"/>
                <a:gd name="T17" fmla="*/ 6 h 6"/>
                <a:gd name="T18" fmla="*/ 12 w 12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0" name="Freeform 1275"/>
            <p:cNvSpPr>
              <a:spLocks/>
            </p:cNvSpPr>
            <p:nvPr/>
          </p:nvSpPr>
          <p:spPr bwMode="auto">
            <a:xfrm>
              <a:off x="4286" y="3144"/>
              <a:ext cx="20" cy="11"/>
            </a:xfrm>
            <a:custGeom>
              <a:avLst/>
              <a:gdLst>
                <a:gd name="T0" fmla="*/ 11 w 20"/>
                <a:gd name="T1" fmla="*/ 0 h 11"/>
                <a:gd name="T2" fmla="*/ 9 w 20"/>
                <a:gd name="T3" fmla="*/ 0 h 11"/>
                <a:gd name="T4" fmla="*/ 11 w 20"/>
                <a:gd name="T5" fmla="*/ 0 h 11"/>
                <a:gd name="T6" fmla="*/ 0 w 20"/>
                <a:gd name="T7" fmla="*/ 0 h 11"/>
                <a:gd name="T8" fmla="*/ 1 w 20"/>
                <a:gd name="T9" fmla="*/ 3 h 11"/>
                <a:gd name="T10" fmla="*/ 3 w 20"/>
                <a:gd name="T11" fmla="*/ 7 h 11"/>
                <a:gd name="T12" fmla="*/ 7 w 20"/>
                <a:gd name="T13" fmla="*/ 9 h 11"/>
                <a:gd name="T14" fmla="*/ 11 w 20"/>
                <a:gd name="T15" fmla="*/ 11 h 11"/>
                <a:gd name="T16" fmla="*/ 13 w 20"/>
                <a:gd name="T17" fmla="*/ 9 h 11"/>
                <a:gd name="T18" fmla="*/ 17 w 20"/>
                <a:gd name="T19" fmla="*/ 7 h 11"/>
                <a:gd name="T20" fmla="*/ 20 w 20"/>
                <a:gd name="T21" fmla="*/ 3 h 11"/>
                <a:gd name="T22" fmla="*/ 20 w 20"/>
                <a:gd name="T23" fmla="*/ 0 h 11"/>
                <a:gd name="T24" fmla="*/ 11 w 20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1"/>
                <a:gd name="T41" fmla="*/ 20 w 20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1">
                  <a:moveTo>
                    <a:pt x="11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7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20" y="3"/>
                  </a:lnTo>
                  <a:lnTo>
                    <a:pt x="2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1" name="Freeform 1276"/>
            <p:cNvSpPr>
              <a:spLocks/>
            </p:cNvSpPr>
            <p:nvPr/>
          </p:nvSpPr>
          <p:spPr bwMode="auto">
            <a:xfrm>
              <a:off x="4286" y="3134"/>
              <a:ext cx="20" cy="10"/>
            </a:xfrm>
            <a:custGeom>
              <a:avLst/>
              <a:gdLst>
                <a:gd name="T0" fmla="*/ 11 w 20"/>
                <a:gd name="T1" fmla="*/ 10 h 10"/>
                <a:gd name="T2" fmla="*/ 9 w 20"/>
                <a:gd name="T3" fmla="*/ 10 h 10"/>
                <a:gd name="T4" fmla="*/ 11 w 20"/>
                <a:gd name="T5" fmla="*/ 10 h 10"/>
                <a:gd name="T6" fmla="*/ 20 w 20"/>
                <a:gd name="T7" fmla="*/ 10 h 10"/>
                <a:gd name="T8" fmla="*/ 20 w 20"/>
                <a:gd name="T9" fmla="*/ 6 h 10"/>
                <a:gd name="T10" fmla="*/ 17 w 20"/>
                <a:gd name="T11" fmla="*/ 2 h 10"/>
                <a:gd name="T12" fmla="*/ 13 w 20"/>
                <a:gd name="T13" fmla="*/ 0 h 10"/>
                <a:gd name="T14" fmla="*/ 11 w 20"/>
                <a:gd name="T15" fmla="*/ 0 h 10"/>
                <a:gd name="T16" fmla="*/ 7 w 20"/>
                <a:gd name="T17" fmla="*/ 0 h 10"/>
                <a:gd name="T18" fmla="*/ 3 w 20"/>
                <a:gd name="T19" fmla="*/ 2 h 10"/>
                <a:gd name="T20" fmla="*/ 1 w 20"/>
                <a:gd name="T21" fmla="*/ 6 h 10"/>
                <a:gd name="T22" fmla="*/ 0 w 20"/>
                <a:gd name="T23" fmla="*/ 10 h 10"/>
                <a:gd name="T24" fmla="*/ 11 w 20"/>
                <a:gd name="T25" fmla="*/ 1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0"/>
                <a:gd name="T41" fmla="*/ 20 w 20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0">
                  <a:moveTo>
                    <a:pt x="11" y="10"/>
                  </a:moveTo>
                  <a:lnTo>
                    <a:pt x="9" y="10"/>
                  </a:lnTo>
                  <a:lnTo>
                    <a:pt x="11" y="10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6"/>
                  </a:lnTo>
                  <a:lnTo>
                    <a:pt x="0" y="1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2" name="Freeform 1277"/>
            <p:cNvSpPr>
              <a:spLocks/>
            </p:cNvSpPr>
            <p:nvPr/>
          </p:nvSpPr>
          <p:spPr bwMode="auto">
            <a:xfrm>
              <a:off x="4286" y="2857"/>
              <a:ext cx="20" cy="9"/>
            </a:xfrm>
            <a:custGeom>
              <a:avLst/>
              <a:gdLst>
                <a:gd name="T0" fmla="*/ 11 w 20"/>
                <a:gd name="T1" fmla="*/ 0 h 9"/>
                <a:gd name="T2" fmla="*/ 9 w 20"/>
                <a:gd name="T3" fmla="*/ 0 h 9"/>
                <a:gd name="T4" fmla="*/ 11 w 20"/>
                <a:gd name="T5" fmla="*/ 0 h 9"/>
                <a:gd name="T6" fmla="*/ 0 w 20"/>
                <a:gd name="T7" fmla="*/ 0 h 9"/>
                <a:gd name="T8" fmla="*/ 1 w 20"/>
                <a:gd name="T9" fmla="*/ 4 h 9"/>
                <a:gd name="T10" fmla="*/ 3 w 20"/>
                <a:gd name="T11" fmla="*/ 7 h 9"/>
                <a:gd name="T12" fmla="*/ 7 w 20"/>
                <a:gd name="T13" fmla="*/ 9 h 9"/>
                <a:gd name="T14" fmla="*/ 11 w 20"/>
                <a:gd name="T15" fmla="*/ 9 h 9"/>
                <a:gd name="T16" fmla="*/ 13 w 20"/>
                <a:gd name="T17" fmla="*/ 9 h 9"/>
                <a:gd name="T18" fmla="*/ 17 w 20"/>
                <a:gd name="T19" fmla="*/ 7 h 9"/>
                <a:gd name="T20" fmla="*/ 20 w 20"/>
                <a:gd name="T21" fmla="*/ 4 h 9"/>
                <a:gd name="T22" fmla="*/ 20 w 20"/>
                <a:gd name="T23" fmla="*/ 0 h 9"/>
                <a:gd name="T24" fmla="*/ 11 w 20"/>
                <a:gd name="T25" fmla="*/ 0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9"/>
                <a:gd name="T41" fmla="*/ 20 w 20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9">
                  <a:moveTo>
                    <a:pt x="11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" y="4"/>
                  </a:lnTo>
                  <a:lnTo>
                    <a:pt x="3" y="7"/>
                  </a:lnTo>
                  <a:lnTo>
                    <a:pt x="7" y="9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3" name="Freeform 1278"/>
            <p:cNvSpPr>
              <a:spLocks/>
            </p:cNvSpPr>
            <p:nvPr/>
          </p:nvSpPr>
          <p:spPr bwMode="auto">
            <a:xfrm>
              <a:off x="4286" y="2845"/>
              <a:ext cx="20" cy="12"/>
            </a:xfrm>
            <a:custGeom>
              <a:avLst/>
              <a:gdLst>
                <a:gd name="T0" fmla="*/ 11 w 20"/>
                <a:gd name="T1" fmla="*/ 12 h 12"/>
                <a:gd name="T2" fmla="*/ 9 w 20"/>
                <a:gd name="T3" fmla="*/ 12 h 12"/>
                <a:gd name="T4" fmla="*/ 11 w 20"/>
                <a:gd name="T5" fmla="*/ 12 h 12"/>
                <a:gd name="T6" fmla="*/ 20 w 20"/>
                <a:gd name="T7" fmla="*/ 12 h 12"/>
                <a:gd name="T8" fmla="*/ 20 w 20"/>
                <a:gd name="T9" fmla="*/ 6 h 12"/>
                <a:gd name="T10" fmla="*/ 17 w 20"/>
                <a:gd name="T11" fmla="*/ 4 h 12"/>
                <a:gd name="T12" fmla="*/ 13 w 20"/>
                <a:gd name="T13" fmla="*/ 2 h 12"/>
                <a:gd name="T14" fmla="*/ 11 w 20"/>
                <a:gd name="T15" fmla="*/ 0 h 12"/>
                <a:gd name="T16" fmla="*/ 7 w 20"/>
                <a:gd name="T17" fmla="*/ 2 h 12"/>
                <a:gd name="T18" fmla="*/ 3 w 20"/>
                <a:gd name="T19" fmla="*/ 4 h 12"/>
                <a:gd name="T20" fmla="*/ 1 w 20"/>
                <a:gd name="T21" fmla="*/ 6 h 12"/>
                <a:gd name="T22" fmla="*/ 0 w 20"/>
                <a:gd name="T23" fmla="*/ 12 h 12"/>
                <a:gd name="T24" fmla="*/ 11 w 20"/>
                <a:gd name="T25" fmla="*/ 12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2"/>
                <a:gd name="T41" fmla="*/ 20 w 20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2">
                  <a:moveTo>
                    <a:pt x="11" y="12"/>
                  </a:moveTo>
                  <a:lnTo>
                    <a:pt x="9" y="12"/>
                  </a:lnTo>
                  <a:lnTo>
                    <a:pt x="11" y="12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1" y="6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4" name="Freeform 1279"/>
            <p:cNvSpPr>
              <a:spLocks/>
            </p:cNvSpPr>
            <p:nvPr/>
          </p:nvSpPr>
          <p:spPr bwMode="auto">
            <a:xfrm>
              <a:off x="4286" y="2610"/>
              <a:ext cx="20" cy="11"/>
            </a:xfrm>
            <a:custGeom>
              <a:avLst/>
              <a:gdLst>
                <a:gd name="T0" fmla="*/ 11 w 20"/>
                <a:gd name="T1" fmla="*/ 0 h 11"/>
                <a:gd name="T2" fmla="*/ 9 w 20"/>
                <a:gd name="T3" fmla="*/ 0 h 11"/>
                <a:gd name="T4" fmla="*/ 11 w 20"/>
                <a:gd name="T5" fmla="*/ 0 h 11"/>
                <a:gd name="T6" fmla="*/ 0 w 20"/>
                <a:gd name="T7" fmla="*/ 0 h 11"/>
                <a:gd name="T8" fmla="*/ 1 w 20"/>
                <a:gd name="T9" fmla="*/ 3 h 11"/>
                <a:gd name="T10" fmla="*/ 3 w 20"/>
                <a:gd name="T11" fmla="*/ 7 h 11"/>
                <a:gd name="T12" fmla="*/ 7 w 20"/>
                <a:gd name="T13" fmla="*/ 9 h 11"/>
                <a:gd name="T14" fmla="*/ 11 w 20"/>
                <a:gd name="T15" fmla="*/ 11 h 11"/>
                <a:gd name="T16" fmla="*/ 13 w 20"/>
                <a:gd name="T17" fmla="*/ 9 h 11"/>
                <a:gd name="T18" fmla="*/ 17 w 20"/>
                <a:gd name="T19" fmla="*/ 7 h 11"/>
                <a:gd name="T20" fmla="*/ 20 w 20"/>
                <a:gd name="T21" fmla="*/ 3 h 11"/>
                <a:gd name="T22" fmla="*/ 20 w 20"/>
                <a:gd name="T23" fmla="*/ 0 h 11"/>
                <a:gd name="T24" fmla="*/ 11 w 20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1"/>
                <a:gd name="T41" fmla="*/ 20 w 20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1">
                  <a:moveTo>
                    <a:pt x="11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7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20" y="3"/>
                  </a:lnTo>
                  <a:lnTo>
                    <a:pt x="2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5" name="Freeform 1280"/>
            <p:cNvSpPr>
              <a:spLocks/>
            </p:cNvSpPr>
            <p:nvPr/>
          </p:nvSpPr>
          <p:spPr bwMode="auto">
            <a:xfrm>
              <a:off x="4286" y="2600"/>
              <a:ext cx="20" cy="10"/>
            </a:xfrm>
            <a:custGeom>
              <a:avLst/>
              <a:gdLst>
                <a:gd name="T0" fmla="*/ 11 w 20"/>
                <a:gd name="T1" fmla="*/ 10 h 10"/>
                <a:gd name="T2" fmla="*/ 9 w 20"/>
                <a:gd name="T3" fmla="*/ 10 h 10"/>
                <a:gd name="T4" fmla="*/ 11 w 20"/>
                <a:gd name="T5" fmla="*/ 10 h 10"/>
                <a:gd name="T6" fmla="*/ 20 w 20"/>
                <a:gd name="T7" fmla="*/ 10 h 10"/>
                <a:gd name="T8" fmla="*/ 20 w 20"/>
                <a:gd name="T9" fmla="*/ 6 h 10"/>
                <a:gd name="T10" fmla="*/ 17 w 20"/>
                <a:gd name="T11" fmla="*/ 2 h 10"/>
                <a:gd name="T12" fmla="*/ 13 w 20"/>
                <a:gd name="T13" fmla="*/ 0 h 10"/>
                <a:gd name="T14" fmla="*/ 11 w 20"/>
                <a:gd name="T15" fmla="*/ 0 h 10"/>
                <a:gd name="T16" fmla="*/ 7 w 20"/>
                <a:gd name="T17" fmla="*/ 0 h 10"/>
                <a:gd name="T18" fmla="*/ 3 w 20"/>
                <a:gd name="T19" fmla="*/ 2 h 10"/>
                <a:gd name="T20" fmla="*/ 1 w 20"/>
                <a:gd name="T21" fmla="*/ 6 h 10"/>
                <a:gd name="T22" fmla="*/ 0 w 20"/>
                <a:gd name="T23" fmla="*/ 10 h 10"/>
                <a:gd name="T24" fmla="*/ 11 w 20"/>
                <a:gd name="T25" fmla="*/ 1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0"/>
                <a:gd name="T41" fmla="*/ 20 w 20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0">
                  <a:moveTo>
                    <a:pt x="11" y="10"/>
                  </a:moveTo>
                  <a:lnTo>
                    <a:pt x="9" y="10"/>
                  </a:lnTo>
                  <a:lnTo>
                    <a:pt x="11" y="10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6"/>
                  </a:lnTo>
                  <a:lnTo>
                    <a:pt x="0" y="1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6" name="Freeform 1281"/>
            <p:cNvSpPr>
              <a:spLocks/>
            </p:cNvSpPr>
            <p:nvPr/>
          </p:nvSpPr>
          <p:spPr bwMode="auto">
            <a:xfrm>
              <a:off x="4286" y="2302"/>
              <a:ext cx="20" cy="11"/>
            </a:xfrm>
            <a:custGeom>
              <a:avLst/>
              <a:gdLst>
                <a:gd name="T0" fmla="*/ 11 w 20"/>
                <a:gd name="T1" fmla="*/ 0 h 11"/>
                <a:gd name="T2" fmla="*/ 9 w 20"/>
                <a:gd name="T3" fmla="*/ 0 h 11"/>
                <a:gd name="T4" fmla="*/ 11 w 20"/>
                <a:gd name="T5" fmla="*/ 0 h 11"/>
                <a:gd name="T6" fmla="*/ 0 w 20"/>
                <a:gd name="T7" fmla="*/ 0 h 11"/>
                <a:gd name="T8" fmla="*/ 1 w 20"/>
                <a:gd name="T9" fmla="*/ 4 h 11"/>
                <a:gd name="T10" fmla="*/ 3 w 20"/>
                <a:gd name="T11" fmla="*/ 8 h 11"/>
                <a:gd name="T12" fmla="*/ 7 w 20"/>
                <a:gd name="T13" fmla="*/ 9 h 11"/>
                <a:gd name="T14" fmla="*/ 11 w 20"/>
                <a:gd name="T15" fmla="*/ 11 h 11"/>
                <a:gd name="T16" fmla="*/ 13 w 20"/>
                <a:gd name="T17" fmla="*/ 9 h 11"/>
                <a:gd name="T18" fmla="*/ 17 w 20"/>
                <a:gd name="T19" fmla="*/ 8 h 11"/>
                <a:gd name="T20" fmla="*/ 20 w 20"/>
                <a:gd name="T21" fmla="*/ 4 h 11"/>
                <a:gd name="T22" fmla="*/ 20 w 20"/>
                <a:gd name="T23" fmla="*/ 0 h 11"/>
                <a:gd name="T24" fmla="*/ 11 w 20"/>
                <a:gd name="T25" fmla="*/ 0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1"/>
                <a:gd name="T41" fmla="*/ 20 w 20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1">
                  <a:moveTo>
                    <a:pt x="11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1" y="4"/>
                  </a:lnTo>
                  <a:lnTo>
                    <a:pt x="3" y="8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7" y="8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7" name="Freeform 1282"/>
            <p:cNvSpPr>
              <a:spLocks/>
            </p:cNvSpPr>
            <p:nvPr/>
          </p:nvSpPr>
          <p:spPr bwMode="auto">
            <a:xfrm>
              <a:off x="4286" y="2293"/>
              <a:ext cx="20" cy="9"/>
            </a:xfrm>
            <a:custGeom>
              <a:avLst/>
              <a:gdLst>
                <a:gd name="T0" fmla="*/ 11 w 20"/>
                <a:gd name="T1" fmla="*/ 9 h 9"/>
                <a:gd name="T2" fmla="*/ 9 w 20"/>
                <a:gd name="T3" fmla="*/ 9 h 9"/>
                <a:gd name="T4" fmla="*/ 11 w 20"/>
                <a:gd name="T5" fmla="*/ 9 h 9"/>
                <a:gd name="T6" fmla="*/ 20 w 20"/>
                <a:gd name="T7" fmla="*/ 9 h 9"/>
                <a:gd name="T8" fmla="*/ 20 w 20"/>
                <a:gd name="T9" fmla="*/ 5 h 9"/>
                <a:gd name="T10" fmla="*/ 17 w 20"/>
                <a:gd name="T11" fmla="*/ 2 h 9"/>
                <a:gd name="T12" fmla="*/ 13 w 20"/>
                <a:gd name="T13" fmla="*/ 0 h 9"/>
                <a:gd name="T14" fmla="*/ 11 w 20"/>
                <a:gd name="T15" fmla="*/ 0 h 9"/>
                <a:gd name="T16" fmla="*/ 7 w 20"/>
                <a:gd name="T17" fmla="*/ 0 h 9"/>
                <a:gd name="T18" fmla="*/ 3 w 20"/>
                <a:gd name="T19" fmla="*/ 2 h 9"/>
                <a:gd name="T20" fmla="*/ 1 w 20"/>
                <a:gd name="T21" fmla="*/ 5 h 9"/>
                <a:gd name="T22" fmla="*/ 0 w 20"/>
                <a:gd name="T23" fmla="*/ 9 h 9"/>
                <a:gd name="T24" fmla="*/ 11 w 20"/>
                <a:gd name="T25" fmla="*/ 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9"/>
                <a:gd name="T41" fmla="*/ 20 w 20"/>
                <a:gd name="T42" fmla="*/ 9 h 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9">
                  <a:moveTo>
                    <a:pt x="11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20" y="9"/>
                  </a:lnTo>
                  <a:lnTo>
                    <a:pt x="20" y="5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8" name="Freeform 1283"/>
            <p:cNvSpPr>
              <a:spLocks/>
            </p:cNvSpPr>
            <p:nvPr/>
          </p:nvSpPr>
          <p:spPr bwMode="auto">
            <a:xfrm>
              <a:off x="2068" y="2713"/>
              <a:ext cx="21" cy="10"/>
            </a:xfrm>
            <a:custGeom>
              <a:avLst/>
              <a:gdLst>
                <a:gd name="T0" fmla="*/ 10 w 21"/>
                <a:gd name="T1" fmla="*/ 0 h 10"/>
                <a:gd name="T2" fmla="*/ 0 w 21"/>
                <a:gd name="T3" fmla="*/ 0 h 10"/>
                <a:gd name="T4" fmla="*/ 0 w 21"/>
                <a:gd name="T5" fmla="*/ 4 h 10"/>
                <a:gd name="T6" fmla="*/ 2 w 21"/>
                <a:gd name="T7" fmla="*/ 8 h 10"/>
                <a:gd name="T8" fmla="*/ 6 w 21"/>
                <a:gd name="T9" fmla="*/ 10 h 10"/>
                <a:gd name="T10" fmla="*/ 10 w 21"/>
                <a:gd name="T11" fmla="*/ 10 h 10"/>
                <a:gd name="T12" fmla="*/ 13 w 21"/>
                <a:gd name="T13" fmla="*/ 10 h 10"/>
                <a:gd name="T14" fmla="*/ 17 w 21"/>
                <a:gd name="T15" fmla="*/ 8 h 10"/>
                <a:gd name="T16" fmla="*/ 19 w 21"/>
                <a:gd name="T17" fmla="*/ 4 h 10"/>
                <a:gd name="T18" fmla="*/ 21 w 21"/>
                <a:gd name="T19" fmla="*/ 0 h 10"/>
                <a:gd name="T20" fmla="*/ 10 w 21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0"/>
                <a:gd name="T35" fmla="*/ 21 w 21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0">
                  <a:moveTo>
                    <a:pt x="1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3" y="10"/>
                  </a:lnTo>
                  <a:lnTo>
                    <a:pt x="17" y="8"/>
                  </a:lnTo>
                  <a:lnTo>
                    <a:pt x="19" y="4"/>
                  </a:lnTo>
                  <a:lnTo>
                    <a:pt x="21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59" name="Freeform 1284"/>
            <p:cNvSpPr>
              <a:spLocks/>
            </p:cNvSpPr>
            <p:nvPr/>
          </p:nvSpPr>
          <p:spPr bwMode="auto">
            <a:xfrm>
              <a:off x="2068" y="2702"/>
              <a:ext cx="21" cy="11"/>
            </a:xfrm>
            <a:custGeom>
              <a:avLst/>
              <a:gdLst>
                <a:gd name="T0" fmla="*/ 10 w 21"/>
                <a:gd name="T1" fmla="*/ 11 h 11"/>
                <a:gd name="T2" fmla="*/ 21 w 21"/>
                <a:gd name="T3" fmla="*/ 11 h 11"/>
                <a:gd name="T4" fmla="*/ 19 w 21"/>
                <a:gd name="T5" fmla="*/ 8 h 11"/>
                <a:gd name="T6" fmla="*/ 17 w 21"/>
                <a:gd name="T7" fmla="*/ 4 h 11"/>
                <a:gd name="T8" fmla="*/ 13 w 21"/>
                <a:gd name="T9" fmla="*/ 2 h 11"/>
                <a:gd name="T10" fmla="*/ 10 w 21"/>
                <a:gd name="T11" fmla="*/ 0 h 11"/>
                <a:gd name="T12" fmla="*/ 6 w 21"/>
                <a:gd name="T13" fmla="*/ 2 h 11"/>
                <a:gd name="T14" fmla="*/ 4 w 21"/>
                <a:gd name="T15" fmla="*/ 4 h 11"/>
                <a:gd name="T16" fmla="*/ 0 w 21"/>
                <a:gd name="T17" fmla="*/ 8 h 11"/>
                <a:gd name="T18" fmla="*/ 0 w 21"/>
                <a:gd name="T19" fmla="*/ 11 h 11"/>
                <a:gd name="T20" fmla="*/ 10 w 21"/>
                <a:gd name="T21" fmla="*/ 11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11"/>
                <a:gd name="T35" fmla="*/ 21 w 21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11">
                  <a:moveTo>
                    <a:pt x="10" y="11"/>
                  </a:moveTo>
                  <a:lnTo>
                    <a:pt x="21" y="11"/>
                  </a:lnTo>
                  <a:lnTo>
                    <a:pt x="19" y="8"/>
                  </a:lnTo>
                  <a:lnTo>
                    <a:pt x="17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0" name="Freeform 1285"/>
            <p:cNvSpPr>
              <a:spLocks/>
            </p:cNvSpPr>
            <p:nvPr/>
          </p:nvSpPr>
          <p:spPr bwMode="auto">
            <a:xfrm>
              <a:off x="4703" y="3140"/>
              <a:ext cx="7" cy="9"/>
            </a:xfrm>
            <a:custGeom>
              <a:avLst/>
              <a:gdLst>
                <a:gd name="T0" fmla="*/ 1 w 7"/>
                <a:gd name="T1" fmla="*/ 0 h 9"/>
                <a:gd name="T2" fmla="*/ 0 w 7"/>
                <a:gd name="T3" fmla="*/ 2 h 9"/>
                <a:gd name="T4" fmla="*/ 0 w 7"/>
                <a:gd name="T5" fmla="*/ 4 h 9"/>
                <a:gd name="T6" fmla="*/ 0 w 7"/>
                <a:gd name="T7" fmla="*/ 5 h 9"/>
                <a:gd name="T8" fmla="*/ 0 w 7"/>
                <a:gd name="T9" fmla="*/ 7 h 9"/>
                <a:gd name="T10" fmla="*/ 1 w 7"/>
                <a:gd name="T11" fmla="*/ 7 h 9"/>
                <a:gd name="T12" fmla="*/ 3 w 7"/>
                <a:gd name="T13" fmla="*/ 9 h 9"/>
                <a:gd name="T14" fmla="*/ 5 w 7"/>
                <a:gd name="T15" fmla="*/ 9 h 9"/>
                <a:gd name="T16" fmla="*/ 7 w 7"/>
                <a:gd name="T17" fmla="*/ 7 h 9"/>
                <a:gd name="T18" fmla="*/ 1 w 7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9"/>
                <a:gd name="T32" fmla="*/ 7 w 7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9">
                  <a:moveTo>
                    <a:pt x="1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7"/>
                  </a:lnTo>
                  <a:lnTo>
                    <a:pt x="3" y="9"/>
                  </a:lnTo>
                  <a:lnTo>
                    <a:pt x="5" y="9"/>
                  </a:lnTo>
                  <a:lnTo>
                    <a:pt x="7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1" name="Freeform 1286"/>
            <p:cNvSpPr>
              <a:spLocks/>
            </p:cNvSpPr>
            <p:nvPr/>
          </p:nvSpPr>
          <p:spPr bwMode="auto">
            <a:xfrm>
              <a:off x="4578" y="3138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4 w 6"/>
                <a:gd name="T3" fmla="*/ 2 h 11"/>
                <a:gd name="T4" fmla="*/ 2 w 6"/>
                <a:gd name="T5" fmla="*/ 2 h 11"/>
                <a:gd name="T6" fmla="*/ 2 w 6"/>
                <a:gd name="T7" fmla="*/ 4 h 11"/>
                <a:gd name="T8" fmla="*/ 0 w 6"/>
                <a:gd name="T9" fmla="*/ 6 h 11"/>
                <a:gd name="T10" fmla="*/ 2 w 6"/>
                <a:gd name="T11" fmla="*/ 7 h 11"/>
                <a:gd name="T12" fmla="*/ 2 w 6"/>
                <a:gd name="T13" fmla="*/ 9 h 11"/>
                <a:gd name="T14" fmla="*/ 4 w 6"/>
                <a:gd name="T15" fmla="*/ 11 h 11"/>
                <a:gd name="T16" fmla="*/ 6 w 6"/>
                <a:gd name="T17" fmla="*/ 11 h 11"/>
                <a:gd name="T18" fmla="*/ 6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6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2" name="Freeform 1287"/>
            <p:cNvSpPr>
              <a:spLocks/>
            </p:cNvSpPr>
            <p:nvPr/>
          </p:nvSpPr>
          <p:spPr bwMode="auto">
            <a:xfrm>
              <a:off x="4584" y="3138"/>
              <a:ext cx="122" cy="11"/>
            </a:xfrm>
            <a:custGeom>
              <a:avLst/>
              <a:gdLst>
                <a:gd name="T0" fmla="*/ 122 w 122"/>
                <a:gd name="T1" fmla="*/ 6 h 11"/>
                <a:gd name="T2" fmla="*/ 122 w 122"/>
                <a:gd name="T3" fmla="*/ 0 h 11"/>
                <a:gd name="T4" fmla="*/ 0 w 122"/>
                <a:gd name="T5" fmla="*/ 0 h 11"/>
                <a:gd name="T6" fmla="*/ 0 w 122"/>
                <a:gd name="T7" fmla="*/ 11 h 11"/>
                <a:gd name="T8" fmla="*/ 122 w 122"/>
                <a:gd name="T9" fmla="*/ 11 h 11"/>
                <a:gd name="T10" fmla="*/ 122 w 122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11"/>
                <a:gd name="T20" fmla="*/ 122 w 122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11">
                  <a:moveTo>
                    <a:pt x="122" y="6"/>
                  </a:moveTo>
                  <a:lnTo>
                    <a:pt x="12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2" y="11"/>
                  </a:lnTo>
                  <a:lnTo>
                    <a:pt x="12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3" name="Freeform 1288"/>
            <p:cNvSpPr>
              <a:spLocks/>
            </p:cNvSpPr>
            <p:nvPr/>
          </p:nvSpPr>
          <p:spPr bwMode="auto">
            <a:xfrm>
              <a:off x="4706" y="3138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4 w 6"/>
                <a:gd name="T3" fmla="*/ 11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6 h 11"/>
                <a:gd name="T10" fmla="*/ 6 w 6"/>
                <a:gd name="T11" fmla="*/ 4 h 11"/>
                <a:gd name="T12" fmla="*/ 4 w 6"/>
                <a:gd name="T13" fmla="*/ 2 h 11"/>
                <a:gd name="T14" fmla="*/ 0 w 6"/>
                <a:gd name="T15" fmla="*/ 0 h 11"/>
                <a:gd name="T16" fmla="*/ 0 w 6"/>
                <a:gd name="T17" fmla="*/ 11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1"/>
                <a:gd name="T29" fmla="*/ 6 w 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1">
                  <a:moveTo>
                    <a:pt x="0" y="11"/>
                  </a:moveTo>
                  <a:lnTo>
                    <a:pt x="4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4" name="Freeform 1289"/>
            <p:cNvSpPr>
              <a:spLocks/>
            </p:cNvSpPr>
            <p:nvPr/>
          </p:nvSpPr>
          <p:spPr bwMode="auto">
            <a:xfrm>
              <a:off x="2459" y="2702"/>
              <a:ext cx="9" cy="21"/>
            </a:xfrm>
            <a:custGeom>
              <a:avLst/>
              <a:gdLst>
                <a:gd name="T0" fmla="*/ 9 w 9"/>
                <a:gd name="T1" fmla="*/ 11 h 21"/>
                <a:gd name="T2" fmla="*/ 9 w 9"/>
                <a:gd name="T3" fmla="*/ 0 h 21"/>
                <a:gd name="T4" fmla="*/ 6 w 9"/>
                <a:gd name="T5" fmla="*/ 2 h 21"/>
                <a:gd name="T6" fmla="*/ 2 w 9"/>
                <a:gd name="T7" fmla="*/ 4 h 21"/>
                <a:gd name="T8" fmla="*/ 0 w 9"/>
                <a:gd name="T9" fmla="*/ 8 h 21"/>
                <a:gd name="T10" fmla="*/ 0 w 9"/>
                <a:gd name="T11" fmla="*/ 11 h 21"/>
                <a:gd name="T12" fmla="*/ 0 w 9"/>
                <a:gd name="T13" fmla="*/ 15 h 21"/>
                <a:gd name="T14" fmla="*/ 2 w 9"/>
                <a:gd name="T15" fmla="*/ 17 h 21"/>
                <a:gd name="T16" fmla="*/ 6 w 9"/>
                <a:gd name="T17" fmla="*/ 21 h 21"/>
                <a:gd name="T18" fmla="*/ 9 w 9"/>
                <a:gd name="T19" fmla="*/ 21 h 21"/>
                <a:gd name="T20" fmla="*/ 9 w 9"/>
                <a:gd name="T21" fmla="*/ 11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21"/>
                <a:gd name="T35" fmla="*/ 9 w 9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21">
                  <a:moveTo>
                    <a:pt x="9" y="11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6" y="21"/>
                  </a:lnTo>
                  <a:lnTo>
                    <a:pt x="9" y="2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5" name="Freeform 1290"/>
            <p:cNvSpPr>
              <a:spLocks/>
            </p:cNvSpPr>
            <p:nvPr/>
          </p:nvSpPr>
          <p:spPr bwMode="auto">
            <a:xfrm>
              <a:off x="2468" y="2702"/>
              <a:ext cx="10" cy="21"/>
            </a:xfrm>
            <a:custGeom>
              <a:avLst/>
              <a:gdLst>
                <a:gd name="T0" fmla="*/ 0 w 10"/>
                <a:gd name="T1" fmla="*/ 11 h 21"/>
                <a:gd name="T2" fmla="*/ 0 w 10"/>
                <a:gd name="T3" fmla="*/ 21 h 21"/>
                <a:gd name="T4" fmla="*/ 4 w 10"/>
                <a:gd name="T5" fmla="*/ 21 h 21"/>
                <a:gd name="T6" fmla="*/ 8 w 10"/>
                <a:gd name="T7" fmla="*/ 17 h 21"/>
                <a:gd name="T8" fmla="*/ 10 w 10"/>
                <a:gd name="T9" fmla="*/ 15 h 21"/>
                <a:gd name="T10" fmla="*/ 10 w 10"/>
                <a:gd name="T11" fmla="*/ 11 h 21"/>
                <a:gd name="T12" fmla="*/ 10 w 10"/>
                <a:gd name="T13" fmla="*/ 8 h 21"/>
                <a:gd name="T14" fmla="*/ 8 w 10"/>
                <a:gd name="T15" fmla="*/ 4 h 21"/>
                <a:gd name="T16" fmla="*/ 4 w 10"/>
                <a:gd name="T17" fmla="*/ 2 h 21"/>
                <a:gd name="T18" fmla="*/ 0 w 10"/>
                <a:gd name="T19" fmla="*/ 0 h 21"/>
                <a:gd name="T20" fmla="*/ 0 w 10"/>
                <a:gd name="T21" fmla="*/ 11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21"/>
                <a:gd name="T35" fmla="*/ 10 w 10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21">
                  <a:moveTo>
                    <a:pt x="0" y="11"/>
                  </a:moveTo>
                  <a:lnTo>
                    <a:pt x="0" y="21"/>
                  </a:lnTo>
                  <a:lnTo>
                    <a:pt x="4" y="21"/>
                  </a:lnTo>
                  <a:lnTo>
                    <a:pt x="8" y="17"/>
                  </a:lnTo>
                  <a:lnTo>
                    <a:pt x="10" y="15"/>
                  </a:lnTo>
                  <a:lnTo>
                    <a:pt x="10" y="11"/>
                  </a:lnTo>
                  <a:lnTo>
                    <a:pt x="10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6" name="Freeform 1291"/>
            <p:cNvSpPr>
              <a:spLocks/>
            </p:cNvSpPr>
            <p:nvPr/>
          </p:nvSpPr>
          <p:spPr bwMode="auto">
            <a:xfrm>
              <a:off x="1683" y="2057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2 h 4"/>
                <a:gd name="T4" fmla="*/ 2 w 10"/>
                <a:gd name="T5" fmla="*/ 4 h 4"/>
                <a:gd name="T6" fmla="*/ 4 w 10"/>
                <a:gd name="T7" fmla="*/ 4 h 4"/>
                <a:gd name="T8" fmla="*/ 6 w 10"/>
                <a:gd name="T9" fmla="*/ 4 h 4"/>
                <a:gd name="T10" fmla="*/ 8 w 10"/>
                <a:gd name="T11" fmla="*/ 4 h 4"/>
                <a:gd name="T12" fmla="*/ 10 w 10"/>
                <a:gd name="T13" fmla="*/ 2 h 4"/>
                <a:gd name="T14" fmla="*/ 10 w 10"/>
                <a:gd name="T15" fmla="*/ 0 h 4"/>
                <a:gd name="T16" fmla="*/ 0 w 10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7" name="Freeform 1292"/>
            <p:cNvSpPr>
              <a:spLocks/>
            </p:cNvSpPr>
            <p:nvPr/>
          </p:nvSpPr>
          <p:spPr bwMode="auto">
            <a:xfrm>
              <a:off x="1683" y="2015"/>
              <a:ext cx="10" cy="42"/>
            </a:xfrm>
            <a:custGeom>
              <a:avLst/>
              <a:gdLst>
                <a:gd name="T0" fmla="*/ 6 w 10"/>
                <a:gd name="T1" fmla="*/ 0 h 42"/>
                <a:gd name="T2" fmla="*/ 0 w 10"/>
                <a:gd name="T3" fmla="*/ 0 h 42"/>
                <a:gd name="T4" fmla="*/ 0 w 10"/>
                <a:gd name="T5" fmla="*/ 42 h 42"/>
                <a:gd name="T6" fmla="*/ 10 w 10"/>
                <a:gd name="T7" fmla="*/ 42 h 42"/>
                <a:gd name="T8" fmla="*/ 10 w 10"/>
                <a:gd name="T9" fmla="*/ 0 h 42"/>
                <a:gd name="T10" fmla="*/ 6 w 1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2"/>
                <a:gd name="T20" fmla="*/ 10 w 1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2">
                  <a:moveTo>
                    <a:pt x="6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8" name="Freeform 1293"/>
            <p:cNvSpPr>
              <a:spLocks/>
            </p:cNvSpPr>
            <p:nvPr/>
          </p:nvSpPr>
          <p:spPr bwMode="auto">
            <a:xfrm>
              <a:off x="1683" y="2010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3 h 5"/>
                <a:gd name="T4" fmla="*/ 8 w 10"/>
                <a:gd name="T5" fmla="*/ 2 h 5"/>
                <a:gd name="T6" fmla="*/ 8 w 10"/>
                <a:gd name="T7" fmla="*/ 0 h 5"/>
                <a:gd name="T8" fmla="*/ 6 w 10"/>
                <a:gd name="T9" fmla="*/ 0 h 5"/>
                <a:gd name="T10" fmla="*/ 4 w 10"/>
                <a:gd name="T11" fmla="*/ 0 h 5"/>
                <a:gd name="T12" fmla="*/ 2 w 10"/>
                <a:gd name="T13" fmla="*/ 2 h 5"/>
                <a:gd name="T14" fmla="*/ 0 w 10"/>
                <a:gd name="T15" fmla="*/ 3 h 5"/>
                <a:gd name="T16" fmla="*/ 0 w 10"/>
                <a:gd name="T17" fmla="*/ 5 h 5"/>
                <a:gd name="T18" fmla="*/ 10 w 10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10" y="5"/>
                  </a:moveTo>
                  <a:lnTo>
                    <a:pt x="10" y="3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69" name="Freeform 1294"/>
            <p:cNvSpPr>
              <a:spLocks/>
            </p:cNvSpPr>
            <p:nvPr/>
          </p:nvSpPr>
          <p:spPr bwMode="auto">
            <a:xfrm>
              <a:off x="1683" y="2010"/>
              <a:ext cx="6" cy="9"/>
            </a:xfrm>
            <a:custGeom>
              <a:avLst/>
              <a:gdLst>
                <a:gd name="T0" fmla="*/ 6 w 6"/>
                <a:gd name="T1" fmla="*/ 0 h 9"/>
                <a:gd name="T2" fmla="*/ 2 w 6"/>
                <a:gd name="T3" fmla="*/ 0 h 9"/>
                <a:gd name="T4" fmla="*/ 2 w 6"/>
                <a:gd name="T5" fmla="*/ 2 h 9"/>
                <a:gd name="T6" fmla="*/ 0 w 6"/>
                <a:gd name="T7" fmla="*/ 3 h 9"/>
                <a:gd name="T8" fmla="*/ 0 w 6"/>
                <a:gd name="T9" fmla="*/ 5 h 9"/>
                <a:gd name="T10" fmla="*/ 0 w 6"/>
                <a:gd name="T11" fmla="*/ 7 h 9"/>
                <a:gd name="T12" fmla="*/ 2 w 6"/>
                <a:gd name="T13" fmla="*/ 9 h 9"/>
                <a:gd name="T14" fmla="*/ 6 w 6"/>
                <a:gd name="T15" fmla="*/ 9 h 9"/>
                <a:gd name="T16" fmla="*/ 6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0" name="Freeform 1295"/>
            <p:cNvSpPr>
              <a:spLocks/>
            </p:cNvSpPr>
            <p:nvPr/>
          </p:nvSpPr>
          <p:spPr bwMode="auto">
            <a:xfrm>
              <a:off x="1689" y="2010"/>
              <a:ext cx="81" cy="9"/>
            </a:xfrm>
            <a:custGeom>
              <a:avLst/>
              <a:gdLst>
                <a:gd name="T0" fmla="*/ 81 w 81"/>
                <a:gd name="T1" fmla="*/ 5 h 9"/>
                <a:gd name="T2" fmla="*/ 81 w 81"/>
                <a:gd name="T3" fmla="*/ 0 h 9"/>
                <a:gd name="T4" fmla="*/ 0 w 81"/>
                <a:gd name="T5" fmla="*/ 0 h 9"/>
                <a:gd name="T6" fmla="*/ 0 w 81"/>
                <a:gd name="T7" fmla="*/ 9 h 9"/>
                <a:gd name="T8" fmla="*/ 81 w 81"/>
                <a:gd name="T9" fmla="*/ 9 h 9"/>
                <a:gd name="T10" fmla="*/ 81 w 81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"/>
                <a:gd name="T20" fmla="*/ 81 w 8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">
                  <a:moveTo>
                    <a:pt x="81" y="5"/>
                  </a:moveTo>
                  <a:lnTo>
                    <a:pt x="8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1" y="9"/>
                  </a:lnTo>
                  <a:lnTo>
                    <a:pt x="8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1" name="Freeform 1296"/>
            <p:cNvSpPr>
              <a:spLocks/>
            </p:cNvSpPr>
            <p:nvPr/>
          </p:nvSpPr>
          <p:spPr bwMode="auto">
            <a:xfrm>
              <a:off x="1770" y="2010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6 w 6"/>
                <a:gd name="T7" fmla="*/ 7 h 9"/>
                <a:gd name="T8" fmla="*/ 6 w 6"/>
                <a:gd name="T9" fmla="*/ 5 h 9"/>
                <a:gd name="T10" fmla="*/ 6 w 6"/>
                <a:gd name="T11" fmla="*/ 3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2" name="Freeform 1297"/>
            <p:cNvSpPr>
              <a:spLocks/>
            </p:cNvSpPr>
            <p:nvPr/>
          </p:nvSpPr>
          <p:spPr bwMode="auto">
            <a:xfrm>
              <a:off x="1764" y="2010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12 w 12"/>
                <a:gd name="T3" fmla="*/ 2 h 5"/>
                <a:gd name="T4" fmla="*/ 10 w 12"/>
                <a:gd name="T5" fmla="*/ 2 h 5"/>
                <a:gd name="T6" fmla="*/ 8 w 12"/>
                <a:gd name="T7" fmla="*/ 0 h 5"/>
                <a:gd name="T8" fmla="*/ 6 w 12"/>
                <a:gd name="T9" fmla="*/ 0 h 5"/>
                <a:gd name="T10" fmla="*/ 4 w 12"/>
                <a:gd name="T11" fmla="*/ 0 h 5"/>
                <a:gd name="T12" fmla="*/ 2 w 12"/>
                <a:gd name="T13" fmla="*/ 2 h 5"/>
                <a:gd name="T14" fmla="*/ 0 w 12"/>
                <a:gd name="T15" fmla="*/ 5 h 5"/>
                <a:gd name="T16" fmla="*/ 12 w 12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5"/>
                <a:gd name="T29" fmla="*/ 12 w 1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5">
                  <a:moveTo>
                    <a:pt x="12" y="5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3" name="Freeform 1298"/>
            <p:cNvSpPr>
              <a:spLocks/>
            </p:cNvSpPr>
            <p:nvPr/>
          </p:nvSpPr>
          <p:spPr bwMode="auto">
            <a:xfrm>
              <a:off x="1764" y="2015"/>
              <a:ext cx="12" cy="81"/>
            </a:xfrm>
            <a:custGeom>
              <a:avLst/>
              <a:gdLst>
                <a:gd name="T0" fmla="*/ 6 w 12"/>
                <a:gd name="T1" fmla="*/ 81 h 81"/>
                <a:gd name="T2" fmla="*/ 12 w 12"/>
                <a:gd name="T3" fmla="*/ 81 h 81"/>
                <a:gd name="T4" fmla="*/ 12 w 12"/>
                <a:gd name="T5" fmla="*/ 0 h 81"/>
                <a:gd name="T6" fmla="*/ 0 w 12"/>
                <a:gd name="T7" fmla="*/ 0 h 81"/>
                <a:gd name="T8" fmla="*/ 0 w 12"/>
                <a:gd name="T9" fmla="*/ 81 h 81"/>
                <a:gd name="T10" fmla="*/ 6 w 12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1"/>
                <a:gd name="T20" fmla="*/ 12 w 12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1">
                  <a:moveTo>
                    <a:pt x="6" y="81"/>
                  </a:moveTo>
                  <a:lnTo>
                    <a:pt x="12" y="8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4" name="Freeform 1299"/>
            <p:cNvSpPr>
              <a:spLocks/>
            </p:cNvSpPr>
            <p:nvPr/>
          </p:nvSpPr>
          <p:spPr bwMode="auto">
            <a:xfrm>
              <a:off x="1764" y="2096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2 w 12"/>
                <a:gd name="T3" fmla="*/ 2 h 6"/>
                <a:gd name="T4" fmla="*/ 2 w 12"/>
                <a:gd name="T5" fmla="*/ 4 h 6"/>
                <a:gd name="T6" fmla="*/ 4 w 12"/>
                <a:gd name="T7" fmla="*/ 6 h 6"/>
                <a:gd name="T8" fmla="*/ 6 w 12"/>
                <a:gd name="T9" fmla="*/ 6 h 6"/>
                <a:gd name="T10" fmla="*/ 8 w 12"/>
                <a:gd name="T11" fmla="*/ 6 h 6"/>
                <a:gd name="T12" fmla="*/ 10 w 12"/>
                <a:gd name="T13" fmla="*/ 4 h 6"/>
                <a:gd name="T14" fmla="*/ 12 w 12"/>
                <a:gd name="T15" fmla="*/ 2 h 6"/>
                <a:gd name="T16" fmla="*/ 12 w 12"/>
                <a:gd name="T17" fmla="*/ 0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5" name="Freeform 1300"/>
            <p:cNvSpPr>
              <a:spLocks/>
            </p:cNvSpPr>
            <p:nvPr/>
          </p:nvSpPr>
          <p:spPr bwMode="auto">
            <a:xfrm>
              <a:off x="1770" y="2091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11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5 h 11"/>
                <a:gd name="T10" fmla="*/ 6 w 6"/>
                <a:gd name="T11" fmla="*/ 4 h 11"/>
                <a:gd name="T12" fmla="*/ 4 w 6"/>
                <a:gd name="T13" fmla="*/ 2 h 11"/>
                <a:gd name="T14" fmla="*/ 2 w 6"/>
                <a:gd name="T15" fmla="*/ 2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6" name="Freeform 1301"/>
            <p:cNvSpPr>
              <a:spLocks/>
            </p:cNvSpPr>
            <p:nvPr/>
          </p:nvSpPr>
          <p:spPr bwMode="auto">
            <a:xfrm>
              <a:off x="1689" y="2091"/>
              <a:ext cx="81" cy="11"/>
            </a:xfrm>
            <a:custGeom>
              <a:avLst/>
              <a:gdLst>
                <a:gd name="T0" fmla="*/ 0 w 81"/>
                <a:gd name="T1" fmla="*/ 5 h 11"/>
                <a:gd name="T2" fmla="*/ 0 w 81"/>
                <a:gd name="T3" fmla="*/ 11 h 11"/>
                <a:gd name="T4" fmla="*/ 81 w 81"/>
                <a:gd name="T5" fmla="*/ 11 h 11"/>
                <a:gd name="T6" fmla="*/ 81 w 81"/>
                <a:gd name="T7" fmla="*/ 0 h 11"/>
                <a:gd name="T8" fmla="*/ 0 w 81"/>
                <a:gd name="T9" fmla="*/ 0 h 11"/>
                <a:gd name="T10" fmla="*/ 0 w 81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1"/>
                <a:gd name="T20" fmla="*/ 81 w 8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1">
                  <a:moveTo>
                    <a:pt x="0" y="5"/>
                  </a:moveTo>
                  <a:lnTo>
                    <a:pt x="0" y="11"/>
                  </a:lnTo>
                  <a:lnTo>
                    <a:pt x="81" y="11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7" name="Freeform 1302"/>
            <p:cNvSpPr>
              <a:spLocks/>
            </p:cNvSpPr>
            <p:nvPr/>
          </p:nvSpPr>
          <p:spPr bwMode="auto">
            <a:xfrm>
              <a:off x="1683" y="2091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2 h 11"/>
                <a:gd name="T4" fmla="*/ 0 w 6"/>
                <a:gd name="T5" fmla="*/ 4 h 11"/>
                <a:gd name="T6" fmla="*/ 0 w 6"/>
                <a:gd name="T7" fmla="*/ 5 h 11"/>
                <a:gd name="T8" fmla="*/ 0 w 6"/>
                <a:gd name="T9" fmla="*/ 7 h 11"/>
                <a:gd name="T10" fmla="*/ 2 w 6"/>
                <a:gd name="T11" fmla="*/ 9 h 11"/>
                <a:gd name="T12" fmla="*/ 2 w 6"/>
                <a:gd name="T13" fmla="*/ 11 h 11"/>
                <a:gd name="T14" fmla="*/ 6 w 6"/>
                <a:gd name="T15" fmla="*/ 11 h 11"/>
                <a:gd name="T16" fmla="*/ 6 w 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1"/>
                <a:gd name="T29" fmla="*/ 6 w 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1">
                  <a:moveTo>
                    <a:pt x="6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8" name="Freeform 1303"/>
            <p:cNvSpPr>
              <a:spLocks/>
            </p:cNvSpPr>
            <p:nvPr/>
          </p:nvSpPr>
          <p:spPr bwMode="auto">
            <a:xfrm>
              <a:off x="1683" y="2096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79" name="Freeform 1304"/>
            <p:cNvSpPr>
              <a:spLocks/>
            </p:cNvSpPr>
            <p:nvPr/>
          </p:nvSpPr>
          <p:spPr bwMode="auto">
            <a:xfrm>
              <a:off x="1683" y="2055"/>
              <a:ext cx="10" cy="41"/>
            </a:xfrm>
            <a:custGeom>
              <a:avLst/>
              <a:gdLst>
                <a:gd name="T0" fmla="*/ 6 w 10"/>
                <a:gd name="T1" fmla="*/ 0 h 41"/>
                <a:gd name="T2" fmla="*/ 0 w 10"/>
                <a:gd name="T3" fmla="*/ 0 h 41"/>
                <a:gd name="T4" fmla="*/ 0 w 10"/>
                <a:gd name="T5" fmla="*/ 41 h 41"/>
                <a:gd name="T6" fmla="*/ 10 w 10"/>
                <a:gd name="T7" fmla="*/ 41 h 41"/>
                <a:gd name="T8" fmla="*/ 10 w 10"/>
                <a:gd name="T9" fmla="*/ 0 h 41"/>
                <a:gd name="T10" fmla="*/ 6 w 1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1"/>
                <a:gd name="T20" fmla="*/ 10 w 1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1">
                  <a:moveTo>
                    <a:pt x="6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10" y="41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0" name="Freeform 1305"/>
            <p:cNvSpPr>
              <a:spLocks/>
            </p:cNvSpPr>
            <p:nvPr/>
          </p:nvSpPr>
          <p:spPr bwMode="auto">
            <a:xfrm>
              <a:off x="1683" y="2051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0 w 10"/>
                <a:gd name="T13" fmla="*/ 2 h 4"/>
                <a:gd name="T14" fmla="*/ 0 w 10"/>
                <a:gd name="T15" fmla="*/ 4 h 4"/>
                <a:gd name="T16" fmla="*/ 10 w 10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1" name="Freeform 1306"/>
            <p:cNvSpPr>
              <a:spLocks/>
            </p:cNvSpPr>
            <p:nvPr/>
          </p:nvSpPr>
          <p:spPr bwMode="auto">
            <a:xfrm>
              <a:off x="1621" y="2051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0 w 6"/>
                <a:gd name="T9" fmla="*/ 6 h 10"/>
                <a:gd name="T10" fmla="*/ 0 w 6"/>
                <a:gd name="T11" fmla="*/ 8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2" name="Freeform 1307"/>
            <p:cNvSpPr>
              <a:spLocks/>
            </p:cNvSpPr>
            <p:nvPr/>
          </p:nvSpPr>
          <p:spPr bwMode="auto">
            <a:xfrm>
              <a:off x="1627" y="2051"/>
              <a:ext cx="60" cy="10"/>
            </a:xfrm>
            <a:custGeom>
              <a:avLst/>
              <a:gdLst>
                <a:gd name="T0" fmla="*/ 60 w 60"/>
                <a:gd name="T1" fmla="*/ 6 h 10"/>
                <a:gd name="T2" fmla="*/ 60 w 60"/>
                <a:gd name="T3" fmla="*/ 0 h 10"/>
                <a:gd name="T4" fmla="*/ 0 w 60"/>
                <a:gd name="T5" fmla="*/ 0 h 10"/>
                <a:gd name="T6" fmla="*/ 0 w 60"/>
                <a:gd name="T7" fmla="*/ 10 h 10"/>
                <a:gd name="T8" fmla="*/ 60 w 60"/>
                <a:gd name="T9" fmla="*/ 10 h 10"/>
                <a:gd name="T10" fmla="*/ 60 w 60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10"/>
                <a:gd name="T20" fmla="*/ 60 w 60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10">
                  <a:moveTo>
                    <a:pt x="60" y="6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60" y="10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3" name="Freeform 1308"/>
            <p:cNvSpPr>
              <a:spLocks/>
            </p:cNvSpPr>
            <p:nvPr/>
          </p:nvSpPr>
          <p:spPr bwMode="auto">
            <a:xfrm>
              <a:off x="1687" y="2051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4 w 6"/>
                <a:gd name="T3" fmla="*/ 10 h 10"/>
                <a:gd name="T4" fmla="*/ 6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0 h 10"/>
                <a:gd name="T14" fmla="*/ 0 w 6"/>
                <a:gd name="T15" fmla="*/ 0 h 10"/>
                <a:gd name="T16" fmla="*/ 0 w 6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0" y="10"/>
                  </a:move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4" name="Freeform 1309"/>
            <p:cNvSpPr>
              <a:spLocks/>
            </p:cNvSpPr>
            <p:nvPr/>
          </p:nvSpPr>
          <p:spPr bwMode="auto">
            <a:xfrm>
              <a:off x="1764" y="2051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2 w 6"/>
                <a:gd name="T7" fmla="*/ 4 h 10"/>
                <a:gd name="T8" fmla="*/ 0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5" name="Freeform 1310"/>
            <p:cNvSpPr>
              <a:spLocks/>
            </p:cNvSpPr>
            <p:nvPr/>
          </p:nvSpPr>
          <p:spPr bwMode="auto">
            <a:xfrm>
              <a:off x="1770" y="2051"/>
              <a:ext cx="62" cy="10"/>
            </a:xfrm>
            <a:custGeom>
              <a:avLst/>
              <a:gdLst>
                <a:gd name="T0" fmla="*/ 62 w 62"/>
                <a:gd name="T1" fmla="*/ 6 h 10"/>
                <a:gd name="T2" fmla="*/ 62 w 62"/>
                <a:gd name="T3" fmla="*/ 0 h 10"/>
                <a:gd name="T4" fmla="*/ 0 w 62"/>
                <a:gd name="T5" fmla="*/ 0 h 10"/>
                <a:gd name="T6" fmla="*/ 0 w 62"/>
                <a:gd name="T7" fmla="*/ 10 h 10"/>
                <a:gd name="T8" fmla="*/ 62 w 62"/>
                <a:gd name="T9" fmla="*/ 10 h 10"/>
                <a:gd name="T10" fmla="*/ 62 w 62"/>
                <a:gd name="T11" fmla="*/ 6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10"/>
                <a:gd name="T20" fmla="*/ 62 w 6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10">
                  <a:moveTo>
                    <a:pt x="62" y="6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62" y="10"/>
                  </a:lnTo>
                  <a:lnTo>
                    <a:pt x="6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6" name="Freeform 1311"/>
            <p:cNvSpPr>
              <a:spLocks/>
            </p:cNvSpPr>
            <p:nvPr/>
          </p:nvSpPr>
          <p:spPr bwMode="auto">
            <a:xfrm>
              <a:off x="1832" y="2051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2 w 4"/>
                <a:gd name="T13" fmla="*/ 0 h 10"/>
                <a:gd name="T14" fmla="*/ 0 w 4"/>
                <a:gd name="T15" fmla="*/ 0 h 10"/>
                <a:gd name="T16" fmla="*/ 0 w 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7" name="Freeform 1312"/>
            <p:cNvSpPr>
              <a:spLocks/>
            </p:cNvSpPr>
            <p:nvPr/>
          </p:nvSpPr>
          <p:spPr bwMode="auto">
            <a:xfrm>
              <a:off x="1683" y="261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1 h 5"/>
                <a:gd name="T4" fmla="*/ 2 w 10"/>
                <a:gd name="T5" fmla="*/ 3 h 5"/>
                <a:gd name="T6" fmla="*/ 4 w 10"/>
                <a:gd name="T7" fmla="*/ 5 h 5"/>
                <a:gd name="T8" fmla="*/ 6 w 10"/>
                <a:gd name="T9" fmla="*/ 5 h 5"/>
                <a:gd name="T10" fmla="*/ 8 w 10"/>
                <a:gd name="T11" fmla="*/ 5 h 5"/>
                <a:gd name="T12" fmla="*/ 8 w 10"/>
                <a:gd name="T13" fmla="*/ 3 h 5"/>
                <a:gd name="T14" fmla="*/ 10 w 10"/>
                <a:gd name="T15" fmla="*/ 1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8" name="Freeform 1313"/>
            <p:cNvSpPr>
              <a:spLocks/>
            </p:cNvSpPr>
            <p:nvPr/>
          </p:nvSpPr>
          <p:spPr bwMode="auto">
            <a:xfrm>
              <a:off x="1683" y="2568"/>
              <a:ext cx="10" cy="42"/>
            </a:xfrm>
            <a:custGeom>
              <a:avLst/>
              <a:gdLst>
                <a:gd name="T0" fmla="*/ 6 w 10"/>
                <a:gd name="T1" fmla="*/ 0 h 42"/>
                <a:gd name="T2" fmla="*/ 0 w 10"/>
                <a:gd name="T3" fmla="*/ 0 h 42"/>
                <a:gd name="T4" fmla="*/ 0 w 10"/>
                <a:gd name="T5" fmla="*/ 42 h 42"/>
                <a:gd name="T6" fmla="*/ 10 w 10"/>
                <a:gd name="T7" fmla="*/ 42 h 42"/>
                <a:gd name="T8" fmla="*/ 10 w 10"/>
                <a:gd name="T9" fmla="*/ 0 h 42"/>
                <a:gd name="T10" fmla="*/ 6 w 1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2"/>
                <a:gd name="T20" fmla="*/ 10 w 1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2">
                  <a:moveTo>
                    <a:pt x="6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0" y="42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89" name="Freeform 1314"/>
            <p:cNvSpPr>
              <a:spLocks/>
            </p:cNvSpPr>
            <p:nvPr/>
          </p:nvSpPr>
          <p:spPr bwMode="auto">
            <a:xfrm>
              <a:off x="1683" y="2564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4 w 10"/>
                <a:gd name="T9" fmla="*/ 0 h 4"/>
                <a:gd name="T10" fmla="*/ 2 w 10"/>
                <a:gd name="T11" fmla="*/ 0 h 4"/>
                <a:gd name="T12" fmla="*/ 0 w 10"/>
                <a:gd name="T13" fmla="*/ 2 h 4"/>
                <a:gd name="T14" fmla="*/ 0 w 10"/>
                <a:gd name="T15" fmla="*/ 4 h 4"/>
                <a:gd name="T16" fmla="*/ 10 w 10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4"/>
                <a:gd name="T29" fmla="*/ 10 w 10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4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0" name="Freeform 1315"/>
            <p:cNvSpPr>
              <a:spLocks/>
            </p:cNvSpPr>
            <p:nvPr/>
          </p:nvSpPr>
          <p:spPr bwMode="auto">
            <a:xfrm>
              <a:off x="1770" y="2604"/>
              <a:ext cx="6" cy="11"/>
            </a:xfrm>
            <a:custGeom>
              <a:avLst/>
              <a:gdLst>
                <a:gd name="T0" fmla="*/ 0 w 6"/>
                <a:gd name="T1" fmla="*/ 11 h 11"/>
                <a:gd name="T2" fmla="*/ 2 w 6"/>
                <a:gd name="T3" fmla="*/ 11 h 11"/>
                <a:gd name="T4" fmla="*/ 4 w 6"/>
                <a:gd name="T5" fmla="*/ 9 h 11"/>
                <a:gd name="T6" fmla="*/ 6 w 6"/>
                <a:gd name="T7" fmla="*/ 7 h 11"/>
                <a:gd name="T8" fmla="*/ 6 w 6"/>
                <a:gd name="T9" fmla="*/ 6 h 11"/>
                <a:gd name="T10" fmla="*/ 6 w 6"/>
                <a:gd name="T11" fmla="*/ 4 h 11"/>
                <a:gd name="T12" fmla="*/ 4 w 6"/>
                <a:gd name="T13" fmla="*/ 2 h 11"/>
                <a:gd name="T14" fmla="*/ 2 w 6"/>
                <a:gd name="T15" fmla="*/ 2 h 11"/>
                <a:gd name="T16" fmla="*/ 0 w 6"/>
                <a:gd name="T17" fmla="*/ 0 h 11"/>
                <a:gd name="T18" fmla="*/ 0 w 6"/>
                <a:gd name="T19" fmla="*/ 11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0" y="11"/>
                  </a:moveTo>
                  <a:lnTo>
                    <a:pt x="2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1" name="Freeform 1316"/>
            <p:cNvSpPr>
              <a:spLocks/>
            </p:cNvSpPr>
            <p:nvPr/>
          </p:nvSpPr>
          <p:spPr bwMode="auto">
            <a:xfrm>
              <a:off x="1689" y="2604"/>
              <a:ext cx="81" cy="11"/>
            </a:xfrm>
            <a:custGeom>
              <a:avLst/>
              <a:gdLst>
                <a:gd name="T0" fmla="*/ 0 w 81"/>
                <a:gd name="T1" fmla="*/ 6 h 11"/>
                <a:gd name="T2" fmla="*/ 0 w 81"/>
                <a:gd name="T3" fmla="*/ 11 h 11"/>
                <a:gd name="T4" fmla="*/ 81 w 81"/>
                <a:gd name="T5" fmla="*/ 11 h 11"/>
                <a:gd name="T6" fmla="*/ 81 w 81"/>
                <a:gd name="T7" fmla="*/ 0 h 11"/>
                <a:gd name="T8" fmla="*/ 0 w 81"/>
                <a:gd name="T9" fmla="*/ 0 h 11"/>
                <a:gd name="T10" fmla="*/ 0 w 81"/>
                <a:gd name="T11" fmla="*/ 6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1"/>
                <a:gd name="T20" fmla="*/ 81 w 8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1">
                  <a:moveTo>
                    <a:pt x="0" y="6"/>
                  </a:moveTo>
                  <a:lnTo>
                    <a:pt x="0" y="11"/>
                  </a:lnTo>
                  <a:lnTo>
                    <a:pt x="81" y="11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2" name="Freeform 1317"/>
            <p:cNvSpPr>
              <a:spLocks/>
            </p:cNvSpPr>
            <p:nvPr/>
          </p:nvSpPr>
          <p:spPr bwMode="auto">
            <a:xfrm>
              <a:off x="1683" y="2604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2 h 11"/>
                <a:gd name="T4" fmla="*/ 0 w 6"/>
                <a:gd name="T5" fmla="*/ 4 h 11"/>
                <a:gd name="T6" fmla="*/ 0 w 6"/>
                <a:gd name="T7" fmla="*/ 6 h 11"/>
                <a:gd name="T8" fmla="*/ 0 w 6"/>
                <a:gd name="T9" fmla="*/ 7 h 11"/>
                <a:gd name="T10" fmla="*/ 2 w 6"/>
                <a:gd name="T11" fmla="*/ 9 h 11"/>
                <a:gd name="T12" fmla="*/ 2 w 6"/>
                <a:gd name="T13" fmla="*/ 11 h 11"/>
                <a:gd name="T14" fmla="*/ 6 w 6"/>
                <a:gd name="T15" fmla="*/ 11 h 11"/>
                <a:gd name="T16" fmla="*/ 6 w 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1"/>
                <a:gd name="T29" fmla="*/ 6 w 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1">
                  <a:moveTo>
                    <a:pt x="6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3" name="Freeform 1318"/>
            <p:cNvSpPr>
              <a:spLocks/>
            </p:cNvSpPr>
            <p:nvPr/>
          </p:nvSpPr>
          <p:spPr bwMode="auto">
            <a:xfrm>
              <a:off x="1764" y="2523"/>
              <a:ext cx="12" cy="5"/>
            </a:xfrm>
            <a:custGeom>
              <a:avLst/>
              <a:gdLst>
                <a:gd name="T0" fmla="*/ 12 w 12"/>
                <a:gd name="T1" fmla="*/ 5 h 5"/>
                <a:gd name="T2" fmla="*/ 12 w 12"/>
                <a:gd name="T3" fmla="*/ 2 h 5"/>
                <a:gd name="T4" fmla="*/ 10 w 12"/>
                <a:gd name="T5" fmla="*/ 2 h 5"/>
                <a:gd name="T6" fmla="*/ 8 w 12"/>
                <a:gd name="T7" fmla="*/ 0 h 5"/>
                <a:gd name="T8" fmla="*/ 6 w 12"/>
                <a:gd name="T9" fmla="*/ 0 h 5"/>
                <a:gd name="T10" fmla="*/ 4 w 12"/>
                <a:gd name="T11" fmla="*/ 0 h 5"/>
                <a:gd name="T12" fmla="*/ 2 w 12"/>
                <a:gd name="T13" fmla="*/ 2 h 5"/>
                <a:gd name="T14" fmla="*/ 0 w 12"/>
                <a:gd name="T15" fmla="*/ 5 h 5"/>
                <a:gd name="T16" fmla="*/ 12 w 12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5"/>
                <a:gd name="T29" fmla="*/ 12 w 12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5">
                  <a:moveTo>
                    <a:pt x="12" y="5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4" name="Freeform 1319"/>
            <p:cNvSpPr>
              <a:spLocks/>
            </p:cNvSpPr>
            <p:nvPr/>
          </p:nvSpPr>
          <p:spPr bwMode="auto">
            <a:xfrm>
              <a:off x="1764" y="2528"/>
              <a:ext cx="12" cy="82"/>
            </a:xfrm>
            <a:custGeom>
              <a:avLst/>
              <a:gdLst>
                <a:gd name="T0" fmla="*/ 6 w 12"/>
                <a:gd name="T1" fmla="*/ 82 h 82"/>
                <a:gd name="T2" fmla="*/ 12 w 12"/>
                <a:gd name="T3" fmla="*/ 82 h 82"/>
                <a:gd name="T4" fmla="*/ 12 w 12"/>
                <a:gd name="T5" fmla="*/ 0 h 82"/>
                <a:gd name="T6" fmla="*/ 0 w 12"/>
                <a:gd name="T7" fmla="*/ 0 h 82"/>
                <a:gd name="T8" fmla="*/ 0 w 12"/>
                <a:gd name="T9" fmla="*/ 82 h 82"/>
                <a:gd name="T10" fmla="*/ 6 w 12"/>
                <a:gd name="T11" fmla="*/ 82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2"/>
                <a:gd name="T20" fmla="*/ 12 w 1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2">
                  <a:moveTo>
                    <a:pt x="6" y="82"/>
                  </a:moveTo>
                  <a:lnTo>
                    <a:pt x="12" y="8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6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5" name="Freeform 1320"/>
            <p:cNvSpPr>
              <a:spLocks/>
            </p:cNvSpPr>
            <p:nvPr/>
          </p:nvSpPr>
          <p:spPr bwMode="auto">
            <a:xfrm>
              <a:off x="1764" y="2610"/>
              <a:ext cx="12" cy="5"/>
            </a:xfrm>
            <a:custGeom>
              <a:avLst/>
              <a:gdLst>
                <a:gd name="T0" fmla="*/ 0 w 12"/>
                <a:gd name="T1" fmla="*/ 0 h 5"/>
                <a:gd name="T2" fmla="*/ 2 w 12"/>
                <a:gd name="T3" fmla="*/ 1 h 5"/>
                <a:gd name="T4" fmla="*/ 2 w 12"/>
                <a:gd name="T5" fmla="*/ 3 h 5"/>
                <a:gd name="T6" fmla="*/ 4 w 12"/>
                <a:gd name="T7" fmla="*/ 5 h 5"/>
                <a:gd name="T8" fmla="*/ 6 w 12"/>
                <a:gd name="T9" fmla="*/ 5 h 5"/>
                <a:gd name="T10" fmla="*/ 8 w 12"/>
                <a:gd name="T11" fmla="*/ 5 h 5"/>
                <a:gd name="T12" fmla="*/ 10 w 12"/>
                <a:gd name="T13" fmla="*/ 3 h 5"/>
                <a:gd name="T14" fmla="*/ 12 w 12"/>
                <a:gd name="T15" fmla="*/ 1 h 5"/>
                <a:gd name="T16" fmla="*/ 12 w 12"/>
                <a:gd name="T17" fmla="*/ 0 h 5"/>
                <a:gd name="T18" fmla="*/ 0 w 12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6" name="Freeform 1321"/>
            <p:cNvSpPr>
              <a:spLocks/>
            </p:cNvSpPr>
            <p:nvPr/>
          </p:nvSpPr>
          <p:spPr bwMode="auto">
            <a:xfrm>
              <a:off x="1683" y="2523"/>
              <a:ext cx="6" cy="9"/>
            </a:xfrm>
            <a:custGeom>
              <a:avLst/>
              <a:gdLst>
                <a:gd name="T0" fmla="*/ 6 w 6"/>
                <a:gd name="T1" fmla="*/ 0 h 9"/>
                <a:gd name="T2" fmla="*/ 2 w 6"/>
                <a:gd name="T3" fmla="*/ 0 h 9"/>
                <a:gd name="T4" fmla="*/ 2 w 6"/>
                <a:gd name="T5" fmla="*/ 2 h 9"/>
                <a:gd name="T6" fmla="*/ 0 w 6"/>
                <a:gd name="T7" fmla="*/ 4 h 9"/>
                <a:gd name="T8" fmla="*/ 0 w 6"/>
                <a:gd name="T9" fmla="*/ 5 h 9"/>
                <a:gd name="T10" fmla="*/ 0 w 6"/>
                <a:gd name="T11" fmla="*/ 7 h 9"/>
                <a:gd name="T12" fmla="*/ 2 w 6"/>
                <a:gd name="T13" fmla="*/ 7 h 9"/>
                <a:gd name="T14" fmla="*/ 2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7" name="Freeform 1322"/>
            <p:cNvSpPr>
              <a:spLocks/>
            </p:cNvSpPr>
            <p:nvPr/>
          </p:nvSpPr>
          <p:spPr bwMode="auto">
            <a:xfrm>
              <a:off x="1689" y="2523"/>
              <a:ext cx="81" cy="9"/>
            </a:xfrm>
            <a:custGeom>
              <a:avLst/>
              <a:gdLst>
                <a:gd name="T0" fmla="*/ 81 w 81"/>
                <a:gd name="T1" fmla="*/ 5 h 9"/>
                <a:gd name="T2" fmla="*/ 81 w 81"/>
                <a:gd name="T3" fmla="*/ 0 h 9"/>
                <a:gd name="T4" fmla="*/ 0 w 81"/>
                <a:gd name="T5" fmla="*/ 0 h 9"/>
                <a:gd name="T6" fmla="*/ 0 w 81"/>
                <a:gd name="T7" fmla="*/ 9 h 9"/>
                <a:gd name="T8" fmla="*/ 81 w 81"/>
                <a:gd name="T9" fmla="*/ 9 h 9"/>
                <a:gd name="T10" fmla="*/ 81 w 81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"/>
                <a:gd name="T20" fmla="*/ 81 w 8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">
                  <a:moveTo>
                    <a:pt x="81" y="5"/>
                  </a:moveTo>
                  <a:lnTo>
                    <a:pt x="8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1" y="9"/>
                  </a:lnTo>
                  <a:lnTo>
                    <a:pt x="8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8" name="Freeform 1323"/>
            <p:cNvSpPr>
              <a:spLocks/>
            </p:cNvSpPr>
            <p:nvPr/>
          </p:nvSpPr>
          <p:spPr bwMode="auto">
            <a:xfrm>
              <a:off x="1770" y="2523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7 h 9"/>
                <a:gd name="T6" fmla="*/ 6 w 6"/>
                <a:gd name="T7" fmla="*/ 7 h 9"/>
                <a:gd name="T8" fmla="*/ 6 w 6"/>
                <a:gd name="T9" fmla="*/ 5 h 9"/>
                <a:gd name="T10" fmla="*/ 6 w 6"/>
                <a:gd name="T11" fmla="*/ 4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7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199" name="Freeform 1324"/>
            <p:cNvSpPr>
              <a:spLocks/>
            </p:cNvSpPr>
            <p:nvPr/>
          </p:nvSpPr>
          <p:spPr bwMode="auto">
            <a:xfrm>
              <a:off x="1683" y="2568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6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10 w 10"/>
                <a:gd name="T13" fmla="*/ 4 h 6"/>
                <a:gd name="T14" fmla="*/ 10 w 10"/>
                <a:gd name="T15" fmla="*/ 0 h 6"/>
                <a:gd name="T16" fmla="*/ 0 w 1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0" name="Freeform 1325"/>
            <p:cNvSpPr>
              <a:spLocks/>
            </p:cNvSpPr>
            <p:nvPr/>
          </p:nvSpPr>
          <p:spPr bwMode="auto">
            <a:xfrm>
              <a:off x="1683" y="2528"/>
              <a:ext cx="10" cy="40"/>
            </a:xfrm>
            <a:custGeom>
              <a:avLst/>
              <a:gdLst>
                <a:gd name="T0" fmla="*/ 6 w 10"/>
                <a:gd name="T1" fmla="*/ 0 h 40"/>
                <a:gd name="T2" fmla="*/ 0 w 10"/>
                <a:gd name="T3" fmla="*/ 0 h 40"/>
                <a:gd name="T4" fmla="*/ 0 w 10"/>
                <a:gd name="T5" fmla="*/ 40 h 40"/>
                <a:gd name="T6" fmla="*/ 10 w 10"/>
                <a:gd name="T7" fmla="*/ 40 h 40"/>
                <a:gd name="T8" fmla="*/ 10 w 10"/>
                <a:gd name="T9" fmla="*/ 0 h 40"/>
                <a:gd name="T10" fmla="*/ 6 w 10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0"/>
                <a:gd name="T20" fmla="*/ 10 w 10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0">
                  <a:moveTo>
                    <a:pt x="6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10" y="40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1" name="Freeform 1326"/>
            <p:cNvSpPr>
              <a:spLocks/>
            </p:cNvSpPr>
            <p:nvPr/>
          </p:nvSpPr>
          <p:spPr bwMode="auto">
            <a:xfrm>
              <a:off x="1683" y="2523"/>
              <a:ext cx="10" cy="5"/>
            </a:xfrm>
            <a:custGeom>
              <a:avLst/>
              <a:gdLst>
                <a:gd name="T0" fmla="*/ 10 w 10"/>
                <a:gd name="T1" fmla="*/ 5 h 5"/>
                <a:gd name="T2" fmla="*/ 10 w 10"/>
                <a:gd name="T3" fmla="*/ 4 h 5"/>
                <a:gd name="T4" fmla="*/ 8 w 10"/>
                <a:gd name="T5" fmla="*/ 2 h 5"/>
                <a:gd name="T6" fmla="*/ 8 w 10"/>
                <a:gd name="T7" fmla="*/ 0 h 5"/>
                <a:gd name="T8" fmla="*/ 6 w 10"/>
                <a:gd name="T9" fmla="*/ 0 h 5"/>
                <a:gd name="T10" fmla="*/ 4 w 10"/>
                <a:gd name="T11" fmla="*/ 0 h 5"/>
                <a:gd name="T12" fmla="*/ 2 w 10"/>
                <a:gd name="T13" fmla="*/ 2 h 5"/>
                <a:gd name="T14" fmla="*/ 0 w 10"/>
                <a:gd name="T15" fmla="*/ 4 h 5"/>
                <a:gd name="T16" fmla="*/ 0 w 10"/>
                <a:gd name="T17" fmla="*/ 5 h 5"/>
                <a:gd name="T18" fmla="*/ 10 w 10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10" y="5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2" name="Freeform 1327"/>
            <p:cNvSpPr>
              <a:spLocks/>
            </p:cNvSpPr>
            <p:nvPr/>
          </p:nvSpPr>
          <p:spPr bwMode="auto">
            <a:xfrm>
              <a:off x="1764" y="256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2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3" name="Freeform 1328"/>
            <p:cNvSpPr>
              <a:spLocks/>
            </p:cNvSpPr>
            <p:nvPr/>
          </p:nvSpPr>
          <p:spPr bwMode="auto">
            <a:xfrm>
              <a:off x="1770" y="2564"/>
              <a:ext cx="62" cy="10"/>
            </a:xfrm>
            <a:custGeom>
              <a:avLst/>
              <a:gdLst>
                <a:gd name="T0" fmla="*/ 62 w 62"/>
                <a:gd name="T1" fmla="*/ 4 h 10"/>
                <a:gd name="T2" fmla="*/ 62 w 62"/>
                <a:gd name="T3" fmla="*/ 0 h 10"/>
                <a:gd name="T4" fmla="*/ 0 w 62"/>
                <a:gd name="T5" fmla="*/ 0 h 10"/>
                <a:gd name="T6" fmla="*/ 0 w 62"/>
                <a:gd name="T7" fmla="*/ 10 h 10"/>
                <a:gd name="T8" fmla="*/ 62 w 62"/>
                <a:gd name="T9" fmla="*/ 10 h 10"/>
                <a:gd name="T10" fmla="*/ 62 w 62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10"/>
                <a:gd name="T20" fmla="*/ 62 w 6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10">
                  <a:moveTo>
                    <a:pt x="62" y="4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62" y="10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4" name="Freeform 1329"/>
            <p:cNvSpPr>
              <a:spLocks/>
            </p:cNvSpPr>
            <p:nvPr/>
          </p:nvSpPr>
          <p:spPr bwMode="auto">
            <a:xfrm>
              <a:off x="1832" y="2564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2 w 4"/>
                <a:gd name="T13" fmla="*/ 0 h 10"/>
                <a:gd name="T14" fmla="*/ 0 w 4"/>
                <a:gd name="T15" fmla="*/ 0 h 10"/>
                <a:gd name="T16" fmla="*/ 0 w 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5" name="Freeform 1330"/>
            <p:cNvSpPr>
              <a:spLocks/>
            </p:cNvSpPr>
            <p:nvPr/>
          </p:nvSpPr>
          <p:spPr bwMode="auto">
            <a:xfrm>
              <a:off x="1621" y="2564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6" name="Freeform 1331"/>
            <p:cNvSpPr>
              <a:spLocks/>
            </p:cNvSpPr>
            <p:nvPr/>
          </p:nvSpPr>
          <p:spPr bwMode="auto">
            <a:xfrm>
              <a:off x="1627" y="2564"/>
              <a:ext cx="60" cy="10"/>
            </a:xfrm>
            <a:custGeom>
              <a:avLst/>
              <a:gdLst>
                <a:gd name="T0" fmla="*/ 60 w 60"/>
                <a:gd name="T1" fmla="*/ 4 h 10"/>
                <a:gd name="T2" fmla="*/ 60 w 60"/>
                <a:gd name="T3" fmla="*/ 0 h 10"/>
                <a:gd name="T4" fmla="*/ 0 w 60"/>
                <a:gd name="T5" fmla="*/ 0 h 10"/>
                <a:gd name="T6" fmla="*/ 0 w 60"/>
                <a:gd name="T7" fmla="*/ 10 h 10"/>
                <a:gd name="T8" fmla="*/ 60 w 60"/>
                <a:gd name="T9" fmla="*/ 10 h 10"/>
                <a:gd name="T10" fmla="*/ 60 w 60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10"/>
                <a:gd name="T20" fmla="*/ 60 w 60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10">
                  <a:moveTo>
                    <a:pt x="60" y="4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60" y="10"/>
                  </a:lnTo>
                  <a:lnTo>
                    <a:pt x="6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7" name="Freeform 1332"/>
            <p:cNvSpPr>
              <a:spLocks/>
            </p:cNvSpPr>
            <p:nvPr/>
          </p:nvSpPr>
          <p:spPr bwMode="auto">
            <a:xfrm>
              <a:off x="1687" y="2564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4 w 6"/>
                <a:gd name="T3" fmla="*/ 10 h 10"/>
                <a:gd name="T4" fmla="*/ 6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0 h 10"/>
                <a:gd name="T14" fmla="*/ 0 w 6"/>
                <a:gd name="T15" fmla="*/ 0 h 10"/>
                <a:gd name="T16" fmla="*/ 0 w 6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0" y="10"/>
                  </a:move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8" name="Freeform 1333"/>
            <p:cNvSpPr>
              <a:spLocks/>
            </p:cNvSpPr>
            <p:nvPr/>
          </p:nvSpPr>
          <p:spPr bwMode="auto">
            <a:xfrm>
              <a:off x="1683" y="3123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2 w 10"/>
                <a:gd name="T5" fmla="*/ 4 h 5"/>
                <a:gd name="T6" fmla="*/ 4 w 10"/>
                <a:gd name="T7" fmla="*/ 5 h 5"/>
                <a:gd name="T8" fmla="*/ 6 w 10"/>
                <a:gd name="T9" fmla="*/ 5 h 5"/>
                <a:gd name="T10" fmla="*/ 8 w 10"/>
                <a:gd name="T11" fmla="*/ 5 h 5"/>
                <a:gd name="T12" fmla="*/ 8 w 10"/>
                <a:gd name="T13" fmla="*/ 4 h 5"/>
                <a:gd name="T14" fmla="*/ 10 w 10"/>
                <a:gd name="T15" fmla="*/ 2 h 5"/>
                <a:gd name="T16" fmla="*/ 10 w 10"/>
                <a:gd name="T17" fmla="*/ 0 h 5"/>
                <a:gd name="T18" fmla="*/ 0 w 1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5"/>
                <a:gd name="T32" fmla="*/ 10 w 10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09" name="Freeform 1334"/>
            <p:cNvSpPr>
              <a:spLocks/>
            </p:cNvSpPr>
            <p:nvPr/>
          </p:nvSpPr>
          <p:spPr bwMode="auto">
            <a:xfrm>
              <a:off x="1683" y="3083"/>
              <a:ext cx="10" cy="40"/>
            </a:xfrm>
            <a:custGeom>
              <a:avLst/>
              <a:gdLst>
                <a:gd name="T0" fmla="*/ 6 w 10"/>
                <a:gd name="T1" fmla="*/ 0 h 40"/>
                <a:gd name="T2" fmla="*/ 0 w 10"/>
                <a:gd name="T3" fmla="*/ 0 h 40"/>
                <a:gd name="T4" fmla="*/ 0 w 10"/>
                <a:gd name="T5" fmla="*/ 40 h 40"/>
                <a:gd name="T6" fmla="*/ 10 w 10"/>
                <a:gd name="T7" fmla="*/ 40 h 40"/>
                <a:gd name="T8" fmla="*/ 10 w 10"/>
                <a:gd name="T9" fmla="*/ 0 h 40"/>
                <a:gd name="T10" fmla="*/ 6 w 10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40"/>
                <a:gd name="T20" fmla="*/ 10 w 10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40">
                  <a:moveTo>
                    <a:pt x="6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10" y="40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0" name="Freeform 1335"/>
            <p:cNvSpPr>
              <a:spLocks/>
            </p:cNvSpPr>
            <p:nvPr/>
          </p:nvSpPr>
          <p:spPr bwMode="auto">
            <a:xfrm>
              <a:off x="1683" y="3077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2 h 6"/>
                <a:gd name="T4" fmla="*/ 8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2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1" name="Freeform 1336"/>
            <p:cNvSpPr>
              <a:spLocks/>
            </p:cNvSpPr>
            <p:nvPr/>
          </p:nvSpPr>
          <p:spPr bwMode="auto">
            <a:xfrm>
              <a:off x="1770" y="3119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8 h 9"/>
                <a:gd name="T6" fmla="*/ 6 w 6"/>
                <a:gd name="T7" fmla="*/ 6 h 9"/>
                <a:gd name="T8" fmla="*/ 6 w 6"/>
                <a:gd name="T9" fmla="*/ 4 h 9"/>
                <a:gd name="T10" fmla="*/ 6 w 6"/>
                <a:gd name="T11" fmla="*/ 2 h 9"/>
                <a:gd name="T12" fmla="*/ 4 w 6"/>
                <a:gd name="T13" fmla="*/ 0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2" name="Freeform 1337"/>
            <p:cNvSpPr>
              <a:spLocks/>
            </p:cNvSpPr>
            <p:nvPr/>
          </p:nvSpPr>
          <p:spPr bwMode="auto">
            <a:xfrm>
              <a:off x="1689" y="3119"/>
              <a:ext cx="81" cy="9"/>
            </a:xfrm>
            <a:custGeom>
              <a:avLst/>
              <a:gdLst>
                <a:gd name="T0" fmla="*/ 0 w 81"/>
                <a:gd name="T1" fmla="*/ 4 h 9"/>
                <a:gd name="T2" fmla="*/ 0 w 81"/>
                <a:gd name="T3" fmla="*/ 9 h 9"/>
                <a:gd name="T4" fmla="*/ 81 w 81"/>
                <a:gd name="T5" fmla="*/ 9 h 9"/>
                <a:gd name="T6" fmla="*/ 81 w 81"/>
                <a:gd name="T7" fmla="*/ 0 h 9"/>
                <a:gd name="T8" fmla="*/ 0 w 81"/>
                <a:gd name="T9" fmla="*/ 0 h 9"/>
                <a:gd name="T10" fmla="*/ 0 w 81"/>
                <a:gd name="T11" fmla="*/ 4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"/>
                <a:gd name="T20" fmla="*/ 81 w 8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">
                  <a:moveTo>
                    <a:pt x="0" y="4"/>
                  </a:moveTo>
                  <a:lnTo>
                    <a:pt x="0" y="9"/>
                  </a:lnTo>
                  <a:lnTo>
                    <a:pt x="81" y="9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3" name="Freeform 1338"/>
            <p:cNvSpPr>
              <a:spLocks/>
            </p:cNvSpPr>
            <p:nvPr/>
          </p:nvSpPr>
          <p:spPr bwMode="auto">
            <a:xfrm>
              <a:off x="1683" y="3119"/>
              <a:ext cx="6" cy="9"/>
            </a:xfrm>
            <a:custGeom>
              <a:avLst/>
              <a:gdLst>
                <a:gd name="T0" fmla="*/ 6 w 6"/>
                <a:gd name="T1" fmla="*/ 0 h 9"/>
                <a:gd name="T2" fmla="*/ 2 w 6"/>
                <a:gd name="T3" fmla="*/ 0 h 9"/>
                <a:gd name="T4" fmla="*/ 0 w 6"/>
                <a:gd name="T5" fmla="*/ 2 h 9"/>
                <a:gd name="T6" fmla="*/ 0 w 6"/>
                <a:gd name="T7" fmla="*/ 4 h 9"/>
                <a:gd name="T8" fmla="*/ 0 w 6"/>
                <a:gd name="T9" fmla="*/ 6 h 9"/>
                <a:gd name="T10" fmla="*/ 2 w 6"/>
                <a:gd name="T11" fmla="*/ 8 h 9"/>
                <a:gd name="T12" fmla="*/ 2 w 6"/>
                <a:gd name="T13" fmla="*/ 9 h 9"/>
                <a:gd name="T14" fmla="*/ 6 w 6"/>
                <a:gd name="T15" fmla="*/ 9 h 9"/>
                <a:gd name="T16" fmla="*/ 6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4" name="Freeform 1339"/>
            <p:cNvSpPr>
              <a:spLocks/>
            </p:cNvSpPr>
            <p:nvPr/>
          </p:nvSpPr>
          <p:spPr bwMode="auto">
            <a:xfrm>
              <a:off x="1764" y="3036"/>
              <a:ext cx="12" cy="6"/>
            </a:xfrm>
            <a:custGeom>
              <a:avLst/>
              <a:gdLst>
                <a:gd name="T0" fmla="*/ 12 w 12"/>
                <a:gd name="T1" fmla="*/ 6 h 6"/>
                <a:gd name="T2" fmla="*/ 12 w 12"/>
                <a:gd name="T3" fmla="*/ 4 h 6"/>
                <a:gd name="T4" fmla="*/ 10 w 12"/>
                <a:gd name="T5" fmla="*/ 2 h 6"/>
                <a:gd name="T6" fmla="*/ 8 w 12"/>
                <a:gd name="T7" fmla="*/ 0 h 6"/>
                <a:gd name="T8" fmla="*/ 6 w 12"/>
                <a:gd name="T9" fmla="*/ 0 h 6"/>
                <a:gd name="T10" fmla="*/ 4 w 12"/>
                <a:gd name="T11" fmla="*/ 0 h 6"/>
                <a:gd name="T12" fmla="*/ 2 w 12"/>
                <a:gd name="T13" fmla="*/ 2 h 6"/>
                <a:gd name="T14" fmla="*/ 2 w 12"/>
                <a:gd name="T15" fmla="*/ 4 h 6"/>
                <a:gd name="T16" fmla="*/ 0 w 12"/>
                <a:gd name="T17" fmla="*/ 6 h 6"/>
                <a:gd name="T18" fmla="*/ 12 w 12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6"/>
                  </a:move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5" name="Freeform 1340"/>
            <p:cNvSpPr>
              <a:spLocks/>
            </p:cNvSpPr>
            <p:nvPr/>
          </p:nvSpPr>
          <p:spPr bwMode="auto">
            <a:xfrm>
              <a:off x="1764" y="3042"/>
              <a:ext cx="12" cy="81"/>
            </a:xfrm>
            <a:custGeom>
              <a:avLst/>
              <a:gdLst>
                <a:gd name="T0" fmla="*/ 6 w 12"/>
                <a:gd name="T1" fmla="*/ 81 h 81"/>
                <a:gd name="T2" fmla="*/ 12 w 12"/>
                <a:gd name="T3" fmla="*/ 81 h 81"/>
                <a:gd name="T4" fmla="*/ 12 w 12"/>
                <a:gd name="T5" fmla="*/ 0 h 81"/>
                <a:gd name="T6" fmla="*/ 0 w 12"/>
                <a:gd name="T7" fmla="*/ 0 h 81"/>
                <a:gd name="T8" fmla="*/ 0 w 12"/>
                <a:gd name="T9" fmla="*/ 81 h 81"/>
                <a:gd name="T10" fmla="*/ 6 w 12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81"/>
                <a:gd name="T20" fmla="*/ 12 w 12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81">
                  <a:moveTo>
                    <a:pt x="6" y="81"/>
                  </a:moveTo>
                  <a:lnTo>
                    <a:pt x="12" y="8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6" name="Freeform 1341"/>
            <p:cNvSpPr>
              <a:spLocks/>
            </p:cNvSpPr>
            <p:nvPr/>
          </p:nvSpPr>
          <p:spPr bwMode="auto">
            <a:xfrm>
              <a:off x="1764" y="3123"/>
              <a:ext cx="12" cy="5"/>
            </a:xfrm>
            <a:custGeom>
              <a:avLst/>
              <a:gdLst>
                <a:gd name="T0" fmla="*/ 0 w 12"/>
                <a:gd name="T1" fmla="*/ 0 h 5"/>
                <a:gd name="T2" fmla="*/ 2 w 12"/>
                <a:gd name="T3" fmla="*/ 2 h 5"/>
                <a:gd name="T4" fmla="*/ 2 w 12"/>
                <a:gd name="T5" fmla="*/ 4 h 5"/>
                <a:gd name="T6" fmla="*/ 4 w 12"/>
                <a:gd name="T7" fmla="*/ 5 h 5"/>
                <a:gd name="T8" fmla="*/ 6 w 12"/>
                <a:gd name="T9" fmla="*/ 5 h 5"/>
                <a:gd name="T10" fmla="*/ 8 w 12"/>
                <a:gd name="T11" fmla="*/ 5 h 5"/>
                <a:gd name="T12" fmla="*/ 10 w 12"/>
                <a:gd name="T13" fmla="*/ 4 h 5"/>
                <a:gd name="T14" fmla="*/ 12 w 12"/>
                <a:gd name="T15" fmla="*/ 2 h 5"/>
                <a:gd name="T16" fmla="*/ 12 w 12"/>
                <a:gd name="T17" fmla="*/ 0 h 5"/>
                <a:gd name="T18" fmla="*/ 0 w 12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7" name="Freeform 1342"/>
            <p:cNvSpPr>
              <a:spLocks/>
            </p:cNvSpPr>
            <p:nvPr/>
          </p:nvSpPr>
          <p:spPr bwMode="auto">
            <a:xfrm>
              <a:off x="1683" y="3036"/>
              <a:ext cx="6" cy="9"/>
            </a:xfrm>
            <a:custGeom>
              <a:avLst/>
              <a:gdLst>
                <a:gd name="T0" fmla="*/ 6 w 6"/>
                <a:gd name="T1" fmla="*/ 0 h 9"/>
                <a:gd name="T2" fmla="*/ 2 w 6"/>
                <a:gd name="T3" fmla="*/ 0 h 9"/>
                <a:gd name="T4" fmla="*/ 2 w 6"/>
                <a:gd name="T5" fmla="*/ 2 h 9"/>
                <a:gd name="T6" fmla="*/ 0 w 6"/>
                <a:gd name="T7" fmla="*/ 4 h 9"/>
                <a:gd name="T8" fmla="*/ 0 w 6"/>
                <a:gd name="T9" fmla="*/ 6 h 9"/>
                <a:gd name="T10" fmla="*/ 0 w 6"/>
                <a:gd name="T11" fmla="*/ 8 h 9"/>
                <a:gd name="T12" fmla="*/ 2 w 6"/>
                <a:gd name="T13" fmla="*/ 9 h 9"/>
                <a:gd name="T14" fmla="*/ 6 w 6"/>
                <a:gd name="T15" fmla="*/ 9 h 9"/>
                <a:gd name="T16" fmla="*/ 6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8" name="Freeform 1343"/>
            <p:cNvSpPr>
              <a:spLocks/>
            </p:cNvSpPr>
            <p:nvPr/>
          </p:nvSpPr>
          <p:spPr bwMode="auto">
            <a:xfrm>
              <a:off x="1689" y="3036"/>
              <a:ext cx="81" cy="9"/>
            </a:xfrm>
            <a:custGeom>
              <a:avLst/>
              <a:gdLst>
                <a:gd name="T0" fmla="*/ 81 w 81"/>
                <a:gd name="T1" fmla="*/ 6 h 9"/>
                <a:gd name="T2" fmla="*/ 81 w 81"/>
                <a:gd name="T3" fmla="*/ 0 h 9"/>
                <a:gd name="T4" fmla="*/ 0 w 81"/>
                <a:gd name="T5" fmla="*/ 0 h 9"/>
                <a:gd name="T6" fmla="*/ 0 w 81"/>
                <a:gd name="T7" fmla="*/ 9 h 9"/>
                <a:gd name="T8" fmla="*/ 81 w 81"/>
                <a:gd name="T9" fmla="*/ 9 h 9"/>
                <a:gd name="T10" fmla="*/ 81 w 81"/>
                <a:gd name="T11" fmla="*/ 6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9"/>
                <a:gd name="T20" fmla="*/ 81 w 81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9">
                  <a:moveTo>
                    <a:pt x="81" y="6"/>
                  </a:moveTo>
                  <a:lnTo>
                    <a:pt x="8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1" y="9"/>
                  </a:lnTo>
                  <a:lnTo>
                    <a:pt x="8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19" name="Freeform 1344"/>
            <p:cNvSpPr>
              <a:spLocks/>
            </p:cNvSpPr>
            <p:nvPr/>
          </p:nvSpPr>
          <p:spPr bwMode="auto">
            <a:xfrm>
              <a:off x="1770" y="3036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6 w 6"/>
                <a:gd name="T7" fmla="*/ 8 h 9"/>
                <a:gd name="T8" fmla="*/ 6 w 6"/>
                <a:gd name="T9" fmla="*/ 6 h 9"/>
                <a:gd name="T10" fmla="*/ 6 w 6"/>
                <a:gd name="T11" fmla="*/ 4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0" name="Freeform 1345"/>
            <p:cNvSpPr>
              <a:spLocks/>
            </p:cNvSpPr>
            <p:nvPr/>
          </p:nvSpPr>
          <p:spPr bwMode="auto">
            <a:xfrm>
              <a:off x="1683" y="3081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8 w 10"/>
                <a:gd name="T13" fmla="*/ 4 h 6"/>
                <a:gd name="T14" fmla="*/ 10 w 10"/>
                <a:gd name="T15" fmla="*/ 4 h 6"/>
                <a:gd name="T16" fmla="*/ 10 w 10"/>
                <a:gd name="T17" fmla="*/ 0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1" name="Freeform 1346"/>
            <p:cNvSpPr>
              <a:spLocks/>
            </p:cNvSpPr>
            <p:nvPr/>
          </p:nvSpPr>
          <p:spPr bwMode="auto">
            <a:xfrm>
              <a:off x="1683" y="3042"/>
              <a:ext cx="10" cy="39"/>
            </a:xfrm>
            <a:custGeom>
              <a:avLst/>
              <a:gdLst>
                <a:gd name="T0" fmla="*/ 6 w 10"/>
                <a:gd name="T1" fmla="*/ 0 h 39"/>
                <a:gd name="T2" fmla="*/ 0 w 10"/>
                <a:gd name="T3" fmla="*/ 0 h 39"/>
                <a:gd name="T4" fmla="*/ 0 w 10"/>
                <a:gd name="T5" fmla="*/ 39 h 39"/>
                <a:gd name="T6" fmla="*/ 10 w 10"/>
                <a:gd name="T7" fmla="*/ 39 h 39"/>
                <a:gd name="T8" fmla="*/ 10 w 10"/>
                <a:gd name="T9" fmla="*/ 0 h 39"/>
                <a:gd name="T10" fmla="*/ 6 w 10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39"/>
                <a:gd name="T20" fmla="*/ 10 w 10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39">
                  <a:moveTo>
                    <a:pt x="6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0" y="39"/>
                  </a:lnTo>
                  <a:lnTo>
                    <a:pt x="1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2" name="Freeform 1347"/>
            <p:cNvSpPr>
              <a:spLocks/>
            </p:cNvSpPr>
            <p:nvPr/>
          </p:nvSpPr>
          <p:spPr bwMode="auto">
            <a:xfrm>
              <a:off x="1683" y="3036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2 h 6"/>
                <a:gd name="T4" fmla="*/ 8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2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3" name="Freeform 1348"/>
            <p:cNvSpPr>
              <a:spLocks/>
            </p:cNvSpPr>
            <p:nvPr/>
          </p:nvSpPr>
          <p:spPr bwMode="auto">
            <a:xfrm>
              <a:off x="1764" y="3077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4 h 10"/>
                <a:gd name="T8" fmla="*/ 2 w 6"/>
                <a:gd name="T9" fmla="*/ 6 h 10"/>
                <a:gd name="T10" fmla="*/ 2 w 6"/>
                <a:gd name="T11" fmla="*/ 8 h 10"/>
                <a:gd name="T12" fmla="*/ 4 w 6"/>
                <a:gd name="T13" fmla="*/ 10 h 10"/>
                <a:gd name="T14" fmla="*/ 6 w 6"/>
                <a:gd name="T15" fmla="*/ 10 h 10"/>
                <a:gd name="T16" fmla="*/ 6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4" name="Freeform 1349"/>
            <p:cNvSpPr>
              <a:spLocks/>
            </p:cNvSpPr>
            <p:nvPr/>
          </p:nvSpPr>
          <p:spPr bwMode="auto">
            <a:xfrm>
              <a:off x="1770" y="3077"/>
              <a:ext cx="62" cy="10"/>
            </a:xfrm>
            <a:custGeom>
              <a:avLst/>
              <a:gdLst>
                <a:gd name="T0" fmla="*/ 62 w 62"/>
                <a:gd name="T1" fmla="*/ 4 h 10"/>
                <a:gd name="T2" fmla="*/ 62 w 62"/>
                <a:gd name="T3" fmla="*/ 0 h 10"/>
                <a:gd name="T4" fmla="*/ 0 w 62"/>
                <a:gd name="T5" fmla="*/ 0 h 10"/>
                <a:gd name="T6" fmla="*/ 0 w 62"/>
                <a:gd name="T7" fmla="*/ 10 h 10"/>
                <a:gd name="T8" fmla="*/ 62 w 62"/>
                <a:gd name="T9" fmla="*/ 10 h 10"/>
                <a:gd name="T10" fmla="*/ 62 w 62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10"/>
                <a:gd name="T20" fmla="*/ 62 w 6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10">
                  <a:moveTo>
                    <a:pt x="62" y="4"/>
                  </a:moveTo>
                  <a:lnTo>
                    <a:pt x="62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62" y="10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5" name="Freeform 1350"/>
            <p:cNvSpPr>
              <a:spLocks/>
            </p:cNvSpPr>
            <p:nvPr/>
          </p:nvSpPr>
          <p:spPr bwMode="auto">
            <a:xfrm>
              <a:off x="1832" y="3077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2 w 4"/>
                <a:gd name="T13" fmla="*/ 0 h 10"/>
                <a:gd name="T14" fmla="*/ 0 w 4"/>
                <a:gd name="T15" fmla="*/ 0 h 10"/>
                <a:gd name="T16" fmla="*/ 0 w 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10"/>
                <a:gd name="T29" fmla="*/ 4 w 4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6" name="Freeform 1351"/>
            <p:cNvSpPr>
              <a:spLocks/>
            </p:cNvSpPr>
            <p:nvPr/>
          </p:nvSpPr>
          <p:spPr bwMode="auto">
            <a:xfrm>
              <a:off x="1621" y="3077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4 w 6"/>
                <a:gd name="T3" fmla="*/ 0 h 10"/>
                <a:gd name="T4" fmla="*/ 2 w 6"/>
                <a:gd name="T5" fmla="*/ 2 h 10"/>
                <a:gd name="T6" fmla="*/ 0 w 6"/>
                <a:gd name="T7" fmla="*/ 2 h 10"/>
                <a:gd name="T8" fmla="*/ 0 w 6"/>
                <a:gd name="T9" fmla="*/ 4 h 10"/>
                <a:gd name="T10" fmla="*/ 0 w 6"/>
                <a:gd name="T11" fmla="*/ 6 h 10"/>
                <a:gd name="T12" fmla="*/ 2 w 6"/>
                <a:gd name="T13" fmla="*/ 8 h 10"/>
                <a:gd name="T14" fmla="*/ 4 w 6"/>
                <a:gd name="T15" fmla="*/ 10 h 10"/>
                <a:gd name="T16" fmla="*/ 6 w 6"/>
                <a:gd name="T17" fmla="*/ 10 h 10"/>
                <a:gd name="T18" fmla="*/ 6 w 6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0"/>
                <a:gd name="T32" fmla="*/ 6 w 6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0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7" name="Freeform 1352"/>
            <p:cNvSpPr>
              <a:spLocks/>
            </p:cNvSpPr>
            <p:nvPr/>
          </p:nvSpPr>
          <p:spPr bwMode="auto">
            <a:xfrm>
              <a:off x="1627" y="3077"/>
              <a:ext cx="60" cy="10"/>
            </a:xfrm>
            <a:custGeom>
              <a:avLst/>
              <a:gdLst>
                <a:gd name="T0" fmla="*/ 60 w 60"/>
                <a:gd name="T1" fmla="*/ 4 h 10"/>
                <a:gd name="T2" fmla="*/ 60 w 60"/>
                <a:gd name="T3" fmla="*/ 0 h 10"/>
                <a:gd name="T4" fmla="*/ 0 w 60"/>
                <a:gd name="T5" fmla="*/ 0 h 10"/>
                <a:gd name="T6" fmla="*/ 0 w 60"/>
                <a:gd name="T7" fmla="*/ 10 h 10"/>
                <a:gd name="T8" fmla="*/ 60 w 60"/>
                <a:gd name="T9" fmla="*/ 10 h 10"/>
                <a:gd name="T10" fmla="*/ 60 w 60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10"/>
                <a:gd name="T20" fmla="*/ 60 w 60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10">
                  <a:moveTo>
                    <a:pt x="60" y="4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60" y="10"/>
                  </a:lnTo>
                  <a:lnTo>
                    <a:pt x="6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8" name="Freeform 1353"/>
            <p:cNvSpPr>
              <a:spLocks/>
            </p:cNvSpPr>
            <p:nvPr/>
          </p:nvSpPr>
          <p:spPr bwMode="auto">
            <a:xfrm>
              <a:off x="1687" y="3077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4 w 6"/>
                <a:gd name="T3" fmla="*/ 10 h 10"/>
                <a:gd name="T4" fmla="*/ 6 w 6"/>
                <a:gd name="T5" fmla="*/ 8 h 10"/>
                <a:gd name="T6" fmla="*/ 6 w 6"/>
                <a:gd name="T7" fmla="*/ 6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0 h 10"/>
                <a:gd name="T14" fmla="*/ 0 w 6"/>
                <a:gd name="T15" fmla="*/ 0 h 10"/>
                <a:gd name="T16" fmla="*/ 0 w 6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0"/>
                <a:gd name="T29" fmla="*/ 6 w 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0">
                  <a:moveTo>
                    <a:pt x="0" y="10"/>
                  </a:move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29" name="Freeform 1354"/>
            <p:cNvSpPr>
              <a:spLocks/>
            </p:cNvSpPr>
            <p:nvPr/>
          </p:nvSpPr>
          <p:spPr bwMode="auto">
            <a:xfrm>
              <a:off x="2236" y="2753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2 w 11"/>
                <a:gd name="T3" fmla="*/ 4 h 6"/>
                <a:gd name="T4" fmla="*/ 4 w 11"/>
                <a:gd name="T5" fmla="*/ 6 h 6"/>
                <a:gd name="T6" fmla="*/ 6 w 11"/>
                <a:gd name="T7" fmla="*/ 6 h 6"/>
                <a:gd name="T8" fmla="*/ 8 w 11"/>
                <a:gd name="T9" fmla="*/ 6 h 6"/>
                <a:gd name="T10" fmla="*/ 10 w 11"/>
                <a:gd name="T11" fmla="*/ 4 h 6"/>
                <a:gd name="T12" fmla="*/ 11 w 11"/>
                <a:gd name="T13" fmla="*/ 4 h 6"/>
                <a:gd name="T14" fmla="*/ 11 w 11"/>
                <a:gd name="T15" fmla="*/ 0 h 6"/>
                <a:gd name="T16" fmla="*/ 0 w 1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0" y="0"/>
                  </a:move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0" name="Freeform 1355"/>
            <p:cNvSpPr>
              <a:spLocks/>
            </p:cNvSpPr>
            <p:nvPr/>
          </p:nvSpPr>
          <p:spPr bwMode="auto">
            <a:xfrm>
              <a:off x="2236" y="2713"/>
              <a:ext cx="11" cy="40"/>
            </a:xfrm>
            <a:custGeom>
              <a:avLst/>
              <a:gdLst>
                <a:gd name="T0" fmla="*/ 6 w 11"/>
                <a:gd name="T1" fmla="*/ 0 h 40"/>
                <a:gd name="T2" fmla="*/ 0 w 11"/>
                <a:gd name="T3" fmla="*/ 0 h 40"/>
                <a:gd name="T4" fmla="*/ 0 w 11"/>
                <a:gd name="T5" fmla="*/ 40 h 40"/>
                <a:gd name="T6" fmla="*/ 11 w 11"/>
                <a:gd name="T7" fmla="*/ 40 h 40"/>
                <a:gd name="T8" fmla="*/ 11 w 11"/>
                <a:gd name="T9" fmla="*/ 0 h 40"/>
                <a:gd name="T10" fmla="*/ 6 w 11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0"/>
                <a:gd name="T20" fmla="*/ 11 w 11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0">
                  <a:moveTo>
                    <a:pt x="6" y="0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11" y="40"/>
                  </a:lnTo>
                  <a:lnTo>
                    <a:pt x="1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1" name="Freeform 1356"/>
            <p:cNvSpPr>
              <a:spLocks/>
            </p:cNvSpPr>
            <p:nvPr/>
          </p:nvSpPr>
          <p:spPr bwMode="auto">
            <a:xfrm>
              <a:off x="2236" y="2708"/>
              <a:ext cx="11" cy="5"/>
            </a:xfrm>
            <a:custGeom>
              <a:avLst/>
              <a:gdLst>
                <a:gd name="T0" fmla="*/ 11 w 11"/>
                <a:gd name="T1" fmla="*/ 5 h 5"/>
                <a:gd name="T2" fmla="*/ 11 w 11"/>
                <a:gd name="T3" fmla="*/ 2 h 5"/>
                <a:gd name="T4" fmla="*/ 10 w 11"/>
                <a:gd name="T5" fmla="*/ 2 h 5"/>
                <a:gd name="T6" fmla="*/ 8 w 11"/>
                <a:gd name="T7" fmla="*/ 0 h 5"/>
                <a:gd name="T8" fmla="*/ 6 w 11"/>
                <a:gd name="T9" fmla="*/ 0 h 5"/>
                <a:gd name="T10" fmla="*/ 4 w 11"/>
                <a:gd name="T11" fmla="*/ 0 h 5"/>
                <a:gd name="T12" fmla="*/ 2 w 11"/>
                <a:gd name="T13" fmla="*/ 2 h 5"/>
                <a:gd name="T14" fmla="*/ 0 w 11"/>
                <a:gd name="T15" fmla="*/ 5 h 5"/>
                <a:gd name="T16" fmla="*/ 11 w 11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11" y="5"/>
                  </a:moveTo>
                  <a:lnTo>
                    <a:pt x="11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2" name="Freeform 1357"/>
            <p:cNvSpPr>
              <a:spLocks/>
            </p:cNvSpPr>
            <p:nvPr/>
          </p:nvSpPr>
          <p:spPr bwMode="auto">
            <a:xfrm>
              <a:off x="2325" y="2749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2 w 4"/>
                <a:gd name="T3" fmla="*/ 10 h 10"/>
                <a:gd name="T4" fmla="*/ 4 w 4"/>
                <a:gd name="T5" fmla="*/ 8 h 10"/>
                <a:gd name="T6" fmla="*/ 4 w 4"/>
                <a:gd name="T7" fmla="*/ 6 h 10"/>
                <a:gd name="T8" fmla="*/ 4 w 4"/>
                <a:gd name="T9" fmla="*/ 4 h 10"/>
                <a:gd name="T10" fmla="*/ 4 w 4"/>
                <a:gd name="T11" fmla="*/ 2 h 10"/>
                <a:gd name="T12" fmla="*/ 4 w 4"/>
                <a:gd name="T13" fmla="*/ 0 h 10"/>
                <a:gd name="T14" fmla="*/ 2 w 4"/>
                <a:gd name="T15" fmla="*/ 0 h 10"/>
                <a:gd name="T16" fmla="*/ 0 w 4"/>
                <a:gd name="T17" fmla="*/ 0 h 10"/>
                <a:gd name="T18" fmla="*/ 0 w 4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0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3" name="Freeform 1358"/>
            <p:cNvSpPr>
              <a:spLocks/>
            </p:cNvSpPr>
            <p:nvPr/>
          </p:nvSpPr>
          <p:spPr bwMode="auto">
            <a:xfrm>
              <a:off x="2242" y="2749"/>
              <a:ext cx="83" cy="10"/>
            </a:xfrm>
            <a:custGeom>
              <a:avLst/>
              <a:gdLst>
                <a:gd name="T0" fmla="*/ 0 w 83"/>
                <a:gd name="T1" fmla="*/ 4 h 10"/>
                <a:gd name="T2" fmla="*/ 0 w 83"/>
                <a:gd name="T3" fmla="*/ 10 h 10"/>
                <a:gd name="T4" fmla="*/ 83 w 83"/>
                <a:gd name="T5" fmla="*/ 10 h 10"/>
                <a:gd name="T6" fmla="*/ 83 w 83"/>
                <a:gd name="T7" fmla="*/ 0 h 10"/>
                <a:gd name="T8" fmla="*/ 0 w 83"/>
                <a:gd name="T9" fmla="*/ 0 h 10"/>
                <a:gd name="T10" fmla="*/ 0 w 83"/>
                <a:gd name="T11" fmla="*/ 4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0"/>
                <a:gd name="T20" fmla="*/ 83 w 8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0">
                  <a:moveTo>
                    <a:pt x="0" y="4"/>
                  </a:moveTo>
                  <a:lnTo>
                    <a:pt x="0" y="10"/>
                  </a:lnTo>
                  <a:lnTo>
                    <a:pt x="83" y="10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4" name="Freeform 1359"/>
            <p:cNvSpPr>
              <a:spLocks/>
            </p:cNvSpPr>
            <p:nvPr/>
          </p:nvSpPr>
          <p:spPr bwMode="auto">
            <a:xfrm>
              <a:off x="2238" y="2749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2 w 4"/>
                <a:gd name="T3" fmla="*/ 0 h 10"/>
                <a:gd name="T4" fmla="*/ 0 w 4"/>
                <a:gd name="T5" fmla="*/ 0 h 10"/>
                <a:gd name="T6" fmla="*/ 0 w 4"/>
                <a:gd name="T7" fmla="*/ 2 h 10"/>
                <a:gd name="T8" fmla="*/ 0 w 4"/>
                <a:gd name="T9" fmla="*/ 4 h 10"/>
                <a:gd name="T10" fmla="*/ 0 w 4"/>
                <a:gd name="T11" fmla="*/ 6 h 10"/>
                <a:gd name="T12" fmla="*/ 0 w 4"/>
                <a:gd name="T13" fmla="*/ 8 h 10"/>
                <a:gd name="T14" fmla="*/ 2 w 4"/>
                <a:gd name="T15" fmla="*/ 10 h 10"/>
                <a:gd name="T16" fmla="*/ 4 w 4"/>
                <a:gd name="T17" fmla="*/ 10 h 10"/>
                <a:gd name="T18" fmla="*/ 4 w 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0"/>
                <a:gd name="T32" fmla="*/ 4 w 4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0">
                  <a:moveTo>
                    <a:pt x="4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5" name="Freeform 1360"/>
            <p:cNvSpPr>
              <a:spLocks/>
            </p:cNvSpPr>
            <p:nvPr/>
          </p:nvSpPr>
          <p:spPr bwMode="auto">
            <a:xfrm>
              <a:off x="2319" y="2666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4 h 6"/>
                <a:gd name="T4" fmla="*/ 10 w 10"/>
                <a:gd name="T5" fmla="*/ 2 h 6"/>
                <a:gd name="T6" fmla="*/ 8 w 10"/>
                <a:gd name="T7" fmla="*/ 0 h 6"/>
                <a:gd name="T8" fmla="*/ 6 w 10"/>
                <a:gd name="T9" fmla="*/ 0 h 6"/>
                <a:gd name="T10" fmla="*/ 4 w 10"/>
                <a:gd name="T11" fmla="*/ 0 h 6"/>
                <a:gd name="T12" fmla="*/ 2 w 10"/>
                <a:gd name="T13" fmla="*/ 2 h 6"/>
                <a:gd name="T14" fmla="*/ 0 w 10"/>
                <a:gd name="T15" fmla="*/ 4 h 6"/>
                <a:gd name="T16" fmla="*/ 0 w 10"/>
                <a:gd name="T17" fmla="*/ 6 h 6"/>
                <a:gd name="T18" fmla="*/ 10 w 10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10" y="6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6" name="Freeform 1361"/>
            <p:cNvSpPr>
              <a:spLocks/>
            </p:cNvSpPr>
            <p:nvPr/>
          </p:nvSpPr>
          <p:spPr bwMode="auto">
            <a:xfrm>
              <a:off x="2319" y="2672"/>
              <a:ext cx="10" cy="81"/>
            </a:xfrm>
            <a:custGeom>
              <a:avLst/>
              <a:gdLst>
                <a:gd name="T0" fmla="*/ 6 w 10"/>
                <a:gd name="T1" fmla="*/ 81 h 81"/>
                <a:gd name="T2" fmla="*/ 10 w 10"/>
                <a:gd name="T3" fmla="*/ 81 h 81"/>
                <a:gd name="T4" fmla="*/ 10 w 10"/>
                <a:gd name="T5" fmla="*/ 0 h 81"/>
                <a:gd name="T6" fmla="*/ 0 w 10"/>
                <a:gd name="T7" fmla="*/ 0 h 81"/>
                <a:gd name="T8" fmla="*/ 0 w 10"/>
                <a:gd name="T9" fmla="*/ 81 h 81"/>
                <a:gd name="T10" fmla="*/ 6 w 10"/>
                <a:gd name="T11" fmla="*/ 81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81"/>
                <a:gd name="T20" fmla="*/ 10 w 10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81">
                  <a:moveTo>
                    <a:pt x="6" y="81"/>
                  </a:moveTo>
                  <a:lnTo>
                    <a:pt x="10" y="81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6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7" name="Freeform 1362"/>
            <p:cNvSpPr>
              <a:spLocks/>
            </p:cNvSpPr>
            <p:nvPr/>
          </p:nvSpPr>
          <p:spPr bwMode="auto">
            <a:xfrm>
              <a:off x="2319" y="2753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4 h 6"/>
                <a:gd name="T4" fmla="*/ 2 w 10"/>
                <a:gd name="T5" fmla="*/ 4 h 6"/>
                <a:gd name="T6" fmla="*/ 4 w 10"/>
                <a:gd name="T7" fmla="*/ 6 h 6"/>
                <a:gd name="T8" fmla="*/ 6 w 10"/>
                <a:gd name="T9" fmla="*/ 6 h 6"/>
                <a:gd name="T10" fmla="*/ 8 w 10"/>
                <a:gd name="T11" fmla="*/ 6 h 6"/>
                <a:gd name="T12" fmla="*/ 10 w 10"/>
                <a:gd name="T13" fmla="*/ 4 h 6"/>
                <a:gd name="T14" fmla="*/ 10 w 10"/>
                <a:gd name="T15" fmla="*/ 0 h 6"/>
                <a:gd name="T16" fmla="*/ 0 w 1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8" name="Freeform 1363"/>
            <p:cNvSpPr>
              <a:spLocks/>
            </p:cNvSpPr>
            <p:nvPr/>
          </p:nvSpPr>
          <p:spPr bwMode="auto">
            <a:xfrm>
              <a:off x="2236" y="2666"/>
              <a:ext cx="6" cy="12"/>
            </a:xfrm>
            <a:custGeom>
              <a:avLst/>
              <a:gdLst>
                <a:gd name="T0" fmla="*/ 6 w 6"/>
                <a:gd name="T1" fmla="*/ 0 h 12"/>
                <a:gd name="T2" fmla="*/ 4 w 6"/>
                <a:gd name="T3" fmla="*/ 0 h 12"/>
                <a:gd name="T4" fmla="*/ 2 w 6"/>
                <a:gd name="T5" fmla="*/ 2 h 12"/>
                <a:gd name="T6" fmla="*/ 2 w 6"/>
                <a:gd name="T7" fmla="*/ 4 h 12"/>
                <a:gd name="T8" fmla="*/ 0 w 6"/>
                <a:gd name="T9" fmla="*/ 6 h 12"/>
                <a:gd name="T10" fmla="*/ 2 w 6"/>
                <a:gd name="T11" fmla="*/ 8 h 12"/>
                <a:gd name="T12" fmla="*/ 2 w 6"/>
                <a:gd name="T13" fmla="*/ 10 h 12"/>
                <a:gd name="T14" fmla="*/ 4 w 6"/>
                <a:gd name="T15" fmla="*/ 10 h 12"/>
                <a:gd name="T16" fmla="*/ 6 w 6"/>
                <a:gd name="T17" fmla="*/ 12 h 12"/>
                <a:gd name="T18" fmla="*/ 6 w 6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2"/>
                <a:gd name="T32" fmla="*/ 6 w 6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2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39" name="Freeform 1364"/>
            <p:cNvSpPr>
              <a:spLocks/>
            </p:cNvSpPr>
            <p:nvPr/>
          </p:nvSpPr>
          <p:spPr bwMode="auto">
            <a:xfrm>
              <a:off x="2242" y="2666"/>
              <a:ext cx="83" cy="12"/>
            </a:xfrm>
            <a:custGeom>
              <a:avLst/>
              <a:gdLst>
                <a:gd name="T0" fmla="*/ 83 w 83"/>
                <a:gd name="T1" fmla="*/ 6 h 12"/>
                <a:gd name="T2" fmla="*/ 83 w 83"/>
                <a:gd name="T3" fmla="*/ 0 h 12"/>
                <a:gd name="T4" fmla="*/ 0 w 83"/>
                <a:gd name="T5" fmla="*/ 0 h 12"/>
                <a:gd name="T6" fmla="*/ 0 w 83"/>
                <a:gd name="T7" fmla="*/ 12 h 12"/>
                <a:gd name="T8" fmla="*/ 83 w 83"/>
                <a:gd name="T9" fmla="*/ 12 h 12"/>
                <a:gd name="T10" fmla="*/ 83 w 83"/>
                <a:gd name="T11" fmla="*/ 6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2"/>
                <a:gd name="T20" fmla="*/ 83 w 83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2">
                  <a:moveTo>
                    <a:pt x="83" y="6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83" y="12"/>
                  </a:lnTo>
                  <a:lnTo>
                    <a:pt x="8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0" name="Freeform 1365"/>
            <p:cNvSpPr>
              <a:spLocks/>
            </p:cNvSpPr>
            <p:nvPr/>
          </p:nvSpPr>
          <p:spPr bwMode="auto">
            <a:xfrm>
              <a:off x="2325" y="2666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2 w 4"/>
                <a:gd name="T3" fmla="*/ 10 h 12"/>
                <a:gd name="T4" fmla="*/ 4 w 4"/>
                <a:gd name="T5" fmla="*/ 10 h 12"/>
                <a:gd name="T6" fmla="*/ 4 w 4"/>
                <a:gd name="T7" fmla="*/ 8 h 12"/>
                <a:gd name="T8" fmla="*/ 4 w 4"/>
                <a:gd name="T9" fmla="*/ 6 h 12"/>
                <a:gd name="T10" fmla="*/ 4 w 4"/>
                <a:gd name="T11" fmla="*/ 4 h 12"/>
                <a:gd name="T12" fmla="*/ 4 w 4"/>
                <a:gd name="T13" fmla="*/ 2 h 12"/>
                <a:gd name="T14" fmla="*/ 2 w 4"/>
                <a:gd name="T15" fmla="*/ 0 h 12"/>
                <a:gd name="T16" fmla="*/ 0 w 4"/>
                <a:gd name="T17" fmla="*/ 0 h 12"/>
                <a:gd name="T18" fmla="*/ 0 w 4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12"/>
                <a:gd name="T32" fmla="*/ 4 w 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12">
                  <a:moveTo>
                    <a:pt x="0" y="12"/>
                  </a:moveTo>
                  <a:lnTo>
                    <a:pt x="2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1" name="Freeform 1366"/>
            <p:cNvSpPr>
              <a:spLocks/>
            </p:cNvSpPr>
            <p:nvPr/>
          </p:nvSpPr>
          <p:spPr bwMode="auto">
            <a:xfrm>
              <a:off x="2236" y="2713"/>
              <a:ext cx="11" cy="4"/>
            </a:xfrm>
            <a:custGeom>
              <a:avLst/>
              <a:gdLst>
                <a:gd name="T0" fmla="*/ 0 w 11"/>
                <a:gd name="T1" fmla="*/ 0 h 4"/>
                <a:gd name="T2" fmla="*/ 2 w 11"/>
                <a:gd name="T3" fmla="*/ 2 h 4"/>
                <a:gd name="T4" fmla="*/ 2 w 11"/>
                <a:gd name="T5" fmla="*/ 4 h 4"/>
                <a:gd name="T6" fmla="*/ 4 w 11"/>
                <a:gd name="T7" fmla="*/ 4 h 4"/>
                <a:gd name="T8" fmla="*/ 6 w 11"/>
                <a:gd name="T9" fmla="*/ 4 h 4"/>
                <a:gd name="T10" fmla="*/ 8 w 11"/>
                <a:gd name="T11" fmla="*/ 4 h 4"/>
                <a:gd name="T12" fmla="*/ 10 w 11"/>
                <a:gd name="T13" fmla="*/ 4 h 4"/>
                <a:gd name="T14" fmla="*/ 11 w 11"/>
                <a:gd name="T15" fmla="*/ 2 h 4"/>
                <a:gd name="T16" fmla="*/ 11 w 11"/>
                <a:gd name="T17" fmla="*/ 0 h 4"/>
                <a:gd name="T18" fmla="*/ 0 w 11"/>
                <a:gd name="T19" fmla="*/ 0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4"/>
                <a:gd name="T32" fmla="*/ 11 w 11"/>
                <a:gd name="T33" fmla="*/ 4 h 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4">
                  <a:moveTo>
                    <a:pt x="0" y="0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2" name="Freeform 1367"/>
            <p:cNvSpPr>
              <a:spLocks/>
            </p:cNvSpPr>
            <p:nvPr/>
          </p:nvSpPr>
          <p:spPr bwMode="auto">
            <a:xfrm>
              <a:off x="2236" y="2672"/>
              <a:ext cx="11" cy="41"/>
            </a:xfrm>
            <a:custGeom>
              <a:avLst/>
              <a:gdLst>
                <a:gd name="T0" fmla="*/ 6 w 11"/>
                <a:gd name="T1" fmla="*/ 0 h 41"/>
                <a:gd name="T2" fmla="*/ 0 w 11"/>
                <a:gd name="T3" fmla="*/ 0 h 41"/>
                <a:gd name="T4" fmla="*/ 0 w 11"/>
                <a:gd name="T5" fmla="*/ 41 h 41"/>
                <a:gd name="T6" fmla="*/ 11 w 11"/>
                <a:gd name="T7" fmla="*/ 41 h 41"/>
                <a:gd name="T8" fmla="*/ 11 w 11"/>
                <a:gd name="T9" fmla="*/ 0 h 41"/>
                <a:gd name="T10" fmla="*/ 6 w 11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1"/>
                <a:gd name="T20" fmla="*/ 11 w 1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1">
                  <a:moveTo>
                    <a:pt x="6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11" y="41"/>
                  </a:lnTo>
                  <a:lnTo>
                    <a:pt x="1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3" name="Freeform 1368"/>
            <p:cNvSpPr>
              <a:spLocks/>
            </p:cNvSpPr>
            <p:nvPr/>
          </p:nvSpPr>
          <p:spPr bwMode="auto">
            <a:xfrm>
              <a:off x="2236" y="2666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10 w 11"/>
                <a:gd name="T5" fmla="*/ 2 h 6"/>
                <a:gd name="T6" fmla="*/ 8 w 11"/>
                <a:gd name="T7" fmla="*/ 0 h 6"/>
                <a:gd name="T8" fmla="*/ 6 w 11"/>
                <a:gd name="T9" fmla="*/ 0 h 6"/>
                <a:gd name="T10" fmla="*/ 4 w 11"/>
                <a:gd name="T11" fmla="*/ 0 h 6"/>
                <a:gd name="T12" fmla="*/ 2 w 11"/>
                <a:gd name="T13" fmla="*/ 2 h 6"/>
                <a:gd name="T14" fmla="*/ 2 w 11"/>
                <a:gd name="T15" fmla="*/ 4 h 6"/>
                <a:gd name="T16" fmla="*/ 0 w 11"/>
                <a:gd name="T17" fmla="*/ 6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4" name="Freeform 1369"/>
            <p:cNvSpPr>
              <a:spLocks/>
            </p:cNvSpPr>
            <p:nvPr/>
          </p:nvSpPr>
          <p:spPr bwMode="auto">
            <a:xfrm>
              <a:off x="2197" y="2708"/>
              <a:ext cx="5" cy="9"/>
            </a:xfrm>
            <a:custGeom>
              <a:avLst/>
              <a:gdLst>
                <a:gd name="T0" fmla="*/ 5 w 5"/>
                <a:gd name="T1" fmla="*/ 0 h 9"/>
                <a:gd name="T2" fmla="*/ 1 w 5"/>
                <a:gd name="T3" fmla="*/ 0 h 9"/>
                <a:gd name="T4" fmla="*/ 1 w 5"/>
                <a:gd name="T5" fmla="*/ 2 h 9"/>
                <a:gd name="T6" fmla="*/ 0 w 5"/>
                <a:gd name="T7" fmla="*/ 3 h 9"/>
                <a:gd name="T8" fmla="*/ 0 w 5"/>
                <a:gd name="T9" fmla="*/ 5 h 9"/>
                <a:gd name="T10" fmla="*/ 0 w 5"/>
                <a:gd name="T11" fmla="*/ 7 h 9"/>
                <a:gd name="T12" fmla="*/ 1 w 5"/>
                <a:gd name="T13" fmla="*/ 9 h 9"/>
                <a:gd name="T14" fmla="*/ 5 w 5"/>
                <a:gd name="T15" fmla="*/ 9 h 9"/>
                <a:gd name="T16" fmla="*/ 5 w 5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9"/>
                <a:gd name="T29" fmla="*/ 5 w 5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9">
                  <a:moveTo>
                    <a:pt x="5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9"/>
                  </a:lnTo>
                  <a:lnTo>
                    <a:pt x="5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5" name="Freeform 1370"/>
            <p:cNvSpPr>
              <a:spLocks/>
            </p:cNvSpPr>
            <p:nvPr/>
          </p:nvSpPr>
          <p:spPr bwMode="auto">
            <a:xfrm>
              <a:off x="2202" y="2708"/>
              <a:ext cx="40" cy="9"/>
            </a:xfrm>
            <a:custGeom>
              <a:avLst/>
              <a:gdLst>
                <a:gd name="T0" fmla="*/ 40 w 40"/>
                <a:gd name="T1" fmla="*/ 5 h 9"/>
                <a:gd name="T2" fmla="*/ 40 w 40"/>
                <a:gd name="T3" fmla="*/ 0 h 9"/>
                <a:gd name="T4" fmla="*/ 0 w 40"/>
                <a:gd name="T5" fmla="*/ 0 h 9"/>
                <a:gd name="T6" fmla="*/ 0 w 40"/>
                <a:gd name="T7" fmla="*/ 9 h 9"/>
                <a:gd name="T8" fmla="*/ 40 w 40"/>
                <a:gd name="T9" fmla="*/ 9 h 9"/>
                <a:gd name="T10" fmla="*/ 40 w 40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9"/>
                <a:gd name="T20" fmla="*/ 40 w 40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9">
                  <a:moveTo>
                    <a:pt x="40" y="5"/>
                  </a:moveTo>
                  <a:lnTo>
                    <a:pt x="4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0" y="9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6" name="Freeform 1371"/>
            <p:cNvSpPr>
              <a:spLocks/>
            </p:cNvSpPr>
            <p:nvPr/>
          </p:nvSpPr>
          <p:spPr bwMode="auto">
            <a:xfrm>
              <a:off x="2242" y="2708"/>
              <a:ext cx="5" cy="9"/>
            </a:xfrm>
            <a:custGeom>
              <a:avLst/>
              <a:gdLst>
                <a:gd name="T0" fmla="*/ 0 w 5"/>
                <a:gd name="T1" fmla="*/ 9 h 9"/>
                <a:gd name="T2" fmla="*/ 4 w 5"/>
                <a:gd name="T3" fmla="*/ 9 h 9"/>
                <a:gd name="T4" fmla="*/ 5 w 5"/>
                <a:gd name="T5" fmla="*/ 7 h 9"/>
                <a:gd name="T6" fmla="*/ 5 w 5"/>
                <a:gd name="T7" fmla="*/ 5 h 9"/>
                <a:gd name="T8" fmla="*/ 5 w 5"/>
                <a:gd name="T9" fmla="*/ 3 h 9"/>
                <a:gd name="T10" fmla="*/ 4 w 5"/>
                <a:gd name="T11" fmla="*/ 2 h 9"/>
                <a:gd name="T12" fmla="*/ 4 w 5"/>
                <a:gd name="T13" fmla="*/ 0 h 9"/>
                <a:gd name="T14" fmla="*/ 0 w 5"/>
                <a:gd name="T15" fmla="*/ 0 h 9"/>
                <a:gd name="T16" fmla="*/ 0 w 5"/>
                <a:gd name="T17" fmla="*/ 9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9"/>
                <a:gd name="T29" fmla="*/ 5 w 5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9">
                  <a:moveTo>
                    <a:pt x="0" y="9"/>
                  </a:moveTo>
                  <a:lnTo>
                    <a:pt x="4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7" name="Freeform 1372"/>
            <p:cNvSpPr>
              <a:spLocks/>
            </p:cNvSpPr>
            <p:nvPr/>
          </p:nvSpPr>
          <p:spPr bwMode="auto">
            <a:xfrm>
              <a:off x="2319" y="2708"/>
              <a:ext cx="6" cy="9"/>
            </a:xfrm>
            <a:custGeom>
              <a:avLst/>
              <a:gdLst>
                <a:gd name="T0" fmla="*/ 6 w 6"/>
                <a:gd name="T1" fmla="*/ 0 h 9"/>
                <a:gd name="T2" fmla="*/ 4 w 6"/>
                <a:gd name="T3" fmla="*/ 0 h 9"/>
                <a:gd name="T4" fmla="*/ 2 w 6"/>
                <a:gd name="T5" fmla="*/ 2 h 9"/>
                <a:gd name="T6" fmla="*/ 0 w 6"/>
                <a:gd name="T7" fmla="*/ 3 h 9"/>
                <a:gd name="T8" fmla="*/ 0 w 6"/>
                <a:gd name="T9" fmla="*/ 5 h 9"/>
                <a:gd name="T10" fmla="*/ 0 w 6"/>
                <a:gd name="T11" fmla="*/ 7 h 9"/>
                <a:gd name="T12" fmla="*/ 2 w 6"/>
                <a:gd name="T13" fmla="*/ 9 h 9"/>
                <a:gd name="T14" fmla="*/ 4 w 6"/>
                <a:gd name="T15" fmla="*/ 9 h 9"/>
                <a:gd name="T16" fmla="*/ 6 w 6"/>
                <a:gd name="T17" fmla="*/ 9 h 9"/>
                <a:gd name="T18" fmla="*/ 6 w 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8" name="Freeform 1373"/>
            <p:cNvSpPr>
              <a:spLocks/>
            </p:cNvSpPr>
            <p:nvPr/>
          </p:nvSpPr>
          <p:spPr bwMode="auto">
            <a:xfrm>
              <a:off x="2325" y="2708"/>
              <a:ext cx="143" cy="9"/>
            </a:xfrm>
            <a:custGeom>
              <a:avLst/>
              <a:gdLst>
                <a:gd name="T0" fmla="*/ 143 w 143"/>
                <a:gd name="T1" fmla="*/ 5 h 9"/>
                <a:gd name="T2" fmla="*/ 143 w 143"/>
                <a:gd name="T3" fmla="*/ 0 h 9"/>
                <a:gd name="T4" fmla="*/ 0 w 143"/>
                <a:gd name="T5" fmla="*/ 0 h 9"/>
                <a:gd name="T6" fmla="*/ 0 w 143"/>
                <a:gd name="T7" fmla="*/ 9 h 9"/>
                <a:gd name="T8" fmla="*/ 143 w 143"/>
                <a:gd name="T9" fmla="*/ 9 h 9"/>
                <a:gd name="T10" fmla="*/ 143 w 143"/>
                <a:gd name="T11" fmla="*/ 5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9"/>
                <a:gd name="T20" fmla="*/ 143 w 143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9">
                  <a:moveTo>
                    <a:pt x="143" y="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43" y="9"/>
                  </a:lnTo>
                  <a:lnTo>
                    <a:pt x="14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49" name="Freeform 1374"/>
            <p:cNvSpPr>
              <a:spLocks/>
            </p:cNvSpPr>
            <p:nvPr/>
          </p:nvSpPr>
          <p:spPr bwMode="auto">
            <a:xfrm>
              <a:off x="2468" y="2708"/>
              <a:ext cx="6" cy="9"/>
            </a:xfrm>
            <a:custGeom>
              <a:avLst/>
              <a:gdLst>
                <a:gd name="T0" fmla="*/ 0 w 6"/>
                <a:gd name="T1" fmla="*/ 9 h 9"/>
                <a:gd name="T2" fmla="*/ 2 w 6"/>
                <a:gd name="T3" fmla="*/ 9 h 9"/>
                <a:gd name="T4" fmla="*/ 4 w 6"/>
                <a:gd name="T5" fmla="*/ 9 h 9"/>
                <a:gd name="T6" fmla="*/ 4 w 6"/>
                <a:gd name="T7" fmla="*/ 7 h 9"/>
                <a:gd name="T8" fmla="*/ 6 w 6"/>
                <a:gd name="T9" fmla="*/ 5 h 9"/>
                <a:gd name="T10" fmla="*/ 4 w 6"/>
                <a:gd name="T11" fmla="*/ 3 h 9"/>
                <a:gd name="T12" fmla="*/ 4 w 6"/>
                <a:gd name="T13" fmla="*/ 2 h 9"/>
                <a:gd name="T14" fmla="*/ 2 w 6"/>
                <a:gd name="T15" fmla="*/ 0 h 9"/>
                <a:gd name="T16" fmla="*/ 0 w 6"/>
                <a:gd name="T17" fmla="*/ 0 h 9"/>
                <a:gd name="T18" fmla="*/ 0 w 6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9"/>
                <a:gd name="T32" fmla="*/ 6 w 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9">
                  <a:moveTo>
                    <a:pt x="0" y="9"/>
                  </a:moveTo>
                  <a:lnTo>
                    <a:pt x="2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6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0" name="Freeform 1375"/>
            <p:cNvSpPr>
              <a:spLocks/>
            </p:cNvSpPr>
            <p:nvPr/>
          </p:nvSpPr>
          <p:spPr bwMode="auto">
            <a:xfrm>
              <a:off x="2546" y="2717"/>
              <a:ext cx="7" cy="10"/>
            </a:xfrm>
            <a:custGeom>
              <a:avLst/>
              <a:gdLst>
                <a:gd name="T0" fmla="*/ 5 w 7"/>
                <a:gd name="T1" fmla="*/ 0 h 10"/>
                <a:gd name="T2" fmla="*/ 2 w 7"/>
                <a:gd name="T3" fmla="*/ 2 h 10"/>
                <a:gd name="T4" fmla="*/ 0 w 7"/>
                <a:gd name="T5" fmla="*/ 4 h 10"/>
                <a:gd name="T6" fmla="*/ 0 w 7"/>
                <a:gd name="T7" fmla="*/ 6 h 10"/>
                <a:gd name="T8" fmla="*/ 2 w 7"/>
                <a:gd name="T9" fmla="*/ 8 h 10"/>
                <a:gd name="T10" fmla="*/ 3 w 7"/>
                <a:gd name="T11" fmla="*/ 10 h 10"/>
                <a:gd name="T12" fmla="*/ 5 w 7"/>
                <a:gd name="T13" fmla="*/ 10 h 10"/>
                <a:gd name="T14" fmla="*/ 7 w 7"/>
                <a:gd name="T15" fmla="*/ 10 h 10"/>
                <a:gd name="T16" fmla="*/ 5 w 7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5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1" name="Freeform 1376"/>
            <p:cNvSpPr>
              <a:spLocks/>
            </p:cNvSpPr>
            <p:nvPr/>
          </p:nvSpPr>
          <p:spPr bwMode="auto">
            <a:xfrm>
              <a:off x="2551" y="2708"/>
              <a:ext cx="42" cy="19"/>
            </a:xfrm>
            <a:custGeom>
              <a:avLst/>
              <a:gdLst>
                <a:gd name="T0" fmla="*/ 40 w 42"/>
                <a:gd name="T1" fmla="*/ 5 h 19"/>
                <a:gd name="T2" fmla="*/ 40 w 42"/>
                <a:gd name="T3" fmla="*/ 0 h 19"/>
                <a:gd name="T4" fmla="*/ 0 w 42"/>
                <a:gd name="T5" fmla="*/ 9 h 19"/>
                <a:gd name="T6" fmla="*/ 2 w 42"/>
                <a:gd name="T7" fmla="*/ 19 h 19"/>
                <a:gd name="T8" fmla="*/ 42 w 42"/>
                <a:gd name="T9" fmla="*/ 9 h 19"/>
                <a:gd name="T10" fmla="*/ 40 w 42"/>
                <a:gd name="T11" fmla="*/ 5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9"/>
                <a:gd name="T20" fmla="*/ 42 w 4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9">
                  <a:moveTo>
                    <a:pt x="40" y="5"/>
                  </a:moveTo>
                  <a:lnTo>
                    <a:pt x="40" y="0"/>
                  </a:lnTo>
                  <a:lnTo>
                    <a:pt x="0" y="9"/>
                  </a:lnTo>
                  <a:lnTo>
                    <a:pt x="2" y="19"/>
                  </a:lnTo>
                  <a:lnTo>
                    <a:pt x="42" y="9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2" name="Freeform 1377"/>
            <p:cNvSpPr>
              <a:spLocks/>
            </p:cNvSpPr>
            <p:nvPr/>
          </p:nvSpPr>
          <p:spPr bwMode="auto">
            <a:xfrm>
              <a:off x="2591" y="2708"/>
              <a:ext cx="6" cy="9"/>
            </a:xfrm>
            <a:custGeom>
              <a:avLst/>
              <a:gdLst>
                <a:gd name="T0" fmla="*/ 2 w 6"/>
                <a:gd name="T1" fmla="*/ 9 h 9"/>
                <a:gd name="T2" fmla="*/ 4 w 6"/>
                <a:gd name="T3" fmla="*/ 9 h 9"/>
                <a:gd name="T4" fmla="*/ 6 w 6"/>
                <a:gd name="T5" fmla="*/ 7 h 9"/>
                <a:gd name="T6" fmla="*/ 6 w 6"/>
                <a:gd name="T7" fmla="*/ 5 h 9"/>
                <a:gd name="T8" fmla="*/ 6 w 6"/>
                <a:gd name="T9" fmla="*/ 3 h 9"/>
                <a:gd name="T10" fmla="*/ 4 w 6"/>
                <a:gd name="T11" fmla="*/ 2 h 9"/>
                <a:gd name="T12" fmla="*/ 2 w 6"/>
                <a:gd name="T13" fmla="*/ 0 h 9"/>
                <a:gd name="T14" fmla="*/ 0 w 6"/>
                <a:gd name="T15" fmla="*/ 0 h 9"/>
                <a:gd name="T16" fmla="*/ 2 w 6"/>
                <a:gd name="T17" fmla="*/ 9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2" y="9"/>
                  </a:move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3" name="Freeform 1378"/>
            <p:cNvSpPr>
              <a:spLocks/>
            </p:cNvSpPr>
            <p:nvPr/>
          </p:nvSpPr>
          <p:spPr bwMode="auto">
            <a:xfrm>
              <a:off x="2589" y="2708"/>
              <a:ext cx="8" cy="9"/>
            </a:xfrm>
            <a:custGeom>
              <a:avLst/>
              <a:gdLst>
                <a:gd name="T0" fmla="*/ 0 w 8"/>
                <a:gd name="T1" fmla="*/ 9 h 9"/>
                <a:gd name="T2" fmla="*/ 4 w 8"/>
                <a:gd name="T3" fmla="*/ 9 h 9"/>
                <a:gd name="T4" fmla="*/ 6 w 8"/>
                <a:gd name="T5" fmla="*/ 9 h 9"/>
                <a:gd name="T6" fmla="*/ 6 w 8"/>
                <a:gd name="T7" fmla="*/ 7 h 9"/>
                <a:gd name="T8" fmla="*/ 8 w 8"/>
                <a:gd name="T9" fmla="*/ 5 h 9"/>
                <a:gd name="T10" fmla="*/ 8 w 8"/>
                <a:gd name="T11" fmla="*/ 3 h 9"/>
                <a:gd name="T12" fmla="*/ 8 w 8"/>
                <a:gd name="T13" fmla="*/ 2 h 9"/>
                <a:gd name="T14" fmla="*/ 6 w 8"/>
                <a:gd name="T15" fmla="*/ 2 h 9"/>
                <a:gd name="T16" fmla="*/ 4 w 8"/>
                <a:gd name="T17" fmla="*/ 0 h 9"/>
                <a:gd name="T18" fmla="*/ 0 w 8"/>
                <a:gd name="T19" fmla="*/ 9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9"/>
                <a:gd name="T32" fmla="*/ 8 w 8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9">
                  <a:moveTo>
                    <a:pt x="0" y="9"/>
                  </a:moveTo>
                  <a:lnTo>
                    <a:pt x="4" y="9"/>
                  </a:lnTo>
                  <a:lnTo>
                    <a:pt x="6" y="9"/>
                  </a:lnTo>
                  <a:lnTo>
                    <a:pt x="6" y="7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4" name="Freeform 1379"/>
            <p:cNvSpPr>
              <a:spLocks/>
            </p:cNvSpPr>
            <p:nvPr/>
          </p:nvSpPr>
          <p:spPr bwMode="auto">
            <a:xfrm>
              <a:off x="2551" y="2698"/>
              <a:ext cx="42" cy="19"/>
            </a:xfrm>
            <a:custGeom>
              <a:avLst/>
              <a:gdLst>
                <a:gd name="T0" fmla="*/ 0 w 42"/>
                <a:gd name="T1" fmla="*/ 4 h 19"/>
                <a:gd name="T2" fmla="*/ 0 w 42"/>
                <a:gd name="T3" fmla="*/ 10 h 19"/>
                <a:gd name="T4" fmla="*/ 38 w 42"/>
                <a:gd name="T5" fmla="*/ 19 h 19"/>
                <a:gd name="T6" fmla="*/ 42 w 42"/>
                <a:gd name="T7" fmla="*/ 10 h 19"/>
                <a:gd name="T8" fmla="*/ 2 w 42"/>
                <a:gd name="T9" fmla="*/ 0 h 19"/>
                <a:gd name="T10" fmla="*/ 0 w 42"/>
                <a:gd name="T11" fmla="*/ 4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9"/>
                <a:gd name="T20" fmla="*/ 42 w 4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9">
                  <a:moveTo>
                    <a:pt x="0" y="4"/>
                  </a:moveTo>
                  <a:lnTo>
                    <a:pt x="0" y="10"/>
                  </a:lnTo>
                  <a:lnTo>
                    <a:pt x="38" y="19"/>
                  </a:lnTo>
                  <a:lnTo>
                    <a:pt x="42" y="10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5" name="Freeform 1380"/>
            <p:cNvSpPr>
              <a:spLocks/>
            </p:cNvSpPr>
            <p:nvPr/>
          </p:nvSpPr>
          <p:spPr bwMode="auto">
            <a:xfrm>
              <a:off x="2548" y="2698"/>
              <a:ext cx="5" cy="10"/>
            </a:xfrm>
            <a:custGeom>
              <a:avLst/>
              <a:gdLst>
                <a:gd name="T0" fmla="*/ 5 w 5"/>
                <a:gd name="T1" fmla="*/ 0 h 10"/>
                <a:gd name="T2" fmla="*/ 3 w 5"/>
                <a:gd name="T3" fmla="*/ 0 h 10"/>
                <a:gd name="T4" fmla="*/ 1 w 5"/>
                <a:gd name="T5" fmla="*/ 0 h 10"/>
                <a:gd name="T6" fmla="*/ 0 w 5"/>
                <a:gd name="T7" fmla="*/ 2 h 10"/>
                <a:gd name="T8" fmla="*/ 0 w 5"/>
                <a:gd name="T9" fmla="*/ 4 h 10"/>
                <a:gd name="T10" fmla="*/ 0 w 5"/>
                <a:gd name="T11" fmla="*/ 6 h 10"/>
                <a:gd name="T12" fmla="*/ 0 w 5"/>
                <a:gd name="T13" fmla="*/ 8 h 10"/>
                <a:gd name="T14" fmla="*/ 3 w 5"/>
                <a:gd name="T15" fmla="*/ 10 h 10"/>
                <a:gd name="T16" fmla="*/ 5 w 5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10"/>
                <a:gd name="T29" fmla="*/ 5 w 5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10">
                  <a:moveTo>
                    <a:pt x="5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3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6" name="Freeform 1381"/>
            <p:cNvSpPr>
              <a:spLocks/>
            </p:cNvSpPr>
            <p:nvPr/>
          </p:nvSpPr>
          <p:spPr bwMode="auto">
            <a:xfrm>
              <a:off x="2546" y="2702"/>
              <a:ext cx="11" cy="26"/>
            </a:xfrm>
            <a:custGeom>
              <a:avLst/>
              <a:gdLst>
                <a:gd name="T0" fmla="*/ 5 w 11"/>
                <a:gd name="T1" fmla="*/ 15 h 26"/>
                <a:gd name="T2" fmla="*/ 11 w 11"/>
                <a:gd name="T3" fmla="*/ 21 h 26"/>
                <a:gd name="T4" fmla="*/ 11 w 11"/>
                <a:gd name="T5" fmla="*/ 0 h 26"/>
                <a:gd name="T6" fmla="*/ 2 w 11"/>
                <a:gd name="T7" fmla="*/ 0 h 26"/>
                <a:gd name="T8" fmla="*/ 2 w 11"/>
                <a:gd name="T9" fmla="*/ 21 h 26"/>
                <a:gd name="T10" fmla="*/ 7 w 11"/>
                <a:gd name="T11" fmla="*/ 25 h 26"/>
                <a:gd name="T12" fmla="*/ 2 w 11"/>
                <a:gd name="T13" fmla="*/ 21 h 26"/>
                <a:gd name="T14" fmla="*/ 0 w 11"/>
                <a:gd name="T15" fmla="*/ 26 h 26"/>
                <a:gd name="T16" fmla="*/ 7 w 11"/>
                <a:gd name="T17" fmla="*/ 25 h 26"/>
                <a:gd name="T18" fmla="*/ 5 w 11"/>
                <a:gd name="T19" fmla="*/ 15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6"/>
                <a:gd name="T32" fmla="*/ 11 w 11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6">
                  <a:moveTo>
                    <a:pt x="5" y="15"/>
                  </a:moveTo>
                  <a:lnTo>
                    <a:pt x="11" y="21"/>
                  </a:lnTo>
                  <a:lnTo>
                    <a:pt x="11" y="0"/>
                  </a:lnTo>
                  <a:lnTo>
                    <a:pt x="2" y="0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7" y="25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7" name="Freeform 1382"/>
            <p:cNvSpPr>
              <a:spLocks/>
            </p:cNvSpPr>
            <p:nvPr/>
          </p:nvSpPr>
          <p:spPr bwMode="auto">
            <a:xfrm>
              <a:off x="2551" y="2708"/>
              <a:ext cx="42" cy="19"/>
            </a:xfrm>
            <a:custGeom>
              <a:avLst/>
              <a:gdLst>
                <a:gd name="T0" fmla="*/ 40 w 42"/>
                <a:gd name="T1" fmla="*/ 9 h 19"/>
                <a:gd name="T2" fmla="*/ 40 w 42"/>
                <a:gd name="T3" fmla="*/ 0 h 19"/>
                <a:gd name="T4" fmla="*/ 0 w 42"/>
                <a:gd name="T5" fmla="*/ 9 h 19"/>
                <a:gd name="T6" fmla="*/ 2 w 42"/>
                <a:gd name="T7" fmla="*/ 19 h 19"/>
                <a:gd name="T8" fmla="*/ 42 w 42"/>
                <a:gd name="T9" fmla="*/ 9 h 19"/>
                <a:gd name="T10" fmla="*/ 42 w 42"/>
                <a:gd name="T11" fmla="*/ 0 h 19"/>
                <a:gd name="T12" fmla="*/ 40 w 42"/>
                <a:gd name="T13" fmla="*/ 9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19"/>
                <a:gd name="T23" fmla="*/ 42 w 42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19">
                  <a:moveTo>
                    <a:pt x="40" y="9"/>
                  </a:moveTo>
                  <a:lnTo>
                    <a:pt x="40" y="0"/>
                  </a:lnTo>
                  <a:lnTo>
                    <a:pt x="0" y="9"/>
                  </a:lnTo>
                  <a:lnTo>
                    <a:pt x="2" y="19"/>
                  </a:lnTo>
                  <a:lnTo>
                    <a:pt x="42" y="9"/>
                  </a:lnTo>
                  <a:lnTo>
                    <a:pt x="42" y="0"/>
                  </a:lnTo>
                  <a:lnTo>
                    <a:pt x="4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8" name="Freeform 1383"/>
            <p:cNvSpPr>
              <a:spLocks/>
            </p:cNvSpPr>
            <p:nvPr/>
          </p:nvSpPr>
          <p:spPr bwMode="auto">
            <a:xfrm>
              <a:off x="2548" y="2696"/>
              <a:ext cx="45" cy="21"/>
            </a:xfrm>
            <a:custGeom>
              <a:avLst/>
              <a:gdLst>
                <a:gd name="T0" fmla="*/ 9 w 45"/>
                <a:gd name="T1" fmla="*/ 6 h 21"/>
                <a:gd name="T2" fmla="*/ 3 w 45"/>
                <a:gd name="T3" fmla="*/ 12 h 21"/>
                <a:gd name="T4" fmla="*/ 43 w 45"/>
                <a:gd name="T5" fmla="*/ 21 h 21"/>
                <a:gd name="T6" fmla="*/ 45 w 45"/>
                <a:gd name="T7" fmla="*/ 12 h 21"/>
                <a:gd name="T8" fmla="*/ 5 w 45"/>
                <a:gd name="T9" fmla="*/ 2 h 21"/>
                <a:gd name="T10" fmla="*/ 0 w 45"/>
                <a:gd name="T11" fmla="*/ 6 h 21"/>
                <a:gd name="T12" fmla="*/ 5 w 45"/>
                <a:gd name="T13" fmla="*/ 2 h 21"/>
                <a:gd name="T14" fmla="*/ 0 w 45"/>
                <a:gd name="T15" fmla="*/ 0 h 21"/>
                <a:gd name="T16" fmla="*/ 0 w 45"/>
                <a:gd name="T17" fmla="*/ 6 h 21"/>
                <a:gd name="T18" fmla="*/ 9 w 45"/>
                <a:gd name="T19" fmla="*/ 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"/>
                <a:gd name="T31" fmla="*/ 0 h 21"/>
                <a:gd name="T32" fmla="*/ 45 w 45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" h="21">
                  <a:moveTo>
                    <a:pt x="9" y="6"/>
                  </a:moveTo>
                  <a:lnTo>
                    <a:pt x="3" y="12"/>
                  </a:lnTo>
                  <a:lnTo>
                    <a:pt x="43" y="21"/>
                  </a:lnTo>
                  <a:lnTo>
                    <a:pt x="45" y="12"/>
                  </a:lnTo>
                  <a:lnTo>
                    <a:pt x="5" y="2"/>
                  </a:lnTo>
                  <a:lnTo>
                    <a:pt x="0" y="6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6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59" name="Freeform 1384"/>
            <p:cNvSpPr>
              <a:spLocks/>
            </p:cNvSpPr>
            <p:nvPr/>
          </p:nvSpPr>
          <p:spPr bwMode="auto">
            <a:xfrm>
              <a:off x="2546" y="2717"/>
              <a:ext cx="7" cy="10"/>
            </a:xfrm>
            <a:custGeom>
              <a:avLst/>
              <a:gdLst>
                <a:gd name="T0" fmla="*/ 5 w 7"/>
                <a:gd name="T1" fmla="*/ 0 h 10"/>
                <a:gd name="T2" fmla="*/ 2 w 7"/>
                <a:gd name="T3" fmla="*/ 2 h 10"/>
                <a:gd name="T4" fmla="*/ 0 w 7"/>
                <a:gd name="T5" fmla="*/ 4 h 10"/>
                <a:gd name="T6" fmla="*/ 0 w 7"/>
                <a:gd name="T7" fmla="*/ 6 h 10"/>
                <a:gd name="T8" fmla="*/ 2 w 7"/>
                <a:gd name="T9" fmla="*/ 8 h 10"/>
                <a:gd name="T10" fmla="*/ 3 w 7"/>
                <a:gd name="T11" fmla="*/ 10 h 10"/>
                <a:gd name="T12" fmla="*/ 5 w 7"/>
                <a:gd name="T13" fmla="*/ 10 h 10"/>
                <a:gd name="T14" fmla="*/ 7 w 7"/>
                <a:gd name="T15" fmla="*/ 10 h 10"/>
                <a:gd name="T16" fmla="*/ 5 w 7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5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0" name="Freeform 1385"/>
            <p:cNvSpPr>
              <a:spLocks/>
            </p:cNvSpPr>
            <p:nvPr/>
          </p:nvSpPr>
          <p:spPr bwMode="auto">
            <a:xfrm>
              <a:off x="2551" y="2708"/>
              <a:ext cx="42" cy="19"/>
            </a:xfrm>
            <a:custGeom>
              <a:avLst/>
              <a:gdLst>
                <a:gd name="T0" fmla="*/ 40 w 42"/>
                <a:gd name="T1" fmla="*/ 5 h 19"/>
                <a:gd name="T2" fmla="*/ 40 w 42"/>
                <a:gd name="T3" fmla="*/ 0 h 19"/>
                <a:gd name="T4" fmla="*/ 0 w 42"/>
                <a:gd name="T5" fmla="*/ 9 h 19"/>
                <a:gd name="T6" fmla="*/ 2 w 42"/>
                <a:gd name="T7" fmla="*/ 19 h 19"/>
                <a:gd name="T8" fmla="*/ 42 w 42"/>
                <a:gd name="T9" fmla="*/ 9 h 19"/>
                <a:gd name="T10" fmla="*/ 40 w 42"/>
                <a:gd name="T11" fmla="*/ 5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9"/>
                <a:gd name="T20" fmla="*/ 42 w 4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9">
                  <a:moveTo>
                    <a:pt x="40" y="5"/>
                  </a:moveTo>
                  <a:lnTo>
                    <a:pt x="40" y="0"/>
                  </a:lnTo>
                  <a:lnTo>
                    <a:pt x="0" y="9"/>
                  </a:lnTo>
                  <a:lnTo>
                    <a:pt x="2" y="19"/>
                  </a:lnTo>
                  <a:lnTo>
                    <a:pt x="42" y="9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1" name="Freeform 1386"/>
            <p:cNvSpPr>
              <a:spLocks/>
            </p:cNvSpPr>
            <p:nvPr/>
          </p:nvSpPr>
          <p:spPr bwMode="auto">
            <a:xfrm>
              <a:off x="2591" y="2708"/>
              <a:ext cx="6" cy="9"/>
            </a:xfrm>
            <a:custGeom>
              <a:avLst/>
              <a:gdLst>
                <a:gd name="T0" fmla="*/ 2 w 6"/>
                <a:gd name="T1" fmla="*/ 9 h 9"/>
                <a:gd name="T2" fmla="*/ 4 w 6"/>
                <a:gd name="T3" fmla="*/ 9 h 9"/>
                <a:gd name="T4" fmla="*/ 6 w 6"/>
                <a:gd name="T5" fmla="*/ 7 h 9"/>
                <a:gd name="T6" fmla="*/ 6 w 6"/>
                <a:gd name="T7" fmla="*/ 5 h 9"/>
                <a:gd name="T8" fmla="*/ 6 w 6"/>
                <a:gd name="T9" fmla="*/ 3 h 9"/>
                <a:gd name="T10" fmla="*/ 4 w 6"/>
                <a:gd name="T11" fmla="*/ 2 h 9"/>
                <a:gd name="T12" fmla="*/ 2 w 6"/>
                <a:gd name="T13" fmla="*/ 0 h 9"/>
                <a:gd name="T14" fmla="*/ 0 w 6"/>
                <a:gd name="T15" fmla="*/ 0 h 9"/>
                <a:gd name="T16" fmla="*/ 2 w 6"/>
                <a:gd name="T17" fmla="*/ 9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2" y="9"/>
                  </a:moveTo>
                  <a:lnTo>
                    <a:pt x="4" y="9"/>
                  </a:lnTo>
                  <a:lnTo>
                    <a:pt x="6" y="7"/>
                  </a:lnTo>
                  <a:lnTo>
                    <a:pt x="6" y="5"/>
                  </a:lnTo>
                  <a:lnTo>
                    <a:pt x="6" y="3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2" name="Freeform 1387"/>
            <p:cNvSpPr>
              <a:spLocks/>
            </p:cNvSpPr>
            <p:nvPr/>
          </p:nvSpPr>
          <p:spPr bwMode="auto">
            <a:xfrm>
              <a:off x="2987" y="2361"/>
              <a:ext cx="12" cy="5"/>
            </a:xfrm>
            <a:custGeom>
              <a:avLst/>
              <a:gdLst>
                <a:gd name="T0" fmla="*/ 12 w 12"/>
                <a:gd name="T1" fmla="*/ 3 h 5"/>
                <a:gd name="T2" fmla="*/ 10 w 12"/>
                <a:gd name="T3" fmla="*/ 1 h 5"/>
                <a:gd name="T4" fmla="*/ 8 w 12"/>
                <a:gd name="T5" fmla="*/ 0 h 5"/>
                <a:gd name="T6" fmla="*/ 6 w 12"/>
                <a:gd name="T7" fmla="*/ 0 h 5"/>
                <a:gd name="T8" fmla="*/ 4 w 12"/>
                <a:gd name="T9" fmla="*/ 0 h 5"/>
                <a:gd name="T10" fmla="*/ 2 w 12"/>
                <a:gd name="T11" fmla="*/ 0 h 5"/>
                <a:gd name="T12" fmla="*/ 2 w 12"/>
                <a:gd name="T13" fmla="*/ 1 h 5"/>
                <a:gd name="T14" fmla="*/ 0 w 12"/>
                <a:gd name="T15" fmla="*/ 3 h 5"/>
                <a:gd name="T16" fmla="*/ 0 w 12"/>
                <a:gd name="T17" fmla="*/ 5 h 5"/>
                <a:gd name="T18" fmla="*/ 12 w 12"/>
                <a:gd name="T19" fmla="*/ 3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12" y="3"/>
                  </a:move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3" name="Freeform 1388"/>
            <p:cNvSpPr>
              <a:spLocks/>
            </p:cNvSpPr>
            <p:nvPr/>
          </p:nvSpPr>
          <p:spPr bwMode="auto">
            <a:xfrm>
              <a:off x="2987" y="2364"/>
              <a:ext cx="21" cy="42"/>
            </a:xfrm>
            <a:custGeom>
              <a:avLst/>
              <a:gdLst>
                <a:gd name="T0" fmla="*/ 15 w 21"/>
                <a:gd name="T1" fmla="*/ 40 h 42"/>
                <a:gd name="T2" fmla="*/ 21 w 21"/>
                <a:gd name="T3" fmla="*/ 40 h 42"/>
                <a:gd name="T4" fmla="*/ 12 w 21"/>
                <a:gd name="T5" fmla="*/ 0 h 42"/>
                <a:gd name="T6" fmla="*/ 0 w 21"/>
                <a:gd name="T7" fmla="*/ 2 h 42"/>
                <a:gd name="T8" fmla="*/ 12 w 21"/>
                <a:gd name="T9" fmla="*/ 42 h 42"/>
                <a:gd name="T10" fmla="*/ 15 w 21"/>
                <a:gd name="T11" fmla="*/ 4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2"/>
                <a:gd name="T20" fmla="*/ 21 w 2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2">
                  <a:moveTo>
                    <a:pt x="15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12" y="42"/>
                  </a:lnTo>
                  <a:lnTo>
                    <a:pt x="15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4" name="Freeform 1389"/>
            <p:cNvSpPr>
              <a:spLocks/>
            </p:cNvSpPr>
            <p:nvPr/>
          </p:nvSpPr>
          <p:spPr bwMode="auto">
            <a:xfrm>
              <a:off x="2999" y="2404"/>
              <a:ext cx="9" cy="6"/>
            </a:xfrm>
            <a:custGeom>
              <a:avLst/>
              <a:gdLst>
                <a:gd name="T0" fmla="*/ 0 w 9"/>
                <a:gd name="T1" fmla="*/ 2 h 6"/>
                <a:gd name="T2" fmla="*/ 0 w 9"/>
                <a:gd name="T3" fmla="*/ 4 h 6"/>
                <a:gd name="T4" fmla="*/ 1 w 9"/>
                <a:gd name="T5" fmla="*/ 6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2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2"/>
                  </a:moveTo>
                  <a:lnTo>
                    <a:pt x="0" y="4"/>
                  </a:lnTo>
                  <a:lnTo>
                    <a:pt x="1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5" name="Freeform 1390"/>
            <p:cNvSpPr>
              <a:spLocks/>
            </p:cNvSpPr>
            <p:nvPr/>
          </p:nvSpPr>
          <p:spPr bwMode="auto">
            <a:xfrm>
              <a:off x="2997" y="2404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3 w 11"/>
                <a:gd name="T7" fmla="*/ 6 h 6"/>
                <a:gd name="T8" fmla="*/ 5 w 11"/>
                <a:gd name="T9" fmla="*/ 6 h 6"/>
                <a:gd name="T10" fmla="*/ 7 w 11"/>
                <a:gd name="T11" fmla="*/ 6 h 6"/>
                <a:gd name="T12" fmla="*/ 9 w 11"/>
                <a:gd name="T13" fmla="*/ 4 h 6"/>
                <a:gd name="T14" fmla="*/ 11 w 11"/>
                <a:gd name="T15" fmla="*/ 2 h 6"/>
                <a:gd name="T16" fmla="*/ 0 w 1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6" name="Freeform 1391"/>
            <p:cNvSpPr>
              <a:spLocks/>
            </p:cNvSpPr>
            <p:nvPr/>
          </p:nvSpPr>
          <p:spPr bwMode="auto">
            <a:xfrm>
              <a:off x="2997" y="2364"/>
              <a:ext cx="20" cy="42"/>
            </a:xfrm>
            <a:custGeom>
              <a:avLst/>
              <a:gdLst>
                <a:gd name="T0" fmla="*/ 15 w 20"/>
                <a:gd name="T1" fmla="*/ 2 h 42"/>
                <a:gd name="T2" fmla="*/ 11 w 20"/>
                <a:gd name="T3" fmla="*/ 0 h 42"/>
                <a:gd name="T4" fmla="*/ 0 w 20"/>
                <a:gd name="T5" fmla="*/ 40 h 42"/>
                <a:gd name="T6" fmla="*/ 11 w 20"/>
                <a:gd name="T7" fmla="*/ 42 h 42"/>
                <a:gd name="T8" fmla="*/ 20 w 20"/>
                <a:gd name="T9" fmla="*/ 2 h 42"/>
                <a:gd name="T10" fmla="*/ 15 w 20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42"/>
                <a:gd name="T20" fmla="*/ 20 w 2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42">
                  <a:moveTo>
                    <a:pt x="15" y="2"/>
                  </a:moveTo>
                  <a:lnTo>
                    <a:pt x="11" y="0"/>
                  </a:lnTo>
                  <a:lnTo>
                    <a:pt x="0" y="40"/>
                  </a:lnTo>
                  <a:lnTo>
                    <a:pt x="11" y="42"/>
                  </a:lnTo>
                  <a:lnTo>
                    <a:pt x="20" y="2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7" name="Freeform 1392"/>
            <p:cNvSpPr>
              <a:spLocks/>
            </p:cNvSpPr>
            <p:nvPr/>
          </p:nvSpPr>
          <p:spPr bwMode="auto">
            <a:xfrm>
              <a:off x="3008" y="2361"/>
              <a:ext cx="9" cy="5"/>
            </a:xfrm>
            <a:custGeom>
              <a:avLst/>
              <a:gdLst>
                <a:gd name="T0" fmla="*/ 9 w 9"/>
                <a:gd name="T1" fmla="*/ 5 h 5"/>
                <a:gd name="T2" fmla="*/ 9 w 9"/>
                <a:gd name="T3" fmla="*/ 3 h 5"/>
                <a:gd name="T4" fmla="*/ 9 w 9"/>
                <a:gd name="T5" fmla="*/ 1 h 5"/>
                <a:gd name="T6" fmla="*/ 8 w 9"/>
                <a:gd name="T7" fmla="*/ 1 h 5"/>
                <a:gd name="T8" fmla="*/ 6 w 9"/>
                <a:gd name="T9" fmla="*/ 0 h 5"/>
                <a:gd name="T10" fmla="*/ 4 w 9"/>
                <a:gd name="T11" fmla="*/ 0 h 5"/>
                <a:gd name="T12" fmla="*/ 2 w 9"/>
                <a:gd name="T13" fmla="*/ 0 h 5"/>
                <a:gd name="T14" fmla="*/ 0 w 9"/>
                <a:gd name="T15" fmla="*/ 1 h 5"/>
                <a:gd name="T16" fmla="*/ 0 w 9"/>
                <a:gd name="T17" fmla="*/ 3 h 5"/>
                <a:gd name="T18" fmla="*/ 9 w 9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9" y="5"/>
                  </a:moveTo>
                  <a:lnTo>
                    <a:pt x="9" y="3"/>
                  </a:lnTo>
                  <a:lnTo>
                    <a:pt x="9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8" name="Freeform 1393"/>
            <p:cNvSpPr>
              <a:spLocks/>
            </p:cNvSpPr>
            <p:nvPr/>
          </p:nvSpPr>
          <p:spPr bwMode="auto">
            <a:xfrm>
              <a:off x="2987" y="2361"/>
              <a:ext cx="27" cy="9"/>
            </a:xfrm>
            <a:custGeom>
              <a:avLst/>
              <a:gdLst>
                <a:gd name="T0" fmla="*/ 12 w 27"/>
                <a:gd name="T1" fmla="*/ 3 h 9"/>
                <a:gd name="T2" fmla="*/ 6 w 27"/>
                <a:gd name="T3" fmla="*/ 9 h 9"/>
                <a:gd name="T4" fmla="*/ 25 w 27"/>
                <a:gd name="T5" fmla="*/ 9 h 9"/>
                <a:gd name="T6" fmla="*/ 27 w 27"/>
                <a:gd name="T7" fmla="*/ 0 h 9"/>
                <a:gd name="T8" fmla="*/ 6 w 27"/>
                <a:gd name="T9" fmla="*/ 0 h 9"/>
                <a:gd name="T10" fmla="*/ 0 w 27"/>
                <a:gd name="T11" fmla="*/ 5 h 9"/>
                <a:gd name="T12" fmla="*/ 6 w 27"/>
                <a:gd name="T13" fmla="*/ 0 h 9"/>
                <a:gd name="T14" fmla="*/ 0 w 27"/>
                <a:gd name="T15" fmla="*/ 0 h 9"/>
                <a:gd name="T16" fmla="*/ 0 w 27"/>
                <a:gd name="T17" fmla="*/ 5 h 9"/>
                <a:gd name="T18" fmla="*/ 12 w 27"/>
                <a:gd name="T19" fmla="*/ 3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9"/>
                <a:gd name="T32" fmla="*/ 27 w 27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9">
                  <a:moveTo>
                    <a:pt x="12" y="3"/>
                  </a:moveTo>
                  <a:lnTo>
                    <a:pt x="6" y="9"/>
                  </a:lnTo>
                  <a:lnTo>
                    <a:pt x="25" y="9"/>
                  </a:lnTo>
                  <a:lnTo>
                    <a:pt x="27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69" name="Freeform 1394"/>
            <p:cNvSpPr>
              <a:spLocks/>
            </p:cNvSpPr>
            <p:nvPr/>
          </p:nvSpPr>
          <p:spPr bwMode="auto">
            <a:xfrm>
              <a:off x="2987" y="2364"/>
              <a:ext cx="21" cy="42"/>
            </a:xfrm>
            <a:custGeom>
              <a:avLst/>
              <a:gdLst>
                <a:gd name="T0" fmla="*/ 12 w 21"/>
                <a:gd name="T1" fmla="*/ 40 h 42"/>
                <a:gd name="T2" fmla="*/ 21 w 21"/>
                <a:gd name="T3" fmla="*/ 40 h 42"/>
                <a:gd name="T4" fmla="*/ 12 w 21"/>
                <a:gd name="T5" fmla="*/ 0 h 42"/>
                <a:gd name="T6" fmla="*/ 0 w 21"/>
                <a:gd name="T7" fmla="*/ 2 h 42"/>
                <a:gd name="T8" fmla="*/ 12 w 21"/>
                <a:gd name="T9" fmla="*/ 42 h 42"/>
                <a:gd name="T10" fmla="*/ 21 w 21"/>
                <a:gd name="T11" fmla="*/ 42 h 42"/>
                <a:gd name="T12" fmla="*/ 12 w 21"/>
                <a:gd name="T13" fmla="*/ 4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42"/>
                <a:gd name="T23" fmla="*/ 21 w 21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42">
                  <a:moveTo>
                    <a:pt x="12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12" y="42"/>
                  </a:lnTo>
                  <a:lnTo>
                    <a:pt x="21" y="42"/>
                  </a:lnTo>
                  <a:lnTo>
                    <a:pt x="12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0" name="Freeform 1395"/>
            <p:cNvSpPr>
              <a:spLocks/>
            </p:cNvSpPr>
            <p:nvPr/>
          </p:nvSpPr>
          <p:spPr bwMode="auto">
            <a:xfrm>
              <a:off x="2999" y="2361"/>
              <a:ext cx="20" cy="45"/>
            </a:xfrm>
            <a:custGeom>
              <a:avLst/>
              <a:gdLst>
                <a:gd name="T0" fmla="*/ 13 w 20"/>
                <a:gd name="T1" fmla="*/ 9 h 45"/>
                <a:gd name="T2" fmla="*/ 9 w 20"/>
                <a:gd name="T3" fmla="*/ 3 h 45"/>
                <a:gd name="T4" fmla="*/ 0 w 20"/>
                <a:gd name="T5" fmla="*/ 43 h 45"/>
                <a:gd name="T6" fmla="*/ 9 w 20"/>
                <a:gd name="T7" fmla="*/ 45 h 45"/>
                <a:gd name="T8" fmla="*/ 18 w 20"/>
                <a:gd name="T9" fmla="*/ 5 h 45"/>
                <a:gd name="T10" fmla="*/ 15 w 20"/>
                <a:gd name="T11" fmla="*/ 0 h 45"/>
                <a:gd name="T12" fmla="*/ 18 w 20"/>
                <a:gd name="T13" fmla="*/ 5 h 45"/>
                <a:gd name="T14" fmla="*/ 20 w 20"/>
                <a:gd name="T15" fmla="*/ 0 h 45"/>
                <a:gd name="T16" fmla="*/ 15 w 20"/>
                <a:gd name="T17" fmla="*/ 0 h 45"/>
                <a:gd name="T18" fmla="*/ 13 w 20"/>
                <a:gd name="T19" fmla="*/ 9 h 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45"/>
                <a:gd name="T32" fmla="*/ 20 w 20"/>
                <a:gd name="T33" fmla="*/ 45 h 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45">
                  <a:moveTo>
                    <a:pt x="13" y="9"/>
                  </a:moveTo>
                  <a:lnTo>
                    <a:pt x="9" y="3"/>
                  </a:lnTo>
                  <a:lnTo>
                    <a:pt x="0" y="43"/>
                  </a:lnTo>
                  <a:lnTo>
                    <a:pt x="9" y="45"/>
                  </a:lnTo>
                  <a:lnTo>
                    <a:pt x="18" y="5"/>
                  </a:lnTo>
                  <a:lnTo>
                    <a:pt x="15" y="0"/>
                  </a:lnTo>
                  <a:lnTo>
                    <a:pt x="18" y="5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1" name="Freeform 1396"/>
            <p:cNvSpPr>
              <a:spLocks/>
            </p:cNvSpPr>
            <p:nvPr/>
          </p:nvSpPr>
          <p:spPr bwMode="auto">
            <a:xfrm>
              <a:off x="2987" y="2361"/>
              <a:ext cx="12" cy="5"/>
            </a:xfrm>
            <a:custGeom>
              <a:avLst/>
              <a:gdLst>
                <a:gd name="T0" fmla="*/ 12 w 12"/>
                <a:gd name="T1" fmla="*/ 3 h 5"/>
                <a:gd name="T2" fmla="*/ 10 w 12"/>
                <a:gd name="T3" fmla="*/ 1 h 5"/>
                <a:gd name="T4" fmla="*/ 8 w 12"/>
                <a:gd name="T5" fmla="*/ 0 h 5"/>
                <a:gd name="T6" fmla="*/ 6 w 12"/>
                <a:gd name="T7" fmla="*/ 0 h 5"/>
                <a:gd name="T8" fmla="*/ 4 w 12"/>
                <a:gd name="T9" fmla="*/ 0 h 5"/>
                <a:gd name="T10" fmla="*/ 2 w 12"/>
                <a:gd name="T11" fmla="*/ 0 h 5"/>
                <a:gd name="T12" fmla="*/ 2 w 12"/>
                <a:gd name="T13" fmla="*/ 1 h 5"/>
                <a:gd name="T14" fmla="*/ 0 w 12"/>
                <a:gd name="T15" fmla="*/ 3 h 5"/>
                <a:gd name="T16" fmla="*/ 0 w 12"/>
                <a:gd name="T17" fmla="*/ 5 h 5"/>
                <a:gd name="T18" fmla="*/ 12 w 12"/>
                <a:gd name="T19" fmla="*/ 3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5"/>
                <a:gd name="T32" fmla="*/ 12 w 12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5">
                  <a:moveTo>
                    <a:pt x="12" y="3"/>
                  </a:move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2" name="Freeform 1397"/>
            <p:cNvSpPr>
              <a:spLocks/>
            </p:cNvSpPr>
            <p:nvPr/>
          </p:nvSpPr>
          <p:spPr bwMode="auto">
            <a:xfrm>
              <a:off x="2987" y="2364"/>
              <a:ext cx="21" cy="42"/>
            </a:xfrm>
            <a:custGeom>
              <a:avLst/>
              <a:gdLst>
                <a:gd name="T0" fmla="*/ 15 w 21"/>
                <a:gd name="T1" fmla="*/ 40 h 42"/>
                <a:gd name="T2" fmla="*/ 21 w 21"/>
                <a:gd name="T3" fmla="*/ 40 h 42"/>
                <a:gd name="T4" fmla="*/ 12 w 21"/>
                <a:gd name="T5" fmla="*/ 0 h 42"/>
                <a:gd name="T6" fmla="*/ 0 w 21"/>
                <a:gd name="T7" fmla="*/ 2 h 42"/>
                <a:gd name="T8" fmla="*/ 12 w 21"/>
                <a:gd name="T9" fmla="*/ 42 h 42"/>
                <a:gd name="T10" fmla="*/ 15 w 21"/>
                <a:gd name="T11" fmla="*/ 4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2"/>
                <a:gd name="T20" fmla="*/ 21 w 2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2">
                  <a:moveTo>
                    <a:pt x="15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12" y="42"/>
                  </a:lnTo>
                  <a:lnTo>
                    <a:pt x="15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3" name="Freeform 1398"/>
            <p:cNvSpPr>
              <a:spLocks/>
            </p:cNvSpPr>
            <p:nvPr/>
          </p:nvSpPr>
          <p:spPr bwMode="auto">
            <a:xfrm>
              <a:off x="2999" y="2404"/>
              <a:ext cx="9" cy="6"/>
            </a:xfrm>
            <a:custGeom>
              <a:avLst/>
              <a:gdLst>
                <a:gd name="T0" fmla="*/ 0 w 9"/>
                <a:gd name="T1" fmla="*/ 2 h 6"/>
                <a:gd name="T2" fmla="*/ 0 w 9"/>
                <a:gd name="T3" fmla="*/ 4 h 6"/>
                <a:gd name="T4" fmla="*/ 1 w 9"/>
                <a:gd name="T5" fmla="*/ 6 h 6"/>
                <a:gd name="T6" fmla="*/ 3 w 9"/>
                <a:gd name="T7" fmla="*/ 6 h 6"/>
                <a:gd name="T8" fmla="*/ 5 w 9"/>
                <a:gd name="T9" fmla="*/ 6 h 6"/>
                <a:gd name="T10" fmla="*/ 7 w 9"/>
                <a:gd name="T11" fmla="*/ 6 h 6"/>
                <a:gd name="T12" fmla="*/ 9 w 9"/>
                <a:gd name="T13" fmla="*/ 4 h 6"/>
                <a:gd name="T14" fmla="*/ 9 w 9"/>
                <a:gd name="T15" fmla="*/ 2 h 6"/>
                <a:gd name="T16" fmla="*/ 9 w 9"/>
                <a:gd name="T17" fmla="*/ 0 h 6"/>
                <a:gd name="T18" fmla="*/ 0 w 9"/>
                <a:gd name="T19" fmla="*/ 2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0" y="2"/>
                  </a:moveTo>
                  <a:lnTo>
                    <a:pt x="0" y="4"/>
                  </a:lnTo>
                  <a:lnTo>
                    <a:pt x="1" y="6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4" name="Freeform 1399"/>
            <p:cNvSpPr>
              <a:spLocks/>
            </p:cNvSpPr>
            <p:nvPr/>
          </p:nvSpPr>
          <p:spPr bwMode="auto">
            <a:xfrm>
              <a:off x="2987" y="2566"/>
              <a:ext cx="12" cy="6"/>
            </a:xfrm>
            <a:custGeom>
              <a:avLst/>
              <a:gdLst>
                <a:gd name="T0" fmla="*/ 12 w 12"/>
                <a:gd name="T1" fmla="*/ 4 h 6"/>
                <a:gd name="T2" fmla="*/ 10 w 12"/>
                <a:gd name="T3" fmla="*/ 2 h 6"/>
                <a:gd name="T4" fmla="*/ 8 w 12"/>
                <a:gd name="T5" fmla="*/ 0 h 6"/>
                <a:gd name="T6" fmla="*/ 6 w 12"/>
                <a:gd name="T7" fmla="*/ 0 h 6"/>
                <a:gd name="T8" fmla="*/ 4 w 12"/>
                <a:gd name="T9" fmla="*/ 0 h 6"/>
                <a:gd name="T10" fmla="*/ 2 w 12"/>
                <a:gd name="T11" fmla="*/ 0 h 6"/>
                <a:gd name="T12" fmla="*/ 2 w 12"/>
                <a:gd name="T13" fmla="*/ 2 h 6"/>
                <a:gd name="T14" fmla="*/ 0 w 12"/>
                <a:gd name="T15" fmla="*/ 4 h 6"/>
                <a:gd name="T16" fmla="*/ 0 w 12"/>
                <a:gd name="T17" fmla="*/ 6 h 6"/>
                <a:gd name="T18" fmla="*/ 12 w 12"/>
                <a:gd name="T19" fmla="*/ 4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5" name="Freeform 1400"/>
            <p:cNvSpPr>
              <a:spLocks/>
            </p:cNvSpPr>
            <p:nvPr/>
          </p:nvSpPr>
          <p:spPr bwMode="auto">
            <a:xfrm>
              <a:off x="2987" y="2570"/>
              <a:ext cx="21" cy="41"/>
            </a:xfrm>
            <a:custGeom>
              <a:avLst/>
              <a:gdLst>
                <a:gd name="T0" fmla="*/ 15 w 21"/>
                <a:gd name="T1" fmla="*/ 40 h 41"/>
                <a:gd name="T2" fmla="*/ 21 w 21"/>
                <a:gd name="T3" fmla="*/ 40 h 41"/>
                <a:gd name="T4" fmla="*/ 12 w 21"/>
                <a:gd name="T5" fmla="*/ 0 h 41"/>
                <a:gd name="T6" fmla="*/ 0 w 21"/>
                <a:gd name="T7" fmla="*/ 2 h 41"/>
                <a:gd name="T8" fmla="*/ 12 w 21"/>
                <a:gd name="T9" fmla="*/ 41 h 41"/>
                <a:gd name="T10" fmla="*/ 15 w 21"/>
                <a:gd name="T11" fmla="*/ 4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1"/>
                <a:gd name="T20" fmla="*/ 21 w 2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1">
                  <a:moveTo>
                    <a:pt x="15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12" y="41"/>
                  </a:lnTo>
                  <a:lnTo>
                    <a:pt x="15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6" name="Freeform 1401"/>
            <p:cNvSpPr>
              <a:spLocks/>
            </p:cNvSpPr>
            <p:nvPr/>
          </p:nvSpPr>
          <p:spPr bwMode="auto">
            <a:xfrm>
              <a:off x="2999" y="2610"/>
              <a:ext cx="9" cy="5"/>
            </a:xfrm>
            <a:custGeom>
              <a:avLst/>
              <a:gdLst>
                <a:gd name="T0" fmla="*/ 0 w 9"/>
                <a:gd name="T1" fmla="*/ 1 h 5"/>
                <a:gd name="T2" fmla="*/ 0 w 9"/>
                <a:gd name="T3" fmla="*/ 3 h 5"/>
                <a:gd name="T4" fmla="*/ 1 w 9"/>
                <a:gd name="T5" fmla="*/ 5 h 5"/>
                <a:gd name="T6" fmla="*/ 3 w 9"/>
                <a:gd name="T7" fmla="*/ 5 h 5"/>
                <a:gd name="T8" fmla="*/ 5 w 9"/>
                <a:gd name="T9" fmla="*/ 5 h 5"/>
                <a:gd name="T10" fmla="*/ 7 w 9"/>
                <a:gd name="T11" fmla="*/ 3 h 5"/>
                <a:gd name="T12" fmla="*/ 9 w 9"/>
                <a:gd name="T13" fmla="*/ 3 h 5"/>
                <a:gd name="T14" fmla="*/ 9 w 9"/>
                <a:gd name="T15" fmla="*/ 1 h 5"/>
                <a:gd name="T16" fmla="*/ 9 w 9"/>
                <a:gd name="T17" fmla="*/ 0 h 5"/>
                <a:gd name="T18" fmla="*/ 0 w 9"/>
                <a:gd name="T19" fmla="*/ 1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0" y="1"/>
                  </a:moveTo>
                  <a:lnTo>
                    <a:pt x="0" y="3"/>
                  </a:lnTo>
                  <a:lnTo>
                    <a:pt x="1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7" name="Freeform 1402"/>
            <p:cNvSpPr>
              <a:spLocks/>
            </p:cNvSpPr>
            <p:nvPr/>
          </p:nvSpPr>
          <p:spPr bwMode="auto">
            <a:xfrm>
              <a:off x="2997" y="2608"/>
              <a:ext cx="11" cy="7"/>
            </a:xfrm>
            <a:custGeom>
              <a:avLst/>
              <a:gdLst>
                <a:gd name="T0" fmla="*/ 0 w 11"/>
                <a:gd name="T1" fmla="*/ 0 h 7"/>
                <a:gd name="T2" fmla="*/ 0 w 11"/>
                <a:gd name="T3" fmla="*/ 3 h 7"/>
                <a:gd name="T4" fmla="*/ 2 w 11"/>
                <a:gd name="T5" fmla="*/ 5 h 7"/>
                <a:gd name="T6" fmla="*/ 3 w 11"/>
                <a:gd name="T7" fmla="*/ 5 h 7"/>
                <a:gd name="T8" fmla="*/ 3 w 11"/>
                <a:gd name="T9" fmla="*/ 7 h 7"/>
                <a:gd name="T10" fmla="*/ 5 w 11"/>
                <a:gd name="T11" fmla="*/ 7 h 7"/>
                <a:gd name="T12" fmla="*/ 7 w 11"/>
                <a:gd name="T13" fmla="*/ 7 h 7"/>
                <a:gd name="T14" fmla="*/ 9 w 11"/>
                <a:gd name="T15" fmla="*/ 5 h 7"/>
                <a:gd name="T16" fmla="*/ 11 w 11"/>
                <a:gd name="T17" fmla="*/ 3 h 7"/>
                <a:gd name="T18" fmla="*/ 0 w 11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7"/>
                <a:gd name="T32" fmla="*/ 11 w 11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7">
                  <a:moveTo>
                    <a:pt x="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8" name="Freeform 1403"/>
            <p:cNvSpPr>
              <a:spLocks/>
            </p:cNvSpPr>
            <p:nvPr/>
          </p:nvSpPr>
          <p:spPr bwMode="auto">
            <a:xfrm>
              <a:off x="2997" y="2570"/>
              <a:ext cx="20" cy="41"/>
            </a:xfrm>
            <a:custGeom>
              <a:avLst/>
              <a:gdLst>
                <a:gd name="T0" fmla="*/ 15 w 20"/>
                <a:gd name="T1" fmla="*/ 0 h 41"/>
                <a:gd name="T2" fmla="*/ 11 w 20"/>
                <a:gd name="T3" fmla="*/ 0 h 41"/>
                <a:gd name="T4" fmla="*/ 0 w 20"/>
                <a:gd name="T5" fmla="*/ 38 h 41"/>
                <a:gd name="T6" fmla="*/ 11 w 20"/>
                <a:gd name="T7" fmla="*/ 41 h 41"/>
                <a:gd name="T8" fmla="*/ 20 w 20"/>
                <a:gd name="T9" fmla="*/ 2 h 41"/>
                <a:gd name="T10" fmla="*/ 15 w 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41"/>
                <a:gd name="T20" fmla="*/ 20 w 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41">
                  <a:moveTo>
                    <a:pt x="15" y="0"/>
                  </a:moveTo>
                  <a:lnTo>
                    <a:pt x="11" y="0"/>
                  </a:lnTo>
                  <a:lnTo>
                    <a:pt x="0" y="38"/>
                  </a:lnTo>
                  <a:lnTo>
                    <a:pt x="11" y="41"/>
                  </a:lnTo>
                  <a:lnTo>
                    <a:pt x="20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79" name="Freeform 1404"/>
            <p:cNvSpPr>
              <a:spLocks/>
            </p:cNvSpPr>
            <p:nvPr/>
          </p:nvSpPr>
          <p:spPr bwMode="auto">
            <a:xfrm>
              <a:off x="3008" y="2566"/>
              <a:ext cx="9" cy="6"/>
            </a:xfrm>
            <a:custGeom>
              <a:avLst/>
              <a:gdLst>
                <a:gd name="T0" fmla="*/ 9 w 9"/>
                <a:gd name="T1" fmla="*/ 6 h 6"/>
                <a:gd name="T2" fmla="*/ 9 w 9"/>
                <a:gd name="T3" fmla="*/ 4 h 6"/>
                <a:gd name="T4" fmla="*/ 9 w 9"/>
                <a:gd name="T5" fmla="*/ 2 h 6"/>
                <a:gd name="T6" fmla="*/ 8 w 9"/>
                <a:gd name="T7" fmla="*/ 0 h 6"/>
                <a:gd name="T8" fmla="*/ 6 w 9"/>
                <a:gd name="T9" fmla="*/ 0 h 6"/>
                <a:gd name="T10" fmla="*/ 4 w 9"/>
                <a:gd name="T11" fmla="*/ 0 h 6"/>
                <a:gd name="T12" fmla="*/ 2 w 9"/>
                <a:gd name="T13" fmla="*/ 0 h 6"/>
                <a:gd name="T14" fmla="*/ 0 w 9"/>
                <a:gd name="T15" fmla="*/ 2 h 6"/>
                <a:gd name="T16" fmla="*/ 0 w 9"/>
                <a:gd name="T17" fmla="*/ 4 h 6"/>
                <a:gd name="T18" fmla="*/ 9 w 9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6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0" name="Freeform 1405"/>
            <p:cNvSpPr>
              <a:spLocks/>
            </p:cNvSpPr>
            <p:nvPr/>
          </p:nvSpPr>
          <p:spPr bwMode="auto">
            <a:xfrm>
              <a:off x="2987" y="2566"/>
              <a:ext cx="27" cy="10"/>
            </a:xfrm>
            <a:custGeom>
              <a:avLst/>
              <a:gdLst>
                <a:gd name="T0" fmla="*/ 12 w 27"/>
                <a:gd name="T1" fmla="*/ 4 h 10"/>
                <a:gd name="T2" fmla="*/ 6 w 27"/>
                <a:gd name="T3" fmla="*/ 10 h 10"/>
                <a:gd name="T4" fmla="*/ 25 w 27"/>
                <a:gd name="T5" fmla="*/ 10 h 10"/>
                <a:gd name="T6" fmla="*/ 27 w 27"/>
                <a:gd name="T7" fmla="*/ 0 h 10"/>
                <a:gd name="T8" fmla="*/ 6 w 27"/>
                <a:gd name="T9" fmla="*/ 0 h 10"/>
                <a:gd name="T10" fmla="*/ 0 w 27"/>
                <a:gd name="T11" fmla="*/ 6 h 10"/>
                <a:gd name="T12" fmla="*/ 6 w 27"/>
                <a:gd name="T13" fmla="*/ 0 h 10"/>
                <a:gd name="T14" fmla="*/ 0 w 27"/>
                <a:gd name="T15" fmla="*/ 0 h 10"/>
                <a:gd name="T16" fmla="*/ 0 w 27"/>
                <a:gd name="T17" fmla="*/ 6 h 10"/>
                <a:gd name="T18" fmla="*/ 12 w 27"/>
                <a:gd name="T19" fmla="*/ 4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0"/>
                <a:gd name="T32" fmla="*/ 27 w 27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0">
                  <a:moveTo>
                    <a:pt x="12" y="4"/>
                  </a:moveTo>
                  <a:lnTo>
                    <a:pt x="6" y="10"/>
                  </a:lnTo>
                  <a:lnTo>
                    <a:pt x="25" y="10"/>
                  </a:lnTo>
                  <a:lnTo>
                    <a:pt x="27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1" name="Freeform 1406"/>
            <p:cNvSpPr>
              <a:spLocks/>
            </p:cNvSpPr>
            <p:nvPr/>
          </p:nvSpPr>
          <p:spPr bwMode="auto">
            <a:xfrm>
              <a:off x="2987" y="2570"/>
              <a:ext cx="21" cy="41"/>
            </a:xfrm>
            <a:custGeom>
              <a:avLst/>
              <a:gdLst>
                <a:gd name="T0" fmla="*/ 12 w 21"/>
                <a:gd name="T1" fmla="*/ 40 h 41"/>
                <a:gd name="T2" fmla="*/ 21 w 21"/>
                <a:gd name="T3" fmla="*/ 40 h 41"/>
                <a:gd name="T4" fmla="*/ 12 w 21"/>
                <a:gd name="T5" fmla="*/ 0 h 41"/>
                <a:gd name="T6" fmla="*/ 0 w 21"/>
                <a:gd name="T7" fmla="*/ 2 h 41"/>
                <a:gd name="T8" fmla="*/ 12 w 21"/>
                <a:gd name="T9" fmla="*/ 41 h 41"/>
                <a:gd name="T10" fmla="*/ 21 w 21"/>
                <a:gd name="T11" fmla="*/ 41 h 41"/>
                <a:gd name="T12" fmla="*/ 12 w 21"/>
                <a:gd name="T13" fmla="*/ 4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41"/>
                <a:gd name="T23" fmla="*/ 21 w 21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41">
                  <a:moveTo>
                    <a:pt x="12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12" y="41"/>
                  </a:lnTo>
                  <a:lnTo>
                    <a:pt x="21" y="41"/>
                  </a:lnTo>
                  <a:lnTo>
                    <a:pt x="12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2" name="Freeform 1407"/>
            <p:cNvSpPr>
              <a:spLocks/>
            </p:cNvSpPr>
            <p:nvPr/>
          </p:nvSpPr>
          <p:spPr bwMode="auto">
            <a:xfrm>
              <a:off x="2999" y="2566"/>
              <a:ext cx="20" cy="45"/>
            </a:xfrm>
            <a:custGeom>
              <a:avLst/>
              <a:gdLst>
                <a:gd name="T0" fmla="*/ 13 w 20"/>
                <a:gd name="T1" fmla="*/ 10 h 45"/>
                <a:gd name="T2" fmla="*/ 9 w 20"/>
                <a:gd name="T3" fmla="*/ 4 h 45"/>
                <a:gd name="T4" fmla="*/ 0 w 20"/>
                <a:gd name="T5" fmla="*/ 44 h 45"/>
                <a:gd name="T6" fmla="*/ 9 w 20"/>
                <a:gd name="T7" fmla="*/ 45 h 45"/>
                <a:gd name="T8" fmla="*/ 18 w 20"/>
                <a:gd name="T9" fmla="*/ 6 h 45"/>
                <a:gd name="T10" fmla="*/ 15 w 20"/>
                <a:gd name="T11" fmla="*/ 0 h 45"/>
                <a:gd name="T12" fmla="*/ 18 w 20"/>
                <a:gd name="T13" fmla="*/ 6 h 45"/>
                <a:gd name="T14" fmla="*/ 20 w 20"/>
                <a:gd name="T15" fmla="*/ 0 h 45"/>
                <a:gd name="T16" fmla="*/ 15 w 20"/>
                <a:gd name="T17" fmla="*/ 0 h 45"/>
                <a:gd name="T18" fmla="*/ 13 w 20"/>
                <a:gd name="T19" fmla="*/ 10 h 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45"/>
                <a:gd name="T32" fmla="*/ 20 w 20"/>
                <a:gd name="T33" fmla="*/ 45 h 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45">
                  <a:moveTo>
                    <a:pt x="13" y="10"/>
                  </a:moveTo>
                  <a:lnTo>
                    <a:pt x="9" y="4"/>
                  </a:lnTo>
                  <a:lnTo>
                    <a:pt x="0" y="44"/>
                  </a:lnTo>
                  <a:lnTo>
                    <a:pt x="9" y="45"/>
                  </a:lnTo>
                  <a:lnTo>
                    <a:pt x="18" y="6"/>
                  </a:lnTo>
                  <a:lnTo>
                    <a:pt x="15" y="0"/>
                  </a:lnTo>
                  <a:lnTo>
                    <a:pt x="18" y="6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3" name="Freeform 1408"/>
            <p:cNvSpPr>
              <a:spLocks/>
            </p:cNvSpPr>
            <p:nvPr/>
          </p:nvSpPr>
          <p:spPr bwMode="auto">
            <a:xfrm>
              <a:off x="2987" y="2566"/>
              <a:ext cx="12" cy="6"/>
            </a:xfrm>
            <a:custGeom>
              <a:avLst/>
              <a:gdLst>
                <a:gd name="T0" fmla="*/ 12 w 12"/>
                <a:gd name="T1" fmla="*/ 4 h 6"/>
                <a:gd name="T2" fmla="*/ 10 w 12"/>
                <a:gd name="T3" fmla="*/ 2 h 6"/>
                <a:gd name="T4" fmla="*/ 8 w 12"/>
                <a:gd name="T5" fmla="*/ 0 h 6"/>
                <a:gd name="T6" fmla="*/ 6 w 12"/>
                <a:gd name="T7" fmla="*/ 0 h 6"/>
                <a:gd name="T8" fmla="*/ 4 w 12"/>
                <a:gd name="T9" fmla="*/ 0 h 6"/>
                <a:gd name="T10" fmla="*/ 2 w 12"/>
                <a:gd name="T11" fmla="*/ 0 h 6"/>
                <a:gd name="T12" fmla="*/ 2 w 12"/>
                <a:gd name="T13" fmla="*/ 2 h 6"/>
                <a:gd name="T14" fmla="*/ 0 w 12"/>
                <a:gd name="T15" fmla="*/ 4 h 6"/>
                <a:gd name="T16" fmla="*/ 0 w 12"/>
                <a:gd name="T17" fmla="*/ 6 h 6"/>
                <a:gd name="T18" fmla="*/ 12 w 12"/>
                <a:gd name="T19" fmla="*/ 4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12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4" name="Freeform 1409"/>
            <p:cNvSpPr>
              <a:spLocks/>
            </p:cNvSpPr>
            <p:nvPr/>
          </p:nvSpPr>
          <p:spPr bwMode="auto">
            <a:xfrm>
              <a:off x="2987" y="2570"/>
              <a:ext cx="21" cy="41"/>
            </a:xfrm>
            <a:custGeom>
              <a:avLst/>
              <a:gdLst>
                <a:gd name="T0" fmla="*/ 15 w 21"/>
                <a:gd name="T1" fmla="*/ 40 h 41"/>
                <a:gd name="T2" fmla="*/ 21 w 21"/>
                <a:gd name="T3" fmla="*/ 40 h 41"/>
                <a:gd name="T4" fmla="*/ 12 w 21"/>
                <a:gd name="T5" fmla="*/ 0 h 41"/>
                <a:gd name="T6" fmla="*/ 0 w 21"/>
                <a:gd name="T7" fmla="*/ 2 h 41"/>
                <a:gd name="T8" fmla="*/ 12 w 21"/>
                <a:gd name="T9" fmla="*/ 41 h 41"/>
                <a:gd name="T10" fmla="*/ 15 w 21"/>
                <a:gd name="T11" fmla="*/ 4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1"/>
                <a:gd name="T20" fmla="*/ 21 w 2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1">
                  <a:moveTo>
                    <a:pt x="15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12" y="41"/>
                  </a:lnTo>
                  <a:lnTo>
                    <a:pt x="15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5" name="Freeform 1410"/>
            <p:cNvSpPr>
              <a:spLocks/>
            </p:cNvSpPr>
            <p:nvPr/>
          </p:nvSpPr>
          <p:spPr bwMode="auto">
            <a:xfrm>
              <a:off x="2999" y="2610"/>
              <a:ext cx="9" cy="5"/>
            </a:xfrm>
            <a:custGeom>
              <a:avLst/>
              <a:gdLst>
                <a:gd name="T0" fmla="*/ 0 w 9"/>
                <a:gd name="T1" fmla="*/ 1 h 5"/>
                <a:gd name="T2" fmla="*/ 0 w 9"/>
                <a:gd name="T3" fmla="*/ 3 h 5"/>
                <a:gd name="T4" fmla="*/ 1 w 9"/>
                <a:gd name="T5" fmla="*/ 5 h 5"/>
                <a:gd name="T6" fmla="*/ 3 w 9"/>
                <a:gd name="T7" fmla="*/ 5 h 5"/>
                <a:gd name="T8" fmla="*/ 5 w 9"/>
                <a:gd name="T9" fmla="*/ 5 h 5"/>
                <a:gd name="T10" fmla="*/ 7 w 9"/>
                <a:gd name="T11" fmla="*/ 3 h 5"/>
                <a:gd name="T12" fmla="*/ 9 w 9"/>
                <a:gd name="T13" fmla="*/ 3 h 5"/>
                <a:gd name="T14" fmla="*/ 9 w 9"/>
                <a:gd name="T15" fmla="*/ 1 h 5"/>
                <a:gd name="T16" fmla="*/ 9 w 9"/>
                <a:gd name="T17" fmla="*/ 0 h 5"/>
                <a:gd name="T18" fmla="*/ 0 w 9"/>
                <a:gd name="T19" fmla="*/ 1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0" y="1"/>
                  </a:moveTo>
                  <a:lnTo>
                    <a:pt x="0" y="3"/>
                  </a:lnTo>
                  <a:lnTo>
                    <a:pt x="1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7" y="3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6" name="Freeform 1411"/>
            <p:cNvSpPr>
              <a:spLocks/>
            </p:cNvSpPr>
            <p:nvPr/>
          </p:nvSpPr>
          <p:spPr bwMode="auto">
            <a:xfrm>
              <a:off x="2987" y="2770"/>
              <a:ext cx="12" cy="7"/>
            </a:xfrm>
            <a:custGeom>
              <a:avLst/>
              <a:gdLst>
                <a:gd name="T0" fmla="*/ 12 w 12"/>
                <a:gd name="T1" fmla="*/ 4 h 7"/>
                <a:gd name="T2" fmla="*/ 10 w 12"/>
                <a:gd name="T3" fmla="*/ 2 h 7"/>
                <a:gd name="T4" fmla="*/ 8 w 12"/>
                <a:gd name="T5" fmla="*/ 2 h 7"/>
                <a:gd name="T6" fmla="*/ 6 w 12"/>
                <a:gd name="T7" fmla="*/ 0 h 7"/>
                <a:gd name="T8" fmla="*/ 4 w 12"/>
                <a:gd name="T9" fmla="*/ 0 h 7"/>
                <a:gd name="T10" fmla="*/ 2 w 12"/>
                <a:gd name="T11" fmla="*/ 2 h 7"/>
                <a:gd name="T12" fmla="*/ 2 w 12"/>
                <a:gd name="T13" fmla="*/ 4 h 7"/>
                <a:gd name="T14" fmla="*/ 0 w 12"/>
                <a:gd name="T15" fmla="*/ 4 h 7"/>
                <a:gd name="T16" fmla="*/ 0 w 12"/>
                <a:gd name="T17" fmla="*/ 7 h 7"/>
                <a:gd name="T18" fmla="*/ 12 w 12"/>
                <a:gd name="T19" fmla="*/ 4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7"/>
                <a:gd name="T32" fmla="*/ 12 w 12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7">
                  <a:moveTo>
                    <a:pt x="12" y="4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7" name="Freeform 1412"/>
            <p:cNvSpPr>
              <a:spLocks/>
            </p:cNvSpPr>
            <p:nvPr/>
          </p:nvSpPr>
          <p:spPr bwMode="auto">
            <a:xfrm>
              <a:off x="2987" y="2774"/>
              <a:ext cx="21" cy="43"/>
            </a:xfrm>
            <a:custGeom>
              <a:avLst/>
              <a:gdLst>
                <a:gd name="T0" fmla="*/ 15 w 21"/>
                <a:gd name="T1" fmla="*/ 41 h 43"/>
                <a:gd name="T2" fmla="*/ 21 w 21"/>
                <a:gd name="T3" fmla="*/ 39 h 43"/>
                <a:gd name="T4" fmla="*/ 12 w 21"/>
                <a:gd name="T5" fmla="*/ 0 h 43"/>
                <a:gd name="T6" fmla="*/ 0 w 21"/>
                <a:gd name="T7" fmla="*/ 3 h 43"/>
                <a:gd name="T8" fmla="*/ 12 w 21"/>
                <a:gd name="T9" fmla="*/ 43 h 43"/>
                <a:gd name="T10" fmla="*/ 15 w 21"/>
                <a:gd name="T11" fmla="*/ 41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3"/>
                <a:gd name="T20" fmla="*/ 21 w 21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3">
                  <a:moveTo>
                    <a:pt x="15" y="41"/>
                  </a:moveTo>
                  <a:lnTo>
                    <a:pt x="21" y="39"/>
                  </a:lnTo>
                  <a:lnTo>
                    <a:pt x="12" y="0"/>
                  </a:lnTo>
                  <a:lnTo>
                    <a:pt x="0" y="3"/>
                  </a:lnTo>
                  <a:lnTo>
                    <a:pt x="12" y="43"/>
                  </a:lnTo>
                  <a:lnTo>
                    <a:pt x="15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8" name="Freeform 1413"/>
            <p:cNvSpPr>
              <a:spLocks/>
            </p:cNvSpPr>
            <p:nvPr/>
          </p:nvSpPr>
          <p:spPr bwMode="auto">
            <a:xfrm>
              <a:off x="2999" y="2813"/>
              <a:ext cx="9" cy="8"/>
            </a:xfrm>
            <a:custGeom>
              <a:avLst/>
              <a:gdLst>
                <a:gd name="T0" fmla="*/ 0 w 9"/>
                <a:gd name="T1" fmla="*/ 4 h 8"/>
                <a:gd name="T2" fmla="*/ 0 w 9"/>
                <a:gd name="T3" fmla="*/ 6 h 8"/>
                <a:gd name="T4" fmla="*/ 1 w 9"/>
                <a:gd name="T5" fmla="*/ 6 h 8"/>
                <a:gd name="T6" fmla="*/ 3 w 9"/>
                <a:gd name="T7" fmla="*/ 8 h 8"/>
                <a:gd name="T8" fmla="*/ 5 w 9"/>
                <a:gd name="T9" fmla="*/ 8 h 8"/>
                <a:gd name="T10" fmla="*/ 7 w 9"/>
                <a:gd name="T11" fmla="*/ 6 h 8"/>
                <a:gd name="T12" fmla="*/ 9 w 9"/>
                <a:gd name="T13" fmla="*/ 4 h 8"/>
                <a:gd name="T14" fmla="*/ 9 w 9"/>
                <a:gd name="T15" fmla="*/ 2 h 8"/>
                <a:gd name="T16" fmla="*/ 9 w 9"/>
                <a:gd name="T17" fmla="*/ 0 h 8"/>
                <a:gd name="T18" fmla="*/ 0 w 9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4"/>
                  </a:moveTo>
                  <a:lnTo>
                    <a:pt x="0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89" name="Freeform 1414"/>
            <p:cNvSpPr>
              <a:spLocks/>
            </p:cNvSpPr>
            <p:nvPr/>
          </p:nvSpPr>
          <p:spPr bwMode="auto">
            <a:xfrm>
              <a:off x="2997" y="2813"/>
              <a:ext cx="11" cy="8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2 w 11"/>
                <a:gd name="T5" fmla="*/ 6 h 8"/>
                <a:gd name="T6" fmla="*/ 3 w 11"/>
                <a:gd name="T7" fmla="*/ 6 h 8"/>
                <a:gd name="T8" fmla="*/ 3 w 11"/>
                <a:gd name="T9" fmla="*/ 8 h 8"/>
                <a:gd name="T10" fmla="*/ 5 w 11"/>
                <a:gd name="T11" fmla="*/ 8 h 8"/>
                <a:gd name="T12" fmla="*/ 7 w 11"/>
                <a:gd name="T13" fmla="*/ 6 h 8"/>
                <a:gd name="T14" fmla="*/ 9 w 11"/>
                <a:gd name="T15" fmla="*/ 6 h 8"/>
                <a:gd name="T16" fmla="*/ 11 w 11"/>
                <a:gd name="T17" fmla="*/ 4 h 8"/>
                <a:gd name="T18" fmla="*/ 0 w 11"/>
                <a:gd name="T19" fmla="*/ 0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8"/>
                <a:gd name="T32" fmla="*/ 11 w 1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6"/>
                  </a:lnTo>
                  <a:lnTo>
                    <a:pt x="1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0" name="Freeform 1415"/>
            <p:cNvSpPr>
              <a:spLocks/>
            </p:cNvSpPr>
            <p:nvPr/>
          </p:nvSpPr>
          <p:spPr bwMode="auto">
            <a:xfrm>
              <a:off x="2997" y="2776"/>
              <a:ext cx="20" cy="41"/>
            </a:xfrm>
            <a:custGeom>
              <a:avLst/>
              <a:gdLst>
                <a:gd name="T0" fmla="*/ 15 w 20"/>
                <a:gd name="T1" fmla="*/ 0 h 41"/>
                <a:gd name="T2" fmla="*/ 11 w 20"/>
                <a:gd name="T3" fmla="*/ 0 h 41"/>
                <a:gd name="T4" fmla="*/ 0 w 20"/>
                <a:gd name="T5" fmla="*/ 37 h 41"/>
                <a:gd name="T6" fmla="*/ 11 w 20"/>
                <a:gd name="T7" fmla="*/ 41 h 41"/>
                <a:gd name="T8" fmla="*/ 20 w 20"/>
                <a:gd name="T9" fmla="*/ 1 h 41"/>
                <a:gd name="T10" fmla="*/ 15 w 20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41"/>
                <a:gd name="T20" fmla="*/ 20 w 20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41">
                  <a:moveTo>
                    <a:pt x="15" y="0"/>
                  </a:moveTo>
                  <a:lnTo>
                    <a:pt x="11" y="0"/>
                  </a:lnTo>
                  <a:lnTo>
                    <a:pt x="0" y="37"/>
                  </a:lnTo>
                  <a:lnTo>
                    <a:pt x="11" y="41"/>
                  </a:lnTo>
                  <a:lnTo>
                    <a:pt x="2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1" name="Freeform 1416"/>
            <p:cNvSpPr>
              <a:spLocks/>
            </p:cNvSpPr>
            <p:nvPr/>
          </p:nvSpPr>
          <p:spPr bwMode="auto">
            <a:xfrm>
              <a:off x="3008" y="2772"/>
              <a:ext cx="9" cy="5"/>
            </a:xfrm>
            <a:custGeom>
              <a:avLst/>
              <a:gdLst>
                <a:gd name="T0" fmla="*/ 9 w 9"/>
                <a:gd name="T1" fmla="*/ 5 h 5"/>
                <a:gd name="T2" fmla="*/ 9 w 9"/>
                <a:gd name="T3" fmla="*/ 4 h 5"/>
                <a:gd name="T4" fmla="*/ 9 w 9"/>
                <a:gd name="T5" fmla="*/ 2 h 5"/>
                <a:gd name="T6" fmla="*/ 8 w 9"/>
                <a:gd name="T7" fmla="*/ 0 h 5"/>
                <a:gd name="T8" fmla="*/ 6 w 9"/>
                <a:gd name="T9" fmla="*/ 0 h 5"/>
                <a:gd name="T10" fmla="*/ 4 w 9"/>
                <a:gd name="T11" fmla="*/ 0 h 5"/>
                <a:gd name="T12" fmla="*/ 2 w 9"/>
                <a:gd name="T13" fmla="*/ 0 h 5"/>
                <a:gd name="T14" fmla="*/ 0 w 9"/>
                <a:gd name="T15" fmla="*/ 2 h 5"/>
                <a:gd name="T16" fmla="*/ 0 w 9"/>
                <a:gd name="T17" fmla="*/ 4 h 5"/>
                <a:gd name="T18" fmla="*/ 9 w 9"/>
                <a:gd name="T19" fmla="*/ 5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5"/>
                <a:gd name="T32" fmla="*/ 9 w 9"/>
                <a:gd name="T33" fmla="*/ 5 h 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5">
                  <a:moveTo>
                    <a:pt x="9" y="5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2" name="Freeform 1417"/>
            <p:cNvSpPr>
              <a:spLocks/>
            </p:cNvSpPr>
            <p:nvPr/>
          </p:nvSpPr>
          <p:spPr bwMode="auto">
            <a:xfrm>
              <a:off x="2987" y="2770"/>
              <a:ext cx="27" cy="11"/>
            </a:xfrm>
            <a:custGeom>
              <a:avLst/>
              <a:gdLst>
                <a:gd name="T0" fmla="*/ 12 w 27"/>
                <a:gd name="T1" fmla="*/ 4 h 11"/>
                <a:gd name="T2" fmla="*/ 6 w 27"/>
                <a:gd name="T3" fmla="*/ 11 h 11"/>
                <a:gd name="T4" fmla="*/ 25 w 27"/>
                <a:gd name="T5" fmla="*/ 11 h 11"/>
                <a:gd name="T6" fmla="*/ 27 w 27"/>
                <a:gd name="T7" fmla="*/ 2 h 11"/>
                <a:gd name="T8" fmla="*/ 6 w 27"/>
                <a:gd name="T9" fmla="*/ 0 h 11"/>
                <a:gd name="T10" fmla="*/ 0 w 27"/>
                <a:gd name="T11" fmla="*/ 7 h 11"/>
                <a:gd name="T12" fmla="*/ 6 w 27"/>
                <a:gd name="T13" fmla="*/ 0 h 11"/>
                <a:gd name="T14" fmla="*/ 0 w 27"/>
                <a:gd name="T15" fmla="*/ 0 h 11"/>
                <a:gd name="T16" fmla="*/ 0 w 27"/>
                <a:gd name="T17" fmla="*/ 7 h 11"/>
                <a:gd name="T18" fmla="*/ 12 w 27"/>
                <a:gd name="T19" fmla="*/ 4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1"/>
                <a:gd name="T32" fmla="*/ 27 w 27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1">
                  <a:moveTo>
                    <a:pt x="12" y="4"/>
                  </a:moveTo>
                  <a:lnTo>
                    <a:pt x="6" y="11"/>
                  </a:lnTo>
                  <a:lnTo>
                    <a:pt x="25" y="11"/>
                  </a:lnTo>
                  <a:lnTo>
                    <a:pt x="27" y="2"/>
                  </a:lnTo>
                  <a:lnTo>
                    <a:pt x="6" y="0"/>
                  </a:lnTo>
                  <a:lnTo>
                    <a:pt x="0" y="7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3" name="Freeform 1418"/>
            <p:cNvSpPr>
              <a:spLocks/>
            </p:cNvSpPr>
            <p:nvPr/>
          </p:nvSpPr>
          <p:spPr bwMode="auto">
            <a:xfrm>
              <a:off x="2987" y="2774"/>
              <a:ext cx="21" cy="43"/>
            </a:xfrm>
            <a:custGeom>
              <a:avLst/>
              <a:gdLst>
                <a:gd name="T0" fmla="*/ 12 w 21"/>
                <a:gd name="T1" fmla="*/ 39 h 43"/>
                <a:gd name="T2" fmla="*/ 21 w 21"/>
                <a:gd name="T3" fmla="*/ 39 h 43"/>
                <a:gd name="T4" fmla="*/ 12 w 21"/>
                <a:gd name="T5" fmla="*/ 0 h 43"/>
                <a:gd name="T6" fmla="*/ 0 w 21"/>
                <a:gd name="T7" fmla="*/ 3 h 43"/>
                <a:gd name="T8" fmla="*/ 12 w 21"/>
                <a:gd name="T9" fmla="*/ 43 h 43"/>
                <a:gd name="T10" fmla="*/ 21 w 21"/>
                <a:gd name="T11" fmla="*/ 43 h 43"/>
                <a:gd name="T12" fmla="*/ 12 w 21"/>
                <a:gd name="T13" fmla="*/ 39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43"/>
                <a:gd name="T23" fmla="*/ 21 w 21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43">
                  <a:moveTo>
                    <a:pt x="12" y="39"/>
                  </a:moveTo>
                  <a:lnTo>
                    <a:pt x="21" y="39"/>
                  </a:lnTo>
                  <a:lnTo>
                    <a:pt x="12" y="0"/>
                  </a:lnTo>
                  <a:lnTo>
                    <a:pt x="0" y="3"/>
                  </a:lnTo>
                  <a:lnTo>
                    <a:pt x="12" y="43"/>
                  </a:lnTo>
                  <a:lnTo>
                    <a:pt x="21" y="43"/>
                  </a:lnTo>
                  <a:lnTo>
                    <a:pt x="12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4" name="Freeform 1419"/>
            <p:cNvSpPr>
              <a:spLocks/>
            </p:cNvSpPr>
            <p:nvPr/>
          </p:nvSpPr>
          <p:spPr bwMode="auto">
            <a:xfrm>
              <a:off x="2999" y="2772"/>
              <a:ext cx="20" cy="45"/>
            </a:xfrm>
            <a:custGeom>
              <a:avLst/>
              <a:gdLst>
                <a:gd name="T0" fmla="*/ 13 w 20"/>
                <a:gd name="T1" fmla="*/ 9 h 45"/>
                <a:gd name="T2" fmla="*/ 9 w 20"/>
                <a:gd name="T3" fmla="*/ 4 h 45"/>
                <a:gd name="T4" fmla="*/ 0 w 20"/>
                <a:gd name="T5" fmla="*/ 41 h 45"/>
                <a:gd name="T6" fmla="*/ 9 w 20"/>
                <a:gd name="T7" fmla="*/ 45 h 45"/>
                <a:gd name="T8" fmla="*/ 18 w 20"/>
                <a:gd name="T9" fmla="*/ 5 h 45"/>
                <a:gd name="T10" fmla="*/ 15 w 20"/>
                <a:gd name="T11" fmla="*/ 0 h 45"/>
                <a:gd name="T12" fmla="*/ 18 w 20"/>
                <a:gd name="T13" fmla="*/ 5 h 45"/>
                <a:gd name="T14" fmla="*/ 20 w 20"/>
                <a:gd name="T15" fmla="*/ 0 h 45"/>
                <a:gd name="T16" fmla="*/ 15 w 20"/>
                <a:gd name="T17" fmla="*/ 0 h 45"/>
                <a:gd name="T18" fmla="*/ 13 w 20"/>
                <a:gd name="T19" fmla="*/ 9 h 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45"/>
                <a:gd name="T32" fmla="*/ 20 w 20"/>
                <a:gd name="T33" fmla="*/ 45 h 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45">
                  <a:moveTo>
                    <a:pt x="13" y="9"/>
                  </a:moveTo>
                  <a:lnTo>
                    <a:pt x="9" y="4"/>
                  </a:lnTo>
                  <a:lnTo>
                    <a:pt x="0" y="41"/>
                  </a:lnTo>
                  <a:lnTo>
                    <a:pt x="9" y="45"/>
                  </a:lnTo>
                  <a:lnTo>
                    <a:pt x="18" y="5"/>
                  </a:lnTo>
                  <a:lnTo>
                    <a:pt x="15" y="0"/>
                  </a:lnTo>
                  <a:lnTo>
                    <a:pt x="18" y="5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5" name="Freeform 1420"/>
            <p:cNvSpPr>
              <a:spLocks/>
            </p:cNvSpPr>
            <p:nvPr/>
          </p:nvSpPr>
          <p:spPr bwMode="auto">
            <a:xfrm>
              <a:off x="2987" y="2770"/>
              <a:ext cx="12" cy="7"/>
            </a:xfrm>
            <a:custGeom>
              <a:avLst/>
              <a:gdLst>
                <a:gd name="T0" fmla="*/ 12 w 12"/>
                <a:gd name="T1" fmla="*/ 4 h 7"/>
                <a:gd name="T2" fmla="*/ 10 w 12"/>
                <a:gd name="T3" fmla="*/ 2 h 7"/>
                <a:gd name="T4" fmla="*/ 8 w 12"/>
                <a:gd name="T5" fmla="*/ 2 h 7"/>
                <a:gd name="T6" fmla="*/ 6 w 12"/>
                <a:gd name="T7" fmla="*/ 0 h 7"/>
                <a:gd name="T8" fmla="*/ 4 w 12"/>
                <a:gd name="T9" fmla="*/ 0 h 7"/>
                <a:gd name="T10" fmla="*/ 2 w 12"/>
                <a:gd name="T11" fmla="*/ 2 h 7"/>
                <a:gd name="T12" fmla="*/ 2 w 12"/>
                <a:gd name="T13" fmla="*/ 4 h 7"/>
                <a:gd name="T14" fmla="*/ 0 w 12"/>
                <a:gd name="T15" fmla="*/ 4 h 7"/>
                <a:gd name="T16" fmla="*/ 0 w 12"/>
                <a:gd name="T17" fmla="*/ 7 h 7"/>
                <a:gd name="T18" fmla="*/ 12 w 12"/>
                <a:gd name="T19" fmla="*/ 4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7"/>
                <a:gd name="T32" fmla="*/ 12 w 12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7">
                  <a:moveTo>
                    <a:pt x="12" y="4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6" name="Freeform 1421"/>
            <p:cNvSpPr>
              <a:spLocks/>
            </p:cNvSpPr>
            <p:nvPr/>
          </p:nvSpPr>
          <p:spPr bwMode="auto">
            <a:xfrm>
              <a:off x="2987" y="2774"/>
              <a:ext cx="21" cy="43"/>
            </a:xfrm>
            <a:custGeom>
              <a:avLst/>
              <a:gdLst>
                <a:gd name="T0" fmla="*/ 15 w 21"/>
                <a:gd name="T1" fmla="*/ 41 h 43"/>
                <a:gd name="T2" fmla="*/ 21 w 21"/>
                <a:gd name="T3" fmla="*/ 39 h 43"/>
                <a:gd name="T4" fmla="*/ 12 w 21"/>
                <a:gd name="T5" fmla="*/ 0 h 43"/>
                <a:gd name="T6" fmla="*/ 0 w 21"/>
                <a:gd name="T7" fmla="*/ 3 h 43"/>
                <a:gd name="T8" fmla="*/ 12 w 21"/>
                <a:gd name="T9" fmla="*/ 43 h 43"/>
                <a:gd name="T10" fmla="*/ 15 w 21"/>
                <a:gd name="T11" fmla="*/ 41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3"/>
                <a:gd name="T20" fmla="*/ 21 w 21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3">
                  <a:moveTo>
                    <a:pt x="15" y="41"/>
                  </a:moveTo>
                  <a:lnTo>
                    <a:pt x="21" y="39"/>
                  </a:lnTo>
                  <a:lnTo>
                    <a:pt x="12" y="0"/>
                  </a:lnTo>
                  <a:lnTo>
                    <a:pt x="0" y="3"/>
                  </a:lnTo>
                  <a:lnTo>
                    <a:pt x="12" y="43"/>
                  </a:lnTo>
                  <a:lnTo>
                    <a:pt x="15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7" name="Freeform 1422"/>
            <p:cNvSpPr>
              <a:spLocks/>
            </p:cNvSpPr>
            <p:nvPr/>
          </p:nvSpPr>
          <p:spPr bwMode="auto">
            <a:xfrm>
              <a:off x="2999" y="2813"/>
              <a:ext cx="9" cy="8"/>
            </a:xfrm>
            <a:custGeom>
              <a:avLst/>
              <a:gdLst>
                <a:gd name="T0" fmla="*/ 0 w 9"/>
                <a:gd name="T1" fmla="*/ 4 h 8"/>
                <a:gd name="T2" fmla="*/ 0 w 9"/>
                <a:gd name="T3" fmla="*/ 6 h 8"/>
                <a:gd name="T4" fmla="*/ 1 w 9"/>
                <a:gd name="T5" fmla="*/ 6 h 8"/>
                <a:gd name="T6" fmla="*/ 3 w 9"/>
                <a:gd name="T7" fmla="*/ 8 h 8"/>
                <a:gd name="T8" fmla="*/ 5 w 9"/>
                <a:gd name="T9" fmla="*/ 8 h 8"/>
                <a:gd name="T10" fmla="*/ 7 w 9"/>
                <a:gd name="T11" fmla="*/ 6 h 8"/>
                <a:gd name="T12" fmla="*/ 9 w 9"/>
                <a:gd name="T13" fmla="*/ 4 h 8"/>
                <a:gd name="T14" fmla="*/ 9 w 9"/>
                <a:gd name="T15" fmla="*/ 2 h 8"/>
                <a:gd name="T16" fmla="*/ 9 w 9"/>
                <a:gd name="T17" fmla="*/ 0 h 8"/>
                <a:gd name="T18" fmla="*/ 0 w 9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4"/>
                  </a:moveTo>
                  <a:lnTo>
                    <a:pt x="0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8" name="Freeform 1423"/>
            <p:cNvSpPr>
              <a:spLocks/>
            </p:cNvSpPr>
            <p:nvPr/>
          </p:nvSpPr>
          <p:spPr bwMode="auto">
            <a:xfrm>
              <a:off x="2987" y="2976"/>
              <a:ext cx="12" cy="7"/>
            </a:xfrm>
            <a:custGeom>
              <a:avLst/>
              <a:gdLst>
                <a:gd name="T0" fmla="*/ 12 w 12"/>
                <a:gd name="T1" fmla="*/ 3 h 7"/>
                <a:gd name="T2" fmla="*/ 10 w 12"/>
                <a:gd name="T3" fmla="*/ 1 h 7"/>
                <a:gd name="T4" fmla="*/ 8 w 12"/>
                <a:gd name="T5" fmla="*/ 1 h 7"/>
                <a:gd name="T6" fmla="*/ 6 w 12"/>
                <a:gd name="T7" fmla="*/ 0 h 7"/>
                <a:gd name="T8" fmla="*/ 4 w 12"/>
                <a:gd name="T9" fmla="*/ 0 h 7"/>
                <a:gd name="T10" fmla="*/ 2 w 12"/>
                <a:gd name="T11" fmla="*/ 1 h 7"/>
                <a:gd name="T12" fmla="*/ 0 w 12"/>
                <a:gd name="T13" fmla="*/ 3 h 7"/>
                <a:gd name="T14" fmla="*/ 0 w 12"/>
                <a:gd name="T15" fmla="*/ 7 h 7"/>
                <a:gd name="T16" fmla="*/ 12 w 12"/>
                <a:gd name="T17" fmla="*/ 3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2" y="3"/>
                  </a:moveTo>
                  <a:lnTo>
                    <a:pt x="10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299" name="Freeform 1424"/>
            <p:cNvSpPr>
              <a:spLocks/>
            </p:cNvSpPr>
            <p:nvPr/>
          </p:nvSpPr>
          <p:spPr bwMode="auto">
            <a:xfrm>
              <a:off x="2987" y="2979"/>
              <a:ext cx="21" cy="44"/>
            </a:xfrm>
            <a:custGeom>
              <a:avLst/>
              <a:gdLst>
                <a:gd name="T0" fmla="*/ 15 w 21"/>
                <a:gd name="T1" fmla="*/ 42 h 44"/>
                <a:gd name="T2" fmla="*/ 21 w 21"/>
                <a:gd name="T3" fmla="*/ 40 h 44"/>
                <a:gd name="T4" fmla="*/ 12 w 21"/>
                <a:gd name="T5" fmla="*/ 0 h 44"/>
                <a:gd name="T6" fmla="*/ 0 w 21"/>
                <a:gd name="T7" fmla="*/ 4 h 44"/>
                <a:gd name="T8" fmla="*/ 12 w 21"/>
                <a:gd name="T9" fmla="*/ 44 h 44"/>
                <a:gd name="T10" fmla="*/ 15 w 21"/>
                <a:gd name="T11" fmla="*/ 42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4"/>
                <a:gd name="T20" fmla="*/ 21 w 2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4">
                  <a:moveTo>
                    <a:pt x="15" y="42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12" y="44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0" name="Freeform 1425"/>
            <p:cNvSpPr>
              <a:spLocks/>
            </p:cNvSpPr>
            <p:nvPr/>
          </p:nvSpPr>
          <p:spPr bwMode="auto">
            <a:xfrm>
              <a:off x="2999" y="3019"/>
              <a:ext cx="9" cy="8"/>
            </a:xfrm>
            <a:custGeom>
              <a:avLst/>
              <a:gdLst>
                <a:gd name="T0" fmla="*/ 0 w 9"/>
                <a:gd name="T1" fmla="*/ 4 h 8"/>
                <a:gd name="T2" fmla="*/ 0 w 9"/>
                <a:gd name="T3" fmla="*/ 6 h 8"/>
                <a:gd name="T4" fmla="*/ 1 w 9"/>
                <a:gd name="T5" fmla="*/ 6 h 8"/>
                <a:gd name="T6" fmla="*/ 3 w 9"/>
                <a:gd name="T7" fmla="*/ 8 h 8"/>
                <a:gd name="T8" fmla="*/ 5 w 9"/>
                <a:gd name="T9" fmla="*/ 6 h 8"/>
                <a:gd name="T10" fmla="*/ 7 w 9"/>
                <a:gd name="T11" fmla="*/ 6 h 8"/>
                <a:gd name="T12" fmla="*/ 9 w 9"/>
                <a:gd name="T13" fmla="*/ 4 h 8"/>
                <a:gd name="T14" fmla="*/ 9 w 9"/>
                <a:gd name="T15" fmla="*/ 2 h 8"/>
                <a:gd name="T16" fmla="*/ 9 w 9"/>
                <a:gd name="T17" fmla="*/ 0 h 8"/>
                <a:gd name="T18" fmla="*/ 0 w 9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4"/>
                  </a:moveTo>
                  <a:lnTo>
                    <a:pt x="0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1" name="Freeform 1426"/>
            <p:cNvSpPr>
              <a:spLocks/>
            </p:cNvSpPr>
            <p:nvPr/>
          </p:nvSpPr>
          <p:spPr bwMode="auto">
            <a:xfrm>
              <a:off x="2997" y="3019"/>
              <a:ext cx="11" cy="6"/>
            </a:xfrm>
            <a:custGeom>
              <a:avLst/>
              <a:gdLst>
                <a:gd name="T0" fmla="*/ 0 w 11"/>
                <a:gd name="T1" fmla="*/ 0 h 6"/>
                <a:gd name="T2" fmla="*/ 0 w 11"/>
                <a:gd name="T3" fmla="*/ 2 h 6"/>
                <a:gd name="T4" fmla="*/ 2 w 11"/>
                <a:gd name="T5" fmla="*/ 4 h 6"/>
                <a:gd name="T6" fmla="*/ 3 w 11"/>
                <a:gd name="T7" fmla="*/ 6 h 6"/>
                <a:gd name="T8" fmla="*/ 5 w 11"/>
                <a:gd name="T9" fmla="*/ 6 h 6"/>
                <a:gd name="T10" fmla="*/ 7 w 11"/>
                <a:gd name="T11" fmla="*/ 6 h 6"/>
                <a:gd name="T12" fmla="*/ 9 w 11"/>
                <a:gd name="T13" fmla="*/ 4 h 6"/>
                <a:gd name="T14" fmla="*/ 11 w 11"/>
                <a:gd name="T15" fmla="*/ 2 h 6"/>
                <a:gd name="T16" fmla="*/ 0 w 11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6"/>
                <a:gd name="T29" fmla="*/ 11 w 11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2" name="Freeform 1427"/>
            <p:cNvSpPr>
              <a:spLocks/>
            </p:cNvSpPr>
            <p:nvPr/>
          </p:nvSpPr>
          <p:spPr bwMode="auto">
            <a:xfrm>
              <a:off x="2997" y="2979"/>
              <a:ext cx="20" cy="42"/>
            </a:xfrm>
            <a:custGeom>
              <a:avLst/>
              <a:gdLst>
                <a:gd name="T0" fmla="*/ 15 w 20"/>
                <a:gd name="T1" fmla="*/ 2 h 42"/>
                <a:gd name="T2" fmla="*/ 11 w 20"/>
                <a:gd name="T3" fmla="*/ 0 h 42"/>
                <a:gd name="T4" fmla="*/ 0 w 20"/>
                <a:gd name="T5" fmla="*/ 40 h 42"/>
                <a:gd name="T6" fmla="*/ 11 w 20"/>
                <a:gd name="T7" fmla="*/ 42 h 42"/>
                <a:gd name="T8" fmla="*/ 20 w 20"/>
                <a:gd name="T9" fmla="*/ 4 h 42"/>
                <a:gd name="T10" fmla="*/ 15 w 20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"/>
                <a:gd name="T19" fmla="*/ 0 h 42"/>
                <a:gd name="T20" fmla="*/ 20 w 2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" h="42">
                  <a:moveTo>
                    <a:pt x="15" y="2"/>
                  </a:moveTo>
                  <a:lnTo>
                    <a:pt x="11" y="0"/>
                  </a:lnTo>
                  <a:lnTo>
                    <a:pt x="0" y="40"/>
                  </a:lnTo>
                  <a:lnTo>
                    <a:pt x="11" y="42"/>
                  </a:lnTo>
                  <a:lnTo>
                    <a:pt x="20" y="4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3" name="Freeform 1428"/>
            <p:cNvSpPr>
              <a:spLocks/>
            </p:cNvSpPr>
            <p:nvPr/>
          </p:nvSpPr>
          <p:spPr bwMode="auto">
            <a:xfrm>
              <a:off x="3008" y="2976"/>
              <a:ext cx="9" cy="7"/>
            </a:xfrm>
            <a:custGeom>
              <a:avLst/>
              <a:gdLst>
                <a:gd name="T0" fmla="*/ 9 w 9"/>
                <a:gd name="T1" fmla="*/ 7 h 7"/>
                <a:gd name="T2" fmla="*/ 9 w 9"/>
                <a:gd name="T3" fmla="*/ 3 h 7"/>
                <a:gd name="T4" fmla="*/ 8 w 9"/>
                <a:gd name="T5" fmla="*/ 1 h 7"/>
                <a:gd name="T6" fmla="*/ 6 w 9"/>
                <a:gd name="T7" fmla="*/ 0 h 7"/>
                <a:gd name="T8" fmla="*/ 4 w 9"/>
                <a:gd name="T9" fmla="*/ 0 h 7"/>
                <a:gd name="T10" fmla="*/ 2 w 9"/>
                <a:gd name="T11" fmla="*/ 1 h 7"/>
                <a:gd name="T12" fmla="*/ 0 w 9"/>
                <a:gd name="T13" fmla="*/ 1 h 7"/>
                <a:gd name="T14" fmla="*/ 0 w 9"/>
                <a:gd name="T15" fmla="*/ 3 h 7"/>
                <a:gd name="T16" fmla="*/ 9 w 9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7"/>
                <a:gd name="T29" fmla="*/ 9 w 9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7">
                  <a:moveTo>
                    <a:pt x="9" y="7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4" name="Freeform 1429"/>
            <p:cNvSpPr>
              <a:spLocks/>
            </p:cNvSpPr>
            <p:nvPr/>
          </p:nvSpPr>
          <p:spPr bwMode="auto">
            <a:xfrm>
              <a:off x="2987" y="2976"/>
              <a:ext cx="27" cy="11"/>
            </a:xfrm>
            <a:custGeom>
              <a:avLst/>
              <a:gdLst>
                <a:gd name="T0" fmla="*/ 12 w 27"/>
                <a:gd name="T1" fmla="*/ 3 h 11"/>
                <a:gd name="T2" fmla="*/ 6 w 27"/>
                <a:gd name="T3" fmla="*/ 11 h 11"/>
                <a:gd name="T4" fmla="*/ 25 w 27"/>
                <a:gd name="T5" fmla="*/ 11 h 11"/>
                <a:gd name="T6" fmla="*/ 27 w 27"/>
                <a:gd name="T7" fmla="*/ 1 h 11"/>
                <a:gd name="T8" fmla="*/ 6 w 27"/>
                <a:gd name="T9" fmla="*/ 0 h 11"/>
                <a:gd name="T10" fmla="*/ 0 w 27"/>
                <a:gd name="T11" fmla="*/ 7 h 11"/>
                <a:gd name="T12" fmla="*/ 6 w 27"/>
                <a:gd name="T13" fmla="*/ 0 h 11"/>
                <a:gd name="T14" fmla="*/ 0 w 27"/>
                <a:gd name="T15" fmla="*/ 0 h 11"/>
                <a:gd name="T16" fmla="*/ 0 w 27"/>
                <a:gd name="T17" fmla="*/ 7 h 11"/>
                <a:gd name="T18" fmla="*/ 12 w 27"/>
                <a:gd name="T19" fmla="*/ 3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1"/>
                <a:gd name="T32" fmla="*/ 27 w 27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1">
                  <a:moveTo>
                    <a:pt x="12" y="3"/>
                  </a:moveTo>
                  <a:lnTo>
                    <a:pt x="6" y="11"/>
                  </a:lnTo>
                  <a:lnTo>
                    <a:pt x="25" y="11"/>
                  </a:lnTo>
                  <a:lnTo>
                    <a:pt x="27" y="1"/>
                  </a:lnTo>
                  <a:lnTo>
                    <a:pt x="6" y="0"/>
                  </a:lnTo>
                  <a:lnTo>
                    <a:pt x="0" y="7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5" name="Freeform 1430"/>
            <p:cNvSpPr>
              <a:spLocks/>
            </p:cNvSpPr>
            <p:nvPr/>
          </p:nvSpPr>
          <p:spPr bwMode="auto">
            <a:xfrm>
              <a:off x="2987" y="2979"/>
              <a:ext cx="21" cy="44"/>
            </a:xfrm>
            <a:custGeom>
              <a:avLst/>
              <a:gdLst>
                <a:gd name="T0" fmla="*/ 12 w 21"/>
                <a:gd name="T1" fmla="*/ 40 h 44"/>
                <a:gd name="T2" fmla="*/ 21 w 21"/>
                <a:gd name="T3" fmla="*/ 40 h 44"/>
                <a:gd name="T4" fmla="*/ 12 w 21"/>
                <a:gd name="T5" fmla="*/ 0 h 44"/>
                <a:gd name="T6" fmla="*/ 0 w 21"/>
                <a:gd name="T7" fmla="*/ 4 h 44"/>
                <a:gd name="T8" fmla="*/ 12 w 21"/>
                <a:gd name="T9" fmla="*/ 44 h 44"/>
                <a:gd name="T10" fmla="*/ 21 w 21"/>
                <a:gd name="T11" fmla="*/ 44 h 44"/>
                <a:gd name="T12" fmla="*/ 12 w 21"/>
                <a:gd name="T13" fmla="*/ 40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44"/>
                <a:gd name="T23" fmla="*/ 21 w 21"/>
                <a:gd name="T24" fmla="*/ 44 h 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44">
                  <a:moveTo>
                    <a:pt x="12" y="40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12" y="44"/>
                  </a:lnTo>
                  <a:lnTo>
                    <a:pt x="21" y="44"/>
                  </a:lnTo>
                  <a:lnTo>
                    <a:pt x="12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6" name="Freeform 1431"/>
            <p:cNvSpPr>
              <a:spLocks/>
            </p:cNvSpPr>
            <p:nvPr/>
          </p:nvSpPr>
          <p:spPr bwMode="auto">
            <a:xfrm>
              <a:off x="2999" y="2977"/>
              <a:ext cx="20" cy="46"/>
            </a:xfrm>
            <a:custGeom>
              <a:avLst/>
              <a:gdLst>
                <a:gd name="T0" fmla="*/ 13 w 20"/>
                <a:gd name="T1" fmla="*/ 10 h 46"/>
                <a:gd name="T2" fmla="*/ 9 w 20"/>
                <a:gd name="T3" fmla="*/ 4 h 46"/>
                <a:gd name="T4" fmla="*/ 0 w 20"/>
                <a:gd name="T5" fmla="*/ 42 h 46"/>
                <a:gd name="T6" fmla="*/ 9 w 20"/>
                <a:gd name="T7" fmla="*/ 46 h 46"/>
                <a:gd name="T8" fmla="*/ 18 w 20"/>
                <a:gd name="T9" fmla="*/ 6 h 46"/>
                <a:gd name="T10" fmla="*/ 15 w 20"/>
                <a:gd name="T11" fmla="*/ 0 h 46"/>
                <a:gd name="T12" fmla="*/ 18 w 20"/>
                <a:gd name="T13" fmla="*/ 6 h 46"/>
                <a:gd name="T14" fmla="*/ 20 w 20"/>
                <a:gd name="T15" fmla="*/ 0 h 46"/>
                <a:gd name="T16" fmla="*/ 15 w 20"/>
                <a:gd name="T17" fmla="*/ 0 h 46"/>
                <a:gd name="T18" fmla="*/ 13 w 20"/>
                <a:gd name="T19" fmla="*/ 1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46"/>
                <a:gd name="T32" fmla="*/ 20 w 20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46">
                  <a:moveTo>
                    <a:pt x="13" y="10"/>
                  </a:moveTo>
                  <a:lnTo>
                    <a:pt x="9" y="4"/>
                  </a:lnTo>
                  <a:lnTo>
                    <a:pt x="0" y="42"/>
                  </a:lnTo>
                  <a:lnTo>
                    <a:pt x="9" y="46"/>
                  </a:lnTo>
                  <a:lnTo>
                    <a:pt x="18" y="6"/>
                  </a:lnTo>
                  <a:lnTo>
                    <a:pt x="15" y="0"/>
                  </a:lnTo>
                  <a:lnTo>
                    <a:pt x="18" y="6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7" name="Freeform 1432"/>
            <p:cNvSpPr>
              <a:spLocks/>
            </p:cNvSpPr>
            <p:nvPr/>
          </p:nvSpPr>
          <p:spPr bwMode="auto">
            <a:xfrm>
              <a:off x="2987" y="2976"/>
              <a:ext cx="12" cy="7"/>
            </a:xfrm>
            <a:custGeom>
              <a:avLst/>
              <a:gdLst>
                <a:gd name="T0" fmla="*/ 12 w 12"/>
                <a:gd name="T1" fmla="*/ 3 h 7"/>
                <a:gd name="T2" fmla="*/ 10 w 12"/>
                <a:gd name="T3" fmla="*/ 1 h 7"/>
                <a:gd name="T4" fmla="*/ 8 w 12"/>
                <a:gd name="T5" fmla="*/ 1 h 7"/>
                <a:gd name="T6" fmla="*/ 6 w 12"/>
                <a:gd name="T7" fmla="*/ 0 h 7"/>
                <a:gd name="T8" fmla="*/ 4 w 12"/>
                <a:gd name="T9" fmla="*/ 0 h 7"/>
                <a:gd name="T10" fmla="*/ 2 w 12"/>
                <a:gd name="T11" fmla="*/ 1 h 7"/>
                <a:gd name="T12" fmla="*/ 0 w 12"/>
                <a:gd name="T13" fmla="*/ 3 h 7"/>
                <a:gd name="T14" fmla="*/ 0 w 12"/>
                <a:gd name="T15" fmla="*/ 7 h 7"/>
                <a:gd name="T16" fmla="*/ 12 w 12"/>
                <a:gd name="T17" fmla="*/ 3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7"/>
                <a:gd name="T29" fmla="*/ 12 w 12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7">
                  <a:moveTo>
                    <a:pt x="12" y="3"/>
                  </a:moveTo>
                  <a:lnTo>
                    <a:pt x="10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8" name="Freeform 1433"/>
            <p:cNvSpPr>
              <a:spLocks/>
            </p:cNvSpPr>
            <p:nvPr/>
          </p:nvSpPr>
          <p:spPr bwMode="auto">
            <a:xfrm>
              <a:off x="2987" y="2979"/>
              <a:ext cx="21" cy="44"/>
            </a:xfrm>
            <a:custGeom>
              <a:avLst/>
              <a:gdLst>
                <a:gd name="T0" fmla="*/ 15 w 21"/>
                <a:gd name="T1" fmla="*/ 42 h 44"/>
                <a:gd name="T2" fmla="*/ 21 w 21"/>
                <a:gd name="T3" fmla="*/ 40 h 44"/>
                <a:gd name="T4" fmla="*/ 12 w 21"/>
                <a:gd name="T5" fmla="*/ 0 h 44"/>
                <a:gd name="T6" fmla="*/ 0 w 21"/>
                <a:gd name="T7" fmla="*/ 4 h 44"/>
                <a:gd name="T8" fmla="*/ 12 w 21"/>
                <a:gd name="T9" fmla="*/ 44 h 44"/>
                <a:gd name="T10" fmla="*/ 15 w 21"/>
                <a:gd name="T11" fmla="*/ 42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4"/>
                <a:gd name="T20" fmla="*/ 21 w 2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4">
                  <a:moveTo>
                    <a:pt x="15" y="42"/>
                  </a:moveTo>
                  <a:lnTo>
                    <a:pt x="21" y="4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12" y="44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09" name="Freeform 1434"/>
            <p:cNvSpPr>
              <a:spLocks/>
            </p:cNvSpPr>
            <p:nvPr/>
          </p:nvSpPr>
          <p:spPr bwMode="auto">
            <a:xfrm>
              <a:off x="2999" y="3019"/>
              <a:ext cx="9" cy="8"/>
            </a:xfrm>
            <a:custGeom>
              <a:avLst/>
              <a:gdLst>
                <a:gd name="T0" fmla="*/ 0 w 9"/>
                <a:gd name="T1" fmla="*/ 4 h 8"/>
                <a:gd name="T2" fmla="*/ 0 w 9"/>
                <a:gd name="T3" fmla="*/ 6 h 8"/>
                <a:gd name="T4" fmla="*/ 1 w 9"/>
                <a:gd name="T5" fmla="*/ 6 h 8"/>
                <a:gd name="T6" fmla="*/ 3 w 9"/>
                <a:gd name="T7" fmla="*/ 8 h 8"/>
                <a:gd name="T8" fmla="*/ 5 w 9"/>
                <a:gd name="T9" fmla="*/ 6 h 8"/>
                <a:gd name="T10" fmla="*/ 7 w 9"/>
                <a:gd name="T11" fmla="*/ 6 h 8"/>
                <a:gd name="T12" fmla="*/ 9 w 9"/>
                <a:gd name="T13" fmla="*/ 4 h 8"/>
                <a:gd name="T14" fmla="*/ 9 w 9"/>
                <a:gd name="T15" fmla="*/ 2 h 8"/>
                <a:gd name="T16" fmla="*/ 9 w 9"/>
                <a:gd name="T17" fmla="*/ 0 h 8"/>
                <a:gd name="T18" fmla="*/ 0 w 9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0" y="4"/>
                  </a:moveTo>
                  <a:lnTo>
                    <a:pt x="0" y="6"/>
                  </a:lnTo>
                  <a:lnTo>
                    <a:pt x="1" y="6"/>
                  </a:lnTo>
                  <a:lnTo>
                    <a:pt x="3" y="8"/>
                  </a:lnTo>
                  <a:lnTo>
                    <a:pt x="5" y="6"/>
                  </a:lnTo>
                  <a:lnTo>
                    <a:pt x="7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0" name="Freeform 1435"/>
            <p:cNvSpPr>
              <a:spLocks/>
            </p:cNvSpPr>
            <p:nvPr/>
          </p:nvSpPr>
          <p:spPr bwMode="auto">
            <a:xfrm>
              <a:off x="3542" y="2811"/>
              <a:ext cx="11" cy="8"/>
            </a:xfrm>
            <a:custGeom>
              <a:avLst/>
              <a:gdLst>
                <a:gd name="T0" fmla="*/ 11 w 11"/>
                <a:gd name="T1" fmla="*/ 4 h 8"/>
                <a:gd name="T2" fmla="*/ 9 w 11"/>
                <a:gd name="T3" fmla="*/ 2 h 8"/>
                <a:gd name="T4" fmla="*/ 8 w 11"/>
                <a:gd name="T5" fmla="*/ 2 h 8"/>
                <a:gd name="T6" fmla="*/ 6 w 11"/>
                <a:gd name="T7" fmla="*/ 0 h 8"/>
                <a:gd name="T8" fmla="*/ 4 w 11"/>
                <a:gd name="T9" fmla="*/ 0 h 8"/>
                <a:gd name="T10" fmla="*/ 2 w 11"/>
                <a:gd name="T11" fmla="*/ 2 h 8"/>
                <a:gd name="T12" fmla="*/ 0 w 11"/>
                <a:gd name="T13" fmla="*/ 4 h 8"/>
                <a:gd name="T14" fmla="*/ 0 w 11"/>
                <a:gd name="T15" fmla="*/ 8 h 8"/>
                <a:gd name="T16" fmla="*/ 11 w 11"/>
                <a:gd name="T17" fmla="*/ 4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8"/>
                <a:gd name="T29" fmla="*/ 11 w 11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8">
                  <a:moveTo>
                    <a:pt x="11" y="4"/>
                  </a:moveTo>
                  <a:lnTo>
                    <a:pt x="9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1" name="Freeform 1436"/>
            <p:cNvSpPr>
              <a:spLocks/>
            </p:cNvSpPr>
            <p:nvPr/>
          </p:nvSpPr>
          <p:spPr bwMode="auto">
            <a:xfrm>
              <a:off x="3542" y="2815"/>
              <a:ext cx="21" cy="42"/>
            </a:xfrm>
            <a:custGeom>
              <a:avLst/>
              <a:gdLst>
                <a:gd name="T0" fmla="*/ 15 w 21"/>
                <a:gd name="T1" fmla="*/ 42 h 42"/>
                <a:gd name="T2" fmla="*/ 21 w 21"/>
                <a:gd name="T3" fmla="*/ 40 h 42"/>
                <a:gd name="T4" fmla="*/ 11 w 21"/>
                <a:gd name="T5" fmla="*/ 0 h 42"/>
                <a:gd name="T6" fmla="*/ 0 w 21"/>
                <a:gd name="T7" fmla="*/ 4 h 42"/>
                <a:gd name="T8" fmla="*/ 11 w 21"/>
                <a:gd name="T9" fmla="*/ 42 h 42"/>
                <a:gd name="T10" fmla="*/ 15 w 21"/>
                <a:gd name="T11" fmla="*/ 4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2"/>
                <a:gd name="T20" fmla="*/ 21 w 2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2">
                  <a:moveTo>
                    <a:pt x="15" y="42"/>
                  </a:moveTo>
                  <a:lnTo>
                    <a:pt x="21" y="4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1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2" name="Freeform 1437"/>
            <p:cNvSpPr>
              <a:spLocks/>
            </p:cNvSpPr>
            <p:nvPr/>
          </p:nvSpPr>
          <p:spPr bwMode="auto">
            <a:xfrm>
              <a:off x="3553" y="2855"/>
              <a:ext cx="10" cy="7"/>
            </a:xfrm>
            <a:custGeom>
              <a:avLst/>
              <a:gdLst>
                <a:gd name="T0" fmla="*/ 0 w 10"/>
                <a:gd name="T1" fmla="*/ 2 h 7"/>
                <a:gd name="T2" fmla="*/ 0 w 10"/>
                <a:gd name="T3" fmla="*/ 6 h 7"/>
                <a:gd name="T4" fmla="*/ 2 w 10"/>
                <a:gd name="T5" fmla="*/ 6 h 7"/>
                <a:gd name="T6" fmla="*/ 4 w 10"/>
                <a:gd name="T7" fmla="*/ 7 h 7"/>
                <a:gd name="T8" fmla="*/ 6 w 10"/>
                <a:gd name="T9" fmla="*/ 6 h 7"/>
                <a:gd name="T10" fmla="*/ 8 w 10"/>
                <a:gd name="T11" fmla="*/ 6 h 7"/>
                <a:gd name="T12" fmla="*/ 8 w 10"/>
                <a:gd name="T13" fmla="*/ 4 h 7"/>
                <a:gd name="T14" fmla="*/ 10 w 10"/>
                <a:gd name="T15" fmla="*/ 2 h 7"/>
                <a:gd name="T16" fmla="*/ 10 w 10"/>
                <a:gd name="T17" fmla="*/ 0 h 7"/>
                <a:gd name="T18" fmla="*/ 0 w 10"/>
                <a:gd name="T19" fmla="*/ 2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7"/>
                <a:gd name="T32" fmla="*/ 10 w 10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7">
                  <a:moveTo>
                    <a:pt x="0" y="2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7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3" name="Freeform 1438"/>
            <p:cNvSpPr>
              <a:spLocks/>
            </p:cNvSpPr>
            <p:nvPr/>
          </p:nvSpPr>
          <p:spPr bwMode="auto">
            <a:xfrm>
              <a:off x="3551" y="2855"/>
              <a:ext cx="12" cy="6"/>
            </a:xfrm>
            <a:custGeom>
              <a:avLst/>
              <a:gdLst>
                <a:gd name="T0" fmla="*/ 0 w 12"/>
                <a:gd name="T1" fmla="*/ 0 h 6"/>
                <a:gd name="T2" fmla="*/ 0 w 12"/>
                <a:gd name="T3" fmla="*/ 2 h 6"/>
                <a:gd name="T4" fmla="*/ 2 w 12"/>
                <a:gd name="T5" fmla="*/ 4 h 6"/>
                <a:gd name="T6" fmla="*/ 2 w 12"/>
                <a:gd name="T7" fmla="*/ 6 h 6"/>
                <a:gd name="T8" fmla="*/ 4 w 12"/>
                <a:gd name="T9" fmla="*/ 6 h 6"/>
                <a:gd name="T10" fmla="*/ 6 w 12"/>
                <a:gd name="T11" fmla="*/ 6 h 6"/>
                <a:gd name="T12" fmla="*/ 8 w 12"/>
                <a:gd name="T13" fmla="*/ 6 h 6"/>
                <a:gd name="T14" fmla="*/ 10 w 12"/>
                <a:gd name="T15" fmla="*/ 4 h 6"/>
                <a:gd name="T16" fmla="*/ 12 w 12"/>
                <a:gd name="T17" fmla="*/ 2 h 6"/>
                <a:gd name="T18" fmla="*/ 0 w 12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4" name="Freeform 1439"/>
            <p:cNvSpPr>
              <a:spLocks/>
            </p:cNvSpPr>
            <p:nvPr/>
          </p:nvSpPr>
          <p:spPr bwMode="auto">
            <a:xfrm>
              <a:off x="3551" y="2815"/>
              <a:ext cx="21" cy="42"/>
            </a:xfrm>
            <a:custGeom>
              <a:avLst/>
              <a:gdLst>
                <a:gd name="T0" fmla="*/ 16 w 21"/>
                <a:gd name="T1" fmla="*/ 2 h 42"/>
                <a:gd name="T2" fmla="*/ 12 w 21"/>
                <a:gd name="T3" fmla="*/ 0 h 42"/>
                <a:gd name="T4" fmla="*/ 0 w 21"/>
                <a:gd name="T5" fmla="*/ 40 h 42"/>
                <a:gd name="T6" fmla="*/ 12 w 21"/>
                <a:gd name="T7" fmla="*/ 42 h 42"/>
                <a:gd name="T8" fmla="*/ 21 w 21"/>
                <a:gd name="T9" fmla="*/ 4 h 42"/>
                <a:gd name="T10" fmla="*/ 16 w 21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2"/>
                <a:gd name="T20" fmla="*/ 21 w 2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2">
                  <a:moveTo>
                    <a:pt x="16" y="2"/>
                  </a:moveTo>
                  <a:lnTo>
                    <a:pt x="12" y="0"/>
                  </a:lnTo>
                  <a:lnTo>
                    <a:pt x="0" y="40"/>
                  </a:lnTo>
                  <a:lnTo>
                    <a:pt x="12" y="42"/>
                  </a:lnTo>
                  <a:lnTo>
                    <a:pt x="21" y="4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5" name="Freeform 1440"/>
            <p:cNvSpPr>
              <a:spLocks/>
            </p:cNvSpPr>
            <p:nvPr/>
          </p:nvSpPr>
          <p:spPr bwMode="auto">
            <a:xfrm>
              <a:off x="3563" y="2811"/>
              <a:ext cx="9" cy="8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4 h 8"/>
                <a:gd name="T4" fmla="*/ 9 w 9"/>
                <a:gd name="T5" fmla="*/ 2 h 8"/>
                <a:gd name="T6" fmla="*/ 7 w 9"/>
                <a:gd name="T7" fmla="*/ 2 h 8"/>
                <a:gd name="T8" fmla="*/ 5 w 9"/>
                <a:gd name="T9" fmla="*/ 0 h 8"/>
                <a:gd name="T10" fmla="*/ 4 w 9"/>
                <a:gd name="T11" fmla="*/ 0 h 8"/>
                <a:gd name="T12" fmla="*/ 2 w 9"/>
                <a:gd name="T13" fmla="*/ 2 h 8"/>
                <a:gd name="T14" fmla="*/ 0 w 9"/>
                <a:gd name="T15" fmla="*/ 2 h 8"/>
                <a:gd name="T16" fmla="*/ 0 w 9"/>
                <a:gd name="T17" fmla="*/ 4 h 8"/>
                <a:gd name="T18" fmla="*/ 9 w 9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8"/>
                <a:gd name="T32" fmla="*/ 9 w 9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8">
                  <a:moveTo>
                    <a:pt x="9" y="8"/>
                  </a:moveTo>
                  <a:lnTo>
                    <a:pt x="9" y="4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6" name="Freeform 1441"/>
            <p:cNvSpPr>
              <a:spLocks/>
            </p:cNvSpPr>
            <p:nvPr/>
          </p:nvSpPr>
          <p:spPr bwMode="auto">
            <a:xfrm>
              <a:off x="3540" y="2811"/>
              <a:ext cx="27" cy="12"/>
            </a:xfrm>
            <a:custGeom>
              <a:avLst/>
              <a:gdLst>
                <a:gd name="T0" fmla="*/ 11 w 27"/>
                <a:gd name="T1" fmla="*/ 4 h 12"/>
                <a:gd name="T2" fmla="*/ 8 w 27"/>
                <a:gd name="T3" fmla="*/ 12 h 12"/>
                <a:gd name="T4" fmla="*/ 27 w 27"/>
                <a:gd name="T5" fmla="*/ 12 h 12"/>
                <a:gd name="T6" fmla="*/ 27 w 27"/>
                <a:gd name="T7" fmla="*/ 2 h 12"/>
                <a:gd name="T8" fmla="*/ 8 w 27"/>
                <a:gd name="T9" fmla="*/ 0 h 12"/>
                <a:gd name="T10" fmla="*/ 2 w 27"/>
                <a:gd name="T11" fmla="*/ 8 h 12"/>
                <a:gd name="T12" fmla="*/ 8 w 27"/>
                <a:gd name="T13" fmla="*/ 0 h 12"/>
                <a:gd name="T14" fmla="*/ 0 w 27"/>
                <a:gd name="T15" fmla="*/ 0 h 12"/>
                <a:gd name="T16" fmla="*/ 2 w 27"/>
                <a:gd name="T17" fmla="*/ 8 h 12"/>
                <a:gd name="T18" fmla="*/ 11 w 27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2"/>
                <a:gd name="T32" fmla="*/ 27 w 27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2">
                  <a:moveTo>
                    <a:pt x="11" y="4"/>
                  </a:moveTo>
                  <a:lnTo>
                    <a:pt x="8" y="12"/>
                  </a:lnTo>
                  <a:lnTo>
                    <a:pt x="27" y="12"/>
                  </a:lnTo>
                  <a:lnTo>
                    <a:pt x="27" y="2"/>
                  </a:lnTo>
                  <a:lnTo>
                    <a:pt x="8" y="0"/>
                  </a:lnTo>
                  <a:lnTo>
                    <a:pt x="2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7" name="Freeform 1442"/>
            <p:cNvSpPr>
              <a:spLocks/>
            </p:cNvSpPr>
            <p:nvPr/>
          </p:nvSpPr>
          <p:spPr bwMode="auto">
            <a:xfrm>
              <a:off x="3542" y="2815"/>
              <a:ext cx="21" cy="44"/>
            </a:xfrm>
            <a:custGeom>
              <a:avLst/>
              <a:gdLst>
                <a:gd name="T0" fmla="*/ 9 w 21"/>
                <a:gd name="T1" fmla="*/ 40 h 44"/>
                <a:gd name="T2" fmla="*/ 21 w 21"/>
                <a:gd name="T3" fmla="*/ 40 h 44"/>
                <a:gd name="T4" fmla="*/ 9 w 21"/>
                <a:gd name="T5" fmla="*/ 0 h 44"/>
                <a:gd name="T6" fmla="*/ 0 w 21"/>
                <a:gd name="T7" fmla="*/ 4 h 44"/>
                <a:gd name="T8" fmla="*/ 9 w 21"/>
                <a:gd name="T9" fmla="*/ 44 h 44"/>
                <a:gd name="T10" fmla="*/ 21 w 21"/>
                <a:gd name="T11" fmla="*/ 44 h 44"/>
                <a:gd name="T12" fmla="*/ 9 w 21"/>
                <a:gd name="T13" fmla="*/ 40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44"/>
                <a:gd name="T23" fmla="*/ 21 w 21"/>
                <a:gd name="T24" fmla="*/ 44 h 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44">
                  <a:moveTo>
                    <a:pt x="9" y="40"/>
                  </a:moveTo>
                  <a:lnTo>
                    <a:pt x="21" y="40"/>
                  </a:lnTo>
                  <a:lnTo>
                    <a:pt x="9" y="0"/>
                  </a:lnTo>
                  <a:lnTo>
                    <a:pt x="0" y="4"/>
                  </a:lnTo>
                  <a:lnTo>
                    <a:pt x="9" y="44"/>
                  </a:lnTo>
                  <a:lnTo>
                    <a:pt x="21" y="44"/>
                  </a:lnTo>
                  <a:lnTo>
                    <a:pt x="9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8" name="Freeform 1443"/>
            <p:cNvSpPr>
              <a:spLocks/>
            </p:cNvSpPr>
            <p:nvPr/>
          </p:nvSpPr>
          <p:spPr bwMode="auto">
            <a:xfrm>
              <a:off x="3551" y="2813"/>
              <a:ext cx="23" cy="46"/>
            </a:xfrm>
            <a:custGeom>
              <a:avLst/>
              <a:gdLst>
                <a:gd name="T0" fmla="*/ 16 w 23"/>
                <a:gd name="T1" fmla="*/ 10 h 46"/>
                <a:gd name="T2" fmla="*/ 12 w 23"/>
                <a:gd name="T3" fmla="*/ 4 h 46"/>
                <a:gd name="T4" fmla="*/ 0 w 23"/>
                <a:gd name="T5" fmla="*/ 42 h 46"/>
                <a:gd name="T6" fmla="*/ 12 w 23"/>
                <a:gd name="T7" fmla="*/ 46 h 46"/>
                <a:gd name="T8" fmla="*/ 21 w 23"/>
                <a:gd name="T9" fmla="*/ 6 h 46"/>
                <a:gd name="T10" fmla="*/ 16 w 23"/>
                <a:gd name="T11" fmla="*/ 0 h 46"/>
                <a:gd name="T12" fmla="*/ 21 w 23"/>
                <a:gd name="T13" fmla="*/ 6 h 46"/>
                <a:gd name="T14" fmla="*/ 23 w 23"/>
                <a:gd name="T15" fmla="*/ 0 h 46"/>
                <a:gd name="T16" fmla="*/ 16 w 23"/>
                <a:gd name="T17" fmla="*/ 0 h 46"/>
                <a:gd name="T18" fmla="*/ 16 w 23"/>
                <a:gd name="T19" fmla="*/ 1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16" y="10"/>
                  </a:moveTo>
                  <a:lnTo>
                    <a:pt x="12" y="4"/>
                  </a:lnTo>
                  <a:lnTo>
                    <a:pt x="0" y="42"/>
                  </a:lnTo>
                  <a:lnTo>
                    <a:pt x="12" y="46"/>
                  </a:lnTo>
                  <a:lnTo>
                    <a:pt x="21" y="6"/>
                  </a:lnTo>
                  <a:lnTo>
                    <a:pt x="16" y="0"/>
                  </a:lnTo>
                  <a:lnTo>
                    <a:pt x="21" y="6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19" name="Freeform 1444"/>
            <p:cNvSpPr>
              <a:spLocks/>
            </p:cNvSpPr>
            <p:nvPr/>
          </p:nvSpPr>
          <p:spPr bwMode="auto">
            <a:xfrm>
              <a:off x="3542" y="2811"/>
              <a:ext cx="11" cy="8"/>
            </a:xfrm>
            <a:custGeom>
              <a:avLst/>
              <a:gdLst>
                <a:gd name="T0" fmla="*/ 11 w 11"/>
                <a:gd name="T1" fmla="*/ 4 h 8"/>
                <a:gd name="T2" fmla="*/ 9 w 11"/>
                <a:gd name="T3" fmla="*/ 2 h 8"/>
                <a:gd name="T4" fmla="*/ 8 w 11"/>
                <a:gd name="T5" fmla="*/ 2 h 8"/>
                <a:gd name="T6" fmla="*/ 6 w 11"/>
                <a:gd name="T7" fmla="*/ 0 h 8"/>
                <a:gd name="T8" fmla="*/ 4 w 11"/>
                <a:gd name="T9" fmla="*/ 0 h 8"/>
                <a:gd name="T10" fmla="*/ 2 w 11"/>
                <a:gd name="T11" fmla="*/ 2 h 8"/>
                <a:gd name="T12" fmla="*/ 0 w 11"/>
                <a:gd name="T13" fmla="*/ 4 h 8"/>
                <a:gd name="T14" fmla="*/ 0 w 11"/>
                <a:gd name="T15" fmla="*/ 8 h 8"/>
                <a:gd name="T16" fmla="*/ 11 w 11"/>
                <a:gd name="T17" fmla="*/ 4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8"/>
                <a:gd name="T29" fmla="*/ 11 w 11"/>
                <a:gd name="T30" fmla="*/ 8 h 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8">
                  <a:moveTo>
                    <a:pt x="11" y="4"/>
                  </a:moveTo>
                  <a:lnTo>
                    <a:pt x="9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0" name="Freeform 1445"/>
            <p:cNvSpPr>
              <a:spLocks/>
            </p:cNvSpPr>
            <p:nvPr/>
          </p:nvSpPr>
          <p:spPr bwMode="auto">
            <a:xfrm>
              <a:off x="3542" y="2815"/>
              <a:ext cx="21" cy="42"/>
            </a:xfrm>
            <a:custGeom>
              <a:avLst/>
              <a:gdLst>
                <a:gd name="T0" fmla="*/ 15 w 21"/>
                <a:gd name="T1" fmla="*/ 42 h 42"/>
                <a:gd name="T2" fmla="*/ 21 w 21"/>
                <a:gd name="T3" fmla="*/ 40 h 42"/>
                <a:gd name="T4" fmla="*/ 11 w 21"/>
                <a:gd name="T5" fmla="*/ 0 h 42"/>
                <a:gd name="T6" fmla="*/ 0 w 21"/>
                <a:gd name="T7" fmla="*/ 4 h 42"/>
                <a:gd name="T8" fmla="*/ 11 w 21"/>
                <a:gd name="T9" fmla="*/ 42 h 42"/>
                <a:gd name="T10" fmla="*/ 15 w 21"/>
                <a:gd name="T11" fmla="*/ 4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2"/>
                <a:gd name="T20" fmla="*/ 21 w 21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2">
                  <a:moveTo>
                    <a:pt x="15" y="42"/>
                  </a:moveTo>
                  <a:lnTo>
                    <a:pt x="21" y="40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1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1" name="Freeform 1446"/>
            <p:cNvSpPr>
              <a:spLocks/>
            </p:cNvSpPr>
            <p:nvPr/>
          </p:nvSpPr>
          <p:spPr bwMode="auto">
            <a:xfrm>
              <a:off x="3553" y="2855"/>
              <a:ext cx="10" cy="7"/>
            </a:xfrm>
            <a:custGeom>
              <a:avLst/>
              <a:gdLst>
                <a:gd name="T0" fmla="*/ 0 w 10"/>
                <a:gd name="T1" fmla="*/ 2 h 7"/>
                <a:gd name="T2" fmla="*/ 0 w 10"/>
                <a:gd name="T3" fmla="*/ 6 h 7"/>
                <a:gd name="T4" fmla="*/ 2 w 10"/>
                <a:gd name="T5" fmla="*/ 6 h 7"/>
                <a:gd name="T6" fmla="*/ 4 w 10"/>
                <a:gd name="T7" fmla="*/ 7 h 7"/>
                <a:gd name="T8" fmla="*/ 6 w 10"/>
                <a:gd name="T9" fmla="*/ 6 h 7"/>
                <a:gd name="T10" fmla="*/ 8 w 10"/>
                <a:gd name="T11" fmla="*/ 6 h 7"/>
                <a:gd name="T12" fmla="*/ 8 w 10"/>
                <a:gd name="T13" fmla="*/ 4 h 7"/>
                <a:gd name="T14" fmla="*/ 10 w 10"/>
                <a:gd name="T15" fmla="*/ 2 h 7"/>
                <a:gd name="T16" fmla="*/ 10 w 10"/>
                <a:gd name="T17" fmla="*/ 0 h 7"/>
                <a:gd name="T18" fmla="*/ 0 w 10"/>
                <a:gd name="T19" fmla="*/ 2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7"/>
                <a:gd name="T32" fmla="*/ 10 w 10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7">
                  <a:moveTo>
                    <a:pt x="0" y="2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7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2" name="Freeform 1447"/>
            <p:cNvSpPr>
              <a:spLocks/>
            </p:cNvSpPr>
            <p:nvPr/>
          </p:nvSpPr>
          <p:spPr bwMode="auto">
            <a:xfrm>
              <a:off x="4650" y="3038"/>
              <a:ext cx="11" cy="7"/>
            </a:xfrm>
            <a:custGeom>
              <a:avLst/>
              <a:gdLst>
                <a:gd name="T0" fmla="*/ 0 w 11"/>
                <a:gd name="T1" fmla="*/ 4 h 7"/>
                <a:gd name="T2" fmla="*/ 2 w 11"/>
                <a:gd name="T3" fmla="*/ 6 h 7"/>
                <a:gd name="T4" fmla="*/ 4 w 11"/>
                <a:gd name="T5" fmla="*/ 6 h 7"/>
                <a:gd name="T6" fmla="*/ 4 w 11"/>
                <a:gd name="T7" fmla="*/ 7 h 7"/>
                <a:gd name="T8" fmla="*/ 5 w 11"/>
                <a:gd name="T9" fmla="*/ 7 h 7"/>
                <a:gd name="T10" fmla="*/ 7 w 11"/>
                <a:gd name="T11" fmla="*/ 6 h 7"/>
                <a:gd name="T12" fmla="*/ 9 w 11"/>
                <a:gd name="T13" fmla="*/ 4 h 7"/>
                <a:gd name="T14" fmla="*/ 11 w 11"/>
                <a:gd name="T15" fmla="*/ 2 h 7"/>
                <a:gd name="T16" fmla="*/ 11 w 11"/>
                <a:gd name="T17" fmla="*/ 0 h 7"/>
                <a:gd name="T18" fmla="*/ 0 w 11"/>
                <a:gd name="T19" fmla="*/ 4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7"/>
                <a:gd name="T32" fmla="*/ 11 w 11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7">
                  <a:moveTo>
                    <a:pt x="0" y="4"/>
                  </a:moveTo>
                  <a:lnTo>
                    <a:pt x="2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3" name="Freeform 1448"/>
            <p:cNvSpPr>
              <a:spLocks/>
            </p:cNvSpPr>
            <p:nvPr/>
          </p:nvSpPr>
          <p:spPr bwMode="auto">
            <a:xfrm>
              <a:off x="4640" y="2998"/>
              <a:ext cx="21" cy="44"/>
            </a:xfrm>
            <a:custGeom>
              <a:avLst/>
              <a:gdLst>
                <a:gd name="T0" fmla="*/ 6 w 21"/>
                <a:gd name="T1" fmla="*/ 2 h 44"/>
                <a:gd name="T2" fmla="*/ 0 w 21"/>
                <a:gd name="T3" fmla="*/ 2 h 44"/>
                <a:gd name="T4" fmla="*/ 10 w 21"/>
                <a:gd name="T5" fmla="*/ 44 h 44"/>
                <a:gd name="T6" fmla="*/ 21 w 21"/>
                <a:gd name="T7" fmla="*/ 40 h 44"/>
                <a:gd name="T8" fmla="*/ 10 w 21"/>
                <a:gd name="T9" fmla="*/ 0 h 44"/>
                <a:gd name="T10" fmla="*/ 6 w 21"/>
                <a:gd name="T11" fmla="*/ 2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4"/>
                <a:gd name="T20" fmla="*/ 21 w 2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4">
                  <a:moveTo>
                    <a:pt x="6" y="2"/>
                  </a:moveTo>
                  <a:lnTo>
                    <a:pt x="0" y="2"/>
                  </a:lnTo>
                  <a:lnTo>
                    <a:pt x="10" y="44"/>
                  </a:lnTo>
                  <a:lnTo>
                    <a:pt x="21" y="40"/>
                  </a:lnTo>
                  <a:lnTo>
                    <a:pt x="10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4" name="Freeform 1449"/>
            <p:cNvSpPr>
              <a:spLocks/>
            </p:cNvSpPr>
            <p:nvPr/>
          </p:nvSpPr>
          <p:spPr bwMode="auto">
            <a:xfrm>
              <a:off x="4640" y="2994"/>
              <a:ext cx="10" cy="6"/>
            </a:xfrm>
            <a:custGeom>
              <a:avLst/>
              <a:gdLst>
                <a:gd name="T0" fmla="*/ 10 w 10"/>
                <a:gd name="T1" fmla="*/ 4 h 6"/>
                <a:gd name="T2" fmla="*/ 10 w 10"/>
                <a:gd name="T3" fmla="*/ 2 h 6"/>
                <a:gd name="T4" fmla="*/ 8 w 10"/>
                <a:gd name="T5" fmla="*/ 0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2 h 6"/>
                <a:gd name="T12" fmla="*/ 0 w 10"/>
                <a:gd name="T13" fmla="*/ 4 h 6"/>
                <a:gd name="T14" fmla="*/ 0 w 10"/>
                <a:gd name="T15" fmla="*/ 6 h 6"/>
                <a:gd name="T16" fmla="*/ 10 w 10"/>
                <a:gd name="T17" fmla="*/ 4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5" name="Freeform 1450"/>
            <p:cNvSpPr>
              <a:spLocks/>
            </p:cNvSpPr>
            <p:nvPr/>
          </p:nvSpPr>
          <p:spPr bwMode="auto">
            <a:xfrm>
              <a:off x="4640" y="2994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4 h 8"/>
                <a:gd name="T4" fmla="*/ 10 w 10"/>
                <a:gd name="T5" fmla="*/ 2 h 8"/>
                <a:gd name="T6" fmla="*/ 8 w 10"/>
                <a:gd name="T7" fmla="*/ 2 h 8"/>
                <a:gd name="T8" fmla="*/ 6 w 10"/>
                <a:gd name="T9" fmla="*/ 0 h 8"/>
                <a:gd name="T10" fmla="*/ 4 w 10"/>
                <a:gd name="T11" fmla="*/ 0 h 8"/>
                <a:gd name="T12" fmla="*/ 2 w 10"/>
                <a:gd name="T13" fmla="*/ 0 h 8"/>
                <a:gd name="T14" fmla="*/ 2 w 10"/>
                <a:gd name="T15" fmla="*/ 2 h 8"/>
                <a:gd name="T16" fmla="*/ 0 w 10"/>
                <a:gd name="T17" fmla="*/ 4 h 8"/>
                <a:gd name="T18" fmla="*/ 10 w 10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8"/>
                <a:gd name="T32" fmla="*/ 10 w 10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8">
                  <a:moveTo>
                    <a:pt x="10" y="8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6" name="Freeform 1451"/>
            <p:cNvSpPr>
              <a:spLocks/>
            </p:cNvSpPr>
            <p:nvPr/>
          </p:nvSpPr>
          <p:spPr bwMode="auto">
            <a:xfrm>
              <a:off x="4631" y="2998"/>
              <a:ext cx="19" cy="42"/>
            </a:xfrm>
            <a:custGeom>
              <a:avLst/>
              <a:gdLst>
                <a:gd name="T0" fmla="*/ 4 w 19"/>
                <a:gd name="T1" fmla="*/ 42 h 42"/>
                <a:gd name="T2" fmla="*/ 9 w 19"/>
                <a:gd name="T3" fmla="*/ 42 h 42"/>
                <a:gd name="T4" fmla="*/ 19 w 19"/>
                <a:gd name="T5" fmla="*/ 4 h 42"/>
                <a:gd name="T6" fmla="*/ 9 w 19"/>
                <a:gd name="T7" fmla="*/ 0 h 42"/>
                <a:gd name="T8" fmla="*/ 0 w 19"/>
                <a:gd name="T9" fmla="*/ 40 h 42"/>
                <a:gd name="T10" fmla="*/ 4 w 19"/>
                <a:gd name="T11" fmla="*/ 4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42"/>
                <a:gd name="T20" fmla="*/ 19 w 19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42">
                  <a:moveTo>
                    <a:pt x="4" y="42"/>
                  </a:moveTo>
                  <a:lnTo>
                    <a:pt x="9" y="42"/>
                  </a:lnTo>
                  <a:lnTo>
                    <a:pt x="19" y="4"/>
                  </a:lnTo>
                  <a:lnTo>
                    <a:pt x="9" y="0"/>
                  </a:lnTo>
                  <a:lnTo>
                    <a:pt x="0" y="40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7" name="Freeform 1452"/>
            <p:cNvSpPr>
              <a:spLocks/>
            </p:cNvSpPr>
            <p:nvPr/>
          </p:nvSpPr>
          <p:spPr bwMode="auto">
            <a:xfrm>
              <a:off x="4631" y="3038"/>
              <a:ext cx="9" cy="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2 h 6"/>
                <a:gd name="T4" fmla="*/ 0 w 9"/>
                <a:gd name="T5" fmla="*/ 4 h 6"/>
                <a:gd name="T6" fmla="*/ 2 w 9"/>
                <a:gd name="T7" fmla="*/ 6 h 6"/>
                <a:gd name="T8" fmla="*/ 4 w 9"/>
                <a:gd name="T9" fmla="*/ 6 h 6"/>
                <a:gd name="T10" fmla="*/ 6 w 9"/>
                <a:gd name="T11" fmla="*/ 6 h 6"/>
                <a:gd name="T12" fmla="*/ 7 w 9"/>
                <a:gd name="T13" fmla="*/ 6 h 6"/>
                <a:gd name="T14" fmla="*/ 9 w 9"/>
                <a:gd name="T15" fmla="*/ 2 h 6"/>
                <a:gd name="T16" fmla="*/ 0 w 9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6"/>
                <a:gd name="T29" fmla="*/ 9 w 9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7" y="6"/>
                  </a:lnTo>
                  <a:lnTo>
                    <a:pt x="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8" name="Freeform 1453"/>
            <p:cNvSpPr>
              <a:spLocks/>
            </p:cNvSpPr>
            <p:nvPr/>
          </p:nvSpPr>
          <p:spPr bwMode="auto">
            <a:xfrm>
              <a:off x="4635" y="3034"/>
              <a:ext cx="26" cy="11"/>
            </a:xfrm>
            <a:custGeom>
              <a:avLst/>
              <a:gdLst>
                <a:gd name="T0" fmla="*/ 15 w 26"/>
                <a:gd name="T1" fmla="*/ 8 h 11"/>
                <a:gd name="T2" fmla="*/ 20 w 26"/>
                <a:gd name="T3" fmla="*/ 0 h 11"/>
                <a:gd name="T4" fmla="*/ 0 w 26"/>
                <a:gd name="T5" fmla="*/ 0 h 11"/>
                <a:gd name="T6" fmla="*/ 0 w 26"/>
                <a:gd name="T7" fmla="*/ 11 h 11"/>
                <a:gd name="T8" fmla="*/ 20 w 26"/>
                <a:gd name="T9" fmla="*/ 11 h 11"/>
                <a:gd name="T10" fmla="*/ 24 w 26"/>
                <a:gd name="T11" fmla="*/ 4 h 11"/>
                <a:gd name="T12" fmla="*/ 20 w 26"/>
                <a:gd name="T13" fmla="*/ 11 h 11"/>
                <a:gd name="T14" fmla="*/ 26 w 26"/>
                <a:gd name="T15" fmla="*/ 11 h 11"/>
                <a:gd name="T16" fmla="*/ 24 w 26"/>
                <a:gd name="T17" fmla="*/ 4 h 11"/>
                <a:gd name="T18" fmla="*/ 15 w 26"/>
                <a:gd name="T19" fmla="*/ 8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11"/>
                <a:gd name="T32" fmla="*/ 26 w 2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11">
                  <a:moveTo>
                    <a:pt x="15" y="8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0" y="11"/>
                  </a:lnTo>
                  <a:lnTo>
                    <a:pt x="24" y="4"/>
                  </a:lnTo>
                  <a:lnTo>
                    <a:pt x="20" y="11"/>
                  </a:lnTo>
                  <a:lnTo>
                    <a:pt x="26" y="11"/>
                  </a:lnTo>
                  <a:lnTo>
                    <a:pt x="24" y="4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29" name="Freeform 1454"/>
            <p:cNvSpPr>
              <a:spLocks/>
            </p:cNvSpPr>
            <p:nvPr/>
          </p:nvSpPr>
          <p:spPr bwMode="auto">
            <a:xfrm>
              <a:off x="4640" y="2998"/>
              <a:ext cx="19" cy="44"/>
            </a:xfrm>
            <a:custGeom>
              <a:avLst/>
              <a:gdLst>
                <a:gd name="T0" fmla="*/ 10 w 19"/>
                <a:gd name="T1" fmla="*/ 4 h 44"/>
                <a:gd name="T2" fmla="*/ 0 w 19"/>
                <a:gd name="T3" fmla="*/ 4 h 44"/>
                <a:gd name="T4" fmla="*/ 10 w 19"/>
                <a:gd name="T5" fmla="*/ 44 h 44"/>
                <a:gd name="T6" fmla="*/ 19 w 19"/>
                <a:gd name="T7" fmla="*/ 40 h 44"/>
                <a:gd name="T8" fmla="*/ 10 w 19"/>
                <a:gd name="T9" fmla="*/ 0 h 44"/>
                <a:gd name="T10" fmla="*/ 0 w 19"/>
                <a:gd name="T11" fmla="*/ 0 h 44"/>
                <a:gd name="T12" fmla="*/ 10 w 19"/>
                <a:gd name="T13" fmla="*/ 4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44"/>
                <a:gd name="T23" fmla="*/ 19 w 19"/>
                <a:gd name="T24" fmla="*/ 44 h 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44">
                  <a:moveTo>
                    <a:pt x="10" y="4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19" y="4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0" name="Freeform 1455"/>
            <p:cNvSpPr>
              <a:spLocks/>
            </p:cNvSpPr>
            <p:nvPr/>
          </p:nvSpPr>
          <p:spPr bwMode="auto">
            <a:xfrm>
              <a:off x="4629" y="2998"/>
              <a:ext cx="21" cy="47"/>
            </a:xfrm>
            <a:custGeom>
              <a:avLst/>
              <a:gdLst>
                <a:gd name="T0" fmla="*/ 6 w 21"/>
                <a:gd name="T1" fmla="*/ 36 h 47"/>
                <a:gd name="T2" fmla="*/ 11 w 21"/>
                <a:gd name="T3" fmla="*/ 44 h 47"/>
                <a:gd name="T4" fmla="*/ 21 w 21"/>
                <a:gd name="T5" fmla="*/ 4 h 47"/>
                <a:gd name="T6" fmla="*/ 11 w 21"/>
                <a:gd name="T7" fmla="*/ 0 h 47"/>
                <a:gd name="T8" fmla="*/ 2 w 21"/>
                <a:gd name="T9" fmla="*/ 40 h 47"/>
                <a:gd name="T10" fmla="*/ 6 w 21"/>
                <a:gd name="T11" fmla="*/ 47 h 47"/>
                <a:gd name="T12" fmla="*/ 2 w 21"/>
                <a:gd name="T13" fmla="*/ 40 h 47"/>
                <a:gd name="T14" fmla="*/ 0 w 21"/>
                <a:gd name="T15" fmla="*/ 47 h 47"/>
                <a:gd name="T16" fmla="*/ 6 w 21"/>
                <a:gd name="T17" fmla="*/ 47 h 47"/>
                <a:gd name="T18" fmla="*/ 6 w 21"/>
                <a:gd name="T19" fmla="*/ 36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6" y="36"/>
                  </a:moveTo>
                  <a:lnTo>
                    <a:pt x="11" y="44"/>
                  </a:lnTo>
                  <a:lnTo>
                    <a:pt x="21" y="4"/>
                  </a:lnTo>
                  <a:lnTo>
                    <a:pt x="11" y="0"/>
                  </a:lnTo>
                  <a:lnTo>
                    <a:pt x="2" y="40"/>
                  </a:lnTo>
                  <a:lnTo>
                    <a:pt x="6" y="47"/>
                  </a:lnTo>
                  <a:lnTo>
                    <a:pt x="2" y="40"/>
                  </a:lnTo>
                  <a:lnTo>
                    <a:pt x="0" y="47"/>
                  </a:lnTo>
                  <a:lnTo>
                    <a:pt x="6" y="47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1" name="Freeform 1456"/>
            <p:cNvSpPr>
              <a:spLocks/>
            </p:cNvSpPr>
            <p:nvPr/>
          </p:nvSpPr>
          <p:spPr bwMode="auto">
            <a:xfrm>
              <a:off x="4650" y="3038"/>
              <a:ext cx="11" cy="7"/>
            </a:xfrm>
            <a:custGeom>
              <a:avLst/>
              <a:gdLst>
                <a:gd name="T0" fmla="*/ 0 w 11"/>
                <a:gd name="T1" fmla="*/ 4 h 7"/>
                <a:gd name="T2" fmla="*/ 2 w 11"/>
                <a:gd name="T3" fmla="*/ 6 h 7"/>
                <a:gd name="T4" fmla="*/ 4 w 11"/>
                <a:gd name="T5" fmla="*/ 6 h 7"/>
                <a:gd name="T6" fmla="*/ 4 w 11"/>
                <a:gd name="T7" fmla="*/ 7 h 7"/>
                <a:gd name="T8" fmla="*/ 5 w 11"/>
                <a:gd name="T9" fmla="*/ 7 h 7"/>
                <a:gd name="T10" fmla="*/ 7 w 11"/>
                <a:gd name="T11" fmla="*/ 6 h 7"/>
                <a:gd name="T12" fmla="*/ 9 w 11"/>
                <a:gd name="T13" fmla="*/ 4 h 7"/>
                <a:gd name="T14" fmla="*/ 11 w 11"/>
                <a:gd name="T15" fmla="*/ 2 h 7"/>
                <a:gd name="T16" fmla="*/ 11 w 11"/>
                <a:gd name="T17" fmla="*/ 0 h 7"/>
                <a:gd name="T18" fmla="*/ 0 w 11"/>
                <a:gd name="T19" fmla="*/ 4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7"/>
                <a:gd name="T32" fmla="*/ 11 w 11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7">
                  <a:moveTo>
                    <a:pt x="0" y="4"/>
                  </a:moveTo>
                  <a:lnTo>
                    <a:pt x="2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5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2" name="Freeform 1457"/>
            <p:cNvSpPr>
              <a:spLocks/>
            </p:cNvSpPr>
            <p:nvPr/>
          </p:nvSpPr>
          <p:spPr bwMode="auto">
            <a:xfrm>
              <a:off x="4640" y="2998"/>
              <a:ext cx="21" cy="44"/>
            </a:xfrm>
            <a:custGeom>
              <a:avLst/>
              <a:gdLst>
                <a:gd name="T0" fmla="*/ 6 w 21"/>
                <a:gd name="T1" fmla="*/ 2 h 44"/>
                <a:gd name="T2" fmla="*/ 0 w 21"/>
                <a:gd name="T3" fmla="*/ 2 h 44"/>
                <a:gd name="T4" fmla="*/ 10 w 21"/>
                <a:gd name="T5" fmla="*/ 44 h 44"/>
                <a:gd name="T6" fmla="*/ 21 w 21"/>
                <a:gd name="T7" fmla="*/ 40 h 44"/>
                <a:gd name="T8" fmla="*/ 10 w 21"/>
                <a:gd name="T9" fmla="*/ 0 h 44"/>
                <a:gd name="T10" fmla="*/ 6 w 21"/>
                <a:gd name="T11" fmla="*/ 2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4"/>
                <a:gd name="T20" fmla="*/ 21 w 21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4">
                  <a:moveTo>
                    <a:pt x="6" y="2"/>
                  </a:moveTo>
                  <a:lnTo>
                    <a:pt x="0" y="2"/>
                  </a:lnTo>
                  <a:lnTo>
                    <a:pt x="10" y="44"/>
                  </a:lnTo>
                  <a:lnTo>
                    <a:pt x="21" y="40"/>
                  </a:lnTo>
                  <a:lnTo>
                    <a:pt x="10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3" name="Freeform 1458"/>
            <p:cNvSpPr>
              <a:spLocks/>
            </p:cNvSpPr>
            <p:nvPr/>
          </p:nvSpPr>
          <p:spPr bwMode="auto">
            <a:xfrm>
              <a:off x="4640" y="2994"/>
              <a:ext cx="10" cy="6"/>
            </a:xfrm>
            <a:custGeom>
              <a:avLst/>
              <a:gdLst>
                <a:gd name="T0" fmla="*/ 10 w 10"/>
                <a:gd name="T1" fmla="*/ 4 h 6"/>
                <a:gd name="T2" fmla="*/ 10 w 10"/>
                <a:gd name="T3" fmla="*/ 2 h 6"/>
                <a:gd name="T4" fmla="*/ 8 w 10"/>
                <a:gd name="T5" fmla="*/ 0 h 6"/>
                <a:gd name="T6" fmla="*/ 6 w 10"/>
                <a:gd name="T7" fmla="*/ 0 h 6"/>
                <a:gd name="T8" fmla="*/ 4 w 10"/>
                <a:gd name="T9" fmla="*/ 0 h 6"/>
                <a:gd name="T10" fmla="*/ 2 w 10"/>
                <a:gd name="T11" fmla="*/ 2 h 6"/>
                <a:gd name="T12" fmla="*/ 0 w 10"/>
                <a:gd name="T13" fmla="*/ 4 h 6"/>
                <a:gd name="T14" fmla="*/ 0 w 10"/>
                <a:gd name="T15" fmla="*/ 6 h 6"/>
                <a:gd name="T16" fmla="*/ 10 w 10"/>
                <a:gd name="T17" fmla="*/ 4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6"/>
                <a:gd name="T29" fmla="*/ 10 w 10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6">
                  <a:moveTo>
                    <a:pt x="10" y="4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4" name="Freeform 1459"/>
            <p:cNvSpPr>
              <a:spLocks/>
            </p:cNvSpPr>
            <p:nvPr/>
          </p:nvSpPr>
          <p:spPr bwMode="auto">
            <a:xfrm>
              <a:off x="4631" y="2402"/>
              <a:ext cx="9" cy="6"/>
            </a:xfrm>
            <a:custGeom>
              <a:avLst/>
              <a:gdLst>
                <a:gd name="T0" fmla="*/ 9 w 9"/>
                <a:gd name="T1" fmla="*/ 4 h 6"/>
                <a:gd name="T2" fmla="*/ 9 w 9"/>
                <a:gd name="T3" fmla="*/ 2 h 6"/>
                <a:gd name="T4" fmla="*/ 7 w 9"/>
                <a:gd name="T5" fmla="*/ 0 h 6"/>
                <a:gd name="T6" fmla="*/ 6 w 9"/>
                <a:gd name="T7" fmla="*/ 0 h 6"/>
                <a:gd name="T8" fmla="*/ 4 w 9"/>
                <a:gd name="T9" fmla="*/ 0 h 6"/>
                <a:gd name="T10" fmla="*/ 2 w 9"/>
                <a:gd name="T11" fmla="*/ 0 h 6"/>
                <a:gd name="T12" fmla="*/ 0 w 9"/>
                <a:gd name="T13" fmla="*/ 2 h 6"/>
                <a:gd name="T14" fmla="*/ 0 w 9"/>
                <a:gd name="T15" fmla="*/ 4 h 6"/>
                <a:gd name="T16" fmla="*/ 0 w 9"/>
                <a:gd name="T17" fmla="*/ 6 h 6"/>
                <a:gd name="T18" fmla="*/ 9 w 9"/>
                <a:gd name="T19" fmla="*/ 4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4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5" name="Freeform 1460"/>
            <p:cNvSpPr>
              <a:spLocks/>
            </p:cNvSpPr>
            <p:nvPr/>
          </p:nvSpPr>
          <p:spPr bwMode="auto">
            <a:xfrm>
              <a:off x="4631" y="2406"/>
              <a:ext cx="21" cy="41"/>
            </a:xfrm>
            <a:custGeom>
              <a:avLst/>
              <a:gdLst>
                <a:gd name="T0" fmla="*/ 15 w 21"/>
                <a:gd name="T1" fmla="*/ 39 h 41"/>
                <a:gd name="T2" fmla="*/ 21 w 21"/>
                <a:gd name="T3" fmla="*/ 39 h 41"/>
                <a:gd name="T4" fmla="*/ 9 w 21"/>
                <a:gd name="T5" fmla="*/ 0 h 41"/>
                <a:gd name="T6" fmla="*/ 0 w 21"/>
                <a:gd name="T7" fmla="*/ 2 h 41"/>
                <a:gd name="T8" fmla="*/ 9 w 21"/>
                <a:gd name="T9" fmla="*/ 41 h 41"/>
                <a:gd name="T10" fmla="*/ 15 w 21"/>
                <a:gd name="T11" fmla="*/ 39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1"/>
                <a:gd name="T20" fmla="*/ 21 w 2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1">
                  <a:moveTo>
                    <a:pt x="15" y="39"/>
                  </a:moveTo>
                  <a:lnTo>
                    <a:pt x="21" y="39"/>
                  </a:lnTo>
                  <a:lnTo>
                    <a:pt x="9" y="0"/>
                  </a:lnTo>
                  <a:lnTo>
                    <a:pt x="0" y="2"/>
                  </a:lnTo>
                  <a:lnTo>
                    <a:pt x="9" y="41"/>
                  </a:lnTo>
                  <a:lnTo>
                    <a:pt x="1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6" name="Freeform 1461"/>
            <p:cNvSpPr>
              <a:spLocks/>
            </p:cNvSpPr>
            <p:nvPr/>
          </p:nvSpPr>
          <p:spPr bwMode="auto">
            <a:xfrm>
              <a:off x="4640" y="2445"/>
              <a:ext cx="12" cy="6"/>
            </a:xfrm>
            <a:custGeom>
              <a:avLst/>
              <a:gdLst>
                <a:gd name="T0" fmla="*/ 0 w 12"/>
                <a:gd name="T1" fmla="*/ 2 h 6"/>
                <a:gd name="T2" fmla="*/ 2 w 12"/>
                <a:gd name="T3" fmla="*/ 4 h 6"/>
                <a:gd name="T4" fmla="*/ 4 w 12"/>
                <a:gd name="T5" fmla="*/ 6 h 6"/>
                <a:gd name="T6" fmla="*/ 6 w 12"/>
                <a:gd name="T7" fmla="*/ 6 h 6"/>
                <a:gd name="T8" fmla="*/ 8 w 12"/>
                <a:gd name="T9" fmla="*/ 6 h 6"/>
                <a:gd name="T10" fmla="*/ 8 w 12"/>
                <a:gd name="T11" fmla="*/ 4 h 6"/>
                <a:gd name="T12" fmla="*/ 10 w 12"/>
                <a:gd name="T13" fmla="*/ 4 h 6"/>
                <a:gd name="T14" fmla="*/ 12 w 12"/>
                <a:gd name="T15" fmla="*/ 2 h 6"/>
                <a:gd name="T16" fmla="*/ 12 w 12"/>
                <a:gd name="T17" fmla="*/ 0 h 6"/>
                <a:gd name="T18" fmla="*/ 0 w 12"/>
                <a:gd name="T19" fmla="*/ 2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2"/>
                  </a:move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7" name="Freeform 1462"/>
            <p:cNvSpPr>
              <a:spLocks/>
            </p:cNvSpPr>
            <p:nvPr/>
          </p:nvSpPr>
          <p:spPr bwMode="auto">
            <a:xfrm>
              <a:off x="4640" y="2445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2 h 6"/>
                <a:gd name="T4" fmla="*/ 0 w 10"/>
                <a:gd name="T5" fmla="*/ 4 h 6"/>
                <a:gd name="T6" fmla="*/ 2 w 10"/>
                <a:gd name="T7" fmla="*/ 6 h 6"/>
                <a:gd name="T8" fmla="*/ 4 w 10"/>
                <a:gd name="T9" fmla="*/ 6 h 6"/>
                <a:gd name="T10" fmla="*/ 6 w 10"/>
                <a:gd name="T11" fmla="*/ 6 h 6"/>
                <a:gd name="T12" fmla="*/ 8 w 10"/>
                <a:gd name="T13" fmla="*/ 6 h 6"/>
                <a:gd name="T14" fmla="*/ 10 w 10"/>
                <a:gd name="T15" fmla="*/ 4 h 6"/>
                <a:gd name="T16" fmla="*/ 10 w 10"/>
                <a:gd name="T17" fmla="*/ 2 h 6"/>
                <a:gd name="T18" fmla="*/ 0 w 10"/>
                <a:gd name="T19" fmla="*/ 0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"/>
                <a:gd name="T31" fmla="*/ 0 h 6"/>
                <a:gd name="T32" fmla="*/ 10 w 10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" h="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8" name="Freeform 1463"/>
            <p:cNvSpPr>
              <a:spLocks/>
            </p:cNvSpPr>
            <p:nvPr/>
          </p:nvSpPr>
          <p:spPr bwMode="auto">
            <a:xfrm>
              <a:off x="4640" y="2406"/>
              <a:ext cx="21" cy="41"/>
            </a:xfrm>
            <a:custGeom>
              <a:avLst/>
              <a:gdLst>
                <a:gd name="T0" fmla="*/ 15 w 21"/>
                <a:gd name="T1" fmla="*/ 2 h 41"/>
                <a:gd name="T2" fmla="*/ 10 w 21"/>
                <a:gd name="T3" fmla="*/ 0 h 41"/>
                <a:gd name="T4" fmla="*/ 0 w 21"/>
                <a:gd name="T5" fmla="*/ 39 h 41"/>
                <a:gd name="T6" fmla="*/ 10 w 21"/>
                <a:gd name="T7" fmla="*/ 41 h 41"/>
                <a:gd name="T8" fmla="*/ 21 w 21"/>
                <a:gd name="T9" fmla="*/ 2 h 41"/>
                <a:gd name="T10" fmla="*/ 15 w 21"/>
                <a:gd name="T11" fmla="*/ 2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1"/>
                <a:gd name="T20" fmla="*/ 21 w 2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1">
                  <a:moveTo>
                    <a:pt x="15" y="2"/>
                  </a:moveTo>
                  <a:lnTo>
                    <a:pt x="10" y="0"/>
                  </a:lnTo>
                  <a:lnTo>
                    <a:pt x="0" y="39"/>
                  </a:lnTo>
                  <a:lnTo>
                    <a:pt x="10" y="41"/>
                  </a:lnTo>
                  <a:lnTo>
                    <a:pt x="21" y="2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39" name="Freeform 1464"/>
            <p:cNvSpPr>
              <a:spLocks/>
            </p:cNvSpPr>
            <p:nvPr/>
          </p:nvSpPr>
          <p:spPr bwMode="auto">
            <a:xfrm>
              <a:off x="4650" y="2402"/>
              <a:ext cx="11" cy="6"/>
            </a:xfrm>
            <a:custGeom>
              <a:avLst/>
              <a:gdLst>
                <a:gd name="T0" fmla="*/ 11 w 11"/>
                <a:gd name="T1" fmla="*/ 6 h 6"/>
                <a:gd name="T2" fmla="*/ 11 w 11"/>
                <a:gd name="T3" fmla="*/ 4 h 6"/>
                <a:gd name="T4" fmla="*/ 9 w 11"/>
                <a:gd name="T5" fmla="*/ 2 h 6"/>
                <a:gd name="T6" fmla="*/ 9 w 11"/>
                <a:gd name="T7" fmla="*/ 0 h 6"/>
                <a:gd name="T8" fmla="*/ 7 w 11"/>
                <a:gd name="T9" fmla="*/ 0 h 6"/>
                <a:gd name="T10" fmla="*/ 5 w 11"/>
                <a:gd name="T11" fmla="*/ 0 h 6"/>
                <a:gd name="T12" fmla="*/ 4 w 11"/>
                <a:gd name="T13" fmla="*/ 0 h 6"/>
                <a:gd name="T14" fmla="*/ 2 w 11"/>
                <a:gd name="T15" fmla="*/ 2 h 6"/>
                <a:gd name="T16" fmla="*/ 0 w 11"/>
                <a:gd name="T17" fmla="*/ 4 h 6"/>
                <a:gd name="T18" fmla="*/ 11 w 11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6"/>
                <a:gd name="T32" fmla="*/ 11 w 11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6">
                  <a:moveTo>
                    <a:pt x="11" y="6"/>
                  </a:moveTo>
                  <a:lnTo>
                    <a:pt x="11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0" name="Freeform 1465"/>
            <p:cNvSpPr>
              <a:spLocks/>
            </p:cNvSpPr>
            <p:nvPr/>
          </p:nvSpPr>
          <p:spPr bwMode="auto">
            <a:xfrm>
              <a:off x="4629" y="2402"/>
              <a:ext cx="26" cy="9"/>
            </a:xfrm>
            <a:custGeom>
              <a:avLst/>
              <a:gdLst>
                <a:gd name="T0" fmla="*/ 11 w 26"/>
                <a:gd name="T1" fmla="*/ 4 h 9"/>
                <a:gd name="T2" fmla="*/ 6 w 26"/>
                <a:gd name="T3" fmla="*/ 9 h 9"/>
                <a:gd name="T4" fmla="*/ 26 w 26"/>
                <a:gd name="T5" fmla="*/ 9 h 9"/>
                <a:gd name="T6" fmla="*/ 26 w 26"/>
                <a:gd name="T7" fmla="*/ 0 h 9"/>
                <a:gd name="T8" fmla="*/ 6 w 26"/>
                <a:gd name="T9" fmla="*/ 0 h 9"/>
                <a:gd name="T10" fmla="*/ 2 w 26"/>
                <a:gd name="T11" fmla="*/ 6 h 9"/>
                <a:gd name="T12" fmla="*/ 6 w 26"/>
                <a:gd name="T13" fmla="*/ 0 h 9"/>
                <a:gd name="T14" fmla="*/ 0 w 26"/>
                <a:gd name="T15" fmla="*/ 0 h 9"/>
                <a:gd name="T16" fmla="*/ 2 w 26"/>
                <a:gd name="T17" fmla="*/ 6 h 9"/>
                <a:gd name="T18" fmla="*/ 11 w 26"/>
                <a:gd name="T19" fmla="*/ 4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9"/>
                <a:gd name="T32" fmla="*/ 26 w 26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9">
                  <a:moveTo>
                    <a:pt x="11" y="4"/>
                  </a:moveTo>
                  <a:lnTo>
                    <a:pt x="6" y="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1" name="Freeform 1466"/>
            <p:cNvSpPr>
              <a:spLocks/>
            </p:cNvSpPr>
            <p:nvPr/>
          </p:nvSpPr>
          <p:spPr bwMode="auto">
            <a:xfrm>
              <a:off x="4631" y="2406"/>
              <a:ext cx="19" cy="41"/>
            </a:xfrm>
            <a:custGeom>
              <a:avLst/>
              <a:gdLst>
                <a:gd name="T0" fmla="*/ 9 w 19"/>
                <a:gd name="T1" fmla="*/ 39 h 41"/>
                <a:gd name="T2" fmla="*/ 19 w 19"/>
                <a:gd name="T3" fmla="*/ 39 h 41"/>
                <a:gd name="T4" fmla="*/ 9 w 19"/>
                <a:gd name="T5" fmla="*/ 0 h 41"/>
                <a:gd name="T6" fmla="*/ 0 w 19"/>
                <a:gd name="T7" fmla="*/ 2 h 41"/>
                <a:gd name="T8" fmla="*/ 9 w 19"/>
                <a:gd name="T9" fmla="*/ 41 h 41"/>
                <a:gd name="T10" fmla="*/ 19 w 19"/>
                <a:gd name="T11" fmla="*/ 41 h 41"/>
                <a:gd name="T12" fmla="*/ 9 w 19"/>
                <a:gd name="T13" fmla="*/ 39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41"/>
                <a:gd name="T23" fmla="*/ 19 w 19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41">
                  <a:moveTo>
                    <a:pt x="9" y="39"/>
                  </a:moveTo>
                  <a:lnTo>
                    <a:pt x="19" y="39"/>
                  </a:lnTo>
                  <a:lnTo>
                    <a:pt x="9" y="0"/>
                  </a:lnTo>
                  <a:lnTo>
                    <a:pt x="0" y="2"/>
                  </a:lnTo>
                  <a:lnTo>
                    <a:pt x="9" y="41"/>
                  </a:lnTo>
                  <a:lnTo>
                    <a:pt x="19" y="41"/>
                  </a:lnTo>
                  <a:lnTo>
                    <a:pt x="9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2" name="Freeform 1467"/>
            <p:cNvSpPr>
              <a:spLocks/>
            </p:cNvSpPr>
            <p:nvPr/>
          </p:nvSpPr>
          <p:spPr bwMode="auto">
            <a:xfrm>
              <a:off x="4640" y="2402"/>
              <a:ext cx="21" cy="45"/>
            </a:xfrm>
            <a:custGeom>
              <a:avLst/>
              <a:gdLst>
                <a:gd name="T0" fmla="*/ 15 w 21"/>
                <a:gd name="T1" fmla="*/ 9 h 45"/>
                <a:gd name="T2" fmla="*/ 10 w 21"/>
                <a:gd name="T3" fmla="*/ 4 h 45"/>
                <a:gd name="T4" fmla="*/ 0 w 21"/>
                <a:gd name="T5" fmla="*/ 43 h 45"/>
                <a:gd name="T6" fmla="*/ 10 w 21"/>
                <a:gd name="T7" fmla="*/ 45 h 45"/>
                <a:gd name="T8" fmla="*/ 19 w 21"/>
                <a:gd name="T9" fmla="*/ 6 h 45"/>
                <a:gd name="T10" fmla="*/ 15 w 21"/>
                <a:gd name="T11" fmla="*/ 0 h 45"/>
                <a:gd name="T12" fmla="*/ 19 w 21"/>
                <a:gd name="T13" fmla="*/ 6 h 45"/>
                <a:gd name="T14" fmla="*/ 21 w 21"/>
                <a:gd name="T15" fmla="*/ 0 h 45"/>
                <a:gd name="T16" fmla="*/ 15 w 21"/>
                <a:gd name="T17" fmla="*/ 0 h 45"/>
                <a:gd name="T18" fmla="*/ 15 w 21"/>
                <a:gd name="T19" fmla="*/ 9 h 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5"/>
                <a:gd name="T32" fmla="*/ 21 w 21"/>
                <a:gd name="T33" fmla="*/ 45 h 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5">
                  <a:moveTo>
                    <a:pt x="15" y="9"/>
                  </a:moveTo>
                  <a:lnTo>
                    <a:pt x="10" y="4"/>
                  </a:lnTo>
                  <a:lnTo>
                    <a:pt x="0" y="43"/>
                  </a:lnTo>
                  <a:lnTo>
                    <a:pt x="10" y="45"/>
                  </a:lnTo>
                  <a:lnTo>
                    <a:pt x="19" y="6"/>
                  </a:lnTo>
                  <a:lnTo>
                    <a:pt x="15" y="0"/>
                  </a:lnTo>
                  <a:lnTo>
                    <a:pt x="19" y="6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3" name="Freeform 1468"/>
            <p:cNvSpPr>
              <a:spLocks/>
            </p:cNvSpPr>
            <p:nvPr/>
          </p:nvSpPr>
          <p:spPr bwMode="auto">
            <a:xfrm>
              <a:off x="4631" y="2402"/>
              <a:ext cx="9" cy="6"/>
            </a:xfrm>
            <a:custGeom>
              <a:avLst/>
              <a:gdLst>
                <a:gd name="T0" fmla="*/ 9 w 9"/>
                <a:gd name="T1" fmla="*/ 4 h 6"/>
                <a:gd name="T2" fmla="*/ 9 w 9"/>
                <a:gd name="T3" fmla="*/ 2 h 6"/>
                <a:gd name="T4" fmla="*/ 7 w 9"/>
                <a:gd name="T5" fmla="*/ 0 h 6"/>
                <a:gd name="T6" fmla="*/ 6 w 9"/>
                <a:gd name="T7" fmla="*/ 0 h 6"/>
                <a:gd name="T8" fmla="*/ 4 w 9"/>
                <a:gd name="T9" fmla="*/ 0 h 6"/>
                <a:gd name="T10" fmla="*/ 2 w 9"/>
                <a:gd name="T11" fmla="*/ 0 h 6"/>
                <a:gd name="T12" fmla="*/ 0 w 9"/>
                <a:gd name="T13" fmla="*/ 2 h 6"/>
                <a:gd name="T14" fmla="*/ 0 w 9"/>
                <a:gd name="T15" fmla="*/ 4 h 6"/>
                <a:gd name="T16" fmla="*/ 0 w 9"/>
                <a:gd name="T17" fmla="*/ 6 h 6"/>
                <a:gd name="T18" fmla="*/ 9 w 9"/>
                <a:gd name="T19" fmla="*/ 4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"/>
                <a:gd name="T31" fmla="*/ 0 h 6"/>
                <a:gd name="T32" fmla="*/ 9 w 9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" h="6">
                  <a:moveTo>
                    <a:pt x="9" y="4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4" name="Freeform 1469"/>
            <p:cNvSpPr>
              <a:spLocks/>
            </p:cNvSpPr>
            <p:nvPr/>
          </p:nvSpPr>
          <p:spPr bwMode="auto">
            <a:xfrm>
              <a:off x="4631" y="2406"/>
              <a:ext cx="21" cy="41"/>
            </a:xfrm>
            <a:custGeom>
              <a:avLst/>
              <a:gdLst>
                <a:gd name="T0" fmla="*/ 15 w 21"/>
                <a:gd name="T1" fmla="*/ 39 h 41"/>
                <a:gd name="T2" fmla="*/ 21 w 21"/>
                <a:gd name="T3" fmla="*/ 39 h 41"/>
                <a:gd name="T4" fmla="*/ 9 w 21"/>
                <a:gd name="T5" fmla="*/ 0 h 41"/>
                <a:gd name="T6" fmla="*/ 0 w 21"/>
                <a:gd name="T7" fmla="*/ 2 h 41"/>
                <a:gd name="T8" fmla="*/ 9 w 21"/>
                <a:gd name="T9" fmla="*/ 41 h 41"/>
                <a:gd name="T10" fmla="*/ 15 w 21"/>
                <a:gd name="T11" fmla="*/ 39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41"/>
                <a:gd name="T20" fmla="*/ 21 w 21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41">
                  <a:moveTo>
                    <a:pt x="15" y="39"/>
                  </a:moveTo>
                  <a:lnTo>
                    <a:pt x="21" y="39"/>
                  </a:lnTo>
                  <a:lnTo>
                    <a:pt x="9" y="0"/>
                  </a:lnTo>
                  <a:lnTo>
                    <a:pt x="0" y="2"/>
                  </a:lnTo>
                  <a:lnTo>
                    <a:pt x="9" y="41"/>
                  </a:lnTo>
                  <a:lnTo>
                    <a:pt x="15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5" name="Freeform 1470"/>
            <p:cNvSpPr>
              <a:spLocks/>
            </p:cNvSpPr>
            <p:nvPr/>
          </p:nvSpPr>
          <p:spPr bwMode="auto">
            <a:xfrm>
              <a:off x="4640" y="2445"/>
              <a:ext cx="12" cy="6"/>
            </a:xfrm>
            <a:custGeom>
              <a:avLst/>
              <a:gdLst>
                <a:gd name="T0" fmla="*/ 0 w 12"/>
                <a:gd name="T1" fmla="*/ 2 h 6"/>
                <a:gd name="T2" fmla="*/ 2 w 12"/>
                <a:gd name="T3" fmla="*/ 4 h 6"/>
                <a:gd name="T4" fmla="*/ 4 w 12"/>
                <a:gd name="T5" fmla="*/ 6 h 6"/>
                <a:gd name="T6" fmla="*/ 6 w 12"/>
                <a:gd name="T7" fmla="*/ 6 h 6"/>
                <a:gd name="T8" fmla="*/ 8 w 12"/>
                <a:gd name="T9" fmla="*/ 6 h 6"/>
                <a:gd name="T10" fmla="*/ 8 w 12"/>
                <a:gd name="T11" fmla="*/ 4 h 6"/>
                <a:gd name="T12" fmla="*/ 10 w 12"/>
                <a:gd name="T13" fmla="*/ 4 h 6"/>
                <a:gd name="T14" fmla="*/ 12 w 12"/>
                <a:gd name="T15" fmla="*/ 2 h 6"/>
                <a:gd name="T16" fmla="*/ 12 w 12"/>
                <a:gd name="T17" fmla="*/ 0 h 6"/>
                <a:gd name="T18" fmla="*/ 0 w 12"/>
                <a:gd name="T19" fmla="*/ 2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6"/>
                <a:gd name="T32" fmla="*/ 12 w 12"/>
                <a:gd name="T33" fmla="*/ 6 h 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6">
                  <a:moveTo>
                    <a:pt x="0" y="2"/>
                  </a:move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6" name="Line 1471"/>
            <p:cNvSpPr>
              <a:spLocks noChangeShapeType="1"/>
            </p:cNvSpPr>
            <p:nvPr/>
          </p:nvSpPr>
          <p:spPr bwMode="auto">
            <a:xfrm>
              <a:off x="1257" y="1808"/>
              <a:ext cx="681" cy="3"/>
            </a:xfrm>
            <a:prstGeom prst="line">
              <a:avLst/>
            </a:prstGeom>
            <a:noFill/>
            <a:ln w="38100">
              <a:solidFill>
                <a:srgbClr val="CCFFCC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7" name="Line 1472"/>
            <p:cNvSpPr>
              <a:spLocks noChangeShapeType="1"/>
            </p:cNvSpPr>
            <p:nvPr/>
          </p:nvSpPr>
          <p:spPr bwMode="auto">
            <a:xfrm>
              <a:off x="2760" y="1818"/>
              <a:ext cx="1944" cy="0"/>
            </a:xfrm>
            <a:prstGeom prst="line">
              <a:avLst/>
            </a:prstGeom>
            <a:noFill/>
            <a:ln w="76200">
              <a:solidFill>
                <a:srgbClr val="CCFFCC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8" name="Line 1473"/>
            <p:cNvSpPr>
              <a:spLocks noChangeShapeType="1"/>
            </p:cNvSpPr>
            <p:nvPr/>
          </p:nvSpPr>
          <p:spPr bwMode="auto">
            <a:xfrm>
              <a:off x="4568" y="3144"/>
              <a:ext cx="3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49" name="Line 1474"/>
            <p:cNvSpPr>
              <a:spLocks noChangeShapeType="1"/>
            </p:cNvSpPr>
            <p:nvPr/>
          </p:nvSpPr>
          <p:spPr bwMode="auto">
            <a:xfrm>
              <a:off x="4917" y="3144"/>
              <a:ext cx="2" cy="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0" name="Line 1475"/>
            <p:cNvSpPr>
              <a:spLocks noChangeShapeType="1"/>
            </p:cNvSpPr>
            <p:nvPr/>
          </p:nvSpPr>
          <p:spPr bwMode="auto">
            <a:xfrm>
              <a:off x="4845" y="3314"/>
              <a:ext cx="14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1" name="Line 1476"/>
            <p:cNvSpPr>
              <a:spLocks noChangeShapeType="1"/>
            </p:cNvSpPr>
            <p:nvPr/>
          </p:nvSpPr>
          <p:spPr bwMode="auto">
            <a:xfrm>
              <a:off x="4872" y="3334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2" name="Line 1477"/>
            <p:cNvSpPr>
              <a:spLocks noChangeShapeType="1"/>
            </p:cNvSpPr>
            <p:nvPr/>
          </p:nvSpPr>
          <p:spPr bwMode="auto">
            <a:xfrm>
              <a:off x="4897" y="3352"/>
              <a:ext cx="4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353" name="Line 1478"/>
            <p:cNvSpPr>
              <a:spLocks noChangeShapeType="1"/>
            </p:cNvSpPr>
            <p:nvPr/>
          </p:nvSpPr>
          <p:spPr bwMode="auto">
            <a:xfrm>
              <a:off x="4911" y="3144"/>
              <a:ext cx="33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2954" name="Line 1479"/>
          <p:cNvSpPr>
            <a:spLocks noChangeShapeType="1"/>
          </p:cNvSpPr>
          <p:nvPr/>
        </p:nvSpPr>
        <p:spPr bwMode="auto">
          <a:xfrm flipH="1">
            <a:off x="5868144" y="2564904"/>
            <a:ext cx="1728192" cy="29523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pt-BR"/>
          </a:p>
        </p:txBody>
      </p:sp>
      <p:pic>
        <p:nvPicPr>
          <p:cNvPr id="295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498251"/>
            <a:ext cx="1686525" cy="14348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957" name="CaixaDeTexto 2956"/>
          <p:cNvSpPr txBox="1"/>
          <p:nvPr/>
        </p:nvSpPr>
        <p:spPr>
          <a:xfrm>
            <a:off x="7020272" y="3286725"/>
            <a:ext cx="15841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1480" name="CaixaDeTexto 1479"/>
          <p:cNvSpPr txBox="1"/>
          <p:nvPr/>
        </p:nvSpPr>
        <p:spPr>
          <a:xfrm>
            <a:off x="6228184" y="1584000"/>
            <a:ext cx="244827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Espaço deverá ser previsto na SE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</a:t>
            </a:r>
            <a:r>
              <a:rPr lang="pt-BR" sz="2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pt-BR" sz="28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Circuito Principal:  Sobrecargas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sobrecarga de longa duração de 33% da potência nominal por 30 minutos;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sobrecarga de curta duração de 50% da potência nominal por 5 segundos, com redução em rampa suave até o valor de sobrecarga de longa duração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Perda de </a:t>
            </a:r>
            <a:r>
              <a:rPr kumimoji="1" lang="pt-BR" sz="2400" b="1" dirty="0" err="1" smtClean="0">
                <a:latin typeface="Calibri" pitchFamily="34" charset="0"/>
                <a:cs typeface="Arial" charset="0"/>
              </a:rPr>
              <a:t>polo</a:t>
            </a:r>
            <a:endParaRPr kumimoji="1" lang="pt-BR" sz="2400" b="1" dirty="0" smtClean="0"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Similar para perda de </a:t>
            </a:r>
            <a:r>
              <a:rPr kumimoji="1" lang="pt-BR" sz="2400" b="1" dirty="0" err="1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polo</a:t>
            </a: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 ou </a:t>
            </a:r>
            <a:r>
              <a:rPr kumimoji="1" lang="pt-BR" sz="2400" b="1" dirty="0" err="1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bipolo</a:t>
            </a: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 (2)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1584000"/>
            <a:ext cx="244827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Sobrecargas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ambiente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Circuito Principal:  Potência de Curto-circuito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Valores máximos e mínimos deverão ser obtidos pelas Transmissoras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Valores máximos e mínimos além dos correspondentes equivalentes serão fornecidos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Equipamentos CC dimensionados pela capacidade de interrupção dos disjuntores CA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3429000"/>
            <a:ext cx="244827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Potências diferentes entre os </a:t>
            </a:r>
            <a:r>
              <a:rPr lang="pt-B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Bipolos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 e 2 com impacto no dimensionamento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297885" y="943482"/>
            <a:ext cx="8229600" cy="5619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Proposições:</a:t>
            </a:r>
            <a:endParaRPr lang="pt-BR" sz="2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431540" y="1556792"/>
            <a:ext cx="8280920" cy="48965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4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Circuito Principal:  Transformadores conversores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Madeira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latin typeface="Calibri" pitchFamily="34" charset="0"/>
                <a:cs typeface="Arial" charset="0"/>
              </a:rPr>
              <a:t>Opção livre por transformadores de 2 ou 3 enrolamentos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endParaRPr kumimoji="1" lang="pt-BR" sz="24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Belo Monte</a:t>
            </a: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kumimoji="1" lang="pt-BR" sz="2400" b="1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Opção livre por transformadores de 2 ou 3 enrolamentos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228184" y="5805264"/>
            <a:ext cx="244827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Dependerá das condições de transporte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733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</TotalTime>
  <Words>852</Words>
  <Application>Microsoft Office PowerPoint</Application>
  <PresentationFormat>Apresentação na tela (4:3)</PresentationFormat>
  <Paragraphs>253</Paragraphs>
  <Slides>22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Marianna</dc:creator>
  <cp:lastModifiedBy>Locatécnica</cp:lastModifiedBy>
  <cp:revision>83</cp:revision>
  <dcterms:created xsi:type="dcterms:W3CDTF">2013-10-10T13:03:12Z</dcterms:created>
  <dcterms:modified xsi:type="dcterms:W3CDTF">2002-01-01T07:56:42Z</dcterms:modified>
</cp:coreProperties>
</file>