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61" r:id="rId4"/>
    <p:sldId id="290" r:id="rId5"/>
    <p:sldId id="264" r:id="rId6"/>
    <p:sldId id="294" r:id="rId7"/>
    <p:sldId id="288" r:id="rId8"/>
    <p:sldId id="293" r:id="rId9"/>
    <p:sldId id="282" r:id="rId10"/>
    <p:sldId id="283" r:id="rId11"/>
    <p:sldId id="278" r:id="rId12"/>
    <p:sldId id="285" r:id="rId13"/>
    <p:sldId id="284" r:id="rId14"/>
    <p:sldId id="269" r:id="rId15"/>
    <p:sldId id="270" r:id="rId16"/>
    <p:sldId id="281" r:id="rId17"/>
    <p:sldId id="291" r:id="rId18"/>
    <p:sldId id="268" r:id="rId19"/>
    <p:sldId id="271" r:id="rId20"/>
    <p:sldId id="273" r:id="rId21"/>
    <p:sldId id="295" r:id="rId22"/>
    <p:sldId id="279" r:id="rId23"/>
    <p:sldId id="280" r:id="rId24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4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486845093804317E-2"/>
          <c:y val="0.39712753241996968"/>
          <c:w val="0.38140330792466165"/>
          <c:h val="0.5438421867456843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520704"/>
        <c:axId val="90355904"/>
      </c:barChart>
      <c:catAx>
        <c:axId val="88520704"/>
        <c:scaling>
          <c:orientation val="minMax"/>
        </c:scaling>
        <c:delete val="0"/>
        <c:axPos val="b"/>
        <c:majorTickMark val="out"/>
        <c:minorTickMark val="none"/>
        <c:tickLblPos val="nextTo"/>
        <c:crossAx val="90355904"/>
        <c:crosses val="autoZero"/>
        <c:auto val="1"/>
        <c:lblAlgn val="ctr"/>
        <c:lblOffset val="100"/>
        <c:noMultiLvlLbl val="0"/>
      </c:catAx>
      <c:valAx>
        <c:axId val="903559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85207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b="1"/>
      </a:pPr>
      <a:endParaRPr lang="pt-BR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90B8BC-FD37-4825-AE30-BC7015712E7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8E65B77-7F4C-4B36-9492-3AA502290E7B}">
      <dgm:prSet phldrT="[Texto]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pt-BR" dirty="0" smtClean="0"/>
            <a:t>ICNIRP</a:t>
          </a:r>
          <a:endParaRPr lang="pt-BR" dirty="0"/>
        </a:p>
      </dgm:t>
    </dgm:pt>
    <dgm:pt modelId="{FD955352-BC1F-49DF-9741-EB868E396478}" type="parTrans" cxnId="{24F5E585-28F3-4923-8701-64C3C3312A3A}">
      <dgm:prSet/>
      <dgm:spPr/>
      <dgm:t>
        <a:bodyPr/>
        <a:lstStyle/>
        <a:p>
          <a:pPr algn="ctr"/>
          <a:endParaRPr lang="pt-BR"/>
        </a:p>
      </dgm:t>
    </dgm:pt>
    <dgm:pt modelId="{2A590895-6E04-4E03-ABBF-58DF104C80A9}" type="sibTrans" cxnId="{24F5E585-28F3-4923-8701-64C3C3312A3A}">
      <dgm:prSet/>
      <dgm:spPr/>
      <dgm:t>
        <a:bodyPr/>
        <a:lstStyle/>
        <a:p>
          <a:pPr algn="ctr"/>
          <a:endParaRPr lang="pt-BR"/>
        </a:p>
      </dgm:t>
    </dgm:pt>
    <dgm:pt modelId="{7399CD9E-7697-43AF-98B1-2B03EEC995B7}">
      <dgm:prSet phldrT="[Texto]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pt-BR" dirty="0" smtClean="0"/>
            <a:t>Organização Mundial da Saúde</a:t>
          </a:r>
          <a:endParaRPr lang="pt-BR" dirty="0"/>
        </a:p>
      </dgm:t>
    </dgm:pt>
    <dgm:pt modelId="{9D8C324A-A3A6-403C-9CDC-E3FB1C1A6FBE}" type="parTrans" cxnId="{04EF1B4A-73BC-4870-9DFF-AF9D98F26D32}">
      <dgm:prSet/>
      <dgm:spPr/>
      <dgm:t>
        <a:bodyPr/>
        <a:lstStyle/>
        <a:p>
          <a:pPr algn="ctr"/>
          <a:endParaRPr lang="pt-BR"/>
        </a:p>
      </dgm:t>
    </dgm:pt>
    <dgm:pt modelId="{89EFB248-E50A-487E-A72E-713EFB90EA02}" type="sibTrans" cxnId="{04EF1B4A-73BC-4870-9DFF-AF9D98F26D32}">
      <dgm:prSet/>
      <dgm:spPr/>
      <dgm:t>
        <a:bodyPr/>
        <a:lstStyle/>
        <a:p>
          <a:pPr algn="ctr"/>
          <a:endParaRPr lang="pt-BR"/>
        </a:p>
      </dgm:t>
    </dgm:pt>
    <dgm:pt modelId="{0066499D-A452-42F7-86A5-A603F2E1D54F}">
      <dgm:prSet phldrT="[Texto]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pt-BR" dirty="0" smtClean="0"/>
            <a:t>Lei Federal N° 11.934/2009</a:t>
          </a:r>
          <a:endParaRPr lang="pt-BR" dirty="0"/>
        </a:p>
      </dgm:t>
    </dgm:pt>
    <dgm:pt modelId="{00E7E5A7-70C0-4E70-8767-B9A7E75D0F31}" type="parTrans" cxnId="{CF817CDF-B5F1-46D2-A2A3-5C42E506EE9C}">
      <dgm:prSet/>
      <dgm:spPr/>
      <dgm:t>
        <a:bodyPr/>
        <a:lstStyle/>
        <a:p>
          <a:pPr algn="ctr"/>
          <a:endParaRPr lang="pt-BR"/>
        </a:p>
      </dgm:t>
    </dgm:pt>
    <dgm:pt modelId="{E71229ED-423E-4CDA-86A3-B01F2D5DF6F4}" type="sibTrans" cxnId="{CF817CDF-B5F1-46D2-A2A3-5C42E506EE9C}">
      <dgm:prSet/>
      <dgm:spPr/>
      <dgm:t>
        <a:bodyPr/>
        <a:lstStyle/>
        <a:p>
          <a:pPr algn="ctr"/>
          <a:endParaRPr lang="pt-BR"/>
        </a:p>
      </dgm:t>
    </dgm:pt>
    <dgm:pt modelId="{A97086AE-ABD7-4865-A26F-9D7C66D9437A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pt-BR" dirty="0" smtClean="0"/>
            <a:t>Resolução Normativa ANEEL N° 398/2010</a:t>
          </a:r>
          <a:endParaRPr lang="pt-BR" dirty="0"/>
        </a:p>
      </dgm:t>
    </dgm:pt>
    <dgm:pt modelId="{C83C9BCF-DC9B-486F-8D8B-DC7ED3985B96}" type="parTrans" cxnId="{0591EBA1-71CF-4CF9-BFA6-5E0D905345A6}">
      <dgm:prSet/>
      <dgm:spPr/>
      <dgm:t>
        <a:bodyPr/>
        <a:lstStyle/>
        <a:p>
          <a:pPr algn="ctr"/>
          <a:endParaRPr lang="pt-BR"/>
        </a:p>
      </dgm:t>
    </dgm:pt>
    <dgm:pt modelId="{20519454-EAE9-4187-8DB4-A082B66A6CE1}" type="sibTrans" cxnId="{0591EBA1-71CF-4CF9-BFA6-5E0D905345A6}">
      <dgm:prSet/>
      <dgm:spPr/>
      <dgm:t>
        <a:bodyPr/>
        <a:lstStyle/>
        <a:p>
          <a:pPr algn="ctr"/>
          <a:endParaRPr lang="pt-BR"/>
        </a:p>
      </dgm:t>
    </dgm:pt>
    <dgm:pt modelId="{B90342A9-6460-4451-AF27-0B664ADF56D4}" type="pres">
      <dgm:prSet presAssocID="{9190B8BC-FD37-4825-AE30-BC7015712E7B}" presName="CompostProcess" presStyleCnt="0">
        <dgm:presLayoutVars>
          <dgm:dir/>
          <dgm:resizeHandles val="exact"/>
        </dgm:presLayoutVars>
      </dgm:prSet>
      <dgm:spPr/>
    </dgm:pt>
    <dgm:pt modelId="{8A4EC231-914F-400F-8F28-96FF483F379F}" type="pres">
      <dgm:prSet presAssocID="{9190B8BC-FD37-4825-AE30-BC7015712E7B}" presName="arrow" presStyleLbl="bgShp" presStyleIdx="0" presStyleCnt="1"/>
      <dgm:spPr>
        <a:solidFill>
          <a:schemeClr val="accent5">
            <a:lumMod val="60000"/>
            <a:lumOff val="40000"/>
          </a:schemeClr>
        </a:solidFill>
      </dgm:spPr>
    </dgm:pt>
    <dgm:pt modelId="{8F6F1774-8A6C-4A21-812F-52C4C61C0ED6}" type="pres">
      <dgm:prSet presAssocID="{9190B8BC-FD37-4825-AE30-BC7015712E7B}" presName="linearProcess" presStyleCnt="0"/>
      <dgm:spPr/>
    </dgm:pt>
    <dgm:pt modelId="{74417D9C-0950-4A22-A1E4-F9815DFDEDDA}" type="pres">
      <dgm:prSet presAssocID="{98E65B77-7F4C-4B36-9492-3AA502290E7B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09A6527-9054-446B-93F4-64E7FBACCA0C}" type="pres">
      <dgm:prSet presAssocID="{2A590895-6E04-4E03-ABBF-58DF104C80A9}" presName="sibTrans" presStyleCnt="0"/>
      <dgm:spPr/>
    </dgm:pt>
    <dgm:pt modelId="{241EC520-5765-4B40-91CE-D0ECB308CF56}" type="pres">
      <dgm:prSet presAssocID="{7399CD9E-7697-43AF-98B1-2B03EEC995B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72E0F93-760D-4B51-9F7D-76DAB692B025}" type="pres">
      <dgm:prSet presAssocID="{89EFB248-E50A-487E-A72E-713EFB90EA02}" presName="sibTrans" presStyleCnt="0"/>
      <dgm:spPr/>
    </dgm:pt>
    <dgm:pt modelId="{402516E0-D895-41EB-8FC4-8C00B5AA1321}" type="pres">
      <dgm:prSet presAssocID="{0066499D-A452-42F7-86A5-A603F2E1D54F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B4D042-EF4B-43ED-A105-8006E8B8C8FF}" type="pres">
      <dgm:prSet presAssocID="{E71229ED-423E-4CDA-86A3-B01F2D5DF6F4}" presName="sibTrans" presStyleCnt="0"/>
      <dgm:spPr/>
    </dgm:pt>
    <dgm:pt modelId="{10E91D1B-E34E-4B1D-9376-B1D2D097C3C6}" type="pres">
      <dgm:prSet presAssocID="{A97086AE-ABD7-4865-A26F-9D7C66D9437A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4F5E585-28F3-4923-8701-64C3C3312A3A}" srcId="{9190B8BC-FD37-4825-AE30-BC7015712E7B}" destId="{98E65B77-7F4C-4B36-9492-3AA502290E7B}" srcOrd="0" destOrd="0" parTransId="{FD955352-BC1F-49DF-9741-EB868E396478}" sibTransId="{2A590895-6E04-4E03-ABBF-58DF104C80A9}"/>
    <dgm:cxn modelId="{CF817CDF-B5F1-46D2-A2A3-5C42E506EE9C}" srcId="{9190B8BC-FD37-4825-AE30-BC7015712E7B}" destId="{0066499D-A452-42F7-86A5-A603F2E1D54F}" srcOrd="2" destOrd="0" parTransId="{00E7E5A7-70C0-4E70-8767-B9A7E75D0F31}" sibTransId="{E71229ED-423E-4CDA-86A3-B01F2D5DF6F4}"/>
    <dgm:cxn modelId="{D139879A-2E47-4701-8C0B-87E572CB6C22}" type="presOf" srcId="{7399CD9E-7697-43AF-98B1-2B03EEC995B7}" destId="{241EC520-5765-4B40-91CE-D0ECB308CF56}" srcOrd="0" destOrd="0" presId="urn:microsoft.com/office/officeart/2005/8/layout/hProcess9"/>
    <dgm:cxn modelId="{8F436684-48A9-453C-9623-DFEFE236A727}" type="presOf" srcId="{9190B8BC-FD37-4825-AE30-BC7015712E7B}" destId="{B90342A9-6460-4451-AF27-0B664ADF56D4}" srcOrd="0" destOrd="0" presId="urn:microsoft.com/office/officeart/2005/8/layout/hProcess9"/>
    <dgm:cxn modelId="{0591EBA1-71CF-4CF9-BFA6-5E0D905345A6}" srcId="{9190B8BC-FD37-4825-AE30-BC7015712E7B}" destId="{A97086AE-ABD7-4865-A26F-9D7C66D9437A}" srcOrd="3" destOrd="0" parTransId="{C83C9BCF-DC9B-486F-8D8B-DC7ED3985B96}" sibTransId="{20519454-EAE9-4187-8DB4-A082B66A6CE1}"/>
    <dgm:cxn modelId="{095ED1D8-3A37-4029-96C2-FA1E5AB66F60}" type="presOf" srcId="{0066499D-A452-42F7-86A5-A603F2E1D54F}" destId="{402516E0-D895-41EB-8FC4-8C00B5AA1321}" srcOrd="0" destOrd="0" presId="urn:microsoft.com/office/officeart/2005/8/layout/hProcess9"/>
    <dgm:cxn modelId="{04EF1B4A-73BC-4870-9DFF-AF9D98F26D32}" srcId="{9190B8BC-FD37-4825-AE30-BC7015712E7B}" destId="{7399CD9E-7697-43AF-98B1-2B03EEC995B7}" srcOrd="1" destOrd="0" parTransId="{9D8C324A-A3A6-403C-9CDC-E3FB1C1A6FBE}" sibTransId="{89EFB248-E50A-487E-A72E-713EFB90EA02}"/>
    <dgm:cxn modelId="{4A2F3F05-5CBE-40AA-85CF-69C53C16296D}" type="presOf" srcId="{98E65B77-7F4C-4B36-9492-3AA502290E7B}" destId="{74417D9C-0950-4A22-A1E4-F9815DFDEDDA}" srcOrd="0" destOrd="0" presId="urn:microsoft.com/office/officeart/2005/8/layout/hProcess9"/>
    <dgm:cxn modelId="{D789F6E6-CAB6-4619-B73C-0354049DD880}" type="presOf" srcId="{A97086AE-ABD7-4865-A26F-9D7C66D9437A}" destId="{10E91D1B-E34E-4B1D-9376-B1D2D097C3C6}" srcOrd="0" destOrd="0" presId="urn:microsoft.com/office/officeart/2005/8/layout/hProcess9"/>
    <dgm:cxn modelId="{C0F39CE8-32E0-4A9E-A4CF-83F9D7C4AEB5}" type="presParOf" srcId="{B90342A9-6460-4451-AF27-0B664ADF56D4}" destId="{8A4EC231-914F-400F-8F28-96FF483F379F}" srcOrd="0" destOrd="0" presId="urn:microsoft.com/office/officeart/2005/8/layout/hProcess9"/>
    <dgm:cxn modelId="{DA678328-9594-4E2D-99A9-84267B45C7B1}" type="presParOf" srcId="{B90342A9-6460-4451-AF27-0B664ADF56D4}" destId="{8F6F1774-8A6C-4A21-812F-52C4C61C0ED6}" srcOrd="1" destOrd="0" presId="urn:microsoft.com/office/officeart/2005/8/layout/hProcess9"/>
    <dgm:cxn modelId="{5057D030-3F26-42B3-88E8-CD0AF2E09788}" type="presParOf" srcId="{8F6F1774-8A6C-4A21-812F-52C4C61C0ED6}" destId="{74417D9C-0950-4A22-A1E4-F9815DFDEDDA}" srcOrd="0" destOrd="0" presId="urn:microsoft.com/office/officeart/2005/8/layout/hProcess9"/>
    <dgm:cxn modelId="{06F13F56-E88D-49BE-BCEC-F255E39AB81E}" type="presParOf" srcId="{8F6F1774-8A6C-4A21-812F-52C4C61C0ED6}" destId="{E09A6527-9054-446B-93F4-64E7FBACCA0C}" srcOrd="1" destOrd="0" presId="urn:microsoft.com/office/officeart/2005/8/layout/hProcess9"/>
    <dgm:cxn modelId="{F45F164F-1A78-4429-8C6C-AB2DB8F13B4E}" type="presParOf" srcId="{8F6F1774-8A6C-4A21-812F-52C4C61C0ED6}" destId="{241EC520-5765-4B40-91CE-D0ECB308CF56}" srcOrd="2" destOrd="0" presId="urn:microsoft.com/office/officeart/2005/8/layout/hProcess9"/>
    <dgm:cxn modelId="{5157047A-9FC4-40D5-9F06-D1BA4E148FEB}" type="presParOf" srcId="{8F6F1774-8A6C-4A21-812F-52C4C61C0ED6}" destId="{B72E0F93-760D-4B51-9F7D-76DAB692B025}" srcOrd="3" destOrd="0" presId="urn:microsoft.com/office/officeart/2005/8/layout/hProcess9"/>
    <dgm:cxn modelId="{14BB8D63-829A-432C-A70C-6F4B8890FC8E}" type="presParOf" srcId="{8F6F1774-8A6C-4A21-812F-52C4C61C0ED6}" destId="{402516E0-D895-41EB-8FC4-8C00B5AA1321}" srcOrd="4" destOrd="0" presId="urn:microsoft.com/office/officeart/2005/8/layout/hProcess9"/>
    <dgm:cxn modelId="{0D94A440-E9A5-45C8-8865-304CC8347F41}" type="presParOf" srcId="{8F6F1774-8A6C-4A21-812F-52C4C61C0ED6}" destId="{F9B4D042-EF4B-43ED-A105-8006E8B8C8FF}" srcOrd="5" destOrd="0" presId="urn:microsoft.com/office/officeart/2005/8/layout/hProcess9"/>
    <dgm:cxn modelId="{A0487954-0A79-49E2-ADAE-6FA3ED68E836}" type="presParOf" srcId="{8F6F1774-8A6C-4A21-812F-52C4C61C0ED6}" destId="{10E91D1B-E34E-4B1D-9376-B1D2D097C3C6}" srcOrd="6" destOrd="0" presId="urn:microsoft.com/office/officeart/2005/8/layout/hProcess9"/>
  </dgm:cxnLst>
  <dgm:bg/>
  <dgm:whole>
    <a:effectLst>
      <a:reflection stA="95000" endPos="0" dir="5400000" sy="-100000" algn="bl" rotWithShape="0"/>
    </a:effectLst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4EC231-914F-400F-8F28-96FF483F379F}">
      <dsp:nvSpPr>
        <dsp:cNvPr id="0" name=""/>
        <dsp:cNvSpPr/>
      </dsp:nvSpPr>
      <dsp:spPr>
        <a:xfrm>
          <a:off x="464451" y="0"/>
          <a:ext cx="5263784" cy="3816424"/>
        </a:xfrm>
        <a:prstGeom prst="rightArrow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417D9C-0950-4A22-A1E4-F9815DFDEDDA}">
      <dsp:nvSpPr>
        <dsp:cNvPr id="0" name=""/>
        <dsp:cNvSpPr/>
      </dsp:nvSpPr>
      <dsp:spPr>
        <a:xfrm>
          <a:off x="3099" y="1144927"/>
          <a:ext cx="1490720" cy="1526569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ICNIRP</a:t>
          </a:r>
          <a:endParaRPr lang="pt-BR" sz="1800" kern="1200" dirty="0"/>
        </a:p>
      </dsp:txBody>
      <dsp:txXfrm>
        <a:off x="75870" y="1217698"/>
        <a:ext cx="1345178" cy="1381027"/>
      </dsp:txXfrm>
    </dsp:sp>
    <dsp:sp modelId="{241EC520-5765-4B40-91CE-D0ECB308CF56}">
      <dsp:nvSpPr>
        <dsp:cNvPr id="0" name=""/>
        <dsp:cNvSpPr/>
      </dsp:nvSpPr>
      <dsp:spPr>
        <a:xfrm>
          <a:off x="1568355" y="1144927"/>
          <a:ext cx="1490720" cy="1526569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Organização Mundial da Saúde</a:t>
          </a:r>
          <a:endParaRPr lang="pt-BR" sz="1800" kern="1200" dirty="0"/>
        </a:p>
      </dsp:txBody>
      <dsp:txXfrm>
        <a:off x="1641126" y="1217698"/>
        <a:ext cx="1345178" cy="1381027"/>
      </dsp:txXfrm>
    </dsp:sp>
    <dsp:sp modelId="{402516E0-D895-41EB-8FC4-8C00B5AA1321}">
      <dsp:nvSpPr>
        <dsp:cNvPr id="0" name=""/>
        <dsp:cNvSpPr/>
      </dsp:nvSpPr>
      <dsp:spPr>
        <a:xfrm>
          <a:off x="3133612" y="1144927"/>
          <a:ext cx="1490720" cy="1526569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Lei Federal N° 11.934/2009</a:t>
          </a:r>
          <a:endParaRPr lang="pt-BR" sz="1800" kern="1200" dirty="0"/>
        </a:p>
      </dsp:txBody>
      <dsp:txXfrm>
        <a:off x="3206383" y="1217698"/>
        <a:ext cx="1345178" cy="1381027"/>
      </dsp:txXfrm>
    </dsp:sp>
    <dsp:sp modelId="{10E91D1B-E34E-4B1D-9376-B1D2D097C3C6}">
      <dsp:nvSpPr>
        <dsp:cNvPr id="0" name=""/>
        <dsp:cNvSpPr/>
      </dsp:nvSpPr>
      <dsp:spPr>
        <a:xfrm>
          <a:off x="4698868" y="1144927"/>
          <a:ext cx="1490720" cy="1526569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Resolução Normativa ANEEL N° 398/2010</a:t>
          </a:r>
          <a:endParaRPr lang="pt-BR" sz="1800" kern="1200" dirty="0"/>
        </a:p>
      </dsp:txBody>
      <dsp:txXfrm>
        <a:off x="4771639" y="1217698"/>
        <a:ext cx="1345178" cy="13810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0.30917</cdr:x>
      <cdr:y>0.22032</cdr:y>
    </cdr:from>
    <cdr:to>
      <cdr:x>0.69086</cdr:x>
      <cdr:y>0.285</cdr:y>
    </cdr:to>
    <cdr:sp macro="" textlink="">
      <cdr:nvSpPr>
        <cdr:cNvPr id="7" name="CaixaDeTexto 6"/>
        <cdr:cNvSpPr txBox="1"/>
      </cdr:nvSpPr>
      <cdr:spPr>
        <a:xfrm xmlns:a="http://schemas.openxmlformats.org/drawingml/2006/main">
          <a:off x="5015987" y="1654371"/>
          <a:ext cx="6192635" cy="4856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pt-BR" sz="2400" b="1" dirty="0" smtClean="0">
              <a:solidFill>
                <a:prstClr val="black"/>
              </a:solidFill>
            </a:rPr>
            <a:t>Resultados obtidos</a:t>
          </a:r>
        </a:p>
        <a:p xmlns:a="http://schemas.openxmlformats.org/drawingml/2006/main">
          <a:pPr algn="ctr"/>
          <a:endParaRPr lang="pt-BR" sz="2400" dirty="0"/>
        </a:p>
      </cdr:txBody>
    </cdr:sp>
  </cdr:relSizeAnchor>
  <cdr:relSizeAnchor xmlns:cdr="http://schemas.openxmlformats.org/drawingml/2006/chartDrawing">
    <cdr:from>
      <cdr:x>0.28377</cdr:x>
      <cdr:y>0.28793</cdr:y>
    </cdr:from>
    <cdr:to>
      <cdr:x>0.76733</cdr:x>
      <cdr:y>0.87672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4603929" y="2162004"/>
          <a:ext cx="7845398" cy="442115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0.22417</cdr:x>
      <cdr:y>0.78636</cdr:y>
    </cdr:from>
    <cdr:to>
      <cdr:x>0.31737</cdr:x>
      <cdr:y>0.83777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3636912" y="5904656"/>
          <a:ext cx="1512169" cy="386034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0.68641</cdr:x>
      <cdr:y>0.79595</cdr:y>
    </cdr:from>
    <cdr:to>
      <cdr:x>0.74854</cdr:x>
      <cdr:y>0.85348</cdr:y>
    </cdr:to>
    <cdr:sp macro="" textlink="">
      <cdr:nvSpPr>
        <cdr:cNvPr id="4" name="Retângulo 3"/>
        <cdr:cNvSpPr/>
      </cdr:nvSpPr>
      <cdr:spPr>
        <a:xfrm xmlns:a="http://schemas.openxmlformats.org/drawingml/2006/main">
          <a:off x="11136463" y="5976664"/>
          <a:ext cx="1008112" cy="43204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pt-BR"/>
        </a:p>
      </cdr:txBody>
    </cdr:sp>
  </cdr:relSizeAnchor>
  <cdr:relSizeAnchor xmlns:cdr="http://schemas.openxmlformats.org/drawingml/2006/chartDrawing">
    <cdr:from>
      <cdr:x>0.32247</cdr:x>
      <cdr:y>0.88225</cdr:y>
    </cdr:from>
    <cdr:to>
      <cdr:x>0.67309</cdr:x>
      <cdr:y>0.92061</cdr:y>
    </cdr:to>
    <cdr:sp macro="" textlink="">
      <cdr:nvSpPr>
        <cdr:cNvPr id="5" name="CaixaDeTexto 4"/>
        <cdr:cNvSpPr txBox="1"/>
      </cdr:nvSpPr>
      <cdr:spPr>
        <a:xfrm xmlns:a="http://schemas.openxmlformats.org/drawingml/2006/main">
          <a:off x="5231807" y="6624736"/>
          <a:ext cx="568863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t-BR" sz="1200" b="1" dirty="0" smtClean="0"/>
            <a:t>                                                  </a:t>
          </a:r>
          <a:r>
            <a:rPr lang="pt-BR" sz="1600" b="1" dirty="0" smtClean="0"/>
            <a:t>PONTOS DE MEDIÇÃO</a:t>
          </a:r>
          <a:endParaRPr lang="pt-BR" sz="1600" b="1" dirty="0"/>
        </a:p>
      </cdr:txBody>
    </cdr:sp>
  </cdr:relSizeAnchor>
  <cdr:relSizeAnchor xmlns:cdr="http://schemas.openxmlformats.org/drawingml/2006/chartDrawing">
    <cdr:from>
      <cdr:x>0.68641</cdr:x>
      <cdr:y>0.78636</cdr:y>
    </cdr:from>
    <cdr:to>
      <cdr:x>0.76186</cdr:x>
      <cdr:y>0.85348</cdr:y>
    </cdr:to>
    <cdr:sp macro="" textlink="">
      <cdr:nvSpPr>
        <cdr:cNvPr id="6" name="Retângulo 5"/>
        <cdr:cNvSpPr/>
      </cdr:nvSpPr>
      <cdr:spPr>
        <a:xfrm xmlns:a="http://schemas.openxmlformats.org/drawingml/2006/main">
          <a:off x="11136463" y="5904656"/>
          <a:ext cx="1224135" cy="5040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pt-B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88" cy="496648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817" y="0"/>
            <a:ext cx="2946288" cy="496648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>
              <a:defRPr sz="1200"/>
            </a:lvl1pPr>
          </a:lstStyle>
          <a:p>
            <a:fld id="{0DD14A12-C2C2-41C3-8B5F-86435185FBE2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1" y="9428414"/>
            <a:ext cx="2946288" cy="496648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817" y="9428414"/>
            <a:ext cx="2946288" cy="496648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>
              <a:defRPr sz="1200"/>
            </a:lvl1pPr>
          </a:lstStyle>
          <a:p>
            <a:fld id="{01271707-EED5-4DD5-A7D4-C051748544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6591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88" cy="496648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817" y="0"/>
            <a:ext cx="2946288" cy="496648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>
              <a:defRPr sz="1200"/>
            </a:lvl1pPr>
          </a:lstStyle>
          <a:p>
            <a:fld id="{B627E56E-3BD1-491B-88EF-FD408D635665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90" tIns="45345" rIns="90690" bIns="45345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0396" y="4715785"/>
            <a:ext cx="5436883" cy="4466671"/>
          </a:xfrm>
          <a:prstGeom prst="rect">
            <a:avLst/>
          </a:prstGeom>
        </p:spPr>
        <p:txBody>
          <a:bodyPr vert="horz" lIns="90690" tIns="45345" rIns="90690" bIns="45345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428414"/>
            <a:ext cx="2946288" cy="496648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817" y="9428414"/>
            <a:ext cx="2946288" cy="496648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>
              <a:defRPr sz="1200"/>
            </a:lvl1pPr>
          </a:lstStyle>
          <a:p>
            <a:fld id="{C3994D12-F0E5-455A-81C0-6CF64AF132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0042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94D12-F0E5-455A-81C0-6CF64AF132C8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1385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94D12-F0E5-455A-81C0-6CF64AF132C8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1385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94D12-F0E5-455A-81C0-6CF64AF132C8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5101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0202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14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19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252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21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65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14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408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560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052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008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FDCE0-0BA7-439B-A3B2-CBE2B1A96AA7}" type="datetimeFigureOut">
              <a:rPr lang="pt-BR" smtClean="0"/>
              <a:t>11/10/2013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BCA63-36AD-41A1-8928-727F5B9E9E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808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528" y="1916832"/>
            <a:ext cx="849694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DISPOSITIVO DE MITIGAÇÃO DE EMISSÃO DE CAMPO ELÉTRICO OBJETIVANDO O ATENDIMENTO A RESOLUÇÃO 398/2010 DA ANEEL E AS MELHORES PRÁTICAS NA GESTÃO DE ATIVOS.</a:t>
            </a:r>
            <a:endParaRPr lang="pt-BR" dirty="0" smtClean="0"/>
          </a:p>
          <a:p>
            <a:r>
              <a:rPr lang="pt-BR" b="1" dirty="0" smtClean="0"/>
              <a:t> </a:t>
            </a:r>
            <a:endParaRPr lang="pt-BR" dirty="0" smtClean="0"/>
          </a:p>
          <a:p>
            <a:r>
              <a:rPr lang="pt-BR" b="1" dirty="0" smtClean="0"/>
              <a:t> </a:t>
            </a:r>
            <a:endParaRPr lang="pt-BR" dirty="0" smtClean="0"/>
          </a:p>
          <a:p>
            <a:r>
              <a:rPr lang="pt-BR" b="1" dirty="0" smtClean="0"/>
              <a:t>       Carlos Eduardo de Azevedo Dantas                Márcio Antonio de Castro Souza                  </a:t>
            </a:r>
            <a:endParaRPr lang="pt-BR" dirty="0" smtClean="0"/>
          </a:p>
          <a:p>
            <a:r>
              <a:rPr lang="pt-BR" b="1" dirty="0" smtClean="0"/>
              <a:t>             </a:t>
            </a:r>
            <a:r>
              <a:rPr lang="en-US" b="1" dirty="0" smtClean="0"/>
              <a:t>State Grid Brazil Holding S.A.                          </a:t>
            </a:r>
            <a:r>
              <a:rPr lang="pt-BR" b="1" dirty="0" smtClean="0"/>
              <a:t>State Grid </a:t>
            </a:r>
            <a:r>
              <a:rPr lang="pt-BR" b="1" dirty="0" err="1" smtClean="0"/>
              <a:t>Brazil</a:t>
            </a:r>
            <a:r>
              <a:rPr lang="pt-BR" b="1" dirty="0" smtClean="0"/>
              <a:t> Holding S.A.  </a:t>
            </a:r>
          </a:p>
          <a:p>
            <a:endParaRPr lang="pt-BR" sz="1600" b="1" dirty="0"/>
          </a:p>
          <a:p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598556"/>
            <a:ext cx="2736304" cy="830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9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275198" y="1158877"/>
            <a:ext cx="850926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Nas </a:t>
            </a:r>
            <a:r>
              <a:rPr lang="pt-BR" sz="2400" b="1" dirty="0" smtClean="0"/>
              <a:t>Subestações:</a:t>
            </a:r>
            <a:endParaRPr lang="pt-BR" sz="2400" b="1" dirty="0"/>
          </a:p>
          <a:p>
            <a:r>
              <a:rPr lang="pt-BR" b="1" dirty="0"/>
              <a:t> - </a:t>
            </a:r>
            <a:r>
              <a:rPr lang="pt-BR" b="1" dirty="0" smtClean="0"/>
              <a:t>Com </a:t>
            </a:r>
            <a:r>
              <a:rPr lang="pt-BR" b="1" dirty="0"/>
              <a:t>a adoção do </a:t>
            </a:r>
            <a:r>
              <a:rPr lang="pt-BR" b="1" dirty="0" smtClean="0"/>
              <a:t>fator multiplicador </a:t>
            </a:r>
            <a:r>
              <a:rPr lang="pt-BR" b="1" dirty="0"/>
              <a:t>2 nos critérios de avaliação dos resultados, </a:t>
            </a:r>
            <a:r>
              <a:rPr lang="pt-BR" b="1" dirty="0" smtClean="0"/>
              <a:t>foi detectado que apenas em alguns pontos específicos ocorreram tais violações.</a:t>
            </a:r>
            <a:endParaRPr lang="pt-BR" sz="1600" b="1" dirty="0"/>
          </a:p>
          <a:p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pic>
        <p:nvPicPr>
          <p:cNvPr id="8194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45" y="2276872"/>
            <a:ext cx="8708400" cy="35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lipse 4"/>
          <p:cNvSpPr/>
          <p:nvPr/>
        </p:nvSpPr>
        <p:spPr>
          <a:xfrm>
            <a:off x="899592" y="6222260"/>
            <a:ext cx="180020" cy="1691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/>
          <p:cNvSpPr/>
          <p:nvPr/>
        </p:nvSpPr>
        <p:spPr>
          <a:xfrm>
            <a:off x="6534218" y="6193378"/>
            <a:ext cx="180020" cy="16916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1079612" y="6093296"/>
            <a:ext cx="2268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Pontos de violação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3672440" y="6124600"/>
            <a:ext cx="2643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Pontos de Conformidade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733593" y="6119808"/>
            <a:ext cx="2268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Público em geral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004048" y="5003417"/>
            <a:ext cx="1831902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pt-BR" sz="900" b="1" dirty="0" smtClean="0">
                <a:solidFill>
                  <a:schemeClr val="bg1"/>
                </a:solidFill>
              </a:rPr>
              <a:t>Ponto de referência geométrica</a:t>
            </a:r>
            <a:endParaRPr lang="pt-BR" sz="900" b="1" dirty="0">
              <a:solidFill>
                <a:schemeClr val="bg1"/>
              </a:solidFill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3468182" y="6224682"/>
            <a:ext cx="180020" cy="1691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324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528" y="1052736"/>
            <a:ext cx="849694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600" b="1" dirty="0"/>
          </a:p>
          <a:p>
            <a:pPr lvl="0" algn="just"/>
            <a:r>
              <a:rPr lang="pt-BR" sz="2400" b="1" dirty="0" smtClean="0">
                <a:solidFill>
                  <a:prstClr val="black"/>
                </a:solidFill>
              </a:rPr>
              <a:t>Os locais onde ocorreram as violações foram sobre as plataformas de acesso aos armários dos disjuntores.</a:t>
            </a:r>
            <a:endParaRPr lang="pt-BR" sz="2400" b="1" dirty="0">
              <a:solidFill>
                <a:prstClr val="black"/>
              </a:solidFill>
            </a:endParaRPr>
          </a:p>
          <a:p>
            <a:pPr lvl="0"/>
            <a:r>
              <a:rPr lang="pt-BR" b="1" dirty="0">
                <a:solidFill>
                  <a:prstClr val="black"/>
                </a:solidFill>
              </a:rPr>
              <a:t> </a:t>
            </a:r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pic>
        <p:nvPicPr>
          <p:cNvPr id="5122" name="Picture 2" descr="C:\Dantas State\Seminário SPTEE\Fotos da Instalação do dispositivo\DSC044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32" y="2924693"/>
            <a:ext cx="2664000" cy="3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92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528" y="1052736"/>
            <a:ext cx="849694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600" b="1" dirty="0"/>
          </a:p>
          <a:p>
            <a:pPr lvl="0" algn="just"/>
            <a:r>
              <a:rPr lang="pt-BR" sz="2400" b="1" dirty="0" smtClean="0">
                <a:solidFill>
                  <a:prstClr val="black"/>
                </a:solidFill>
              </a:rPr>
              <a:t>Os locais onde ocorreram as violações foram sobre as plataformas de acesso aos armários dos disjuntores.</a:t>
            </a:r>
            <a:endParaRPr lang="pt-BR" sz="2400" b="1" dirty="0">
              <a:solidFill>
                <a:prstClr val="black"/>
              </a:solidFill>
            </a:endParaRPr>
          </a:p>
          <a:p>
            <a:pPr lvl="0"/>
            <a:r>
              <a:rPr lang="pt-BR" b="1" dirty="0">
                <a:solidFill>
                  <a:prstClr val="black"/>
                </a:solidFill>
              </a:rPr>
              <a:t> </a:t>
            </a:r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pic>
        <p:nvPicPr>
          <p:cNvPr id="5122" name="Picture 2" descr="C:\Dantas State\Seminário SPTEE\Fotos da Instalação do dispositivo\DSC044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32" y="2924693"/>
            <a:ext cx="2664000" cy="3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563888" y="3010912"/>
            <a:ext cx="504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Por que não retirar esta plataforma?</a:t>
            </a:r>
          </a:p>
          <a:p>
            <a:pPr algn="just"/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5847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528" y="1052736"/>
            <a:ext cx="849694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600" b="1" dirty="0"/>
          </a:p>
          <a:p>
            <a:pPr lvl="0" algn="just"/>
            <a:r>
              <a:rPr lang="pt-BR" sz="2400" b="1" dirty="0" smtClean="0">
                <a:solidFill>
                  <a:prstClr val="black"/>
                </a:solidFill>
              </a:rPr>
              <a:t>Os locais onde ocorreram as violações foram sobre as plataformas de acesso aos armários dos disjuntores.</a:t>
            </a:r>
            <a:endParaRPr lang="pt-BR" sz="2400" b="1" dirty="0">
              <a:solidFill>
                <a:prstClr val="black"/>
              </a:solidFill>
            </a:endParaRPr>
          </a:p>
          <a:p>
            <a:pPr lvl="0"/>
            <a:r>
              <a:rPr lang="pt-BR" b="1" dirty="0">
                <a:solidFill>
                  <a:prstClr val="black"/>
                </a:solidFill>
              </a:rPr>
              <a:t> </a:t>
            </a:r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pic>
        <p:nvPicPr>
          <p:cNvPr id="5122" name="Picture 2" descr="C:\Dantas State\Seminário SPTEE\Fotos da Instalação do dispositivo\DSC044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32" y="2924693"/>
            <a:ext cx="2664000" cy="3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563888" y="3010912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Por que não retirar esta plataforma?</a:t>
            </a:r>
          </a:p>
          <a:p>
            <a:pPr algn="just"/>
            <a:endParaRPr lang="pt-BR" sz="2400" b="1" dirty="0" smtClean="0"/>
          </a:p>
          <a:p>
            <a:r>
              <a:rPr lang="pt-BR" sz="2400" b="1" dirty="0"/>
              <a:t>Por que não vedar o acesso?</a:t>
            </a:r>
          </a:p>
        </p:txBody>
      </p:sp>
    </p:spTree>
    <p:extLst>
      <p:ext uri="{BB962C8B-B14F-4D97-AF65-F5344CB8AC3E}">
        <p14:creationId xmlns:p14="http://schemas.microsoft.com/office/powerpoint/2010/main" val="345820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157807" y="1133475"/>
            <a:ext cx="849694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600" b="1" dirty="0"/>
          </a:p>
          <a:p>
            <a:pPr lvl="0" algn="just"/>
            <a:r>
              <a:rPr lang="pt-BR" sz="2400" b="1" dirty="0" smtClean="0">
                <a:solidFill>
                  <a:prstClr val="black"/>
                </a:solidFill>
              </a:rPr>
              <a:t>Técnicas Preditivas de Monitoramento:</a:t>
            </a:r>
          </a:p>
          <a:p>
            <a:pPr lvl="0" algn="just"/>
            <a:endParaRPr lang="pt-BR" b="1" dirty="0">
              <a:solidFill>
                <a:prstClr val="black"/>
              </a:solidFill>
            </a:endParaRP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 -  Realizar </a:t>
            </a:r>
            <a:r>
              <a:rPr lang="pt-BR" b="1" dirty="0">
                <a:solidFill>
                  <a:prstClr val="black"/>
                </a:solidFill>
              </a:rPr>
              <a:t>leitura da pressão de Gás SF6; </a:t>
            </a: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 -  Assegurar </a:t>
            </a:r>
            <a:r>
              <a:rPr lang="pt-BR" b="1" dirty="0">
                <a:solidFill>
                  <a:prstClr val="black"/>
                </a:solidFill>
              </a:rPr>
              <a:t>a limpeza onde for possível; </a:t>
            </a: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 - Verificar </a:t>
            </a:r>
            <a:r>
              <a:rPr lang="pt-BR" b="1" dirty="0">
                <a:solidFill>
                  <a:prstClr val="black"/>
                </a:solidFill>
              </a:rPr>
              <a:t>estado da pintura e presença de oxidação nas partes componentes do equipamento; </a:t>
            </a: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 -   Verificar estado  </a:t>
            </a:r>
            <a:r>
              <a:rPr lang="pt-BR" b="1" dirty="0">
                <a:solidFill>
                  <a:prstClr val="black"/>
                </a:solidFill>
              </a:rPr>
              <a:t>dos elementos de identificação; </a:t>
            </a: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 -  Verificar  estado  dos  elementos  internos/cabos terminais/fechaduras/juntas dos </a:t>
            </a:r>
            <a:r>
              <a:rPr lang="pt-BR" b="1" dirty="0">
                <a:solidFill>
                  <a:prstClr val="black"/>
                </a:solidFill>
              </a:rPr>
              <a:t>painéis e cubículos</a:t>
            </a: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 -   Verificar </a:t>
            </a:r>
            <a:r>
              <a:rPr lang="pt-BR" b="1" dirty="0">
                <a:solidFill>
                  <a:prstClr val="black"/>
                </a:solidFill>
              </a:rPr>
              <a:t>estado físico das bobinas de fechamento e abertura do disjuntor; </a:t>
            </a: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 - Verificar funcionamento do resistor de </a:t>
            </a:r>
            <a:r>
              <a:rPr lang="pt-BR" b="1" dirty="0">
                <a:solidFill>
                  <a:prstClr val="black"/>
                </a:solidFill>
              </a:rPr>
              <a:t>aquecimento e </a:t>
            </a:r>
            <a:r>
              <a:rPr lang="pt-BR" b="1" dirty="0" smtClean="0">
                <a:solidFill>
                  <a:prstClr val="black"/>
                </a:solidFill>
              </a:rPr>
              <a:t>iluminação interna </a:t>
            </a:r>
            <a:r>
              <a:rPr lang="pt-BR" b="1" dirty="0">
                <a:solidFill>
                  <a:prstClr val="black"/>
                </a:solidFill>
              </a:rPr>
              <a:t>dos cubículos; </a:t>
            </a:r>
          </a:p>
          <a:p>
            <a:pPr algn="just"/>
            <a:r>
              <a:rPr lang="pt-BR" b="1" dirty="0">
                <a:solidFill>
                  <a:prstClr val="black"/>
                </a:solidFill>
              </a:rPr>
              <a:t> </a:t>
            </a:r>
            <a:r>
              <a:rPr lang="pt-BR" b="1" dirty="0" smtClean="0">
                <a:solidFill>
                  <a:prstClr val="black"/>
                </a:solidFill>
              </a:rPr>
              <a:t>- Verificar  circuito  auxiliar </a:t>
            </a:r>
            <a:r>
              <a:rPr lang="pt-BR" b="1" dirty="0">
                <a:solidFill>
                  <a:prstClr val="black"/>
                </a:solidFill>
              </a:rPr>
              <a:t>e </a:t>
            </a:r>
            <a:r>
              <a:rPr lang="pt-BR" b="1" dirty="0" smtClean="0">
                <a:solidFill>
                  <a:prstClr val="black"/>
                </a:solidFill>
              </a:rPr>
              <a:t>ligações terminais  quanto  </a:t>
            </a:r>
            <a:r>
              <a:rPr lang="pt-BR" b="1" dirty="0">
                <a:solidFill>
                  <a:prstClr val="black"/>
                </a:solidFill>
              </a:rPr>
              <a:t>à </a:t>
            </a:r>
            <a:r>
              <a:rPr lang="pt-BR" b="1" dirty="0" smtClean="0">
                <a:solidFill>
                  <a:prstClr val="black"/>
                </a:solidFill>
              </a:rPr>
              <a:t> oxidação/falta </a:t>
            </a:r>
            <a:r>
              <a:rPr lang="pt-BR" b="1" dirty="0">
                <a:solidFill>
                  <a:prstClr val="black"/>
                </a:solidFill>
              </a:rPr>
              <a:t>parafuso/trincas em conectores; </a:t>
            </a: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 -  Verificar </a:t>
            </a:r>
            <a:r>
              <a:rPr lang="pt-BR" b="1" dirty="0">
                <a:solidFill>
                  <a:prstClr val="black"/>
                </a:solidFill>
              </a:rPr>
              <a:t>funcionamento do sistema de </a:t>
            </a:r>
            <a:r>
              <a:rPr lang="pt-BR" b="1" dirty="0" smtClean="0">
                <a:solidFill>
                  <a:prstClr val="black"/>
                </a:solidFill>
              </a:rPr>
              <a:t>aquecimento (</a:t>
            </a:r>
            <a:r>
              <a:rPr lang="pt-BR" b="1" dirty="0" err="1" smtClean="0">
                <a:solidFill>
                  <a:prstClr val="black"/>
                </a:solidFill>
              </a:rPr>
              <a:t>anti-condensação</a:t>
            </a:r>
            <a:r>
              <a:rPr lang="pt-BR" b="1" dirty="0" smtClean="0">
                <a:solidFill>
                  <a:prstClr val="black"/>
                </a:solidFill>
              </a:rPr>
              <a:t>);</a:t>
            </a:r>
            <a:endParaRPr lang="pt-BR" b="1" dirty="0">
              <a:solidFill>
                <a:prstClr val="black"/>
              </a:solidFill>
            </a:endParaRP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 -  Realizar </a:t>
            </a:r>
            <a:r>
              <a:rPr lang="pt-BR" b="1" dirty="0">
                <a:solidFill>
                  <a:prstClr val="black"/>
                </a:solidFill>
              </a:rPr>
              <a:t>inspeção visual nas </a:t>
            </a:r>
            <a:r>
              <a:rPr lang="pt-BR" b="1" dirty="0" smtClean="0">
                <a:solidFill>
                  <a:prstClr val="black"/>
                </a:solidFill>
              </a:rPr>
              <a:t>molas  </a:t>
            </a:r>
            <a:r>
              <a:rPr lang="pt-BR" b="1" dirty="0">
                <a:solidFill>
                  <a:prstClr val="black"/>
                </a:solidFill>
              </a:rPr>
              <a:t>de acionamento e verificar o seu carregamento</a:t>
            </a:r>
            <a:r>
              <a:rPr lang="pt-BR" b="1" dirty="0" smtClean="0">
                <a:solidFill>
                  <a:prstClr val="black"/>
                </a:solidFill>
              </a:rPr>
              <a:t>;</a:t>
            </a: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 - Verificar </a:t>
            </a:r>
            <a:r>
              <a:rPr lang="pt-BR" b="1" dirty="0">
                <a:solidFill>
                  <a:prstClr val="black"/>
                </a:solidFill>
              </a:rPr>
              <a:t>lubrificação do sistema de transmissão entre o motor e a mola de fechamento;</a:t>
            </a: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 -  Verificar </a:t>
            </a:r>
            <a:r>
              <a:rPr lang="pt-BR" b="1" dirty="0">
                <a:solidFill>
                  <a:prstClr val="black"/>
                </a:solidFill>
              </a:rPr>
              <a:t>nível de óleo da caixa de engrenagem do comando à mola. </a:t>
            </a:r>
          </a:p>
          <a:p>
            <a:pPr lvl="0"/>
            <a:r>
              <a:rPr lang="pt-BR" b="1" dirty="0" smtClean="0">
                <a:solidFill>
                  <a:prstClr val="black"/>
                </a:solidFill>
              </a:rPr>
              <a:t> </a:t>
            </a:r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6427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157807" y="1352075"/>
            <a:ext cx="8496943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pt-BR" sz="2400" b="1" dirty="0" smtClean="0">
                <a:solidFill>
                  <a:prstClr val="black"/>
                </a:solidFill>
              </a:rPr>
              <a:t>Problemas </a:t>
            </a:r>
            <a:r>
              <a:rPr lang="pt-BR" sz="2400" b="1" dirty="0">
                <a:solidFill>
                  <a:prstClr val="black"/>
                </a:solidFill>
              </a:rPr>
              <a:t>já detectados em disjuntores utilizando esta técnica de manutenção preditiva</a:t>
            </a:r>
            <a:r>
              <a:rPr lang="pt-BR" sz="2400" b="1" dirty="0" smtClean="0">
                <a:solidFill>
                  <a:prstClr val="black"/>
                </a:solidFill>
              </a:rPr>
              <a:t>:</a:t>
            </a:r>
          </a:p>
          <a:p>
            <a:pPr lvl="0" algn="just"/>
            <a:endParaRPr lang="pt-BR" b="1" dirty="0">
              <a:solidFill>
                <a:prstClr val="black"/>
              </a:solidFill>
            </a:endParaRPr>
          </a:p>
          <a:p>
            <a:pPr lvl="0" algn="just"/>
            <a:r>
              <a:rPr lang="pt-BR" b="1" dirty="0" smtClean="0">
                <a:solidFill>
                  <a:prstClr val="black"/>
                </a:solidFill>
              </a:rPr>
              <a:t> -  Parafusos </a:t>
            </a:r>
            <a:r>
              <a:rPr lang="pt-BR" b="1" dirty="0">
                <a:solidFill>
                  <a:prstClr val="black"/>
                </a:solidFill>
              </a:rPr>
              <a:t>do mecanismo operacional soltos ou quebrados;</a:t>
            </a:r>
          </a:p>
          <a:p>
            <a:pPr lvl="0" algn="just"/>
            <a:r>
              <a:rPr lang="pt-BR" b="1" dirty="0" smtClean="0">
                <a:solidFill>
                  <a:prstClr val="black"/>
                </a:solidFill>
              </a:rPr>
              <a:t> - Bobinas </a:t>
            </a:r>
            <a:r>
              <a:rPr lang="pt-BR" b="1" dirty="0">
                <a:solidFill>
                  <a:prstClr val="black"/>
                </a:solidFill>
              </a:rPr>
              <a:t>de abertura mal fixadas ou soltas em função do </a:t>
            </a:r>
            <a:r>
              <a:rPr lang="pt-BR" b="1" dirty="0" err="1">
                <a:solidFill>
                  <a:prstClr val="black"/>
                </a:solidFill>
              </a:rPr>
              <a:t>despredimento</a:t>
            </a:r>
            <a:r>
              <a:rPr lang="pt-BR" b="1" dirty="0">
                <a:solidFill>
                  <a:prstClr val="black"/>
                </a:solidFill>
              </a:rPr>
              <a:t> de seus parafusos de fixação;</a:t>
            </a:r>
          </a:p>
          <a:p>
            <a:pPr lvl="0" algn="just"/>
            <a:r>
              <a:rPr lang="pt-BR" b="1" dirty="0" smtClean="0">
                <a:solidFill>
                  <a:prstClr val="black"/>
                </a:solidFill>
              </a:rPr>
              <a:t> -  Pequenos </a:t>
            </a:r>
            <a:r>
              <a:rPr lang="pt-BR" b="1" dirty="0">
                <a:solidFill>
                  <a:prstClr val="black"/>
                </a:solidFill>
              </a:rPr>
              <a:t>vazamentos de Gás SF6;</a:t>
            </a:r>
          </a:p>
          <a:p>
            <a:pPr lvl="0" algn="just"/>
            <a:r>
              <a:rPr lang="pt-BR" b="1" dirty="0" smtClean="0">
                <a:solidFill>
                  <a:prstClr val="black"/>
                </a:solidFill>
              </a:rPr>
              <a:t> -  Mal </a:t>
            </a:r>
            <a:r>
              <a:rPr lang="pt-BR" b="1" dirty="0">
                <a:solidFill>
                  <a:prstClr val="black"/>
                </a:solidFill>
              </a:rPr>
              <a:t>conexão e falha no isolamento n</a:t>
            </a:r>
            <a:r>
              <a:rPr lang="pt-BR" b="1" dirty="0" smtClean="0">
                <a:solidFill>
                  <a:prstClr val="black"/>
                </a:solidFill>
              </a:rPr>
              <a:t>a fiação do circuito de controle.</a:t>
            </a:r>
            <a:endParaRPr lang="pt-BR" b="1" dirty="0">
              <a:solidFill>
                <a:prstClr val="black"/>
              </a:solidFill>
            </a:endParaRPr>
          </a:p>
          <a:p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80000"/>
            <a:ext cx="1425352" cy="1069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660" y="3870522"/>
            <a:ext cx="1512168" cy="113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920132"/>
            <a:ext cx="1549710" cy="1162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385578"/>
            <a:ext cx="1494852" cy="113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614507"/>
            <a:ext cx="1510385" cy="2021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237" y="5268973"/>
            <a:ext cx="1712902" cy="128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743" y="5112212"/>
            <a:ext cx="1504007" cy="1597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685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157807" y="1199603"/>
            <a:ext cx="84969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600" b="1" dirty="0"/>
          </a:p>
          <a:p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pic>
        <p:nvPicPr>
          <p:cNvPr id="4098" name="Picture 2" descr="https://encrypted-tbn2.gstatic.com/images?q=tbn:ANd9GcSzeHkP5l7G7YHXRl0YaXT9k04CZ_W4fYn78Q1KVJOKrDjhhLVWX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28" y="2996952"/>
            <a:ext cx="1779939" cy="186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467544" y="1318141"/>
            <a:ext cx="8018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prstClr val="black"/>
                </a:solidFill>
              </a:rPr>
              <a:t>Caso estes problemas</a:t>
            </a:r>
            <a:r>
              <a:rPr lang="pt-BR" sz="2400" dirty="0" smtClean="0"/>
              <a:t> </a:t>
            </a:r>
            <a:r>
              <a:rPr lang="pt-BR" sz="2400" b="1" dirty="0">
                <a:solidFill>
                  <a:prstClr val="black"/>
                </a:solidFill>
              </a:rPr>
              <a:t>não fossem </a:t>
            </a:r>
            <a:r>
              <a:rPr lang="pt-BR" sz="2400" b="1" dirty="0" smtClean="0">
                <a:solidFill>
                  <a:prstClr val="black"/>
                </a:solidFill>
              </a:rPr>
              <a:t>detectados em seu estágio inicial, poderiam ter ocorrido:</a:t>
            </a:r>
            <a:endParaRPr lang="pt-BR" sz="2400" b="1" dirty="0">
              <a:solidFill>
                <a:prstClr val="black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479555" y="2132856"/>
            <a:ext cx="58326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- </a:t>
            </a:r>
            <a:r>
              <a:rPr lang="pt-BR" b="1" dirty="0" smtClean="0">
                <a:solidFill>
                  <a:prstClr val="black"/>
                </a:solidFill>
              </a:rPr>
              <a:t>Danos </a:t>
            </a:r>
            <a:r>
              <a:rPr lang="pt-BR" b="1" dirty="0">
                <a:solidFill>
                  <a:prstClr val="black"/>
                </a:solidFill>
              </a:rPr>
              <a:t>severos ou perda do </a:t>
            </a:r>
            <a:r>
              <a:rPr lang="pt-BR" b="1" dirty="0" smtClean="0">
                <a:solidFill>
                  <a:prstClr val="black"/>
                </a:solidFill>
              </a:rPr>
              <a:t>disjuntor</a:t>
            </a:r>
          </a:p>
          <a:p>
            <a:pPr algn="just"/>
            <a:endParaRPr lang="pt-BR" b="1" dirty="0">
              <a:solidFill>
                <a:prstClr val="black"/>
              </a:solidFill>
            </a:endParaRP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- Danos </a:t>
            </a:r>
            <a:r>
              <a:rPr lang="pt-BR" b="1" dirty="0">
                <a:solidFill>
                  <a:prstClr val="black"/>
                </a:solidFill>
              </a:rPr>
              <a:t>severos ou perda </a:t>
            </a:r>
            <a:r>
              <a:rPr lang="pt-BR" b="1" dirty="0" smtClean="0">
                <a:solidFill>
                  <a:prstClr val="black"/>
                </a:solidFill>
              </a:rPr>
              <a:t>do </a:t>
            </a:r>
            <a:r>
              <a:rPr lang="pt-BR" b="1" dirty="0">
                <a:solidFill>
                  <a:prstClr val="black"/>
                </a:solidFill>
              </a:rPr>
              <a:t>equipamento </a:t>
            </a:r>
            <a:r>
              <a:rPr lang="pt-BR" b="1" dirty="0" smtClean="0">
                <a:solidFill>
                  <a:prstClr val="black"/>
                </a:solidFill>
              </a:rPr>
              <a:t>ao qual </a:t>
            </a:r>
            <a:r>
              <a:rPr lang="pt-BR" b="1" dirty="0">
                <a:solidFill>
                  <a:prstClr val="black"/>
                </a:solidFill>
              </a:rPr>
              <a:t>ele está destinado a </a:t>
            </a:r>
            <a:r>
              <a:rPr lang="pt-BR" b="1" dirty="0" smtClean="0">
                <a:solidFill>
                  <a:prstClr val="black"/>
                </a:solidFill>
              </a:rPr>
              <a:t>proteger</a:t>
            </a:r>
          </a:p>
          <a:p>
            <a:pPr algn="just"/>
            <a:endParaRPr lang="pt-BR" b="1" dirty="0">
              <a:solidFill>
                <a:prstClr val="black"/>
              </a:solidFill>
            </a:endParaRP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- Parada </a:t>
            </a:r>
            <a:r>
              <a:rPr lang="pt-BR" b="1" dirty="0">
                <a:solidFill>
                  <a:prstClr val="black"/>
                </a:solidFill>
              </a:rPr>
              <a:t>emergencial, onerando ainda mais a empresa em função destas serem contabilizadas pelo fator multiplicador K150, e não o </a:t>
            </a:r>
            <a:r>
              <a:rPr lang="pt-BR" b="1" dirty="0" smtClean="0">
                <a:solidFill>
                  <a:prstClr val="black"/>
                </a:solidFill>
              </a:rPr>
              <a:t>K10 </a:t>
            </a:r>
            <a:r>
              <a:rPr lang="pt-BR" b="1" dirty="0">
                <a:solidFill>
                  <a:prstClr val="black"/>
                </a:solidFill>
              </a:rPr>
              <a:t>aplicados em intervenções </a:t>
            </a:r>
            <a:r>
              <a:rPr lang="pt-BR" b="1" dirty="0" smtClean="0">
                <a:solidFill>
                  <a:prstClr val="black"/>
                </a:solidFill>
              </a:rPr>
              <a:t>programadas</a:t>
            </a:r>
          </a:p>
          <a:p>
            <a:pPr algn="just"/>
            <a:endParaRPr lang="pt-BR" b="1" dirty="0">
              <a:solidFill>
                <a:prstClr val="black"/>
              </a:solidFill>
            </a:endParaRP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- A área </a:t>
            </a:r>
            <a:r>
              <a:rPr lang="pt-BR" b="1" dirty="0">
                <a:solidFill>
                  <a:prstClr val="black"/>
                </a:solidFill>
              </a:rPr>
              <a:t>de </a:t>
            </a:r>
            <a:r>
              <a:rPr lang="pt-BR" b="1" dirty="0" smtClean="0">
                <a:solidFill>
                  <a:prstClr val="black"/>
                </a:solidFill>
              </a:rPr>
              <a:t>extinção da falha poderá ser </a:t>
            </a:r>
            <a:r>
              <a:rPr lang="pt-BR" b="1" dirty="0">
                <a:solidFill>
                  <a:prstClr val="black"/>
                </a:solidFill>
              </a:rPr>
              <a:t>mais abrangente, pois outros equipamentos terão que atuar para sanar o problema</a:t>
            </a:r>
            <a:r>
              <a:rPr lang="pt-BR" b="1" dirty="0" smtClean="0">
                <a:solidFill>
                  <a:prstClr val="black"/>
                </a:solidFill>
              </a:rPr>
              <a:t>.</a:t>
            </a:r>
          </a:p>
          <a:p>
            <a:pPr algn="just"/>
            <a:endParaRPr lang="pt-BR" b="1" dirty="0">
              <a:solidFill>
                <a:prstClr val="black"/>
              </a:solidFill>
            </a:endParaRPr>
          </a:p>
          <a:p>
            <a:pPr algn="just"/>
            <a:r>
              <a:rPr lang="pt-BR" b="1" dirty="0" smtClean="0">
                <a:solidFill>
                  <a:prstClr val="black"/>
                </a:solidFill>
              </a:rPr>
              <a:t>- Prejuízo </a:t>
            </a:r>
            <a:r>
              <a:rPr lang="pt-BR" b="1" dirty="0">
                <a:solidFill>
                  <a:prstClr val="black"/>
                </a:solidFill>
              </a:rPr>
              <a:t>a imagem da empresa</a:t>
            </a:r>
          </a:p>
        </p:txBody>
      </p:sp>
    </p:spTree>
    <p:extLst>
      <p:ext uri="{BB962C8B-B14F-4D97-AF65-F5344CB8AC3E}">
        <p14:creationId xmlns:p14="http://schemas.microsoft.com/office/powerpoint/2010/main" val="232985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91834" y="1484782"/>
            <a:ext cx="84969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t-BR" b="1" dirty="0"/>
              <a:t>DESENVOLVIMENTO DO DISPOSITIVO</a:t>
            </a:r>
          </a:p>
          <a:p>
            <a:endParaRPr lang="pt-BR" sz="1600" b="1" dirty="0"/>
          </a:p>
          <a:p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pic>
        <p:nvPicPr>
          <p:cNvPr id="3075" name="Picture 3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578" y="2186674"/>
            <a:ext cx="5767200" cy="40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16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91834" y="1484782"/>
            <a:ext cx="84969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t-BR" b="1" dirty="0"/>
              <a:t>DESENVOLVIMENTO DO DISPOSITIVO</a:t>
            </a:r>
          </a:p>
          <a:p>
            <a:endParaRPr lang="pt-BR" sz="1600" b="1" dirty="0"/>
          </a:p>
          <a:p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156" y="2177279"/>
            <a:ext cx="5768044" cy="404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10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229749" y="1146350"/>
            <a:ext cx="849694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Instalação e Medições para análise da eficiência do projeto</a:t>
            </a:r>
            <a:endParaRPr lang="pt-BR" sz="2400" b="1" dirty="0"/>
          </a:p>
          <a:p>
            <a:pPr algn="ctr"/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pPr algn="ctr"/>
            <a:endParaRPr lang="pt-BR" dirty="0"/>
          </a:p>
        </p:txBody>
      </p:sp>
      <p:pic>
        <p:nvPicPr>
          <p:cNvPr id="6" name="Imagem 5" descr="C:\Dantas State\Seminário SPTEE\Fotos da Instalação do dispositivo\DSC0444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77456"/>
            <a:ext cx="2808312" cy="3667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C:\Dantas State\Seminário SPTEE\Fotos da Instalação do dispositivo\DSC044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71" y="1761903"/>
            <a:ext cx="2535005" cy="1901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antas State\Seminário SPTEE\State Grid\P102046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636" y="3819939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62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528" y="1916832"/>
            <a:ext cx="84969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600" b="1" dirty="0"/>
          </a:p>
          <a:p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354547035"/>
              </p:ext>
            </p:extLst>
          </p:nvPr>
        </p:nvGraphicFramePr>
        <p:xfrm>
          <a:off x="1259632" y="2276872"/>
          <a:ext cx="6192688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1187624" y="1570338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Processo de Legislação  em vigor no Brasil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392147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528" y="1412776"/>
            <a:ext cx="84969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prstClr val="black"/>
                </a:solidFill>
              </a:rPr>
              <a:t>Resultados obtidos</a:t>
            </a:r>
            <a:endParaRPr lang="pt-BR" sz="2400" b="1" dirty="0">
              <a:solidFill>
                <a:prstClr val="black"/>
              </a:solidFill>
            </a:endParaRPr>
          </a:p>
          <a:p>
            <a:endParaRPr lang="pt-BR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571286"/>
              </p:ext>
            </p:extLst>
          </p:nvPr>
        </p:nvGraphicFramePr>
        <p:xfrm>
          <a:off x="899592" y="2636914"/>
          <a:ext cx="7416823" cy="2808310"/>
        </p:xfrm>
        <a:graphic>
          <a:graphicData uri="http://schemas.openxmlformats.org/drawingml/2006/table">
            <a:tbl>
              <a:tblPr firstRow="1" firstCol="1" bandRow="1"/>
              <a:tblGrid>
                <a:gridCol w="648072"/>
                <a:gridCol w="1476040"/>
                <a:gridCol w="1607458"/>
                <a:gridCol w="1335155"/>
                <a:gridCol w="1053955"/>
                <a:gridCol w="1296143"/>
              </a:tblGrid>
              <a:tr h="576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Ponto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Sem</a:t>
                      </a:r>
                      <a:r>
                        <a:rPr lang="en-US" sz="1600" i="1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</a:t>
                      </a:r>
                      <a:r>
                        <a:rPr lang="en-US" sz="1600" i="1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dispositivo</a:t>
                      </a:r>
                      <a:r>
                        <a:rPr lang="en-US" sz="1600" i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en-US" sz="16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(kV/m)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Com </a:t>
                      </a:r>
                      <a:r>
                        <a:rPr lang="en-US" sz="1600" i="1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Dispositivo</a:t>
                      </a:r>
                      <a:r>
                        <a:rPr lang="en-US" sz="1600" i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(kV/m</a:t>
                      </a:r>
                      <a:r>
                        <a:rPr lang="en-US" sz="16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)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Limite</a:t>
                      </a:r>
                      <a:r>
                        <a:rPr lang="en-US" sz="16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en-US" sz="1600" i="1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fator</a:t>
                      </a:r>
                      <a:r>
                        <a:rPr lang="en-US" sz="1600" i="1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2</a:t>
                      </a:r>
                      <a:r>
                        <a:rPr lang="en-US" sz="1600" i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en-US" sz="16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(kV/m)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Atenuação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Média</a:t>
                      </a:r>
                      <a:r>
                        <a:rPr lang="en-US" sz="16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da </a:t>
                      </a:r>
                      <a:r>
                        <a:rPr lang="en-US" sz="1600" i="1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atenuação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A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27,1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4,54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16,66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83,2%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80%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B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29,7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5,61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16,66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81,1%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46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C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31,6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7,69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16,66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75,7%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46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31,3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6,93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16,66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77,9%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46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E</a:t>
                      </a:r>
                      <a:endParaRPr lang="pt-B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30,0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5,66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16,66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81,1%</a:t>
                      </a:r>
                      <a:endParaRPr lang="pt-B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792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528" y="1916832"/>
            <a:ext cx="8496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prstClr val="black"/>
                </a:solidFill>
              </a:rPr>
              <a:t>Resultados obtidos</a:t>
            </a:r>
            <a:endParaRPr lang="pt-BR" b="1" dirty="0">
              <a:solidFill>
                <a:prstClr val="black"/>
              </a:solidFill>
            </a:endParaRPr>
          </a:p>
          <a:p>
            <a:endParaRPr lang="pt-BR" dirty="0">
              <a:solidFill>
                <a:prstClr val="black"/>
              </a:solidFill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0611163"/>
              </p:ext>
            </p:extLst>
          </p:nvPr>
        </p:nvGraphicFramePr>
        <p:xfrm>
          <a:off x="-3540127" y="-243408"/>
          <a:ext cx="16224251" cy="750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tângulo 1"/>
          <p:cNvSpPr/>
          <p:nvPr/>
        </p:nvSpPr>
        <p:spPr>
          <a:xfrm>
            <a:off x="3404795" y="1755249"/>
            <a:ext cx="2160240" cy="323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45832" y="1412776"/>
            <a:ext cx="8496943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prstClr val="black"/>
                </a:solidFill>
              </a:rPr>
              <a:t>Conclusões</a:t>
            </a:r>
          </a:p>
          <a:p>
            <a:pPr algn="ctr"/>
            <a:endParaRPr lang="pt-BR" sz="2400" b="1" dirty="0">
              <a:solidFill>
                <a:prstClr val="black"/>
              </a:solidFill>
            </a:endParaRPr>
          </a:p>
          <a:p>
            <a:pPr algn="just"/>
            <a:r>
              <a:rPr lang="pt-BR" sz="2400" b="1" dirty="0">
                <a:solidFill>
                  <a:prstClr val="black"/>
                </a:solidFill>
              </a:rPr>
              <a:t>A atenuação da incidência do campo elétrico na área de </a:t>
            </a:r>
            <a:r>
              <a:rPr lang="pt-BR" sz="2400" b="1" dirty="0" smtClean="0">
                <a:solidFill>
                  <a:prstClr val="black"/>
                </a:solidFill>
              </a:rPr>
              <a:t>interesse </a:t>
            </a:r>
            <a:r>
              <a:rPr lang="pt-BR" sz="2400" b="1" dirty="0">
                <a:solidFill>
                  <a:prstClr val="black"/>
                </a:solidFill>
              </a:rPr>
              <a:t>foi de 80 % em </a:t>
            </a:r>
            <a:r>
              <a:rPr lang="pt-BR" sz="2400" b="1" dirty="0" smtClean="0">
                <a:solidFill>
                  <a:prstClr val="black"/>
                </a:solidFill>
              </a:rPr>
              <a:t>média</a:t>
            </a:r>
            <a:r>
              <a:rPr lang="pt-BR" sz="2400" b="1" dirty="0">
                <a:solidFill>
                  <a:prstClr val="black"/>
                </a:solidFill>
              </a:rPr>
              <a:t>;</a:t>
            </a:r>
            <a:endParaRPr lang="pt-BR" sz="2400" b="1" dirty="0" smtClean="0">
              <a:solidFill>
                <a:prstClr val="black"/>
              </a:solidFill>
            </a:endParaRPr>
          </a:p>
          <a:p>
            <a:pPr algn="just"/>
            <a:endParaRPr lang="pt-BR" sz="2400" b="1" dirty="0">
              <a:solidFill>
                <a:prstClr val="black"/>
              </a:solidFill>
            </a:endParaRPr>
          </a:p>
          <a:p>
            <a:pPr algn="just"/>
            <a:r>
              <a:rPr lang="pt-BR" sz="2400" b="1" dirty="0">
                <a:solidFill>
                  <a:prstClr val="black"/>
                </a:solidFill>
              </a:rPr>
              <a:t>Os custos de implementação são </a:t>
            </a:r>
            <a:r>
              <a:rPr lang="pt-BR" sz="2400" b="1" dirty="0" smtClean="0">
                <a:solidFill>
                  <a:prstClr val="black"/>
                </a:solidFill>
              </a:rPr>
              <a:t>baixos;</a:t>
            </a:r>
            <a:endParaRPr lang="pt-BR" sz="2400" b="1" dirty="0">
              <a:solidFill>
                <a:prstClr val="black"/>
              </a:solidFill>
            </a:endParaRPr>
          </a:p>
          <a:p>
            <a:pPr algn="just"/>
            <a:endParaRPr lang="pt-BR" sz="2400" b="1" dirty="0" smtClean="0">
              <a:solidFill>
                <a:prstClr val="black"/>
              </a:solidFill>
            </a:endParaRPr>
          </a:p>
          <a:p>
            <a:pPr algn="just"/>
            <a:r>
              <a:rPr lang="pt-BR" sz="2400" b="1" dirty="0" smtClean="0">
                <a:solidFill>
                  <a:prstClr val="black"/>
                </a:solidFill>
              </a:rPr>
              <a:t>Foi possível manter as inspeções periódicas que tem função estratégica no plano de manutenção do equipamento atendendo as novas regras estabelecidas pela REN 398.</a:t>
            </a:r>
          </a:p>
          <a:p>
            <a:pPr algn="just"/>
            <a:endParaRPr lang="pt-BR" sz="2400" dirty="0">
              <a:solidFill>
                <a:prstClr val="black"/>
              </a:solidFill>
            </a:endParaRPr>
          </a:p>
          <a:p>
            <a:pPr algn="just"/>
            <a:endParaRPr lang="pt-BR" sz="2400" dirty="0">
              <a:solidFill>
                <a:prstClr val="black"/>
              </a:solidFill>
            </a:endParaRPr>
          </a:p>
          <a:p>
            <a:pPr algn="ctr"/>
            <a:endParaRPr lang="pt-BR" sz="2400" b="1" dirty="0">
              <a:solidFill>
                <a:prstClr val="black"/>
              </a:solidFill>
            </a:endParaRPr>
          </a:p>
          <a:p>
            <a:pPr algn="just"/>
            <a:endParaRPr lang="pt-BR" sz="2400" b="1" dirty="0">
              <a:solidFill>
                <a:prstClr val="black"/>
              </a:solidFill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4249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527" y="2780928"/>
            <a:ext cx="849694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DISPOSITIVO DE MITIGAÇÃO DE EMISSÃO DE CAMPO ELÉTRICO OBJETIVANDO O ATENDIMENTO A RESOLUÇÃO 398/2010 DA ANEEL E AS MELHORES PRÁTICAS NA GESTÃO DE ATIVOS.</a:t>
            </a:r>
            <a:endParaRPr lang="pt-BR" dirty="0" smtClean="0"/>
          </a:p>
          <a:p>
            <a:r>
              <a:rPr lang="pt-BR" b="1" dirty="0" smtClean="0"/>
              <a:t> </a:t>
            </a:r>
            <a:endParaRPr lang="pt-BR" dirty="0" smtClean="0"/>
          </a:p>
          <a:p>
            <a:r>
              <a:rPr lang="pt-BR" b="1" dirty="0" smtClean="0"/>
              <a:t> </a:t>
            </a:r>
            <a:endParaRPr lang="pt-BR" dirty="0" smtClean="0"/>
          </a:p>
          <a:p>
            <a:endParaRPr lang="pt-BR" sz="1600" b="1" dirty="0"/>
          </a:p>
          <a:p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861048"/>
            <a:ext cx="2736304" cy="830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/>
          <p:nvPr/>
        </p:nvSpPr>
        <p:spPr>
          <a:xfrm>
            <a:off x="2483768" y="1268760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7200" b="1" i="1" dirty="0"/>
              <a:t>Obrigado</a:t>
            </a:r>
            <a:endParaRPr lang="pt-BR" sz="44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683568" y="5085184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 Carlos Eduardo de Azevedo </a:t>
            </a:r>
            <a:r>
              <a:rPr lang="pt-BR" sz="2400" b="1" dirty="0" smtClean="0"/>
              <a:t>Dantas</a:t>
            </a:r>
          </a:p>
          <a:p>
            <a:pPr algn="ctr"/>
            <a:r>
              <a:rPr lang="pt-BR" sz="2400" b="1" dirty="0"/>
              <a:t>carlos.dantas@stategridbr.com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8606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528" y="1412776"/>
            <a:ext cx="849694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/>
              <a:t> </a:t>
            </a:r>
            <a:r>
              <a:rPr lang="pt-BR" sz="2400" b="1" dirty="0" smtClean="0"/>
              <a:t>Valores limites para exposição  ao campo elétrico e magnético, segundo resolução ANEEL 398 de Março de 2010</a:t>
            </a:r>
            <a:endParaRPr lang="pt-BR" sz="2400" b="1" dirty="0"/>
          </a:p>
          <a:p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716362"/>
              </p:ext>
            </p:extLst>
          </p:nvPr>
        </p:nvGraphicFramePr>
        <p:xfrm>
          <a:off x="467544" y="3538377"/>
          <a:ext cx="8352927" cy="2194878"/>
        </p:xfrm>
        <a:graphic>
          <a:graphicData uri="http://schemas.openxmlformats.org/drawingml/2006/table">
            <a:tbl>
              <a:tblPr firstRow="1" firstCol="1" bandRow="1"/>
              <a:tblGrid>
                <a:gridCol w="2783195"/>
                <a:gridCol w="2784866"/>
                <a:gridCol w="2784866"/>
              </a:tblGrid>
              <a:tr h="7316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Referência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Campo Elétrico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Campo Magnético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316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População em geral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4,17 kV/m</a:t>
                      </a:r>
                      <a:endParaRPr lang="pt-BR" sz="1800" b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83,33 µT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6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Trabalhadores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8,33 </a:t>
                      </a: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kV/m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416,67 µT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37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528" y="1412776"/>
            <a:ext cx="849694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/>
              <a:t> </a:t>
            </a:r>
            <a:r>
              <a:rPr lang="pt-BR" sz="2400" b="1" dirty="0" smtClean="0"/>
              <a:t>IC</a:t>
            </a:r>
            <a:r>
              <a:rPr lang="en-US" sz="2400" b="1" dirty="0" smtClean="0"/>
              <a:t>NIRP </a:t>
            </a:r>
            <a:r>
              <a:rPr lang="en-US" sz="2400" b="1" dirty="0"/>
              <a:t>Guidelines 1998: Guidelines for limiting exposure to time-varying electric, magnetic, and electromagnetic fields (up to 300 GHz). </a:t>
            </a:r>
          </a:p>
          <a:p>
            <a:pPr algn="just"/>
            <a:r>
              <a:rPr lang="pt-PT" sz="2400" b="1" dirty="0" smtClean="0"/>
              <a:t>"</a:t>
            </a:r>
            <a:r>
              <a:rPr lang="pt-PT" sz="2400" b="1" dirty="0"/>
              <a:t>Para o caso específico de exposições ocupacionais a</a:t>
            </a:r>
            <a:br>
              <a:rPr lang="pt-PT" sz="2400" b="1" dirty="0"/>
            </a:br>
            <a:r>
              <a:rPr lang="pt-PT" sz="2400" b="1" dirty="0"/>
              <a:t>frequências até 100 kHz, os campos elétricos derivados </a:t>
            </a:r>
            <a:r>
              <a:rPr lang="pt-PT" sz="2400" b="1" dirty="0" smtClean="0"/>
              <a:t>podem </a:t>
            </a:r>
            <a:r>
              <a:rPr lang="pt-PT" sz="2400" b="1" dirty="0"/>
              <a:t>ser </a:t>
            </a:r>
            <a:r>
              <a:rPr lang="pt-PT" sz="2400" b="1" dirty="0" smtClean="0"/>
              <a:t>acrescidos por </a:t>
            </a:r>
            <a:r>
              <a:rPr lang="pt-PT" sz="2400" b="1" dirty="0"/>
              <a:t>um fator </a:t>
            </a:r>
            <a:r>
              <a:rPr lang="pt-PT" sz="2400" b="1" dirty="0" smtClean="0"/>
              <a:t>multiplicador </a:t>
            </a:r>
            <a:r>
              <a:rPr lang="pt-PT" sz="2400" b="1" dirty="0"/>
              <a:t>2, sob condições em que os efeitos nocivos indiretos do contato com condutores eletricamente </a:t>
            </a:r>
            <a:r>
              <a:rPr lang="pt-PT" sz="2400" b="1" dirty="0" smtClean="0"/>
              <a:t>carregados </a:t>
            </a:r>
            <a:r>
              <a:rPr lang="pt-PT" sz="2400" b="1" dirty="0"/>
              <a:t>podem ser </a:t>
            </a:r>
            <a:r>
              <a:rPr lang="pt-PT" sz="2400" b="1" dirty="0" smtClean="0"/>
              <a:t>excluídos</a:t>
            </a:r>
            <a:r>
              <a:rPr lang="pt-PT" sz="2400" b="1" dirty="0"/>
              <a:t>. "</a:t>
            </a:r>
            <a:endParaRPr lang="pt-BR" sz="2400" b="1" dirty="0"/>
          </a:p>
          <a:p>
            <a:pPr algn="just"/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185" y="4797152"/>
            <a:ext cx="1689677" cy="1782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 rot="10800000" flipV="1">
            <a:off x="3491880" y="4489563"/>
            <a:ext cx="1408724" cy="30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/>
          <a:p>
            <a:pPr eaLnBrk="0" fontAlgn="base" hangingPunct="0">
              <a:lnSpc>
                <a:spcPct val="85000"/>
              </a:lnSpc>
              <a:spcAft>
                <a:spcPts val="0"/>
              </a:spcAft>
            </a:pPr>
            <a:r>
              <a:rPr lang="pt-BR" sz="2000" kern="1200" dirty="0">
                <a:solidFill>
                  <a:srgbClr val="C0504D"/>
                </a:solidFill>
                <a:effectLst/>
                <a:latin typeface="Verdana"/>
                <a:ea typeface="Arial Unicode MS"/>
                <a:cs typeface="Arial Unicode MS"/>
              </a:rPr>
              <a:t>Campo Elétrico</a:t>
            </a:r>
            <a:endParaRPr lang="pt-BR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7873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706" y="1168388"/>
            <a:ext cx="849694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 smtClean="0"/>
              <a:t>Valores </a:t>
            </a:r>
            <a:r>
              <a:rPr lang="pt-BR" sz="2400" b="1" dirty="0"/>
              <a:t>limites para exposição  ao campo elétrico e </a:t>
            </a:r>
            <a:r>
              <a:rPr lang="pt-BR" sz="2400" b="1" dirty="0" smtClean="0"/>
              <a:t>magnético  para a população ocupacional, segundo a instrução do ICNIRP.</a:t>
            </a:r>
          </a:p>
          <a:p>
            <a:pPr algn="just"/>
            <a:r>
              <a:rPr lang="pt-BR" sz="2400" b="1" dirty="0" smtClean="0"/>
              <a:t>A ANEEL, manifestou sua aceitação dos </a:t>
            </a:r>
            <a:r>
              <a:rPr lang="pt-BR" sz="2400" b="1" dirty="0"/>
              <a:t>novos limites </a:t>
            </a:r>
            <a:r>
              <a:rPr lang="pt-BR" sz="2400" b="1" dirty="0" smtClean="0"/>
              <a:t>estipulados, através de carta pró-memória após reunião realizada com a ABDIB em Dezembro de 2011</a:t>
            </a:r>
            <a:r>
              <a:rPr lang="pt-BR" b="1" dirty="0" smtClean="0"/>
              <a:t>. </a:t>
            </a:r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367130"/>
              </p:ext>
            </p:extLst>
          </p:nvPr>
        </p:nvGraphicFramePr>
        <p:xfrm>
          <a:off x="467544" y="3538377"/>
          <a:ext cx="8352927" cy="2194878"/>
        </p:xfrm>
        <a:graphic>
          <a:graphicData uri="http://schemas.openxmlformats.org/drawingml/2006/table">
            <a:tbl>
              <a:tblPr firstRow="1" firstCol="1" bandRow="1"/>
              <a:tblGrid>
                <a:gridCol w="2783195"/>
                <a:gridCol w="2784866"/>
                <a:gridCol w="2784866"/>
              </a:tblGrid>
              <a:tr h="7316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Referência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Campo Elétrico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Campo Magnético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316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População em geral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4,17 kV/m</a:t>
                      </a:r>
                      <a:endParaRPr lang="pt-BR" sz="1800" b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83,33 µT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6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Trabalhadores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8,33 kV/m </a:t>
                      </a:r>
                      <a:endParaRPr lang="pt-BR" sz="1800" b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416,67 µT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93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706" y="1168388"/>
            <a:ext cx="849694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/>
              <a:t>Valores limites para exposição  ao campo elétrico e magnético  para a população ocupacional, segundo a instrução do ICNIRP.</a:t>
            </a:r>
          </a:p>
          <a:p>
            <a:pPr algn="just"/>
            <a:r>
              <a:rPr lang="pt-BR" sz="2400" b="1" dirty="0" smtClean="0"/>
              <a:t>A ANEEL, manifestou sua aceitação dos </a:t>
            </a:r>
            <a:r>
              <a:rPr lang="pt-BR" sz="2400" b="1" dirty="0"/>
              <a:t>novos limites </a:t>
            </a:r>
            <a:r>
              <a:rPr lang="pt-BR" sz="2400" b="1" dirty="0" smtClean="0"/>
              <a:t>estipulados, através de carta pró-memória após reunião realizada com a ABDIB em Dezembro de 2011</a:t>
            </a:r>
            <a:r>
              <a:rPr lang="pt-BR" b="1" dirty="0" smtClean="0"/>
              <a:t>. </a:t>
            </a:r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866894"/>
              </p:ext>
            </p:extLst>
          </p:nvPr>
        </p:nvGraphicFramePr>
        <p:xfrm>
          <a:off x="467544" y="3538377"/>
          <a:ext cx="8352927" cy="2194878"/>
        </p:xfrm>
        <a:graphic>
          <a:graphicData uri="http://schemas.openxmlformats.org/drawingml/2006/table">
            <a:tbl>
              <a:tblPr firstRow="1" firstCol="1" bandRow="1"/>
              <a:tblGrid>
                <a:gridCol w="2783195"/>
                <a:gridCol w="2784866"/>
                <a:gridCol w="2784866"/>
              </a:tblGrid>
              <a:tr h="7316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Referência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Campo Elétrico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Campo Magnético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316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População em geral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4,17 kV/m</a:t>
                      </a:r>
                      <a:endParaRPr lang="pt-BR" sz="1800" b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83,33 µT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6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Trabalhadores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16,66 kV/m </a:t>
                      </a:r>
                      <a:endParaRPr lang="pt-BR" sz="1800" b="1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416,67 µT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58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528" y="1484784"/>
            <a:ext cx="84969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b="1" dirty="0"/>
          </a:p>
          <a:p>
            <a:pPr algn="just"/>
            <a:r>
              <a:rPr lang="en-US" sz="2400" b="1" dirty="0" smtClean="0"/>
              <a:t>  </a:t>
            </a:r>
            <a:r>
              <a:rPr lang="en-US" sz="2400" b="1" dirty="0" err="1" smtClean="0"/>
              <a:t>Determinação</a:t>
            </a:r>
            <a:r>
              <a:rPr lang="en-US" sz="2400" b="1" dirty="0" smtClean="0"/>
              <a:t> da REN N°398</a:t>
            </a:r>
          </a:p>
          <a:p>
            <a:pPr algn="just"/>
            <a:endParaRPr lang="en-US" sz="2400" b="1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2400" b="1" dirty="0" err="1" smtClean="0"/>
              <a:t>Cálculos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medições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instalações</a:t>
            </a:r>
            <a:endParaRPr lang="en-US" sz="2400" b="1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n-US" sz="2400" b="1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2400" b="1" dirty="0" smtClean="0"/>
              <a:t> </a:t>
            </a:r>
            <a:r>
              <a:rPr lang="en-US" sz="2400" b="1" dirty="0" err="1" smtClean="0"/>
              <a:t>Emfield</a:t>
            </a:r>
            <a:r>
              <a:rPr lang="en-US" sz="2400" b="1" dirty="0" smtClean="0"/>
              <a:t> – NBR 15.415 de 2006</a:t>
            </a:r>
            <a:endParaRPr lang="en-US" sz="2400" b="1" dirty="0"/>
          </a:p>
          <a:p>
            <a:pPr algn="just"/>
            <a:endParaRPr lang="en-US" sz="2400" b="1" dirty="0"/>
          </a:p>
          <a:p>
            <a:endParaRPr lang="pt-BR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297563"/>
            <a:ext cx="1944216" cy="5443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415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23528" y="1484784"/>
            <a:ext cx="84969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Nas linhas  de Transmissão</a:t>
            </a:r>
            <a:r>
              <a:rPr lang="pt-BR" sz="2400" b="1" dirty="0"/>
              <a:t>:</a:t>
            </a:r>
            <a:endParaRPr lang="pt-BR" sz="2400" b="1" dirty="0" smtClean="0"/>
          </a:p>
          <a:p>
            <a:endParaRPr lang="pt-BR" sz="2400" b="1" dirty="0" smtClean="0"/>
          </a:p>
          <a:p>
            <a:r>
              <a:rPr lang="pt-BR" sz="2400" b="1" dirty="0"/>
              <a:t> </a:t>
            </a:r>
            <a:r>
              <a:rPr lang="pt-BR" sz="2400" b="1" dirty="0" smtClean="0"/>
              <a:t>- Não foram detectados pontos em que os valores de referência foram violados tanto para o limite de Campo  Elétrico quanto Magnético .</a:t>
            </a:r>
            <a:endParaRPr lang="pt-BR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51496"/>
            <a:ext cx="6984776" cy="3129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/>
          <p:nvPr/>
        </p:nvSpPr>
        <p:spPr>
          <a:xfrm>
            <a:off x="827762" y="6237312"/>
            <a:ext cx="82087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/>
              <a:t>Linha de medição em relação à linha de transmissão (a estrutura retratada é </a:t>
            </a:r>
            <a:r>
              <a:rPr lang="pt-BR" sz="1400" b="1" dirty="0" smtClean="0"/>
              <a:t>meramente ilustrativa</a:t>
            </a:r>
            <a:r>
              <a:rPr lang="pt-BR" sz="14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1859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" y="0"/>
            <a:ext cx="91440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275443" y="1133475"/>
            <a:ext cx="87264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Nas </a:t>
            </a:r>
            <a:r>
              <a:rPr lang="pt-BR" sz="2400" b="1" dirty="0" smtClean="0"/>
              <a:t>Subestações:</a:t>
            </a:r>
            <a:endParaRPr lang="pt-BR" sz="2400" b="1" dirty="0"/>
          </a:p>
          <a:p>
            <a:r>
              <a:rPr lang="pt-BR" b="1" dirty="0"/>
              <a:t> - Sem a adoção do </a:t>
            </a:r>
            <a:r>
              <a:rPr lang="pt-BR" b="1" dirty="0" smtClean="0"/>
              <a:t>fator multiplicador </a:t>
            </a:r>
            <a:r>
              <a:rPr lang="pt-BR" b="1" dirty="0"/>
              <a:t>2 nos critérios de avaliação dos resultados, foram detectadas violações em praticamente </a:t>
            </a:r>
            <a:r>
              <a:rPr lang="pt-BR" b="1" dirty="0" smtClean="0"/>
              <a:t>54% </a:t>
            </a:r>
            <a:r>
              <a:rPr lang="pt-BR" b="1" dirty="0"/>
              <a:t>dos pontos onde foram realizadas as medições</a:t>
            </a:r>
          </a:p>
          <a:p>
            <a:endParaRPr lang="pt-BR" sz="1600" b="1" dirty="0"/>
          </a:p>
          <a:p>
            <a:endParaRPr lang="pt-BR" sz="1600" b="1" dirty="0" smtClean="0"/>
          </a:p>
          <a:p>
            <a:pPr algn="ctr"/>
            <a:r>
              <a:rPr lang="pt-BR" sz="1600" b="1" dirty="0" smtClean="0"/>
              <a:t>                       </a:t>
            </a:r>
            <a:endParaRPr lang="pt-BR" sz="1600" dirty="0"/>
          </a:p>
          <a:p>
            <a:endParaRPr lang="pt-B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42" y="2276872"/>
            <a:ext cx="8707802" cy="35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ipse 1"/>
          <p:cNvSpPr/>
          <p:nvPr/>
        </p:nvSpPr>
        <p:spPr>
          <a:xfrm>
            <a:off x="899592" y="6222260"/>
            <a:ext cx="180020" cy="1691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3468182" y="6224682"/>
            <a:ext cx="180020" cy="1691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/>
          <p:cNvSpPr/>
          <p:nvPr/>
        </p:nvSpPr>
        <p:spPr>
          <a:xfrm>
            <a:off x="6534218" y="6193378"/>
            <a:ext cx="180020" cy="16916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1079612" y="6093296"/>
            <a:ext cx="2268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Pontos de violação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3682165" y="6124600"/>
            <a:ext cx="2643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Pontos de Conformidade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6733593" y="6119808"/>
            <a:ext cx="2268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Público em geral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5004048" y="5003417"/>
            <a:ext cx="1831902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pt-BR" sz="900" b="1" dirty="0" smtClean="0">
                <a:solidFill>
                  <a:schemeClr val="bg1"/>
                </a:solidFill>
              </a:rPr>
              <a:t>Ponto de referência geométrica</a:t>
            </a:r>
            <a:endParaRPr lang="pt-BR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77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6276</TotalTime>
  <Words>973</Words>
  <Application>Microsoft Office PowerPoint</Application>
  <PresentationFormat>Apresentação na tela (4:3)</PresentationFormat>
  <Paragraphs>207</Paragraphs>
  <Slides>23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CHESF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JOCILIO TAVARES DE OLIVEIRA</dc:creator>
  <cp:lastModifiedBy>Carlos Dantas</cp:lastModifiedBy>
  <cp:revision>117</cp:revision>
  <cp:lastPrinted>2013-10-09T20:04:34Z</cp:lastPrinted>
  <dcterms:created xsi:type="dcterms:W3CDTF">2013-03-20T14:44:51Z</dcterms:created>
  <dcterms:modified xsi:type="dcterms:W3CDTF">2013-10-12T18:28:54Z</dcterms:modified>
</cp:coreProperties>
</file>