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</p:sldIdLst>
  <p:sldSz cx="9144000" cy="6858000" type="screen4x3"/>
  <p:notesSz cx="6867525" cy="99949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pPr/>
              <a:t>14/10/2013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140202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pPr/>
              <a:t>14/10/2013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665149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pPr/>
              <a:t>14/10/2013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171978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pPr/>
              <a:t>14/10/2013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1325247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pPr/>
              <a:t>14/10/2013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55217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pPr/>
              <a:t>14/10/2013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312655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pPr/>
              <a:t>14/10/2013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99146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pPr/>
              <a:t>14/10/2013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544084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pPr/>
              <a:t>14/10/2013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955602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pPr/>
              <a:t>14/10/2013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165052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pPr/>
              <a:t>14/10/2013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550088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FDCE0-0BA7-439B-A3B2-CBE2B1A96AA7}" type="datetimeFigureOut">
              <a:rPr lang="pt-BR" smtClean="0"/>
              <a:pPr/>
              <a:t>14/10/2013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808080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9" r:id="rId20"/>
    <p:sldLayoutId id="2147483670" r:id="rId21"/>
    <p:sldLayoutId id="2147483671" r:id="rId2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" y="2474893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pt-BR" sz="2400" b="1" cap="all" dirty="0" smtClean="0">
                <a:solidFill>
                  <a:srgbClr val="002060"/>
                </a:solidFill>
                <a:uFill>
                  <a:solidFill>
                    <a:srgbClr val="333399"/>
                  </a:solidFill>
                </a:uFill>
              </a:rPr>
              <a:t>Utilização da Técnica Diagrama de Relação de Frequências para a Avaliação de Descargas Parciais em Campo em Buchas Capacitivas de Transformadores e Reatores de Potência </a:t>
            </a:r>
            <a:r>
              <a:rPr kumimoji="0" lang="pt-BR" sz="2400" b="0" i="0" u="none" strike="noStrike" cap="all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uFill>
                  <a:solidFill>
                    <a:srgbClr val="333399"/>
                  </a:solidFill>
                </a:u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5" name="Rectangle 15"/>
          <p:cNvSpPr>
            <a:spLocks noChangeArrowheads="1"/>
          </p:cNvSpPr>
          <p:nvPr/>
        </p:nvSpPr>
        <p:spPr bwMode="auto">
          <a:xfrm>
            <a:off x="0" y="4437856"/>
            <a:ext cx="9144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pt-BR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Autores</a:t>
            </a:r>
            <a:r>
              <a:rPr lang="pt-BR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</a:t>
            </a:r>
            <a:endParaRPr lang="pt-BR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pt-BR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Fernando </a:t>
            </a:r>
            <a:r>
              <a:rPr lang="pt-BR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de Souza Brasil</a:t>
            </a:r>
          </a:p>
          <a:p>
            <a:pPr marL="342900" indent="-342900" algn="ctr">
              <a:spcBef>
                <a:spcPct val="20000"/>
              </a:spcBef>
            </a:pPr>
            <a:r>
              <a:rPr lang="pt-BR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Jorge Augusto Siqueira Tostes</a:t>
            </a:r>
          </a:p>
          <a:p>
            <a:pPr marL="342900" indent="-342900" algn="ctr">
              <a:spcBef>
                <a:spcPct val="20000"/>
              </a:spcBef>
            </a:pPr>
            <a:r>
              <a:rPr lang="pt-BR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Bárbara Medeiros Campos</a:t>
            </a:r>
            <a:endParaRPr lang="pt-BR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619818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0" y="1032994"/>
            <a:ext cx="9144000" cy="4517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50000"/>
              </a:lnSpc>
            </a:pPr>
            <a:r>
              <a:rPr lang="pt-BR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RESULTADOS</a:t>
            </a:r>
            <a:endParaRPr lang="pt-BR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2339752" y="2132853"/>
          <a:ext cx="4968551" cy="3096346"/>
        </p:xfrm>
        <a:graphic>
          <a:graphicData uri="http://schemas.openxmlformats.org/drawingml/2006/table">
            <a:tbl>
              <a:tblPr/>
              <a:tblGrid>
                <a:gridCol w="1656616"/>
                <a:gridCol w="1656616"/>
                <a:gridCol w="1655319"/>
              </a:tblGrid>
              <a:tr h="7808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Classe de Tensão (kV)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Quantidade Ensaiada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b="1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Quantidade Aprovada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79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b="1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pt-BR" sz="1800" b="1" dirty="0">
                        <a:solidFill>
                          <a:srgbClr val="00206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pt-BR" sz="1800" b="1" dirty="0">
                        <a:solidFill>
                          <a:srgbClr val="00206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2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b="1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pt-BR" sz="1800" b="1" dirty="0">
                        <a:solidFill>
                          <a:srgbClr val="00206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pt-BR" sz="1800" b="1" dirty="0">
                        <a:solidFill>
                          <a:srgbClr val="00206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4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b="1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pt-BR" sz="1800" b="1">
                        <a:solidFill>
                          <a:srgbClr val="00206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pt-BR" sz="1800" b="1" dirty="0">
                        <a:solidFill>
                          <a:srgbClr val="00206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4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69</a:t>
                      </a:r>
                      <a:endParaRPr lang="pt-BR" sz="1800" b="1">
                        <a:solidFill>
                          <a:srgbClr val="00206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pt-BR" sz="1800" b="1">
                        <a:solidFill>
                          <a:srgbClr val="00206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pt-BR" sz="1800" b="1" dirty="0">
                        <a:solidFill>
                          <a:srgbClr val="00206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4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Total</a:t>
                      </a:r>
                      <a:endParaRPr lang="pt-BR" sz="1800" b="1">
                        <a:solidFill>
                          <a:srgbClr val="00206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pt-BR" sz="1800" b="1">
                        <a:solidFill>
                          <a:srgbClr val="00206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800" b="1" dirty="0">
                          <a:solidFill>
                            <a:srgbClr val="00206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pt-BR" sz="1800" b="1" dirty="0">
                        <a:solidFill>
                          <a:srgbClr val="00206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0" y="989968"/>
            <a:ext cx="9144000" cy="4517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50000"/>
              </a:lnSpc>
            </a:pPr>
            <a:r>
              <a:rPr lang="pt-BR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RESULTADOS</a:t>
            </a:r>
            <a:endParaRPr lang="pt-BR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-36512" y="1316360"/>
            <a:ext cx="91440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50000"/>
              </a:lnSpc>
            </a:pPr>
            <a:r>
              <a:rPr lang="pt-B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BUCHA DE </a:t>
            </a:r>
            <a:r>
              <a:rPr lang="pt-B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69 </a:t>
            </a:r>
            <a:r>
              <a:rPr lang="pt-B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kV</a:t>
            </a:r>
            <a:endParaRPr lang="pt-BR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pic>
        <p:nvPicPr>
          <p:cNvPr id="7" name="Imagem 6"/>
          <p:cNvPicPr/>
          <p:nvPr/>
        </p:nvPicPr>
        <p:blipFill>
          <a:blip r:embed="rId2" cstate="print"/>
          <a:srcRect l="12156" t="12291" r="49941" b="38527"/>
          <a:stretch>
            <a:fillRect/>
          </a:stretch>
        </p:blipFill>
        <p:spPr bwMode="auto">
          <a:xfrm>
            <a:off x="2699792" y="1676400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Imagem 3"/>
          <p:cNvPicPr>
            <a:picLocks noChangeAspect="1" noChangeArrowheads="1"/>
          </p:cNvPicPr>
          <p:nvPr/>
        </p:nvPicPr>
        <p:blipFill>
          <a:blip r:embed="rId3" cstate="print"/>
          <a:srcRect l="4398" t="14066" r="21457" b="10120"/>
          <a:stretch>
            <a:fillRect/>
          </a:stretch>
        </p:blipFill>
        <p:spPr bwMode="auto">
          <a:xfrm>
            <a:off x="755576" y="4462710"/>
            <a:ext cx="3679304" cy="2350666"/>
          </a:xfrm>
          <a:prstGeom prst="rect">
            <a:avLst/>
          </a:prstGeom>
          <a:noFill/>
        </p:spPr>
      </p:pic>
      <p:pic>
        <p:nvPicPr>
          <p:cNvPr id="10243" name="Imagem 6"/>
          <p:cNvPicPr>
            <a:picLocks noChangeAspect="1" noChangeArrowheads="1"/>
          </p:cNvPicPr>
          <p:nvPr/>
        </p:nvPicPr>
        <p:blipFill>
          <a:blip r:embed="rId4" cstate="print"/>
          <a:srcRect l="12016" t="13551" r="13855" b="9938"/>
          <a:stretch>
            <a:fillRect/>
          </a:stretch>
        </p:blipFill>
        <p:spPr bwMode="auto">
          <a:xfrm>
            <a:off x="4683670" y="4412704"/>
            <a:ext cx="3668217" cy="2357239"/>
          </a:xfrm>
          <a:prstGeom prst="rect">
            <a:avLst/>
          </a:prstGeom>
          <a:noFill/>
        </p:spPr>
      </p:pic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1928813" y="2241649"/>
            <a:ext cx="384175" cy="2222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0" y="72082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0" y="4254599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0" y="1076783"/>
            <a:ext cx="9144000" cy="4517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50000"/>
              </a:lnSpc>
            </a:pPr>
            <a:r>
              <a:rPr lang="pt-BR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CONCLUSÕES</a:t>
            </a:r>
            <a:endParaRPr lang="pt-BR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36512" y="1527449"/>
            <a:ext cx="9144000" cy="4517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</a:pPr>
            <a:r>
              <a:rPr lang="pt-B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Custo Evitado</a:t>
            </a:r>
            <a:endParaRPr lang="pt-BR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 l="14662" t="27188" r="10624" b="14735"/>
          <a:stretch>
            <a:fillRect/>
          </a:stretch>
        </p:blipFill>
        <p:spPr bwMode="auto">
          <a:xfrm>
            <a:off x="323528" y="2267271"/>
            <a:ext cx="8424936" cy="3682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0" y="1032994"/>
            <a:ext cx="9144000" cy="4517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50000"/>
              </a:lnSpc>
            </a:pPr>
            <a:r>
              <a:rPr lang="pt-BR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CONCLUSÕES</a:t>
            </a:r>
            <a:endParaRPr lang="pt-BR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0" y="1532398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af-ZA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Uma das principais conclusões a que se chega nesse trabalho é que embora uma bucha de alta tensão possa ser devidamente ensaiada nas instalações do fabricante ou em um laboratório, não se pode garantir que estas venham a estar em perfeitas condições de uso após vários anos armazenadas em posição horizontal.</a:t>
            </a:r>
            <a:endParaRPr lang="pt-BR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0" y="322575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af-ZA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Outra conclusão muito importante que se chega se refera a possibilidade de se realizar, em condições muito adequadas, a medição de descargas parciais em ambiente não blindado.</a:t>
            </a:r>
            <a:endParaRPr lang="pt-BR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0" y="430587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af-ZA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Por fim, conclui-se que este tipo de ensaio é altamente recomendável como controle de qualidade para avaliação de equipamentos reserva, que encontram-se armazenados a vários anos</a:t>
            </a:r>
            <a:endParaRPr lang="pt-BR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0" y="3284984"/>
            <a:ext cx="9144000" cy="811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50000"/>
              </a:lnSpc>
            </a:pPr>
            <a:r>
              <a:rPr lang="pt-BR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OBRIGADO PELA ATENÇÃO</a:t>
            </a:r>
            <a:endParaRPr lang="pt-BR" sz="36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1052513" y="1719263"/>
            <a:ext cx="7723187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just" eaLnBrk="0" hangingPunct="0">
              <a:lnSpc>
                <a:spcPct val="150000"/>
              </a:lnSpc>
              <a:buFontTx/>
              <a:buAutoNum type="arabicParenR"/>
            </a:pPr>
            <a:r>
              <a:rPr lang="pt-B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HISTÓRICO</a:t>
            </a:r>
            <a:endParaRPr lang="pt-BR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marL="342900" indent="-342900" algn="just" eaLnBrk="0" hangingPunct="0">
              <a:lnSpc>
                <a:spcPct val="150000"/>
              </a:lnSpc>
              <a:buFontTx/>
              <a:buAutoNum type="arabicParenR"/>
            </a:pPr>
            <a:r>
              <a:rPr lang="pt-B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METODOLOGIA</a:t>
            </a:r>
            <a:endParaRPr lang="pt-BR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marL="342900" indent="-342900" algn="just" eaLnBrk="0" hangingPunct="0">
              <a:lnSpc>
                <a:spcPct val="150000"/>
              </a:lnSpc>
              <a:buFontTx/>
              <a:buAutoNum type="arabicParenR"/>
            </a:pPr>
            <a:r>
              <a:rPr lang="pt-B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CIRCUITO DE ENSAIO</a:t>
            </a:r>
            <a:endParaRPr lang="pt-BR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marL="342900" indent="-342900" algn="just" eaLnBrk="0" hangingPunct="0">
              <a:lnSpc>
                <a:spcPct val="150000"/>
              </a:lnSpc>
              <a:buFontTx/>
              <a:buAutoNum type="arabicParenR"/>
            </a:pPr>
            <a:r>
              <a:rPr lang="pt-B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RESULTADOS</a:t>
            </a:r>
            <a:endParaRPr lang="pt-BR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marL="342900" indent="-342900" algn="just" eaLnBrk="0" hangingPunct="0">
              <a:lnSpc>
                <a:spcPct val="150000"/>
              </a:lnSpc>
              <a:buFontTx/>
              <a:buAutoNum type="arabicParenR"/>
            </a:pPr>
            <a:r>
              <a:rPr lang="pt-B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CONCLUSÕES</a:t>
            </a:r>
            <a:endParaRPr lang="pt-BR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marL="342900" indent="-342900" algn="just" eaLnBrk="0" hangingPunct="0">
              <a:lnSpc>
                <a:spcPct val="150000"/>
              </a:lnSpc>
            </a:pPr>
            <a:endParaRPr lang="en-US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marL="342900" indent="-342900" algn="just" eaLnBrk="0" hangingPunct="0">
              <a:buFontTx/>
              <a:buAutoNum type="arabicParenR"/>
            </a:pPr>
            <a:endParaRPr lang="en-US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marL="342900" indent="-342900" algn="just" eaLnBrk="0" hangingPunct="0">
              <a:buFontTx/>
              <a:buAutoNum type="arabicParenR"/>
            </a:pPr>
            <a:endParaRPr lang="pt-BR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marL="342900" indent="-342900" algn="just" eaLnBrk="0" hangingPunct="0">
              <a:buFontTx/>
              <a:buAutoNum type="arabicParenR"/>
            </a:pPr>
            <a:endParaRPr lang="en-US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marL="342900" indent="-342900" algn="just" eaLnBrk="0" hangingPunct="0">
              <a:buFontTx/>
              <a:buAutoNum type="arabicParenR"/>
            </a:pPr>
            <a:endParaRPr lang="en-US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-13063" y="1124744"/>
            <a:ext cx="9144000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177800" indent="-177800"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+mn-cs"/>
              </a:rPr>
              <a:t>ESCOPO DO TRABALHO</a:t>
            </a:r>
            <a:endParaRPr lang="en-US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0" y="1124744"/>
            <a:ext cx="9144000" cy="4517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50000"/>
              </a:lnSpc>
            </a:pPr>
            <a:r>
              <a:rPr lang="pt-BR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HISTÓRICO</a:t>
            </a:r>
            <a:endParaRPr lang="pt-BR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74956" y="2100912"/>
            <a:ext cx="90690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Tx/>
              <a:buAutoNum type="arabicParenR"/>
            </a:pPr>
            <a:r>
              <a:rPr lang="pt-B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FALTA DE CONFIABILIDADE FUNCIONAL DE BUCHAS RESERVAS</a:t>
            </a:r>
          </a:p>
          <a:p>
            <a:pPr marL="800100" lvl="1" indent="-342900" algn="just">
              <a:lnSpc>
                <a:spcPct val="150000"/>
              </a:lnSpc>
              <a:buFontTx/>
              <a:buAutoNum type="arabicParenR"/>
            </a:pPr>
            <a:r>
              <a:rPr lang="pt-B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Buchas Armazenadas há vários anos na posição horizontal;</a:t>
            </a:r>
          </a:p>
          <a:p>
            <a:pPr marL="800100" lvl="1" indent="-342900" algn="just">
              <a:lnSpc>
                <a:spcPct val="150000"/>
              </a:lnSpc>
              <a:buFontTx/>
              <a:buAutoNum type="arabicParenR"/>
            </a:pPr>
            <a:r>
              <a:rPr lang="pt-B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Antes de entrar em operação eram submetidas apenas aos ensaios de campo com 10 kV.</a:t>
            </a:r>
          </a:p>
          <a:p>
            <a:pPr marL="342900" indent="-342900" algn="just">
              <a:lnSpc>
                <a:spcPct val="150000"/>
              </a:lnSpc>
              <a:buFontTx/>
              <a:buAutoNum type="arabicParenR"/>
            </a:pPr>
            <a:r>
              <a:rPr lang="pt-B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PROPOSTA</a:t>
            </a:r>
          </a:p>
          <a:p>
            <a:pPr marL="800100" lvl="1" indent="-342900" algn="just">
              <a:lnSpc>
                <a:spcPct val="150000"/>
              </a:lnSpc>
              <a:buFontTx/>
              <a:buAutoNum type="arabicParenR"/>
            </a:pPr>
            <a:r>
              <a:rPr lang="pt-B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Armazená-las na posição vertical;</a:t>
            </a:r>
          </a:p>
          <a:p>
            <a:pPr marL="800100" lvl="1" indent="-342900" algn="just">
              <a:lnSpc>
                <a:spcPct val="150000"/>
              </a:lnSpc>
              <a:buFontTx/>
              <a:buAutoNum type="arabicParenR"/>
            </a:pPr>
            <a:r>
              <a:rPr lang="pt-B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Submetê-las novamente aos ensaios rotina com alta tensão previstos nas normas NBR 5034-1989 e IEC 137-2008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0" y="1917987"/>
            <a:ext cx="9144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</a:pPr>
            <a:r>
              <a:rPr lang="pt-B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3) O PROBLEMA</a:t>
            </a:r>
          </a:p>
          <a:p>
            <a:pPr marL="800100" lvl="1" indent="-342900" algn="just">
              <a:lnSpc>
                <a:spcPct val="150000"/>
              </a:lnSpc>
              <a:buFontTx/>
              <a:buAutoNum type="arabicParenR"/>
            </a:pPr>
            <a:r>
              <a:rPr lang="pt-B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As Normas prevêem a realização dos seguintes ensaios:</a:t>
            </a:r>
          </a:p>
          <a:p>
            <a:pPr marL="1257300" lvl="2" indent="-342900" algn="just">
              <a:lnSpc>
                <a:spcPct val="150000"/>
              </a:lnSpc>
              <a:buFontTx/>
              <a:buAutoNum type="arabicParenR"/>
            </a:pPr>
            <a:r>
              <a:rPr lang="pt-B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Medição de Capacitância e Perdas Dielétricas;</a:t>
            </a:r>
          </a:p>
          <a:p>
            <a:pPr marL="1257300" lvl="2" indent="-342900" algn="just">
              <a:lnSpc>
                <a:spcPct val="150000"/>
              </a:lnSpc>
              <a:buFontTx/>
              <a:buAutoNum type="arabicParenR"/>
            </a:pPr>
            <a:r>
              <a:rPr lang="pt-B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Medição de Descargas Parciais;</a:t>
            </a:r>
          </a:p>
          <a:p>
            <a:pPr marL="1257300" lvl="2" indent="-342900" algn="just">
              <a:lnSpc>
                <a:spcPct val="150000"/>
              </a:lnSpc>
              <a:buFontTx/>
              <a:buAutoNum type="arabicParenR"/>
            </a:pPr>
            <a:r>
              <a:rPr lang="pt-B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Ensaio de Tensão Suportável a </a:t>
            </a:r>
            <a:r>
              <a:rPr lang="pt-BR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Frequencia</a:t>
            </a:r>
            <a:r>
              <a:rPr lang="pt-B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Industrial.</a:t>
            </a:r>
          </a:p>
          <a:p>
            <a:pPr marL="800100" lvl="1" indent="-342900" algn="just">
              <a:lnSpc>
                <a:spcPct val="150000"/>
              </a:lnSpc>
              <a:buFontTx/>
              <a:buAutoNum type="arabicParenR"/>
            </a:pPr>
            <a:r>
              <a:rPr lang="pt-B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Com as obras do Laboratório de Alta Tensão ainda em andamento todos os ensaios teriam que ser realizados em área aberta;</a:t>
            </a:r>
          </a:p>
          <a:p>
            <a:pPr marL="800100" lvl="1" indent="-342900" algn="just">
              <a:lnSpc>
                <a:spcPct val="150000"/>
              </a:lnSpc>
              <a:buFontTx/>
              <a:buAutoNum type="arabicParenR"/>
            </a:pPr>
            <a:r>
              <a:rPr lang="pt-B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Como realizar o ensaio de descargas parciais, com nível de ruído inferior a 10 </a:t>
            </a:r>
            <a:r>
              <a:rPr lang="pt-BR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pC</a:t>
            </a:r>
            <a:r>
              <a:rPr lang="pt-B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, em ambiente não blindado?</a:t>
            </a:r>
          </a:p>
        </p:txBody>
      </p:sp>
      <p:sp>
        <p:nvSpPr>
          <p:cNvPr id="3" name="Retângulo 2"/>
          <p:cNvSpPr/>
          <p:nvPr/>
        </p:nvSpPr>
        <p:spPr>
          <a:xfrm>
            <a:off x="0" y="1105002"/>
            <a:ext cx="9144000" cy="4517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50000"/>
              </a:lnSpc>
            </a:pPr>
            <a:r>
              <a:rPr lang="pt-BR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HISTÓRICO</a:t>
            </a:r>
            <a:endParaRPr lang="pt-BR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0" y="1105002"/>
            <a:ext cx="9144000" cy="4517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50000"/>
              </a:lnSpc>
            </a:pPr>
            <a:r>
              <a:rPr lang="pt-BR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METODOLOGIA</a:t>
            </a:r>
            <a:endParaRPr lang="pt-BR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0" y="2077389"/>
            <a:ext cx="9144000" cy="4517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Tx/>
              <a:buAutoNum type="arabicParenR"/>
            </a:pPr>
            <a:r>
              <a:rPr lang="pt-B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UTILIZAÇÃO DO </a:t>
            </a:r>
            <a:r>
              <a:rPr lang="pt-B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DIAGRAMA DE RELAÇÃO DE FREQUÊNCIAS</a:t>
            </a:r>
            <a:endParaRPr lang="pt-BR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pic>
        <p:nvPicPr>
          <p:cNvPr id="5" name="Imagem 4"/>
          <p:cNvPicPr/>
          <p:nvPr/>
        </p:nvPicPr>
        <p:blipFill>
          <a:blip r:embed="rId2" cstate="print"/>
          <a:srcRect l="32411" t="19360" r="11118" b="19486"/>
          <a:stretch>
            <a:fillRect/>
          </a:stretch>
        </p:blipFill>
        <p:spPr bwMode="auto">
          <a:xfrm>
            <a:off x="0" y="2996952"/>
            <a:ext cx="4716016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m 5"/>
          <p:cNvPicPr/>
          <p:nvPr/>
        </p:nvPicPr>
        <p:blipFill>
          <a:blip r:embed="rId3" cstate="print"/>
          <a:srcRect l="31801" t="12659" r="10266" b="30558"/>
          <a:stretch>
            <a:fillRect/>
          </a:stretch>
        </p:blipFill>
        <p:spPr bwMode="auto">
          <a:xfrm>
            <a:off x="4572000" y="3068960"/>
            <a:ext cx="4572000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tângulo 6"/>
          <p:cNvSpPr/>
          <p:nvPr/>
        </p:nvSpPr>
        <p:spPr>
          <a:xfrm>
            <a:off x="467544" y="6237312"/>
            <a:ext cx="22121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 smtClean="0"/>
              <a:t>(PAULINO</a:t>
            </a:r>
            <a:r>
              <a:rPr lang="pt-BR" dirty="0" smtClean="0"/>
              <a:t>, </a:t>
            </a:r>
            <a:r>
              <a:rPr lang="pt-BR" dirty="0" smtClean="0"/>
              <a:t>M.E, 2010)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FFT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99592" y="2060848"/>
            <a:ext cx="7200800" cy="3384376"/>
          </a:xfrm>
          <a:prstGeom prst="rect">
            <a:avLst/>
          </a:prstGeom>
        </p:spPr>
      </p:pic>
      <p:sp>
        <p:nvSpPr>
          <p:cNvPr id="3" name="Retângulo 2"/>
          <p:cNvSpPr/>
          <p:nvPr/>
        </p:nvSpPr>
        <p:spPr>
          <a:xfrm>
            <a:off x="0" y="1086384"/>
            <a:ext cx="9144000" cy="4517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50000"/>
              </a:lnSpc>
            </a:pPr>
            <a:r>
              <a:rPr lang="pt-BR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METODOLOGIA</a:t>
            </a:r>
            <a:endParaRPr lang="pt-BR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0" y="1573333"/>
            <a:ext cx="9144000" cy="4517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Tx/>
              <a:buAutoNum type="arabicParenR"/>
            </a:pPr>
            <a:r>
              <a:rPr lang="pt-B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UTILIZAÇÃO DO </a:t>
            </a:r>
            <a:r>
              <a:rPr lang="pt-B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DIAGRAMA DE RELAÇÃO DE FREQUÊNCIAS</a:t>
            </a:r>
            <a:endParaRPr lang="pt-BR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0" y="1087539"/>
            <a:ext cx="9144000" cy="4517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50000"/>
              </a:lnSpc>
            </a:pPr>
            <a:r>
              <a:rPr lang="pt-BR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METODOLOGIA</a:t>
            </a:r>
            <a:endParaRPr lang="pt-BR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0" y="1701963"/>
            <a:ext cx="9144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</a:pPr>
            <a:r>
              <a:rPr lang="pt-B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2) REALIZAR MEDIÇÃO DE INTERFERÊNCIAS RADIADAS NA ÁREA DE ENSAIO;</a:t>
            </a:r>
          </a:p>
          <a:p>
            <a:pPr marL="800100" lvl="1" indent="-342900" algn="just">
              <a:lnSpc>
                <a:spcPct val="150000"/>
              </a:lnSpc>
              <a:buFontTx/>
              <a:buAutoNum type="arabicParenR"/>
            </a:pPr>
            <a:r>
              <a:rPr lang="pt-B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 Faixa de frequência com menos interferência 100 kHz&lt;f&lt;500 kHz.</a:t>
            </a:r>
          </a:p>
          <a:p>
            <a:pPr marL="342900" indent="-342900" algn="just">
              <a:lnSpc>
                <a:spcPct val="150000"/>
              </a:lnSpc>
            </a:pPr>
            <a:r>
              <a:rPr lang="pt-B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3) REALIZAR A MEDIÇÃO UTILIZANDO BANDA ESTREITA, CONFORME ESTABELECIDO NA IEC 270-2000.</a:t>
            </a:r>
          </a:p>
          <a:p>
            <a:pPr marL="342900" indent="-342900" algn="ctr">
              <a:lnSpc>
                <a:spcPct val="150000"/>
              </a:lnSpc>
            </a:pPr>
            <a:r>
              <a:rPr lang="pt-B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Largura de Banda: 9 kHz&lt;∆f&lt;30kHz</a:t>
            </a:r>
          </a:p>
          <a:p>
            <a:pPr marL="342900" indent="-342900" algn="ctr">
              <a:lnSpc>
                <a:spcPct val="150000"/>
              </a:lnSpc>
            </a:pPr>
            <a:r>
              <a:rPr lang="pt-B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Frequência Central: 50 kHz&lt;</a:t>
            </a:r>
            <a:r>
              <a:rPr lang="pt-BR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fc</a:t>
            </a:r>
            <a:r>
              <a:rPr lang="pt-B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&lt;1MHz </a:t>
            </a:r>
            <a:endParaRPr lang="pt-BR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marL="342900" indent="-342900" algn="ctr">
              <a:lnSpc>
                <a:spcPct val="150000"/>
              </a:lnSpc>
            </a:pPr>
            <a:r>
              <a:rPr lang="pt-B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Frequências Direita e Esquerda: &gt;1MHz </a:t>
            </a:r>
            <a:endParaRPr lang="pt-BR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  <a:p>
            <a:pPr marL="342900" indent="-342900" algn="just">
              <a:lnSpc>
                <a:spcPct val="150000"/>
              </a:lnSpc>
            </a:pPr>
            <a:r>
              <a:rPr lang="pt-B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4)  FILTRAR SINAIS CONDUZIDOS NA ALIMENTAÇÃO DE 60 Hz.</a:t>
            </a:r>
          </a:p>
          <a:p>
            <a:pPr marL="800100" lvl="1" indent="-342900" algn="just">
              <a:lnSpc>
                <a:spcPct val="150000"/>
              </a:lnSpc>
              <a:buFontTx/>
              <a:buAutoNum type="arabicParenR"/>
            </a:pPr>
            <a:endParaRPr lang="pt-BR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8498" t="6516" r="21693" b="12766"/>
          <a:stretch>
            <a:fillRect/>
          </a:stretch>
        </p:blipFill>
        <p:spPr bwMode="auto">
          <a:xfrm>
            <a:off x="467544" y="2060342"/>
            <a:ext cx="3714559" cy="33843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Retângulo 2"/>
          <p:cNvSpPr/>
          <p:nvPr/>
        </p:nvSpPr>
        <p:spPr>
          <a:xfrm>
            <a:off x="0" y="1124744"/>
            <a:ext cx="9144000" cy="4517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50000"/>
              </a:lnSpc>
            </a:pPr>
            <a:r>
              <a:rPr lang="pt-BR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CIRCUITO DE ENSAIO</a:t>
            </a:r>
            <a:endParaRPr lang="pt-BR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323528" y="5823882"/>
            <a:ext cx="4464496" cy="867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50000"/>
              </a:lnSpc>
            </a:pPr>
            <a:r>
              <a:rPr lang="pt-B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CIRCUITO DE ENSAIO</a:t>
            </a:r>
          </a:p>
          <a:p>
            <a:pPr marL="342900" indent="-342900" algn="ctr">
              <a:lnSpc>
                <a:spcPct val="150000"/>
              </a:lnSpc>
            </a:pPr>
            <a:r>
              <a:rPr lang="pt-B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500 kV</a:t>
            </a:r>
            <a:endParaRPr lang="pt-BR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l="36246" t="6516" r="26121" b="15719"/>
          <a:stretch>
            <a:fillRect/>
          </a:stretch>
        </p:blipFill>
        <p:spPr bwMode="auto">
          <a:xfrm>
            <a:off x="5292080" y="1811176"/>
            <a:ext cx="3240360" cy="37645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tângulo 5"/>
          <p:cNvSpPr/>
          <p:nvPr/>
        </p:nvSpPr>
        <p:spPr>
          <a:xfrm>
            <a:off x="4597803" y="5832589"/>
            <a:ext cx="4464496" cy="867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50000"/>
              </a:lnSpc>
            </a:pPr>
            <a:r>
              <a:rPr lang="pt-B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CIRCUITO DE ENSAIO</a:t>
            </a:r>
          </a:p>
          <a:p>
            <a:pPr marL="342900" indent="-342900" algn="ctr">
              <a:lnSpc>
                <a:spcPct val="150000"/>
              </a:lnSpc>
            </a:pPr>
            <a:r>
              <a:rPr lang="pt-B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230 kV</a:t>
            </a:r>
            <a:endParaRPr lang="pt-BR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0" y="1115187"/>
            <a:ext cx="9144000" cy="4517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50000"/>
              </a:lnSpc>
            </a:pPr>
            <a:r>
              <a:rPr lang="pt-BR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RESULTADOS</a:t>
            </a:r>
            <a:endParaRPr lang="pt-BR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0" y="1657603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1) PROCEDIMENTO DE ENSAIO CONFORME NBR 5034-1989 e IEC 137-2008 . </a:t>
            </a:r>
            <a:endParaRPr lang="pt-BR" dirty="0">
              <a:solidFill>
                <a:srgbClr val="00206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29051" t="23250" r="10071" b="10797"/>
          <a:stretch>
            <a:fillRect/>
          </a:stretch>
        </p:blipFill>
        <p:spPr bwMode="auto">
          <a:xfrm>
            <a:off x="1259632" y="2521699"/>
            <a:ext cx="6336704" cy="3859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</TotalTime>
  <Words>463</Words>
  <Application>Microsoft Office PowerPoint</Application>
  <PresentationFormat>Apresentação na tela (4:3)</PresentationFormat>
  <Paragraphs>77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15" baseType="lpstr">
      <vt:lpstr>Tema do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>CHESF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JOCILIO TAVARES DE OLIVEIRA</dc:creator>
  <cp:lastModifiedBy>Fernando Brasil</cp:lastModifiedBy>
  <cp:revision>40</cp:revision>
  <cp:lastPrinted>2013-03-20T14:48:23Z</cp:lastPrinted>
  <dcterms:created xsi:type="dcterms:W3CDTF">2013-03-20T14:44:51Z</dcterms:created>
  <dcterms:modified xsi:type="dcterms:W3CDTF">2013-10-15T01:51:36Z</dcterms:modified>
</cp:coreProperties>
</file>