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8"/>
  </p:notesMasterIdLst>
  <p:sldIdLst>
    <p:sldId id="256" r:id="rId2"/>
    <p:sldId id="258" r:id="rId3"/>
    <p:sldId id="274" r:id="rId4"/>
    <p:sldId id="260" r:id="rId5"/>
    <p:sldId id="261" r:id="rId6"/>
    <p:sldId id="262" r:id="rId7"/>
    <p:sldId id="263" r:id="rId8"/>
    <p:sldId id="264" r:id="rId9"/>
    <p:sldId id="265" r:id="rId10"/>
    <p:sldId id="266" r:id="rId11"/>
    <p:sldId id="267" r:id="rId12"/>
    <p:sldId id="268" r:id="rId13"/>
    <p:sldId id="270" r:id="rId14"/>
    <p:sldId id="271" r:id="rId15"/>
    <p:sldId id="272" r:id="rId16"/>
    <p:sldId id="273" r:id="rId17"/>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3146" autoAdjust="0"/>
  </p:normalViewPr>
  <p:slideViewPr>
    <p:cSldViewPr showGuides="1">
      <p:cViewPr varScale="1">
        <p:scale>
          <a:sx n="73" d="100"/>
          <a:sy n="73" d="100"/>
        </p:scale>
        <p:origin x="-1296"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Rio_arq_01\_GAT3\11_OUTRAS%20ATIVIDADES%20T&#201;CNICAS\23_%20Artigos%20GAT-3%20para%20seminarios\XXII%20SNPTEE\Requisitos%20Minimos%20para%20DLCC\Fontes%20bibliogr&#225;ficas\CCKT_130305_1019.xls"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pt-BR"/>
  <c:style val="26"/>
  <c:chart>
    <c:title>
      <c:tx>
        <c:rich>
          <a:bodyPr/>
          <a:lstStyle/>
          <a:p>
            <a:pPr>
              <a:defRPr sz="2400"/>
            </a:pPr>
            <a:r>
              <a:rPr lang="pt-BR" sz="2400" dirty="0"/>
              <a:t>Evolução da Corrente de Curto-circuito Média </a:t>
            </a:r>
            <a:r>
              <a:rPr lang="pt-BR" sz="2400" dirty="0" smtClean="0"/>
              <a:t>na </a:t>
            </a:r>
            <a:r>
              <a:rPr lang="pt-BR" sz="2400" dirty="0"/>
              <a:t>Rede Básica</a:t>
            </a:r>
          </a:p>
        </c:rich>
      </c:tx>
      <c:layout>
        <c:manualLayout>
          <c:xMode val="edge"/>
          <c:yMode val="edge"/>
          <c:x val="0.1124193612495852"/>
          <c:y val="1.7132746349391912E-4"/>
        </c:manualLayout>
      </c:layout>
    </c:title>
    <c:plotArea>
      <c:layout/>
      <c:barChart>
        <c:barDir val="col"/>
        <c:grouping val="clustered"/>
        <c:ser>
          <c:idx val="0"/>
          <c:order val="0"/>
          <c:tx>
            <c:v>Icc trifásico</c:v>
          </c:tx>
          <c:dPt>
            <c:idx val="6"/>
            <c:spPr>
              <a:solidFill>
                <a:schemeClr val="tx2">
                  <a:lumMod val="40000"/>
                  <a:lumOff val="60000"/>
                </a:schemeClr>
              </a:solidFill>
            </c:spPr>
          </c:dPt>
          <c:dPt>
            <c:idx val="7"/>
            <c:spPr>
              <a:solidFill>
                <a:schemeClr val="accent1">
                  <a:lumMod val="60000"/>
                  <a:lumOff val="40000"/>
                </a:schemeClr>
              </a:solidFill>
            </c:spPr>
          </c:dPt>
          <c:dPt>
            <c:idx val="8"/>
            <c:spPr>
              <a:solidFill>
                <a:schemeClr val="accent1">
                  <a:lumMod val="60000"/>
                  <a:lumOff val="40000"/>
                </a:schemeClr>
              </a:solidFill>
            </c:spPr>
          </c:dPt>
          <c:dLbls>
            <c:dLbl>
              <c:idx val="4"/>
              <c:layout>
                <c:manualLayout>
                  <c:x val="-1.039755360027568E-2"/>
                  <c:y val="0"/>
                </c:manualLayout>
              </c:layout>
              <c:dLblPos val="outEnd"/>
              <c:showVal val="1"/>
            </c:dLbl>
            <c:dLbl>
              <c:idx val="5"/>
              <c:layout>
                <c:manualLayout>
                  <c:x val="-6.931702400183831E-3"/>
                  <c:y val="0"/>
                </c:manualLayout>
              </c:layout>
              <c:dLblPos val="outEnd"/>
              <c:showVal val="1"/>
            </c:dLbl>
            <c:dLbl>
              <c:idx val="6"/>
              <c:layout>
                <c:manualLayout>
                  <c:x val="-9.3565945218749315E-3"/>
                  <c:y val="-1.2635649165927763E-2"/>
                </c:manualLayout>
              </c:layout>
              <c:tx>
                <c:rich>
                  <a:bodyPr/>
                  <a:lstStyle/>
                  <a:p>
                    <a:r>
                      <a:rPr lang="en-US" dirty="0" smtClean="0"/>
                      <a:t>12,55</a:t>
                    </a:r>
                    <a:endParaRPr lang="en-US" dirty="0"/>
                  </a:p>
                </c:rich>
              </c:tx>
              <c:dLblPos val="outEnd"/>
              <c:showVal val="1"/>
            </c:dLbl>
            <c:dLbl>
              <c:idx val="7"/>
              <c:layout>
                <c:manualLayout>
                  <c:x val="-6.931702400183831E-3"/>
                  <c:y val="0"/>
                </c:manualLayout>
              </c:layout>
              <c:tx>
                <c:rich>
                  <a:bodyPr/>
                  <a:lstStyle/>
                  <a:p>
                    <a:r>
                      <a:rPr lang="en-US" dirty="0" smtClean="0"/>
                      <a:t>13,98</a:t>
                    </a:r>
                    <a:endParaRPr lang="en-US" dirty="0"/>
                  </a:p>
                </c:rich>
              </c:tx>
              <c:dLblPos val="outEnd"/>
              <c:showVal val="1"/>
            </c:dLbl>
            <c:dLbl>
              <c:idx val="8"/>
              <c:layout>
                <c:manualLayout>
                  <c:x val="-5.1987768001378705E-3"/>
                  <c:y val="0"/>
                </c:manualLayout>
              </c:layout>
              <c:tx>
                <c:rich>
                  <a:bodyPr/>
                  <a:lstStyle/>
                  <a:p>
                    <a:r>
                      <a:rPr lang="en-US" dirty="0" smtClean="0"/>
                      <a:t>14,9</a:t>
                    </a:r>
                    <a:endParaRPr lang="en-US" dirty="0"/>
                  </a:p>
                </c:rich>
              </c:tx>
              <c:dLblPos val="outEnd"/>
              <c:showVal val="1"/>
            </c:dLbl>
            <c:txPr>
              <a:bodyPr/>
              <a:lstStyle/>
              <a:p>
                <a:pPr>
                  <a:defRPr sz="1400" b="1"/>
                </a:pPr>
                <a:endParaRPr lang="pt-BR"/>
              </a:p>
            </c:txPr>
            <c:dLblPos val="outEnd"/>
            <c:showVal val="1"/>
          </c:dLbls>
          <c:cat>
            <c:numRef>
              <c:f>kA_PB!$Q$4:$Y$4</c:f>
              <c:numCache>
                <c:formatCode>ge\r\a\l</c:formatCode>
                <c:ptCount val="9"/>
                <c:pt idx="0">
                  <c:v>2007</c:v>
                </c:pt>
                <c:pt idx="1">
                  <c:v>2008</c:v>
                </c:pt>
                <c:pt idx="2">
                  <c:v>2009</c:v>
                </c:pt>
                <c:pt idx="3">
                  <c:v>2010</c:v>
                </c:pt>
                <c:pt idx="4">
                  <c:v>2011</c:v>
                </c:pt>
                <c:pt idx="5">
                  <c:v>2012</c:v>
                </c:pt>
                <c:pt idx="6">
                  <c:v>2013</c:v>
                </c:pt>
                <c:pt idx="7">
                  <c:v>2014</c:v>
                </c:pt>
                <c:pt idx="8">
                  <c:v>2015</c:v>
                </c:pt>
              </c:numCache>
            </c:numRef>
          </c:cat>
          <c:val>
            <c:numRef>
              <c:f>kA_PB!$Q$6:$Y$6</c:f>
              <c:numCache>
                <c:formatCode>#.##00</c:formatCode>
                <c:ptCount val="9"/>
                <c:pt idx="0">
                  <c:v>8.3405542725173163</c:v>
                </c:pt>
                <c:pt idx="1">
                  <c:v>8.451466512702078</c:v>
                </c:pt>
                <c:pt idx="2">
                  <c:v>9.1198152424942247</c:v>
                </c:pt>
                <c:pt idx="3">
                  <c:v>9.7779214780600405</c:v>
                </c:pt>
                <c:pt idx="4">
                  <c:v>11.174470868014264</c:v>
                </c:pt>
                <c:pt idx="5">
                  <c:v>11.449503386004528</c:v>
                </c:pt>
                <c:pt idx="6">
                  <c:v>12.591512415349904</c:v>
                </c:pt>
                <c:pt idx="7">
                  <c:v>13.981354401805877</c:v>
                </c:pt>
                <c:pt idx="8">
                  <c:v>14.912144469525973</c:v>
                </c:pt>
              </c:numCache>
            </c:numRef>
          </c:val>
        </c:ser>
        <c:ser>
          <c:idx val="1"/>
          <c:order val="1"/>
          <c:tx>
            <c:v>Icc monofásico</c:v>
          </c:tx>
          <c:dPt>
            <c:idx val="6"/>
            <c:spPr>
              <a:solidFill>
                <a:schemeClr val="accent2">
                  <a:lumMod val="60000"/>
                  <a:lumOff val="40000"/>
                </a:schemeClr>
              </a:solidFill>
            </c:spPr>
          </c:dPt>
          <c:dPt>
            <c:idx val="7"/>
            <c:spPr>
              <a:solidFill>
                <a:schemeClr val="accent2">
                  <a:lumMod val="60000"/>
                  <a:lumOff val="40000"/>
                </a:schemeClr>
              </a:solidFill>
            </c:spPr>
          </c:dPt>
          <c:dPt>
            <c:idx val="8"/>
            <c:spPr>
              <a:solidFill>
                <a:schemeClr val="accent2">
                  <a:lumMod val="60000"/>
                  <a:lumOff val="40000"/>
                </a:schemeClr>
              </a:solidFill>
            </c:spPr>
          </c:dPt>
          <c:dLbls>
            <c:dLbl>
              <c:idx val="0"/>
              <c:layout>
                <c:manualLayout>
                  <c:x val="5.1987768001378705E-3"/>
                  <c:y val="0"/>
                </c:manualLayout>
              </c:layout>
              <c:dLblPos val="outEnd"/>
              <c:showVal val="1"/>
            </c:dLbl>
            <c:dLbl>
              <c:idx val="1"/>
              <c:layout>
                <c:manualLayout>
                  <c:x val="6.931702400183831E-3"/>
                  <c:y val="0"/>
                </c:manualLayout>
              </c:layout>
              <c:dLblPos val="outEnd"/>
              <c:showVal val="1"/>
            </c:dLbl>
            <c:dLbl>
              <c:idx val="2"/>
              <c:layout>
                <c:manualLayout>
                  <c:x val="6.931702400183831E-3"/>
                  <c:y val="0"/>
                </c:manualLayout>
              </c:layout>
              <c:dLblPos val="outEnd"/>
              <c:showVal val="1"/>
            </c:dLbl>
            <c:dLbl>
              <c:idx val="3"/>
              <c:layout>
                <c:manualLayout>
                  <c:x val="6.931702400183831E-3"/>
                  <c:y val="0"/>
                </c:manualLayout>
              </c:layout>
              <c:dLblPos val="outEnd"/>
              <c:showVal val="1"/>
            </c:dLbl>
            <c:dLbl>
              <c:idx val="4"/>
              <c:layout>
                <c:manualLayout>
                  <c:x val="1.0397553600275803E-2"/>
                  <c:y val="0"/>
                </c:manualLayout>
              </c:layout>
              <c:dLblPos val="outEnd"/>
              <c:showVal val="1"/>
            </c:dLbl>
            <c:dLbl>
              <c:idx val="5"/>
              <c:layout>
                <c:manualLayout>
                  <c:x val="1.0397553600275741E-2"/>
                  <c:y val="0"/>
                </c:manualLayout>
              </c:layout>
              <c:dLblPos val="outEnd"/>
              <c:showVal val="1"/>
            </c:dLbl>
            <c:dLbl>
              <c:idx val="6"/>
              <c:layout>
                <c:manualLayout>
                  <c:x val="1.21304792003217E-2"/>
                  <c:y val="0"/>
                </c:manualLayout>
              </c:layout>
              <c:tx>
                <c:rich>
                  <a:bodyPr/>
                  <a:lstStyle/>
                  <a:p>
                    <a:r>
                      <a:rPr lang="en-US" dirty="0" smtClean="0"/>
                      <a:t>12,3</a:t>
                    </a:r>
                    <a:endParaRPr lang="en-US" dirty="0"/>
                  </a:p>
                </c:rich>
              </c:tx>
              <c:dLblPos val="outEnd"/>
              <c:showVal val="1"/>
            </c:dLbl>
            <c:dLbl>
              <c:idx val="7"/>
              <c:layout>
                <c:manualLayout>
                  <c:x val="1.21304792003217E-2"/>
                  <c:y val="0"/>
                </c:manualLayout>
              </c:layout>
              <c:tx>
                <c:rich>
                  <a:bodyPr/>
                  <a:lstStyle/>
                  <a:p>
                    <a:r>
                      <a:rPr lang="en-US" dirty="0" smtClean="0"/>
                      <a:t>13,6</a:t>
                    </a:r>
                    <a:endParaRPr lang="en-US" dirty="0"/>
                  </a:p>
                </c:rich>
              </c:tx>
              <c:dLblPos val="outEnd"/>
              <c:showVal val="1"/>
            </c:dLbl>
            <c:dLbl>
              <c:idx val="8"/>
              <c:layout>
                <c:manualLayout>
                  <c:x val="1.9062181600505528E-2"/>
                  <c:y val="0"/>
                </c:manualLayout>
              </c:layout>
              <c:tx>
                <c:rich>
                  <a:bodyPr/>
                  <a:lstStyle/>
                  <a:p>
                    <a:r>
                      <a:rPr lang="en-US" dirty="0" smtClean="0"/>
                      <a:t>14,4</a:t>
                    </a:r>
                    <a:endParaRPr lang="en-US" dirty="0"/>
                  </a:p>
                </c:rich>
              </c:tx>
              <c:dLblPos val="outEnd"/>
              <c:showVal val="1"/>
            </c:dLbl>
            <c:txPr>
              <a:bodyPr/>
              <a:lstStyle/>
              <a:p>
                <a:pPr>
                  <a:defRPr sz="1400" b="1"/>
                </a:pPr>
                <a:endParaRPr lang="pt-BR"/>
              </a:p>
            </c:txPr>
            <c:dLblPos val="outEnd"/>
            <c:showVal val="1"/>
          </c:dLbls>
          <c:cat>
            <c:numRef>
              <c:f>kA_PB!$Q$4:$Y$4</c:f>
              <c:numCache>
                <c:formatCode>ge\r\a\l</c:formatCode>
                <c:ptCount val="9"/>
                <c:pt idx="0">
                  <c:v>2007</c:v>
                </c:pt>
                <c:pt idx="1">
                  <c:v>2008</c:v>
                </c:pt>
                <c:pt idx="2">
                  <c:v>2009</c:v>
                </c:pt>
                <c:pt idx="3">
                  <c:v>2010</c:v>
                </c:pt>
                <c:pt idx="4">
                  <c:v>2011</c:v>
                </c:pt>
                <c:pt idx="5">
                  <c:v>2012</c:v>
                </c:pt>
                <c:pt idx="6">
                  <c:v>2013</c:v>
                </c:pt>
                <c:pt idx="7">
                  <c:v>2014</c:v>
                </c:pt>
                <c:pt idx="8">
                  <c:v>2015</c:v>
                </c:pt>
              </c:numCache>
            </c:numRef>
          </c:cat>
          <c:val>
            <c:numRef>
              <c:f>kA_PB!$Q$7:$Y$7</c:f>
              <c:numCache>
                <c:formatCode>#.##00</c:formatCode>
                <c:ptCount val="9"/>
                <c:pt idx="0">
                  <c:v>4.4545423438836629</c:v>
                </c:pt>
                <c:pt idx="1">
                  <c:v>5.9463048498845188</c:v>
                </c:pt>
                <c:pt idx="2">
                  <c:v>6.2977829099307243</c:v>
                </c:pt>
                <c:pt idx="3">
                  <c:v>6.6526327944572801</c:v>
                </c:pt>
                <c:pt idx="4">
                  <c:v>10.884363852556474</c:v>
                </c:pt>
                <c:pt idx="5">
                  <c:v>11.186693002257334</c:v>
                </c:pt>
                <c:pt idx="6">
                  <c:v>12.339006772009014</c:v>
                </c:pt>
                <c:pt idx="7">
                  <c:v>13.636038374717817</c:v>
                </c:pt>
                <c:pt idx="8">
                  <c:v>14.463069977426647</c:v>
                </c:pt>
              </c:numCache>
            </c:numRef>
          </c:val>
        </c:ser>
        <c:dLbls/>
        <c:axId val="56629120"/>
        <c:axId val="56639488"/>
      </c:barChart>
      <c:dateAx>
        <c:axId val="56629120"/>
        <c:scaling>
          <c:orientation val="minMax"/>
        </c:scaling>
        <c:axPos val="b"/>
        <c:title>
          <c:tx>
            <c:rich>
              <a:bodyPr/>
              <a:lstStyle/>
              <a:p>
                <a:pPr>
                  <a:defRPr sz="1400"/>
                </a:pPr>
                <a:r>
                  <a:rPr lang="pt-BR" sz="1400"/>
                  <a:t>Ano</a:t>
                </a:r>
              </a:p>
            </c:rich>
          </c:tx>
          <c:layout/>
        </c:title>
        <c:numFmt formatCode="ge\r\a\l" sourceLinked="1"/>
        <c:tickLblPos val="nextTo"/>
        <c:txPr>
          <a:bodyPr/>
          <a:lstStyle/>
          <a:p>
            <a:pPr>
              <a:defRPr sz="1200"/>
            </a:pPr>
            <a:endParaRPr lang="pt-BR"/>
          </a:p>
        </c:txPr>
        <c:crossAx val="56639488"/>
        <c:crosses val="autoZero"/>
        <c:auto val="1"/>
        <c:lblOffset val="100"/>
      </c:dateAx>
      <c:valAx>
        <c:axId val="56639488"/>
        <c:scaling>
          <c:orientation val="minMax"/>
        </c:scaling>
        <c:axPos val="l"/>
        <c:majorGridlines>
          <c:spPr>
            <a:ln>
              <a:solidFill>
                <a:schemeClr val="bg1">
                  <a:lumMod val="75000"/>
                </a:schemeClr>
              </a:solidFill>
            </a:ln>
          </c:spPr>
        </c:majorGridlines>
        <c:title>
          <c:tx>
            <c:rich>
              <a:bodyPr rot="-5400000" vert="horz"/>
              <a:lstStyle/>
              <a:p>
                <a:pPr>
                  <a:defRPr sz="1400"/>
                </a:pPr>
                <a:r>
                  <a:rPr lang="pt-BR" sz="1400"/>
                  <a:t>Corrente de Curto-circuito (kA)</a:t>
                </a:r>
              </a:p>
            </c:rich>
          </c:tx>
          <c:layout>
            <c:manualLayout>
              <c:xMode val="edge"/>
              <c:yMode val="edge"/>
              <c:x val="1.0584254842022462E-2"/>
              <c:y val="0.21394561775788271"/>
            </c:manualLayout>
          </c:layout>
        </c:title>
        <c:numFmt formatCode="#.##0" sourceLinked="0"/>
        <c:tickLblPos val="nextTo"/>
        <c:txPr>
          <a:bodyPr/>
          <a:lstStyle/>
          <a:p>
            <a:pPr>
              <a:defRPr sz="1200"/>
            </a:pPr>
            <a:endParaRPr lang="pt-BR"/>
          </a:p>
        </c:txPr>
        <c:crossAx val="56629120"/>
        <c:crosses val="autoZero"/>
        <c:crossBetween val="between"/>
      </c:valAx>
    </c:plotArea>
    <c:legend>
      <c:legendPos val="t"/>
      <c:layout/>
      <c:txPr>
        <a:bodyPr/>
        <a:lstStyle/>
        <a:p>
          <a:pPr>
            <a:defRPr sz="1400" b="1"/>
          </a:pPr>
          <a:endParaRPr lang="pt-BR"/>
        </a:p>
      </c:txPr>
    </c:legend>
    <c:plotVisOnly val="1"/>
    <c:dispBlanksAs val="gap"/>
  </c:chart>
  <c:txPr>
    <a:bodyPr/>
    <a:lstStyle/>
    <a:p>
      <a:pPr>
        <a:defRPr>
          <a:latin typeface="Arial" pitchFamily="34" charset="0"/>
          <a:cs typeface="Arial" pitchFamily="34" charset="0"/>
        </a:defRPr>
      </a:pPr>
      <a:endParaRPr lang="pt-BR"/>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6A0448-61E6-4BA4-95E4-EDD2405F2A66}" type="datetimeFigureOut">
              <a:rPr lang="pt-BR" smtClean="0"/>
              <a:pPr/>
              <a:t>14/10/2013</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F96243-A815-4369-8E25-15B774DB5289}" type="slidenum">
              <a:rPr lang="pt-BR" smtClean="0"/>
              <a:pPr/>
              <a:t>‹nº›</a:t>
            </a:fld>
            <a:endParaRPr lang="pt-BR"/>
          </a:p>
        </p:txBody>
      </p:sp>
    </p:spTree>
    <p:extLst>
      <p:ext uri="{BB962C8B-B14F-4D97-AF65-F5344CB8AC3E}">
        <p14:creationId xmlns:p14="http://schemas.microsoft.com/office/powerpoint/2010/main" xmlns="" val="15005109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pPr>
              <a:defRPr/>
            </a:pPr>
            <a:endParaRPr lang="pt-BR">
              <a:solidFill>
                <a:prstClr val="black"/>
              </a:solidFill>
            </a:endParaRPr>
          </a:p>
        </p:txBody>
      </p:sp>
      <p:sp>
        <p:nvSpPr>
          <p:cNvPr id="5" name="Espaço Reservado para Número de Slide 4"/>
          <p:cNvSpPr>
            <a:spLocks noGrp="1"/>
          </p:cNvSpPr>
          <p:nvPr>
            <p:ph type="sldNum" sz="quarter" idx="11"/>
          </p:nvPr>
        </p:nvSpPr>
        <p:spPr/>
        <p:txBody>
          <a:bodyPr/>
          <a:lstStyle/>
          <a:p>
            <a:pPr>
              <a:defRPr/>
            </a:pPr>
            <a:fld id="{56718474-231B-416C-92DF-3F8C30E4E5B5}" type="slidenum">
              <a:rPr lang="pt-BR" smtClean="0">
                <a:solidFill>
                  <a:prstClr val="black"/>
                </a:solidFill>
              </a:rPr>
              <a:pPr>
                <a:defRPr/>
              </a:pPr>
              <a:t>2</a:t>
            </a:fld>
            <a:endParaRPr lang="pt-BR">
              <a:solidFill>
                <a:prstClr val="black"/>
              </a:solidFill>
            </a:endParaRPr>
          </a:p>
        </p:txBody>
      </p:sp>
    </p:spTree>
    <p:extLst>
      <p:ext uri="{BB962C8B-B14F-4D97-AF65-F5344CB8AC3E}">
        <p14:creationId xmlns:p14="http://schemas.microsoft.com/office/powerpoint/2010/main" xmlns="" val="27009186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p:txBody>
          <a:bodyPr/>
          <a:lstStyle/>
          <a:p>
            <a:pPr>
              <a:defRPr/>
            </a:pPr>
            <a:fld id="{32DCCA1C-CE80-4BFF-AEA3-153AC9C6F9B5}" type="slidenum">
              <a:rPr lang="pt-BR" smtClean="0">
                <a:solidFill>
                  <a:prstClr val="black"/>
                </a:solidFill>
              </a:rPr>
              <a:pPr>
                <a:defRPr/>
              </a:pPr>
              <a:t>11</a:t>
            </a:fld>
            <a:endParaRPr lang="pt-BR" smtClean="0">
              <a:solidFill>
                <a:prstClr val="black"/>
              </a:solidFill>
            </a:endParaRPr>
          </a:p>
        </p:txBody>
      </p:sp>
      <p:sp>
        <p:nvSpPr>
          <p:cNvPr id="24578" name="Rectangle 2"/>
          <p:cNvSpPr>
            <a:spLocks noGrp="1" noRot="1" noChangeAspect="1" noChangeArrowheads="1" noTextEdit="1"/>
          </p:cNvSpPr>
          <p:nvPr>
            <p:ph type="sldImg"/>
          </p:nvPr>
        </p:nvSpPr>
        <p:spPr>
          <a:xfrm>
            <a:off x="1141413" y="687388"/>
            <a:ext cx="4567237" cy="3427412"/>
          </a:xfrm>
          <a:ln/>
        </p:spPr>
      </p:sp>
      <p:sp>
        <p:nvSpPr>
          <p:cNvPr id="24579" name="Rectangle 3"/>
          <p:cNvSpPr>
            <a:spLocks noGrp="1" noChangeArrowheads="1"/>
          </p:cNvSpPr>
          <p:nvPr>
            <p:ph type="body" idx="1"/>
          </p:nvPr>
        </p:nvSpPr>
        <p:spPr>
          <a:noFill/>
          <a:ln/>
        </p:spPr>
        <p:txBody>
          <a:bodyPr/>
          <a:lstStyle/>
          <a:p>
            <a:endParaRPr lang="pt-BR" smtClean="0"/>
          </a:p>
        </p:txBody>
      </p:sp>
      <p:sp>
        <p:nvSpPr>
          <p:cNvPr id="5" name="Espaço Reservado para Rodapé 4"/>
          <p:cNvSpPr>
            <a:spLocks noGrp="1"/>
          </p:cNvSpPr>
          <p:nvPr>
            <p:ph type="ftr" sz="quarter" idx="4"/>
          </p:nvPr>
        </p:nvSpPr>
        <p:spPr/>
        <p:txBody>
          <a:bodyPr/>
          <a:lstStyle/>
          <a:p>
            <a:pPr>
              <a:defRPr/>
            </a:pPr>
            <a:endParaRPr lang="pt-BR">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p:txBody>
          <a:bodyPr/>
          <a:lstStyle/>
          <a:p>
            <a:pPr>
              <a:defRPr/>
            </a:pPr>
            <a:fld id="{32DCCA1C-CE80-4BFF-AEA3-153AC9C6F9B5}" type="slidenum">
              <a:rPr lang="pt-BR" smtClean="0">
                <a:solidFill>
                  <a:prstClr val="black"/>
                </a:solidFill>
              </a:rPr>
              <a:pPr>
                <a:defRPr/>
              </a:pPr>
              <a:t>12</a:t>
            </a:fld>
            <a:endParaRPr lang="pt-BR" smtClean="0">
              <a:solidFill>
                <a:prstClr val="black"/>
              </a:solidFill>
            </a:endParaRPr>
          </a:p>
        </p:txBody>
      </p:sp>
      <p:sp>
        <p:nvSpPr>
          <p:cNvPr id="24578" name="Rectangle 2"/>
          <p:cNvSpPr>
            <a:spLocks noGrp="1" noRot="1" noChangeAspect="1" noChangeArrowheads="1" noTextEdit="1"/>
          </p:cNvSpPr>
          <p:nvPr>
            <p:ph type="sldImg"/>
          </p:nvPr>
        </p:nvSpPr>
        <p:spPr>
          <a:xfrm>
            <a:off x="1141413" y="687388"/>
            <a:ext cx="4567237" cy="3427412"/>
          </a:xfrm>
          <a:ln/>
        </p:spPr>
      </p:sp>
      <p:sp>
        <p:nvSpPr>
          <p:cNvPr id="24579" name="Rectangle 3"/>
          <p:cNvSpPr>
            <a:spLocks noGrp="1" noChangeArrowheads="1"/>
          </p:cNvSpPr>
          <p:nvPr>
            <p:ph type="body" idx="1"/>
          </p:nvPr>
        </p:nvSpPr>
        <p:spPr>
          <a:noFill/>
          <a:ln/>
        </p:spPr>
        <p:txBody>
          <a:bodyPr/>
          <a:lstStyle/>
          <a:p>
            <a:endParaRPr lang="pt-BR" smtClean="0"/>
          </a:p>
        </p:txBody>
      </p:sp>
      <p:sp>
        <p:nvSpPr>
          <p:cNvPr id="5" name="Espaço Reservado para Rodapé 4"/>
          <p:cNvSpPr>
            <a:spLocks noGrp="1"/>
          </p:cNvSpPr>
          <p:nvPr>
            <p:ph type="ftr" sz="quarter" idx="4"/>
          </p:nvPr>
        </p:nvSpPr>
        <p:spPr/>
        <p:txBody>
          <a:bodyPr/>
          <a:lstStyle/>
          <a:p>
            <a:pPr>
              <a:defRPr/>
            </a:pPr>
            <a:endParaRPr lang="pt-BR">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p:txBody>
          <a:bodyPr/>
          <a:lstStyle/>
          <a:p>
            <a:pPr>
              <a:defRPr/>
            </a:pPr>
            <a:fld id="{88DEF788-560B-431F-B058-7947BF6CA294}" type="slidenum">
              <a:rPr lang="pt-BR" smtClean="0">
                <a:solidFill>
                  <a:prstClr val="black"/>
                </a:solidFill>
              </a:rPr>
              <a:pPr>
                <a:defRPr/>
              </a:pPr>
              <a:t>13</a:t>
            </a:fld>
            <a:endParaRPr lang="pt-BR" smtClean="0">
              <a:solidFill>
                <a:prstClr val="black"/>
              </a:solidFill>
            </a:endParaRPr>
          </a:p>
        </p:txBody>
      </p:sp>
      <p:sp>
        <p:nvSpPr>
          <p:cNvPr id="55298" name="Rectangle 2"/>
          <p:cNvSpPr>
            <a:spLocks noGrp="1" noRot="1" noChangeAspect="1" noChangeArrowheads="1" noTextEdit="1"/>
          </p:cNvSpPr>
          <p:nvPr>
            <p:ph type="sldImg"/>
          </p:nvPr>
        </p:nvSpPr>
        <p:spPr>
          <a:xfrm>
            <a:off x="1141413" y="687388"/>
            <a:ext cx="4567237" cy="3427412"/>
          </a:xfrm>
          <a:ln/>
        </p:spPr>
      </p:sp>
      <p:sp>
        <p:nvSpPr>
          <p:cNvPr id="55299" name="Rectangle 3"/>
          <p:cNvSpPr>
            <a:spLocks noGrp="1" noChangeArrowheads="1"/>
          </p:cNvSpPr>
          <p:nvPr>
            <p:ph type="body" idx="1"/>
          </p:nvPr>
        </p:nvSpPr>
        <p:spPr>
          <a:noFill/>
          <a:ln/>
        </p:spPr>
        <p:txBody>
          <a:bodyPr/>
          <a:lstStyle/>
          <a:p>
            <a:endParaRPr lang="pt-BR" smtClean="0"/>
          </a:p>
        </p:txBody>
      </p:sp>
      <p:sp>
        <p:nvSpPr>
          <p:cNvPr id="5" name="Espaço Reservado para Rodapé 4"/>
          <p:cNvSpPr>
            <a:spLocks noGrp="1"/>
          </p:cNvSpPr>
          <p:nvPr>
            <p:ph type="ftr" sz="quarter" idx="4"/>
          </p:nvPr>
        </p:nvSpPr>
        <p:spPr/>
        <p:txBody>
          <a:bodyPr/>
          <a:lstStyle/>
          <a:p>
            <a:pPr>
              <a:defRPr/>
            </a:pPr>
            <a:endParaRPr lang="pt-BR">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p:txBody>
          <a:bodyPr/>
          <a:lstStyle/>
          <a:p>
            <a:pPr>
              <a:defRPr/>
            </a:pPr>
            <a:fld id="{88DEF788-560B-431F-B058-7947BF6CA294}" type="slidenum">
              <a:rPr lang="pt-BR" smtClean="0">
                <a:solidFill>
                  <a:prstClr val="black"/>
                </a:solidFill>
              </a:rPr>
              <a:pPr>
                <a:defRPr/>
              </a:pPr>
              <a:t>14</a:t>
            </a:fld>
            <a:endParaRPr lang="pt-BR" smtClean="0">
              <a:solidFill>
                <a:prstClr val="black"/>
              </a:solidFill>
            </a:endParaRPr>
          </a:p>
        </p:txBody>
      </p:sp>
      <p:sp>
        <p:nvSpPr>
          <p:cNvPr id="55298" name="Rectangle 2"/>
          <p:cNvSpPr>
            <a:spLocks noGrp="1" noRot="1" noChangeAspect="1" noChangeArrowheads="1" noTextEdit="1"/>
          </p:cNvSpPr>
          <p:nvPr>
            <p:ph type="sldImg"/>
          </p:nvPr>
        </p:nvSpPr>
        <p:spPr>
          <a:xfrm>
            <a:off x="1141413" y="687388"/>
            <a:ext cx="4567237" cy="3427412"/>
          </a:xfrm>
          <a:ln/>
        </p:spPr>
      </p:sp>
      <p:sp>
        <p:nvSpPr>
          <p:cNvPr id="55299" name="Rectangle 3"/>
          <p:cNvSpPr>
            <a:spLocks noGrp="1" noChangeArrowheads="1"/>
          </p:cNvSpPr>
          <p:nvPr>
            <p:ph type="body" idx="1"/>
          </p:nvPr>
        </p:nvSpPr>
        <p:spPr>
          <a:noFill/>
          <a:ln/>
        </p:spPr>
        <p:txBody>
          <a:bodyPr/>
          <a:lstStyle/>
          <a:p>
            <a:endParaRPr lang="pt-BR" smtClean="0"/>
          </a:p>
        </p:txBody>
      </p:sp>
      <p:sp>
        <p:nvSpPr>
          <p:cNvPr id="5" name="Espaço Reservado para Rodapé 4"/>
          <p:cNvSpPr>
            <a:spLocks noGrp="1"/>
          </p:cNvSpPr>
          <p:nvPr>
            <p:ph type="ftr" sz="quarter" idx="4"/>
          </p:nvPr>
        </p:nvSpPr>
        <p:spPr/>
        <p:txBody>
          <a:bodyPr/>
          <a:lstStyle/>
          <a:p>
            <a:pPr>
              <a:defRPr/>
            </a:pPr>
            <a:endParaRPr lang="pt-BR">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p:txBody>
          <a:bodyPr/>
          <a:lstStyle/>
          <a:p>
            <a:pPr>
              <a:defRPr/>
            </a:pPr>
            <a:fld id="{88DEF788-560B-431F-B058-7947BF6CA294}" type="slidenum">
              <a:rPr lang="pt-BR" smtClean="0">
                <a:solidFill>
                  <a:prstClr val="black"/>
                </a:solidFill>
              </a:rPr>
              <a:pPr>
                <a:defRPr/>
              </a:pPr>
              <a:t>15</a:t>
            </a:fld>
            <a:endParaRPr lang="pt-BR" smtClean="0">
              <a:solidFill>
                <a:prstClr val="black"/>
              </a:solidFill>
            </a:endParaRPr>
          </a:p>
        </p:txBody>
      </p:sp>
      <p:sp>
        <p:nvSpPr>
          <p:cNvPr id="55298" name="Rectangle 2"/>
          <p:cNvSpPr>
            <a:spLocks noGrp="1" noRot="1" noChangeAspect="1" noChangeArrowheads="1" noTextEdit="1"/>
          </p:cNvSpPr>
          <p:nvPr>
            <p:ph type="sldImg"/>
          </p:nvPr>
        </p:nvSpPr>
        <p:spPr>
          <a:xfrm>
            <a:off x="1141413" y="687388"/>
            <a:ext cx="4567237" cy="3427412"/>
          </a:xfrm>
          <a:ln/>
        </p:spPr>
      </p:sp>
      <p:sp>
        <p:nvSpPr>
          <p:cNvPr id="55299" name="Rectangle 3"/>
          <p:cNvSpPr>
            <a:spLocks noGrp="1" noChangeArrowheads="1"/>
          </p:cNvSpPr>
          <p:nvPr>
            <p:ph type="body" idx="1"/>
          </p:nvPr>
        </p:nvSpPr>
        <p:spPr>
          <a:noFill/>
          <a:ln/>
        </p:spPr>
        <p:txBody>
          <a:bodyPr/>
          <a:lstStyle/>
          <a:p>
            <a:endParaRPr lang="pt-BR" smtClean="0"/>
          </a:p>
        </p:txBody>
      </p:sp>
      <p:sp>
        <p:nvSpPr>
          <p:cNvPr id="5" name="Espaço Reservado para Rodapé 4"/>
          <p:cNvSpPr>
            <a:spLocks noGrp="1"/>
          </p:cNvSpPr>
          <p:nvPr>
            <p:ph type="ftr" sz="quarter" idx="4"/>
          </p:nvPr>
        </p:nvSpPr>
        <p:spPr/>
        <p:txBody>
          <a:bodyPr/>
          <a:lstStyle/>
          <a:p>
            <a:pPr>
              <a:defRPr/>
            </a:pPr>
            <a:endParaRPr lang="pt-BR">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p:txBody>
          <a:bodyPr/>
          <a:lstStyle/>
          <a:p>
            <a:pPr>
              <a:defRPr/>
            </a:pPr>
            <a:fld id="{88DEF788-560B-431F-B058-7947BF6CA294}" type="slidenum">
              <a:rPr lang="pt-BR" smtClean="0">
                <a:solidFill>
                  <a:prstClr val="black"/>
                </a:solidFill>
              </a:rPr>
              <a:pPr>
                <a:defRPr/>
              </a:pPr>
              <a:t>16</a:t>
            </a:fld>
            <a:endParaRPr lang="pt-BR" smtClean="0">
              <a:solidFill>
                <a:prstClr val="black"/>
              </a:solidFill>
            </a:endParaRPr>
          </a:p>
        </p:txBody>
      </p:sp>
      <p:sp>
        <p:nvSpPr>
          <p:cNvPr id="55298" name="Rectangle 2"/>
          <p:cNvSpPr>
            <a:spLocks noGrp="1" noRot="1" noChangeAspect="1" noChangeArrowheads="1" noTextEdit="1"/>
          </p:cNvSpPr>
          <p:nvPr>
            <p:ph type="sldImg"/>
          </p:nvPr>
        </p:nvSpPr>
        <p:spPr>
          <a:xfrm>
            <a:off x="1141413" y="687388"/>
            <a:ext cx="4567237" cy="3427412"/>
          </a:xfrm>
          <a:ln/>
        </p:spPr>
      </p:sp>
      <p:sp>
        <p:nvSpPr>
          <p:cNvPr id="55299" name="Rectangle 3"/>
          <p:cNvSpPr>
            <a:spLocks noGrp="1" noChangeArrowheads="1"/>
          </p:cNvSpPr>
          <p:nvPr>
            <p:ph type="body" idx="1"/>
          </p:nvPr>
        </p:nvSpPr>
        <p:spPr>
          <a:noFill/>
          <a:ln/>
        </p:spPr>
        <p:txBody>
          <a:bodyPr/>
          <a:lstStyle/>
          <a:p>
            <a:endParaRPr lang="pt-BR" smtClean="0"/>
          </a:p>
        </p:txBody>
      </p:sp>
      <p:sp>
        <p:nvSpPr>
          <p:cNvPr id="5" name="Espaço Reservado para Rodapé 4"/>
          <p:cNvSpPr>
            <a:spLocks noGrp="1"/>
          </p:cNvSpPr>
          <p:nvPr>
            <p:ph type="ftr" sz="quarter" idx="4"/>
          </p:nvPr>
        </p:nvSpPr>
        <p:spPr/>
        <p:txBody>
          <a:bodyPr/>
          <a:lstStyle/>
          <a:p>
            <a:pPr>
              <a:defRPr/>
            </a:pPr>
            <a:endParaRPr lang="pt-BR">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pPr>
              <a:defRPr/>
            </a:pPr>
            <a:endParaRPr lang="pt-BR">
              <a:solidFill>
                <a:prstClr val="black"/>
              </a:solidFill>
            </a:endParaRPr>
          </a:p>
        </p:txBody>
      </p:sp>
      <p:sp>
        <p:nvSpPr>
          <p:cNvPr id="5" name="Espaço Reservado para Número de Slide 4"/>
          <p:cNvSpPr>
            <a:spLocks noGrp="1"/>
          </p:cNvSpPr>
          <p:nvPr>
            <p:ph type="sldNum" sz="quarter" idx="11"/>
          </p:nvPr>
        </p:nvSpPr>
        <p:spPr/>
        <p:txBody>
          <a:bodyPr/>
          <a:lstStyle/>
          <a:p>
            <a:pPr>
              <a:defRPr/>
            </a:pPr>
            <a:fld id="{56718474-231B-416C-92DF-3F8C30E4E5B5}" type="slidenum">
              <a:rPr lang="pt-BR" smtClean="0">
                <a:solidFill>
                  <a:prstClr val="black"/>
                </a:solidFill>
              </a:rPr>
              <a:pPr>
                <a:defRPr/>
              </a:pPr>
              <a:t>3</a:t>
            </a:fld>
            <a:endParaRPr lang="pt-BR">
              <a:solidFill>
                <a:prstClr val="black"/>
              </a:solidFill>
            </a:endParaRPr>
          </a:p>
        </p:txBody>
      </p:sp>
    </p:spTree>
    <p:extLst>
      <p:ext uri="{BB962C8B-B14F-4D97-AF65-F5344CB8AC3E}">
        <p14:creationId xmlns:p14="http://schemas.microsoft.com/office/powerpoint/2010/main" xmlns="" val="4230183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pPr>
              <a:defRPr/>
            </a:pPr>
            <a:endParaRPr lang="pt-BR">
              <a:solidFill>
                <a:prstClr val="black"/>
              </a:solidFill>
            </a:endParaRPr>
          </a:p>
        </p:txBody>
      </p:sp>
      <p:sp>
        <p:nvSpPr>
          <p:cNvPr id="5" name="Espaço Reservado para Número de Slide 4"/>
          <p:cNvSpPr>
            <a:spLocks noGrp="1"/>
          </p:cNvSpPr>
          <p:nvPr>
            <p:ph type="sldNum" sz="quarter" idx="11"/>
          </p:nvPr>
        </p:nvSpPr>
        <p:spPr/>
        <p:txBody>
          <a:bodyPr/>
          <a:lstStyle/>
          <a:p>
            <a:pPr>
              <a:defRPr/>
            </a:pPr>
            <a:fld id="{56718474-231B-416C-92DF-3F8C30E4E5B5}" type="slidenum">
              <a:rPr lang="pt-BR" smtClean="0">
                <a:solidFill>
                  <a:prstClr val="black"/>
                </a:solidFill>
              </a:rPr>
              <a:pPr>
                <a:defRPr/>
              </a:pPr>
              <a:t>4</a:t>
            </a:fld>
            <a:endParaRPr lang="pt-BR">
              <a:solidFill>
                <a:prstClr val="black"/>
              </a:solidFill>
            </a:endParaRPr>
          </a:p>
        </p:txBody>
      </p:sp>
    </p:spTree>
    <p:extLst>
      <p:ext uri="{BB962C8B-B14F-4D97-AF65-F5344CB8AC3E}">
        <p14:creationId xmlns:p14="http://schemas.microsoft.com/office/powerpoint/2010/main" xmlns="" val="2700918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pPr>
              <a:defRPr/>
            </a:pPr>
            <a:endParaRPr lang="pt-BR">
              <a:solidFill>
                <a:prstClr val="black"/>
              </a:solidFill>
            </a:endParaRPr>
          </a:p>
        </p:txBody>
      </p:sp>
      <p:sp>
        <p:nvSpPr>
          <p:cNvPr id="5" name="Espaço Reservado para Número de Slide 4"/>
          <p:cNvSpPr>
            <a:spLocks noGrp="1"/>
          </p:cNvSpPr>
          <p:nvPr>
            <p:ph type="sldNum" sz="quarter" idx="11"/>
          </p:nvPr>
        </p:nvSpPr>
        <p:spPr/>
        <p:txBody>
          <a:bodyPr/>
          <a:lstStyle/>
          <a:p>
            <a:pPr>
              <a:defRPr/>
            </a:pPr>
            <a:fld id="{56718474-231B-416C-92DF-3F8C30E4E5B5}" type="slidenum">
              <a:rPr lang="pt-BR" smtClean="0">
                <a:solidFill>
                  <a:prstClr val="black"/>
                </a:solidFill>
              </a:rPr>
              <a:pPr>
                <a:defRPr/>
              </a:pPr>
              <a:t>5</a:t>
            </a:fld>
            <a:endParaRPr lang="pt-BR">
              <a:solidFill>
                <a:prstClr val="black"/>
              </a:solidFill>
            </a:endParaRPr>
          </a:p>
        </p:txBody>
      </p:sp>
    </p:spTree>
    <p:extLst>
      <p:ext uri="{BB962C8B-B14F-4D97-AF65-F5344CB8AC3E}">
        <p14:creationId xmlns:p14="http://schemas.microsoft.com/office/powerpoint/2010/main" xmlns="" val="27009186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p:txBody>
          <a:bodyPr/>
          <a:lstStyle/>
          <a:p>
            <a:pPr>
              <a:defRPr/>
            </a:pPr>
            <a:fld id="{32DCCA1C-CE80-4BFF-AEA3-153AC9C6F9B5}" type="slidenum">
              <a:rPr lang="pt-BR" smtClean="0">
                <a:solidFill>
                  <a:prstClr val="black"/>
                </a:solidFill>
              </a:rPr>
              <a:pPr>
                <a:defRPr/>
              </a:pPr>
              <a:t>6</a:t>
            </a:fld>
            <a:endParaRPr lang="pt-BR" smtClean="0">
              <a:solidFill>
                <a:prstClr val="black"/>
              </a:solidFill>
            </a:endParaRPr>
          </a:p>
        </p:txBody>
      </p:sp>
      <p:sp>
        <p:nvSpPr>
          <p:cNvPr id="24578" name="Rectangle 2"/>
          <p:cNvSpPr>
            <a:spLocks noGrp="1" noRot="1" noChangeAspect="1" noChangeArrowheads="1" noTextEdit="1"/>
          </p:cNvSpPr>
          <p:nvPr>
            <p:ph type="sldImg"/>
          </p:nvPr>
        </p:nvSpPr>
        <p:spPr>
          <a:xfrm>
            <a:off x="1141413" y="687388"/>
            <a:ext cx="4567237" cy="3427412"/>
          </a:xfrm>
          <a:ln/>
        </p:spPr>
      </p:sp>
      <p:sp>
        <p:nvSpPr>
          <p:cNvPr id="24579" name="Rectangle 3"/>
          <p:cNvSpPr>
            <a:spLocks noGrp="1" noChangeArrowheads="1"/>
          </p:cNvSpPr>
          <p:nvPr>
            <p:ph type="body" idx="1"/>
          </p:nvPr>
        </p:nvSpPr>
        <p:spPr>
          <a:noFill/>
          <a:ln/>
        </p:spPr>
        <p:txBody>
          <a:bodyPr/>
          <a:lstStyle/>
          <a:p>
            <a:endParaRPr lang="pt-BR" smtClean="0"/>
          </a:p>
        </p:txBody>
      </p:sp>
      <p:sp>
        <p:nvSpPr>
          <p:cNvPr id="5" name="Espaço Reservado para Rodapé 4"/>
          <p:cNvSpPr>
            <a:spLocks noGrp="1"/>
          </p:cNvSpPr>
          <p:nvPr>
            <p:ph type="ftr" sz="quarter" idx="4"/>
          </p:nvPr>
        </p:nvSpPr>
        <p:spPr/>
        <p:txBody>
          <a:bodyPr/>
          <a:lstStyle/>
          <a:p>
            <a:pPr>
              <a:defRPr/>
            </a:pPr>
            <a:endParaRPr lang="pt-BR">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p:txBody>
          <a:bodyPr/>
          <a:lstStyle/>
          <a:p>
            <a:pPr>
              <a:defRPr/>
            </a:pPr>
            <a:fld id="{32DCCA1C-CE80-4BFF-AEA3-153AC9C6F9B5}" type="slidenum">
              <a:rPr lang="pt-BR" smtClean="0">
                <a:solidFill>
                  <a:prstClr val="black"/>
                </a:solidFill>
              </a:rPr>
              <a:pPr>
                <a:defRPr/>
              </a:pPr>
              <a:t>7</a:t>
            </a:fld>
            <a:endParaRPr lang="pt-BR" smtClean="0">
              <a:solidFill>
                <a:prstClr val="black"/>
              </a:solidFill>
            </a:endParaRPr>
          </a:p>
        </p:txBody>
      </p:sp>
      <p:sp>
        <p:nvSpPr>
          <p:cNvPr id="24578" name="Rectangle 2"/>
          <p:cNvSpPr>
            <a:spLocks noGrp="1" noRot="1" noChangeAspect="1" noChangeArrowheads="1" noTextEdit="1"/>
          </p:cNvSpPr>
          <p:nvPr>
            <p:ph type="sldImg"/>
          </p:nvPr>
        </p:nvSpPr>
        <p:spPr>
          <a:xfrm>
            <a:off x="1141413" y="687388"/>
            <a:ext cx="4567237" cy="3427412"/>
          </a:xfrm>
          <a:ln/>
        </p:spPr>
      </p:sp>
      <p:sp>
        <p:nvSpPr>
          <p:cNvPr id="24579" name="Rectangle 3"/>
          <p:cNvSpPr>
            <a:spLocks noGrp="1" noChangeArrowheads="1"/>
          </p:cNvSpPr>
          <p:nvPr>
            <p:ph type="body" idx="1"/>
          </p:nvPr>
        </p:nvSpPr>
        <p:spPr>
          <a:noFill/>
          <a:ln/>
        </p:spPr>
        <p:txBody>
          <a:bodyPr/>
          <a:lstStyle/>
          <a:p>
            <a:endParaRPr lang="pt-BR" smtClean="0"/>
          </a:p>
        </p:txBody>
      </p:sp>
      <p:sp>
        <p:nvSpPr>
          <p:cNvPr id="5" name="Espaço Reservado para Rodapé 4"/>
          <p:cNvSpPr>
            <a:spLocks noGrp="1"/>
          </p:cNvSpPr>
          <p:nvPr>
            <p:ph type="ftr" sz="quarter" idx="4"/>
          </p:nvPr>
        </p:nvSpPr>
        <p:spPr/>
        <p:txBody>
          <a:bodyPr/>
          <a:lstStyle/>
          <a:p>
            <a:pPr>
              <a:defRPr/>
            </a:pPr>
            <a:endParaRPr lang="pt-BR">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p:txBody>
          <a:bodyPr/>
          <a:lstStyle/>
          <a:p>
            <a:pPr>
              <a:defRPr/>
            </a:pPr>
            <a:fld id="{32DCCA1C-CE80-4BFF-AEA3-153AC9C6F9B5}" type="slidenum">
              <a:rPr lang="pt-BR" smtClean="0">
                <a:solidFill>
                  <a:prstClr val="black"/>
                </a:solidFill>
              </a:rPr>
              <a:pPr>
                <a:defRPr/>
              </a:pPr>
              <a:t>8</a:t>
            </a:fld>
            <a:endParaRPr lang="pt-BR" smtClean="0">
              <a:solidFill>
                <a:prstClr val="black"/>
              </a:solidFill>
            </a:endParaRPr>
          </a:p>
        </p:txBody>
      </p:sp>
      <p:sp>
        <p:nvSpPr>
          <p:cNvPr id="24578" name="Rectangle 2"/>
          <p:cNvSpPr>
            <a:spLocks noGrp="1" noRot="1" noChangeAspect="1" noChangeArrowheads="1" noTextEdit="1"/>
          </p:cNvSpPr>
          <p:nvPr>
            <p:ph type="sldImg"/>
          </p:nvPr>
        </p:nvSpPr>
        <p:spPr>
          <a:xfrm>
            <a:off x="1141413" y="687388"/>
            <a:ext cx="4567237" cy="3427412"/>
          </a:xfrm>
          <a:ln/>
        </p:spPr>
      </p:sp>
      <p:sp>
        <p:nvSpPr>
          <p:cNvPr id="24579" name="Rectangle 3"/>
          <p:cNvSpPr>
            <a:spLocks noGrp="1" noChangeArrowheads="1"/>
          </p:cNvSpPr>
          <p:nvPr>
            <p:ph type="body" idx="1"/>
          </p:nvPr>
        </p:nvSpPr>
        <p:spPr>
          <a:noFill/>
          <a:ln/>
        </p:spPr>
        <p:txBody>
          <a:bodyPr/>
          <a:lstStyle/>
          <a:p>
            <a:endParaRPr lang="pt-BR" dirty="0" smtClean="0"/>
          </a:p>
        </p:txBody>
      </p:sp>
      <p:sp>
        <p:nvSpPr>
          <p:cNvPr id="5" name="Espaço Reservado para Rodapé 4"/>
          <p:cNvSpPr>
            <a:spLocks noGrp="1"/>
          </p:cNvSpPr>
          <p:nvPr>
            <p:ph type="ftr" sz="quarter" idx="4"/>
          </p:nvPr>
        </p:nvSpPr>
        <p:spPr/>
        <p:txBody>
          <a:bodyPr/>
          <a:lstStyle/>
          <a:p>
            <a:pPr>
              <a:defRPr/>
            </a:pPr>
            <a:endParaRPr lang="pt-BR">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p:txBody>
          <a:bodyPr/>
          <a:lstStyle/>
          <a:p>
            <a:pPr>
              <a:defRPr/>
            </a:pPr>
            <a:fld id="{E0C0662F-FF11-409D-BD02-E59A089F8C5F}" type="slidenum">
              <a:rPr lang="pt-BR" smtClean="0">
                <a:solidFill>
                  <a:prstClr val="black"/>
                </a:solidFill>
              </a:rPr>
              <a:pPr>
                <a:defRPr/>
              </a:pPr>
              <a:t>9</a:t>
            </a:fld>
            <a:endParaRPr lang="pt-BR" smtClean="0">
              <a:solidFill>
                <a:prstClr val="black"/>
              </a:solidFill>
            </a:endParaRPr>
          </a:p>
        </p:txBody>
      </p:sp>
      <p:sp>
        <p:nvSpPr>
          <p:cNvPr id="26626" name="Rectangle 2"/>
          <p:cNvSpPr>
            <a:spLocks noGrp="1" noRot="1" noChangeAspect="1" noChangeArrowheads="1" noTextEdit="1"/>
          </p:cNvSpPr>
          <p:nvPr>
            <p:ph type="sldImg"/>
          </p:nvPr>
        </p:nvSpPr>
        <p:spPr>
          <a:xfrm>
            <a:off x="1141413" y="687388"/>
            <a:ext cx="4567237" cy="3427412"/>
          </a:xfrm>
          <a:ln/>
        </p:spPr>
      </p:sp>
      <p:sp>
        <p:nvSpPr>
          <p:cNvPr id="26627" name="Rectangle 3"/>
          <p:cNvSpPr>
            <a:spLocks noGrp="1" noChangeArrowheads="1"/>
          </p:cNvSpPr>
          <p:nvPr>
            <p:ph type="body" idx="1"/>
          </p:nvPr>
        </p:nvSpPr>
        <p:spPr>
          <a:noFill/>
          <a:ln/>
        </p:spPr>
        <p:txBody>
          <a:bodyPr/>
          <a:lstStyle/>
          <a:p>
            <a:endParaRPr lang="pt-BR" dirty="0" smtClean="0"/>
          </a:p>
        </p:txBody>
      </p:sp>
      <p:sp>
        <p:nvSpPr>
          <p:cNvPr id="5" name="Espaço Reservado para Rodapé 4"/>
          <p:cNvSpPr>
            <a:spLocks noGrp="1"/>
          </p:cNvSpPr>
          <p:nvPr>
            <p:ph type="ftr" sz="quarter" idx="4"/>
          </p:nvPr>
        </p:nvSpPr>
        <p:spPr/>
        <p:txBody>
          <a:bodyPr/>
          <a:lstStyle/>
          <a:p>
            <a:pPr>
              <a:defRPr/>
            </a:pPr>
            <a:endParaRPr lang="pt-BR">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p:txBody>
          <a:bodyPr/>
          <a:lstStyle/>
          <a:p>
            <a:pPr>
              <a:defRPr/>
            </a:pPr>
            <a:fld id="{E0C0662F-FF11-409D-BD02-E59A089F8C5F}" type="slidenum">
              <a:rPr lang="pt-BR" smtClean="0">
                <a:solidFill>
                  <a:prstClr val="black"/>
                </a:solidFill>
              </a:rPr>
              <a:pPr>
                <a:defRPr/>
              </a:pPr>
              <a:t>10</a:t>
            </a:fld>
            <a:endParaRPr lang="pt-BR" smtClean="0">
              <a:solidFill>
                <a:prstClr val="black"/>
              </a:solidFill>
            </a:endParaRPr>
          </a:p>
        </p:txBody>
      </p:sp>
      <p:sp>
        <p:nvSpPr>
          <p:cNvPr id="26626" name="Rectangle 2"/>
          <p:cNvSpPr>
            <a:spLocks noGrp="1" noRot="1" noChangeAspect="1" noChangeArrowheads="1" noTextEdit="1"/>
          </p:cNvSpPr>
          <p:nvPr>
            <p:ph type="sldImg"/>
          </p:nvPr>
        </p:nvSpPr>
        <p:spPr>
          <a:xfrm>
            <a:off x="1141413" y="687388"/>
            <a:ext cx="4567237" cy="3427412"/>
          </a:xfrm>
          <a:ln/>
        </p:spPr>
      </p:sp>
      <p:sp>
        <p:nvSpPr>
          <p:cNvPr id="26627" name="Rectangle 3"/>
          <p:cNvSpPr>
            <a:spLocks noGrp="1" noChangeArrowheads="1"/>
          </p:cNvSpPr>
          <p:nvPr>
            <p:ph type="body" idx="1"/>
          </p:nvPr>
        </p:nvSpPr>
        <p:spPr>
          <a:noFill/>
          <a:ln/>
        </p:spPr>
        <p:txBody>
          <a:bodyPr/>
          <a:lstStyle/>
          <a:p>
            <a:endParaRPr lang="pt-BR" dirty="0" smtClean="0"/>
          </a:p>
        </p:txBody>
      </p:sp>
      <p:sp>
        <p:nvSpPr>
          <p:cNvPr id="5" name="Espaço Reservado para Rodapé 4"/>
          <p:cNvSpPr>
            <a:spLocks noGrp="1"/>
          </p:cNvSpPr>
          <p:nvPr>
            <p:ph type="ftr" sz="quarter" idx="4"/>
          </p:nvPr>
        </p:nvSpPr>
        <p:spPr/>
        <p:txBody>
          <a:bodyPr/>
          <a:lstStyle/>
          <a:p>
            <a:pPr>
              <a:defRPr/>
            </a:pPr>
            <a:endParaRPr lang="pt-BR">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smtClean="0"/>
              <a:t>Clique para editar 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B962FD62-6F2E-4265-A4A6-8F4614B99CDF}" type="datetime1">
              <a:rPr lang="pt-BR" smtClean="0"/>
              <a:pPr/>
              <a:t>14/10/2013</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8CA9150-1CFA-4DA1-92CF-404032966A6D}" type="slidenum">
              <a:rPr lang="pt-BR" smtClean="0"/>
              <a:pPr/>
              <a:t>‹nº›</a:t>
            </a:fld>
            <a:endParaRPr lang="pt-BR"/>
          </a:p>
        </p:txBody>
      </p:sp>
      <p:pic>
        <p:nvPicPr>
          <p:cNvPr id="7" name="Picture 2"/>
          <p:cNvPicPr>
            <a:picLocks noChangeAspect="1" noChangeArrowheads="1"/>
          </p:cNvPicPr>
          <p:nvPr userDrawn="1"/>
        </p:nvPicPr>
        <p:blipFill>
          <a:blip r:embed="rId2" cstate="print"/>
          <a:srcRect/>
          <a:stretch>
            <a:fillRect/>
          </a:stretch>
        </p:blipFill>
        <p:spPr bwMode="auto">
          <a:xfrm>
            <a:off x="0" y="-26988"/>
            <a:ext cx="9144000" cy="1133476"/>
          </a:xfrm>
          <a:prstGeom prst="rect">
            <a:avLst/>
          </a:prstGeom>
          <a:noFill/>
          <a:ln w="9525">
            <a:noFill/>
            <a:miter lim="800000"/>
            <a:headEnd/>
            <a:tailEnd/>
          </a:ln>
        </p:spPr>
      </p:pic>
    </p:spTree>
    <p:extLst>
      <p:ext uri="{BB962C8B-B14F-4D97-AF65-F5344CB8AC3E}">
        <p14:creationId xmlns:p14="http://schemas.microsoft.com/office/powerpoint/2010/main" xmlns="" val="1640581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7239A918-77C1-4656-8BE4-B6D2F3864C3E}" type="datetime1">
              <a:rPr lang="pt-BR" smtClean="0"/>
              <a:pPr/>
              <a:t>14/10/2013</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28CA9150-1CFA-4DA1-92CF-404032966A6D}" type="slidenum">
              <a:rPr lang="pt-BR" smtClean="0"/>
              <a:pPr/>
              <a:t>‹nº›</a:t>
            </a:fld>
            <a:endParaRPr lang="pt-BR"/>
          </a:p>
        </p:txBody>
      </p:sp>
    </p:spTree>
    <p:extLst>
      <p:ext uri="{BB962C8B-B14F-4D97-AF65-F5344CB8AC3E}">
        <p14:creationId xmlns:p14="http://schemas.microsoft.com/office/powerpoint/2010/main" xmlns="" val="9554865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BR" smtClean="0"/>
              <a:t>Clique para editar o título mestre</a:t>
            </a:r>
            <a:endParaRPr lang="pt-BR"/>
          </a:p>
        </p:txBody>
      </p:sp>
      <p:sp>
        <p:nvSpPr>
          <p:cNvPr id="3" name="Espaço Reservado para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4ED395-4B28-4B7D-B107-916163F1B1B4}" type="datetime1">
              <a:rPr lang="pt-BR" smtClean="0"/>
              <a:pPr/>
              <a:t>14/10/2013</a:t>
            </a:fld>
            <a:endParaRPr lang="pt-BR"/>
          </a:p>
        </p:txBody>
      </p:sp>
      <p:sp>
        <p:nvSpPr>
          <p:cNvPr id="5" name="Espaço Reservado para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CA9150-1CFA-4DA1-92CF-404032966A6D}" type="slidenum">
              <a:rPr lang="pt-BR" smtClean="0"/>
              <a:pPr/>
              <a:t>‹nº›</a:t>
            </a:fld>
            <a:endParaRPr lang="pt-BR"/>
          </a:p>
        </p:txBody>
      </p:sp>
      <p:pic>
        <p:nvPicPr>
          <p:cNvPr id="7" name="Picture 2"/>
          <p:cNvPicPr>
            <a:picLocks noChangeAspect="1" noChangeArrowheads="1"/>
          </p:cNvPicPr>
          <p:nvPr userDrawn="1"/>
        </p:nvPicPr>
        <p:blipFill>
          <a:blip r:embed="rId4" cstate="print"/>
          <a:srcRect/>
          <a:stretch>
            <a:fillRect/>
          </a:stretch>
        </p:blipFill>
        <p:spPr bwMode="auto">
          <a:xfrm>
            <a:off x="0" y="-26988"/>
            <a:ext cx="9144000" cy="1133476"/>
          </a:xfrm>
          <a:prstGeom prst="rect">
            <a:avLst/>
          </a:prstGeom>
          <a:noFill/>
          <a:ln w="9525">
            <a:noFill/>
            <a:miter lim="800000"/>
            <a:headEnd/>
            <a:tailEnd/>
          </a:ln>
        </p:spPr>
      </p:pic>
    </p:spTree>
    <p:extLst>
      <p:ext uri="{BB962C8B-B14F-4D97-AF65-F5344CB8AC3E}">
        <p14:creationId xmlns:p14="http://schemas.microsoft.com/office/powerpoint/2010/main" xmlns="" val="2184318262"/>
      </p:ext>
    </p:extLst>
  </p:cSld>
  <p:clrMap bg1="lt1" tx1="dk1" bg2="lt2" tx2="dk2" accent1="accent1" accent2="accent2" accent3="accent3" accent4="accent4" accent5="accent5" accent6="accent6" hlink="hlink" folHlink="folHlink"/>
  <p:sldLayoutIdLst>
    <p:sldLayoutId id="2147483649" r:id="rId1"/>
    <p:sldLayoutId id="2147483655"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1259632" y="5229200"/>
            <a:ext cx="6624736" cy="584775"/>
          </a:xfrm>
          <a:prstGeom prst="rect">
            <a:avLst/>
          </a:prstGeom>
          <a:noFill/>
          <a:ln w="12700" cap="sq">
            <a:noFill/>
            <a:miter lim="800000"/>
            <a:headEnd type="none" w="sm" len="sm"/>
            <a:tailEnd type="none" w="sm" len="sm"/>
          </a:ln>
          <a:effectLst/>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0" fontAlgn="base" hangingPunct="0">
              <a:spcBef>
                <a:spcPct val="0"/>
              </a:spcBef>
              <a:spcAft>
                <a:spcPct val="0"/>
              </a:spcAft>
              <a:defRPr/>
            </a:pPr>
            <a:r>
              <a:rPr kumimoji="1" lang="pt-BR" sz="3200" b="1" i="1" dirty="0">
                <a:ln w="1905">
                  <a:solidFill>
                    <a:srgbClr val="002060"/>
                  </a:solidFill>
                </a:ln>
                <a:gradFill>
                  <a:gsLst>
                    <a:gs pos="0">
                      <a:srgbClr val="2D5C8A">
                        <a:shade val="20000"/>
                        <a:satMod val="200000"/>
                      </a:srgbClr>
                    </a:gs>
                    <a:gs pos="78000">
                      <a:srgbClr val="2D5C8A">
                        <a:tint val="90000"/>
                        <a:shade val="89000"/>
                        <a:satMod val="220000"/>
                      </a:srgbClr>
                    </a:gs>
                    <a:gs pos="100000">
                      <a:srgbClr val="2D5C8A">
                        <a:tint val="12000"/>
                        <a:satMod val="255000"/>
                      </a:srgbClr>
                    </a:gs>
                  </a:gsLst>
                  <a:lin ang="5400000"/>
                </a:gradFill>
                <a:effectLst>
                  <a:innerShdw blurRad="69850" dist="43180" dir="5400000">
                    <a:srgbClr val="000000">
                      <a:alpha val="65000"/>
                    </a:srgbClr>
                  </a:innerShdw>
                </a:effectLst>
                <a:latin typeface="Calibri" pitchFamily="34" charset="0"/>
                <a:cs typeface="Arial" charset="0"/>
              </a:rPr>
              <a:t>Brasília, 14 de outubro de 2013 </a:t>
            </a:r>
            <a:endParaRPr kumimoji="1" lang="pt-BR" sz="3200" b="1" i="1" spc="50" dirty="0">
              <a:ln w="1905">
                <a:solidFill>
                  <a:srgbClr val="002060"/>
                </a:solidFill>
              </a:ln>
              <a:gradFill>
                <a:gsLst>
                  <a:gs pos="25000">
                    <a:srgbClr val="336699">
                      <a:satMod val="155000"/>
                    </a:srgbClr>
                  </a:gs>
                  <a:gs pos="100000">
                    <a:srgbClr val="336699">
                      <a:shade val="45000"/>
                      <a:satMod val="165000"/>
                    </a:srgbClr>
                  </a:gs>
                </a:gsLst>
                <a:lin ang="5400000"/>
              </a:gradFill>
              <a:effectLst>
                <a:outerShdw blurRad="76200" dist="50800" dir="5400000" algn="tl" rotWithShape="0">
                  <a:srgbClr val="000000">
                    <a:alpha val="65000"/>
                  </a:srgbClr>
                </a:outerShdw>
              </a:effectLst>
              <a:latin typeface="Calibri" pitchFamily="34" charset="0"/>
              <a:cs typeface="Arial" charset="0"/>
            </a:endParaRPr>
          </a:p>
        </p:txBody>
      </p:sp>
      <p:sp>
        <p:nvSpPr>
          <p:cNvPr id="5" name="Retângulo 4"/>
          <p:cNvSpPr/>
          <p:nvPr/>
        </p:nvSpPr>
        <p:spPr>
          <a:xfrm>
            <a:off x="559138" y="1844824"/>
            <a:ext cx="8066274" cy="2308324"/>
          </a:xfrm>
          <a:prstGeom prst="rect">
            <a:avLst/>
          </a:prstGeom>
          <a:noFill/>
          <a:ln w="12700" cap="sq">
            <a:noFill/>
            <a:miter lim="800000"/>
            <a:headEnd type="none" w="sm" len="sm"/>
            <a:tailEnd type="none" w="sm" len="sm"/>
          </a:ln>
          <a:effectLst/>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0" fontAlgn="base" hangingPunct="0">
              <a:spcBef>
                <a:spcPct val="0"/>
              </a:spcBef>
              <a:spcAft>
                <a:spcPct val="0"/>
              </a:spcAft>
            </a:pPr>
            <a:r>
              <a:rPr kumimoji="1" lang="pt-BR" sz="3600" b="1" i="1" dirty="0">
                <a:ln w="1905">
                  <a:solidFill>
                    <a:srgbClr val="002060"/>
                  </a:solidFill>
                </a:ln>
                <a:gradFill>
                  <a:gsLst>
                    <a:gs pos="0">
                      <a:srgbClr val="2D5C8A">
                        <a:shade val="20000"/>
                        <a:satMod val="200000"/>
                      </a:srgbClr>
                    </a:gs>
                    <a:gs pos="78000">
                      <a:srgbClr val="2D5C8A">
                        <a:tint val="90000"/>
                        <a:shade val="89000"/>
                        <a:satMod val="220000"/>
                      </a:srgbClr>
                    </a:gs>
                    <a:gs pos="100000">
                      <a:srgbClr val="2D5C8A">
                        <a:tint val="12000"/>
                        <a:satMod val="255000"/>
                      </a:srgbClr>
                    </a:gs>
                  </a:gsLst>
                  <a:lin ang="5400000"/>
                </a:gradFill>
                <a:effectLst>
                  <a:innerShdw blurRad="69850" dist="43180" dir="5400000">
                    <a:srgbClr val="000000">
                      <a:alpha val="65000"/>
                    </a:srgbClr>
                  </a:innerShdw>
                </a:effectLst>
                <a:latin typeface="Calibri" pitchFamily="34" charset="0"/>
                <a:cs typeface="Arial" charset="0"/>
              </a:rPr>
              <a:t>PROPOSTA DE REQUISITOS MÍNIMOS PARA A APLICAÇÃO DE DISPOSITIVOS LIMITADORES DE CURTO-CIRCUITO NA REDE BÁSICA</a:t>
            </a:r>
          </a:p>
        </p:txBody>
      </p:sp>
    </p:spTree>
    <p:extLst>
      <p:ext uri="{BB962C8B-B14F-4D97-AF65-F5344CB8AC3E}">
        <p14:creationId xmlns:p14="http://schemas.microsoft.com/office/powerpoint/2010/main" xmlns="" val="30895481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tângulo 6"/>
          <p:cNvSpPr>
            <a:spLocks noChangeArrowheads="1"/>
          </p:cNvSpPr>
          <p:nvPr/>
        </p:nvSpPr>
        <p:spPr bwMode="auto">
          <a:xfrm>
            <a:off x="200067" y="1844824"/>
            <a:ext cx="8353425" cy="3508653"/>
          </a:xfrm>
          <a:prstGeom prst="rect">
            <a:avLst/>
          </a:prstGeom>
          <a:noFill/>
          <a:ln w="9525">
            <a:noFill/>
            <a:miter lim="800000"/>
            <a:headEnd/>
            <a:tailEnd/>
          </a:ln>
        </p:spPr>
        <p:txBody>
          <a:bodyPr>
            <a:spAutoFit/>
          </a:bodyPr>
          <a:lstStyle/>
          <a:p>
            <a:pPr algn="just" fontAlgn="base">
              <a:spcBef>
                <a:spcPts val="1200"/>
              </a:spcBef>
              <a:spcAft>
                <a:spcPct val="0"/>
              </a:spcAft>
            </a:pPr>
            <a:r>
              <a:rPr kumimoji="1" lang="pt-BR" sz="2400" b="1" dirty="0" smtClean="0">
                <a:solidFill>
                  <a:srgbClr val="003366"/>
                </a:solidFill>
                <a:latin typeface="Calibri" pitchFamily="34" charset="0"/>
                <a:cs typeface="Arial" charset="0"/>
              </a:rPr>
              <a:t>Recuperação do DLCC após o curto-circuito:</a:t>
            </a:r>
          </a:p>
          <a:p>
            <a:pPr marL="342900" indent="-342900" algn="just" fontAlgn="base">
              <a:spcBef>
                <a:spcPct val="0"/>
              </a:spcBef>
              <a:spcAft>
                <a:spcPct val="0"/>
              </a:spcAft>
              <a:buFont typeface="Wingdings" pitchFamily="2" charset="2"/>
              <a:buChar char="ü"/>
            </a:pPr>
            <a:r>
              <a:rPr kumimoji="1" lang="pt-BR" sz="2200" b="1" dirty="0" smtClean="0">
                <a:solidFill>
                  <a:srgbClr val="003366"/>
                </a:solidFill>
                <a:latin typeface="Calibri" pitchFamily="34" charset="0"/>
                <a:cs typeface="Arial" charset="0"/>
              </a:rPr>
              <a:t>Tempo máximo de recuperação para retornar à operação normal;</a:t>
            </a:r>
          </a:p>
          <a:p>
            <a:pPr marL="342900" indent="-342900" algn="just" fontAlgn="base">
              <a:spcBef>
                <a:spcPct val="0"/>
              </a:spcBef>
              <a:spcAft>
                <a:spcPct val="0"/>
              </a:spcAft>
              <a:buFont typeface="Wingdings" pitchFamily="2" charset="2"/>
              <a:buChar char="ü"/>
            </a:pPr>
            <a:r>
              <a:rPr kumimoji="1" lang="pt-BR" sz="2200" b="1" dirty="0" smtClean="0">
                <a:solidFill>
                  <a:srgbClr val="003366"/>
                </a:solidFill>
                <a:latin typeface="Calibri" pitchFamily="34" charset="0"/>
                <a:cs typeface="Arial" charset="0"/>
              </a:rPr>
              <a:t>Número de ciclos consecutivos de faltas que podem ser aplicadas;</a:t>
            </a:r>
          </a:p>
          <a:p>
            <a:pPr algn="just" fontAlgn="base">
              <a:spcBef>
                <a:spcPts val="1200"/>
              </a:spcBef>
              <a:spcAft>
                <a:spcPct val="0"/>
              </a:spcAft>
            </a:pPr>
            <a:r>
              <a:rPr kumimoji="1" lang="pt-BR" sz="2400" b="1" dirty="0" smtClean="0">
                <a:solidFill>
                  <a:srgbClr val="003366"/>
                </a:solidFill>
                <a:latin typeface="Calibri" pitchFamily="34" charset="0"/>
                <a:cs typeface="Arial" charset="0"/>
              </a:rPr>
              <a:t>Sistema </a:t>
            </a:r>
            <a:r>
              <a:rPr kumimoji="1" lang="pt-BR" sz="2400" b="1" dirty="0">
                <a:solidFill>
                  <a:srgbClr val="003366"/>
                </a:solidFill>
                <a:latin typeface="Calibri" pitchFamily="34" charset="0"/>
                <a:cs typeface="Arial" charset="0"/>
              </a:rPr>
              <a:t>de proteção:</a:t>
            </a:r>
          </a:p>
          <a:p>
            <a:pPr marL="342900" indent="-342900" algn="just" fontAlgn="base">
              <a:spcBef>
                <a:spcPct val="0"/>
              </a:spcBef>
              <a:spcAft>
                <a:spcPct val="0"/>
              </a:spcAft>
              <a:buFont typeface="Wingdings" pitchFamily="2" charset="2"/>
              <a:buChar char="ü"/>
            </a:pPr>
            <a:r>
              <a:rPr kumimoji="1" lang="pt-BR" sz="2200" b="1" dirty="0">
                <a:solidFill>
                  <a:srgbClr val="003366"/>
                </a:solidFill>
                <a:latin typeface="Calibri" pitchFamily="34" charset="0"/>
                <a:cs typeface="Arial" charset="0"/>
              </a:rPr>
              <a:t>Ajustes das proteções envolvidas devem considerar o funcionamento do DLCC de modo que atuem </a:t>
            </a:r>
            <a:r>
              <a:rPr kumimoji="1" lang="pt-BR" sz="2200" b="1" dirty="0" smtClean="0">
                <a:solidFill>
                  <a:srgbClr val="003366"/>
                </a:solidFill>
                <a:latin typeface="Calibri" pitchFamily="34" charset="0"/>
                <a:cs typeface="Arial" charset="0"/>
              </a:rPr>
              <a:t>coordenadamente;</a:t>
            </a:r>
          </a:p>
          <a:p>
            <a:pPr algn="just" fontAlgn="base">
              <a:spcBef>
                <a:spcPts val="1200"/>
              </a:spcBef>
              <a:spcAft>
                <a:spcPct val="0"/>
              </a:spcAft>
            </a:pPr>
            <a:r>
              <a:rPr kumimoji="1" lang="pt-BR" sz="2400" b="1" dirty="0" smtClean="0">
                <a:solidFill>
                  <a:srgbClr val="003366"/>
                </a:solidFill>
                <a:latin typeface="Calibri" pitchFamily="34" charset="0"/>
                <a:cs typeface="Arial" charset="0"/>
              </a:rPr>
              <a:t>Influência no desempenho do sistema:</a:t>
            </a:r>
          </a:p>
          <a:p>
            <a:pPr marL="342900" indent="-342900" algn="just" fontAlgn="base">
              <a:spcBef>
                <a:spcPct val="0"/>
              </a:spcBef>
              <a:spcAft>
                <a:spcPct val="0"/>
              </a:spcAft>
              <a:buFont typeface="Wingdings" pitchFamily="2" charset="2"/>
              <a:buChar char="ü"/>
            </a:pPr>
            <a:r>
              <a:rPr kumimoji="1" lang="pt-BR" sz="2200" b="1" dirty="0" smtClean="0">
                <a:solidFill>
                  <a:srgbClr val="003366"/>
                </a:solidFill>
                <a:latin typeface="Calibri" pitchFamily="34" charset="0"/>
                <a:cs typeface="Arial" charset="0"/>
              </a:rPr>
              <a:t>Para cada tipo de equipamento devem ser realizadas avaliações específicas investigando os seus eventuais impactos no sistema.</a:t>
            </a:r>
            <a:endParaRPr kumimoji="1" lang="pt-BR" sz="2200" b="1" dirty="0">
              <a:solidFill>
                <a:srgbClr val="003366"/>
              </a:solidFill>
              <a:latin typeface="Calibri" pitchFamily="34" charset="0"/>
              <a:cs typeface="Arial" charset="0"/>
            </a:endParaRPr>
          </a:p>
        </p:txBody>
      </p:sp>
      <p:sp>
        <p:nvSpPr>
          <p:cNvPr id="2" name="Espaço Reservado para Número de Slide 1"/>
          <p:cNvSpPr>
            <a:spLocks noGrp="1"/>
          </p:cNvSpPr>
          <p:nvPr>
            <p:ph type="sldNum" sz="quarter" idx="12"/>
          </p:nvPr>
        </p:nvSpPr>
        <p:spPr/>
        <p:txBody>
          <a:bodyPr/>
          <a:lstStyle/>
          <a:p>
            <a:fld id="{28CA9150-1CFA-4DA1-92CF-404032966A6D}" type="slidenum">
              <a:rPr lang="pt-BR" smtClean="0"/>
              <a:pPr/>
              <a:t>10</a:t>
            </a:fld>
            <a:endParaRPr lang="pt-BR"/>
          </a:p>
        </p:txBody>
      </p:sp>
      <p:sp>
        <p:nvSpPr>
          <p:cNvPr id="5" name="Retângulo 3"/>
          <p:cNvSpPr>
            <a:spLocks noChangeArrowheads="1"/>
          </p:cNvSpPr>
          <p:nvPr/>
        </p:nvSpPr>
        <p:spPr bwMode="auto">
          <a:xfrm>
            <a:off x="210901" y="1188605"/>
            <a:ext cx="8353425" cy="523220"/>
          </a:xfrm>
          <a:prstGeom prst="rect">
            <a:avLst/>
          </a:prstGeom>
          <a:noFill/>
          <a:ln w="9525">
            <a:noFill/>
            <a:miter lim="800000"/>
            <a:headEnd/>
            <a:tailEnd/>
          </a:ln>
        </p:spPr>
        <p:txBody>
          <a:bodyPr>
            <a:spAutoFit/>
          </a:bodyPr>
          <a:lstStyle/>
          <a:p>
            <a:pPr fontAlgn="base">
              <a:spcBef>
                <a:spcPct val="0"/>
              </a:spcBef>
              <a:spcAft>
                <a:spcPct val="0"/>
              </a:spcAft>
            </a:pPr>
            <a:r>
              <a:rPr kumimoji="1" lang="pt-BR" sz="2800" b="1" u="sng" dirty="0" smtClean="0">
                <a:solidFill>
                  <a:srgbClr val="000000"/>
                </a:solidFill>
                <a:latin typeface="Calibri" pitchFamily="34" charset="0"/>
                <a:cs typeface="Arial" charset="0"/>
              </a:rPr>
              <a:t>Proposta de Requisitos</a:t>
            </a:r>
            <a:endParaRPr kumimoji="1" lang="pt-BR" sz="2800" b="1" u="sng" dirty="0">
              <a:solidFill>
                <a:srgbClr val="000000"/>
              </a:solidFill>
              <a:latin typeface="Calibri" pitchFamily="34" charset="0"/>
              <a:cs typeface="Arial" charset="0"/>
            </a:endParaRPr>
          </a:p>
        </p:txBody>
      </p:sp>
    </p:spTree>
    <p:extLst>
      <p:ext uri="{BB962C8B-B14F-4D97-AF65-F5344CB8AC3E}">
        <p14:creationId xmlns:p14="http://schemas.microsoft.com/office/powerpoint/2010/main" xmlns="" val="3496986196"/>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297885" y="943482"/>
            <a:ext cx="8229600" cy="561975"/>
          </a:xfrm>
          <a:prstGeom prst="rect">
            <a:avLst/>
          </a:prstGeom>
        </p:spPr>
        <p:txBody>
          <a:bodyPr>
            <a:noAutofit/>
          </a:bodyPr>
          <a:lstStyle>
            <a:lvl1pPr algn="l" rtl="0" eaLnBrk="0" fontAlgn="base" hangingPunct="0">
              <a:spcBef>
                <a:spcPct val="0"/>
              </a:spcBef>
              <a:spcAft>
                <a:spcPct val="0"/>
              </a:spcAft>
              <a:defRPr kumimoji="1" sz="32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Black" pitchFamily="34" charset="0"/>
              </a:defRPr>
            </a:lvl2pPr>
            <a:lvl3pPr algn="ctr" rtl="0" eaLnBrk="0" fontAlgn="base" hangingPunct="0">
              <a:spcBef>
                <a:spcPct val="0"/>
              </a:spcBef>
              <a:spcAft>
                <a:spcPct val="0"/>
              </a:spcAft>
              <a:defRPr kumimoji="1" sz="4400">
                <a:solidFill>
                  <a:schemeClr val="tx2"/>
                </a:solidFill>
                <a:latin typeface="Arial Black" pitchFamily="34" charset="0"/>
              </a:defRPr>
            </a:lvl3pPr>
            <a:lvl4pPr algn="ctr" rtl="0" eaLnBrk="0" fontAlgn="base" hangingPunct="0">
              <a:spcBef>
                <a:spcPct val="0"/>
              </a:spcBef>
              <a:spcAft>
                <a:spcPct val="0"/>
              </a:spcAft>
              <a:defRPr kumimoji="1" sz="4400">
                <a:solidFill>
                  <a:schemeClr val="tx2"/>
                </a:solidFill>
                <a:latin typeface="Arial Black" pitchFamily="34" charset="0"/>
              </a:defRPr>
            </a:lvl4pPr>
            <a:lvl5pPr algn="ctr" rtl="0" eaLnBrk="0" fontAlgn="base" hangingPunct="0">
              <a:spcBef>
                <a:spcPct val="0"/>
              </a:spcBef>
              <a:spcAft>
                <a:spcPct val="0"/>
              </a:spcAft>
              <a:defRPr kumimoji="1" sz="4400">
                <a:solidFill>
                  <a:schemeClr val="tx2"/>
                </a:solidFill>
                <a:latin typeface="Arial Black" pitchFamily="34" charset="0"/>
              </a:defRPr>
            </a:lvl5pPr>
            <a:lvl6pPr marL="457200" algn="ctr" rtl="0" eaLnBrk="0" fontAlgn="base" hangingPunct="0">
              <a:spcBef>
                <a:spcPct val="0"/>
              </a:spcBef>
              <a:spcAft>
                <a:spcPct val="0"/>
              </a:spcAft>
              <a:defRPr kumimoji="1" sz="4400">
                <a:solidFill>
                  <a:schemeClr val="tx2"/>
                </a:solidFill>
                <a:latin typeface="Arial Black" pitchFamily="34" charset="0"/>
              </a:defRPr>
            </a:lvl6pPr>
            <a:lvl7pPr marL="914400" algn="ctr" rtl="0" eaLnBrk="0" fontAlgn="base" hangingPunct="0">
              <a:spcBef>
                <a:spcPct val="0"/>
              </a:spcBef>
              <a:spcAft>
                <a:spcPct val="0"/>
              </a:spcAft>
              <a:defRPr kumimoji="1" sz="4400">
                <a:solidFill>
                  <a:schemeClr val="tx2"/>
                </a:solidFill>
                <a:latin typeface="Arial Black" pitchFamily="34" charset="0"/>
              </a:defRPr>
            </a:lvl7pPr>
            <a:lvl8pPr marL="1371600" algn="ctr" rtl="0" eaLnBrk="0" fontAlgn="base" hangingPunct="0">
              <a:spcBef>
                <a:spcPct val="0"/>
              </a:spcBef>
              <a:spcAft>
                <a:spcPct val="0"/>
              </a:spcAft>
              <a:defRPr kumimoji="1" sz="4400">
                <a:solidFill>
                  <a:schemeClr val="tx2"/>
                </a:solidFill>
                <a:latin typeface="Arial Black" pitchFamily="34" charset="0"/>
              </a:defRPr>
            </a:lvl8pPr>
            <a:lvl9pPr marL="1828800" algn="ctr" rtl="0" eaLnBrk="0" fontAlgn="base" hangingPunct="0">
              <a:spcBef>
                <a:spcPct val="0"/>
              </a:spcBef>
              <a:spcAft>
                <a:spcPct val="0"/>
              </a:spcAft>
              <a:defRPr kumimoji="1" sz="4400">
                <a:solidFill>
                  <a:schemeClr val="tx2"/>
                </a:solidFill>
                <a:latin typeface="Arial Black" pitchFamily="34" charset="0"/>
              </a:defRPr>
            </a:lvl9pPr>
          </a:lstStyle>
          <a:p>
            <a:pPr>
              <a:lnSpc>
                <a:spcPct val="150000"/>
              </a:lnSpc>
              <a:defRPr/>
            </a:pPr>
            <a:r>
              <a:rPr lang="pt-BR" sz="2800" b="1" dirty="0" smtClean="0">
                <a:solidFill>
                  <a:srgbClr val="000000"/>
                </a:solidFill>
                <a:latin typeface="Calibri" pitchFamily="34" charset="0"/>
                <a:cs typeface="Calibri" pitchFamily="34" charset="0"/>
              </a:rPr>
              <a:t>Confiabilidade e Disponibilidade</a:t>
            </a:r>
            <a:endParaRPr lang="pt-BR" sz="2800" b="1" dirty="0">
              <a:solidFill>
                <a:srgbClr val="000000"/>
              </a:solidFill>
              <a:latin typeface="Calibri" pitchFamily="34" charset="0"/>
              <a:cs typeface="Calibri" pitchFamily="34" charset="0"/>
            </a:endParaRPr>
          </a:p>
        </p:txBody>
      </p:sp>
      <p:sp>
        <p:nvSpPr>
          <p:cNvPr id="9" name="Título 1"/>
          <p:cNvSpPr txBox="1">
            <a:spLocks/>
          </p:cNvSpPr>
          <p:nvPr/>
        </p:nvSpPr>
        <p:spPr>
          <a:xfrm>
            <a:off x="286891" y="1772816"/>
            <a:ext cx="8240593" cy="4320480"/>
          </a:xfrm>
          <a:prstGeom prst="rect">
            <a:avLst/>
          </a:prstGeom>
        </p:spPr>
        <p:txBody>
          <a:bodyPr/>
          <a:lstStyle/>
          <a:p>
            <a:pPr marL="342900" indent="-342900" algn="just" eaLnBrk="0" fontAlgn="base" hangingPunct="0">
              <a:spcBef>
                <a:spcPct val="0"/>
              </a:spcBef>
              <a:spcAft>
                <a:spcPct val="0"/>
              </a:spcAft>
              <a:buFont typeface="Wingdings" pitchFamily="2" charset="2"/>
              <a:buChar char="ü"/>
            </a:pPr>
            <a:r>
              <a:rPr kumimoji="1" lang="pt-BR" sz="2200" b="1" dirty="0">
                <a:solidFill>
                  <a:srgbClr val="003366"/>
                </a:solidFill>
                <a:latin typeface="Calibri" pitchFamily="34" charset="0"/>
                <a:cs typeface="Arial" charset="0"/>
              </a:rPr>
              <a:t>Os dispositivos limitadores </a:t>
            </a:r>
            <a:r>
              <a:rPr kumimoji="1" lang="pt-BR" sz="2200" b="1" dirty="0" smtClean="0">
                <a:solidFill>
                  <a:srgbClr val="003366"/>
                </a:solidFill>
                <a:latin typeface="Calibri" pitchFamily="34" charset="0"/>
                <a:cs typeface="Arial" charset="0"/>
              </a:rPr>
              <a:t>devem estar </a:t>
            </a:r>
            <a:r>
              <a:rPr kumimoji="1" lang="pt-BR" sz="2200" b="1" dirty="0">
                <a:solidFill>
                  <a:srgbClr val="003366"/>
                </a:solidFill>
                <a:latin typeface="Calibri" pitchFamily="34" charset="0"/>
                <a:cs typeface="Arial" charset="0"/>
              </a:rPr>
              <a:t>aptos a operar </a:t>
            </a:r>
            <a:r>
              <a:rPr kumimoji="1" lang="pt-BR" sz="2200" b="1" dirty="0" smtClean="0">
                <a:solidFill>
                  <a:srgbClr val="003366"/>
                </a:solidFill>
                <a:latin typeface="Calibri" pitchFamily="34" charset="0"/>
                <a:cs typeface="Arial" charset="0"/>
              </a:rPr>
              <a:t>dentro de patamares aceitáveis de disponibilidade;</a:t>
            </a:r>
          </a:p>
          <a:p>
            <a:pPr algn="just" eaLnBrk="0" fontAlgn="base" hangingPunct="0">
              <a:spcBef>
                <a:spcPct val="0"/>
              </a:spcBef>
              <a:spcAft>
                <a:spcPct val="0"/>
              </a:spcAft>
            </a:pPr>
            <a:endParaRPr kumimoji="1" lang="pt-BR" sz="2200" b="1" dirty="0">
              <a:solidFill>
                <a:srgbClr val="003366"/>
              </a:solidFill>
              <a:latin typeface="Calibri" pitchFamily="34" charset="0"/>
              <a:cs typeface="Arial" charset="0"/>
            </a:endParaRPr>
          </a:p>
          <a:p>
            <a:pPr marL="342900" indent="-342900" algn="just" eaLnBrk="0" fontAlgn="base" hangingPunct="0">
              <a:spcBef>
                <a:spcPct val="0"/>
              </a:spcBef>
              <a:spcAft>
                <a:spcPct val="0"/>
              </a:spcAft>
              <a:buFont typeface="Wingdings" pitchFamily="2" charset="2"/>
              <a:buChar char="ü"/>
            </a:pPr>
            <a:r>
              <a:rPr kumimoji="1" lang="pt-BR" sz="2200" b="1" dirty="0" err="1" smtClean="0">
                <a:solidFill>
                  <a:srgbClr val="003366"/>
                </a:solidFill>
                <a:latin typeface="Calibri" pitchFamily="34" charset="0"/>
                <a:cs typeface="Arial" charset="0"/>
              </a:rPr>
              <a:t>DLCCs</a:t>
            </a:r>
            <a:r>
              <a:rPr kumimoji="1" lang="pt-BR" sz="2200" b="1" dirty="0">
                <a:solidFill>
                  <a:srgbClr val="003366"/>
                </a:solidFill>
                <a:latin typeface="Calibri" pitchFamily="34" charset="0"/>
                <a:cs typeface="Arial" charset="0"/>
              </a:rPr>
              <a:t> não </a:t>
            </a:r>
            <a:r>
              <a:rPr kumimoji="1" lang="pt-BR" sz="2200" b="1" dirty="0" smtClean="0">
                <a:solidFill>
                  <a:srgbClr val="003366"/>
                </a:solidFill>
                <a:latin typeface="Calibri" pitchFamily="34" charset="0"/>
                <a:cs typeface="Arial" charset="0"/>
              </a:rPr>
              <a:t>devem degradar </a:t>
            </a:r>
            <a:r>
              <a:rPr kumimoji="1" lang="pt-BR" sz="2200" b="1" dirty="0">
                <a:solidFill>
                  <a:srgbClr val="003366"/>
                </a:solidFill>
                <a:latin typeface="Calibri" pitchFamily="34" charset="0"/>
                <a:cs typeface="Arial" charset="0"/>
              </a:rPr>
              <a:t>a </a:t>
            </a:r>
            <a:r>
              <a:rPr kumimoji="1" lang="pt-BR" sz="2200" b="1" dirty="0" smtClean="0">
                <a:solidFill>
                  <a:srgbClr val="003366"/>
                </a:solidFill>
                <a:latin typeface="Calibri" pitchFamily="34" charset="0"/>
                <a:cs typeface="Arial" charset="0"/>
              </a:rPr>
              <a:t>disponibilidade dos vãos de manobra da subestação e a confiabilidade </a:t>
            </a:r>
            <a:r>
              <a:rPr kumimoji="1" lang="pt-BR" sz="2200" b="1" dirty="0">
                <a:solidFill>
                  <a:srgbClr val="003366"/>
                </a:solidFill>
                <a:latin typeface="Calibri" pitchFamily="34" charset="0"/>
                <a:cs typeface="Arial" charset="0"/>
              </a:rPr>
              <a:t>do </a:t>
            </a:r>
            <a:r>
              <a:rPr kumimoji="1" lang="pt-BR" sz="2200" b="1" dirty="0" smtClean="0">
                <a:solidFill>
                  <a:srgbClr val="003366"/>
                </a:solidFill>
                <a:latin typeface="Calibri" pitchFamily="34" charset="0"/>
                <a:cs typeface="Arial" charset="0"/>
              </a:rPr>
              <a:t>sistema;</a:t>
            </a:r>
            <a:endParaRPr kumimoji="1" lang="pt-BR" sz="2200" b="1" dirty="0">
              <a:solidFill>
                <a:srgbClr val="003366"/>
              </a:solidFill>
              <a:latin typeface="Calibri" pitchFamily="34" charset="0"/>
              <a:cs typeface="Arial" charset="0"/>
            </a:endParaRPr>
          </a:p>
          <a:p>
            <a:pPr algn="just" eaLnBrk="0" fontAlgn="base" hangingPunct="0">
              <a:spcBef>
                <a:spcPct val="0"/>
              </a:spcBef>
              <a:spcAft>
                <a:spcPct val="0"/>
              </a:spcAft>
            </a:pPr>
            <a:endParaRPr kumimoji="1" lang="pt-BR" sz="2200" b="1" dirty="0">
              <a:solidFill>
                <a:srgbClr val="003366"/>
              </a:solidFill>
              <a:latin typeface="Calibri" pitchFamily="34" charset="0"/>
              <a:cs typeface="Arial" charset="0"/>
            </a:endParaRPr>
          </a:p>
          <a:p>
            <a:pPr marL="342900" indent="-342900" algn="just" eaLnBrk="0" fontAlgn="base" hangingPunct="0">
              <a:spcBef>
                <a:spcPct val="0"/>
              </a:spcBef>
              <a:spcAft>
                <a:spcPct val="0"/>
              </a:spcAft>
              <a:buFont typeface="Wingdings" pitchFamily="2" charset="2"/>
              <a:buChar char="ü"/>
            </a:pPr>
            <a:r>
              <a:rPr kumimoji="1" lang="pt-BR" sz="2200" b="1" dirty="0">
                <a:solidFill>
                  <a:srgbClr val="003366"/>
                </a:solidFill>
                <a:latin typeface="Calibri" pitchFamily="34" charset="0"/>
                <a:cs typeface="Arial" charset="0"/>
              </a:rPr>
              <a:t>Essas questões </a:t>
            </a:r>
            <a:r>
              <a:rPr kumimoji="1" lang="pt-BR" sz="2200" b="1" dirty="0" smtClean="0">
                <a:solidFill>
                  <a:srgbClr val="003366"/>
                </a:solidFill>
                <a:latin typeface="Calibri" pitchFamily="34" charset="0"/>
                <a:cs typeface="Arial" charset="0"/>
              </a:rPr>
              <a:t>ainda são </a:t>
            </a:r>
            <a:r>
              <a:rPr kumimoji="1" lang="pt-BR" sz="2200" b="1" dirty="0">
                <a:solidFill>
                  <a:srgbClr val="003366"/>
                </a:solidFill>
                <a:latin typeface="Calibri" pitchFamily="34" charset="0"/>
                <a:cs typeface="Arial" charset="0"/>
              </a:rPr>
              <a:t>difíceis de serem avaliadas devido à experiência limitada </a:t>
            </a:r>
            <a:r>
              <a:rPr kumimoji="1" lang="pt-BR" sz="2200" b="1" dirty="0" smtClean="0">
                <a:solidFill>
                  <a:srgbClr val="003366"/>
                </a:solidFill>
                <a:latin typeface="Calibri" pitchFamily="34" charset="0"/>
                <a:cs typeface="Arial" charset="0"/>
              </a:rPr>
              <a:t>no </a:t>
            </a:r>
            <a:r>
              <a:rPr kumimoji="1" lang="pt-BR" sz="2200" b="1" dirty="0">
                <a:solidFill>
                  <a:srgbClr val="003366"/>
                </a:solidFill>
                <a:latin typeface="Calibri" pitchFamily="34" charset="0"/>
                <a:cs typeface="Arial" charset="0"/>
              </a:rPr>
              <a:t>uso dos </a:t>
            </a:r>
            <a:r>
              <a:rPr kumimoji="1" lang="pt-BR" sz="2200" b="1" dirty="0" err="1">
                <a:solidFill>
                  <a:srgbClr val="003366"/>
                </a:solidFill>
                <a:latin typeface="Calibri" pitchFamily="34" charset="0"/>
                <a:cs typeface="Arial" charset="0"/>
              </a:rPr>
              <a:t>DLCCs</a:t>
            </a:r>
            <a:r>
              <a:rPr kumimoji="1" lang="pt-BR" sz="2200" b="1" dirty="0">
                <a:solidFill>
                  <a:srgbClr val="003366"/>
                </a:solidFill>
                <a:latin typeface="Calibri" pitchFamily="34" charset="0"/>
                <a:cs typeface="Arial" charset="0"/>
              </a:rPr>
              <a:t> na </a:t>
            </a:r>
            <a:r>
              <a:rPr kumimoji="1" lang="pt-BR" sz="2200" b="1" dirty="0" smtClean="0">
                <a:solidFill>
                  <a:srgbClr val="003366"/>
                </a:solidFill>
                <a:latin typeface="Calibri" pitchFamily="34" charset="0"/>
                <a:cs typeface="Arial" charset="0"/>
              </a:rPr>
              <a:t>rede.</a:t>
            </a:r>
            <a:endParaRPr kumimoji="1" lang="pt-BR" sz="2200" b="1" dirty="0">
              <a:solidFill>
                <a:srgbClr val="003366"/>
              </a:solidFill>
              <a:latin typeface="Calibri" pitchFamily="34" charset="0"/>
              <a:cs typeface="Arial" charset="0"/>
            </a:endParaRPr>
          </a:p>
        </p:txBody>
      </p:sp>
      <p:sp>
        <p:nvSpPr>
          <p:cNvPr id="2" name="Espaço Reservado para Número de Slide 1"/>
          <p:cNvSpPr>
            <a:spLocks noGrp="1"/>
          </p:cNvSpPr>
          <p:nvPr>
            <p:ph type="sldNum" sz="quarter" idx="12"/>
          </p:nvPr>
        </p:nvSpPr>
        <p:spPr/>
        <p:txBody>
          <a:bodyPr/>
          <a:lstStyle/>
          <a:p>
            <a:fld id="{28CA9150-1CFA-4DA1-92CF-404032966A6D}" type="slidenum">
              <a:rPr lang="pt-BR" smtClean="0"/>
              <a:pPr/>
              <a:t>11</a:t>
            </a:fld>
            <a:endParaRPr lang="pt-BR"/>
          </a:p>
        </p:txBody>
      </p:sp>
    </p:spTree>
    <p:extLst>
      <p:ext uri="{BB962C8B-B14F-4D97-AF65-F5344CB8AC3E}">
        <p14:creationId xmlns:p14="http://schemas.microsoft.com/office/powerpoint/2010/main" xmlns="" val="2822059514"/>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297885" y="943482"/>
            <a:ext cx="8229600" cy="561975"/>
          </a:xfrm>
          <a:prstGeom prst="rect">
            <a:avLst/>
          </a:prstGeom>
        </p:spPr>
        <p:txBody>
          <a:bodyPr>
            <a:noAutofit/>
          </a:bodyPr>
          <a:lstStyle>
            <a:lvl1pPr algn="l" rtl="0" eaLnBrk="0" fontAlgn="base" hangingPunct="0">
              <a:spcBef>
                <a:spcPct val="0"/>
              </a:spcBef>
              <a:spcAft>
                <a:spcPct val="0"/>
              </a:spcAft>
              <a:defRPr kumimoji="1" sz="32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Black" pitchFamily="34" charset="0"/>
              </a:defRPr>
            </a:lvl2pPr>
            <a:lvl3pPr algn="ctr" rtl="0" eaLnBrk="0" fontAlgn="base" hangingPunct="0">
              <a:spcBef>
                <a:spcPct val="0"/>
              </a:spcBef>
              <a:spcAft>
                <a:spcPct val="0"/>
              </a:spcAft>
              <a:defRPr kumimoji="1" sz="4400">
                <a:solidFill>
                  <a:schemeClr val="tx2"/>
                </a:solidFill>
                <a:latin typeface="Arial Black" pitchFamily="34" charset="0"/>
              </a:defRPr>
            </a:lvl3pPr>
            <a:lvl4pPr algn="ctr" rtl="0" eaLnBrk="0" fontAlgn="base" hangingPunct="0">
              <a:spcBef>
                <a:spcPct val="0"/>
              </a:spcBef>
              <a:spcAft>
                <a:spcPct val="0"/>
              </a:spcAft>
              <a:defRPr kumimoji="1" sz="4400">
                <a:solidFill>
                  <a:schemeClr val="tx2"/>
                </a:solidFill>
                <a:latin typeface="Arial Black" pitchFamily="34" charset="0"/>
              </a:defRPr>
            </a:lvl4pPr>
            <a:lvl5pPr algn="ctr" rtl="0" eaLnBrk="0" fontAlgn="base" hangingPunct="0">
              <a:spcBef>
                <a:spcPct val="0"/>
              </a:spcBef>
              <a:spcAft>
                <a:spcPct val="0"/>
              </a:spcAft>
              <a:defRPr kumimoji="1" sz="4400">
                <a:solidFill>
                  <a:schemeClr val="tx2"/>
                </a:solidFill>
                <a:latin typeface="Arial Black" pitchFamily="34" charset="0"/>
              </a:defRPr>
            </a:lvl5pPr>
            <a:lvl6pPr marL="457200" algn="ctr" rtl="0" eaLnBrk="0" fontAlgn="base" hangingPunct="0">
              <a:spcBef>
                <a:spcPct val="0"/>
              </a:spcBef>
              <a:spcAft>
                <a:spcPct val="0"/>
              </a:spcAft>
              <a:defRPr kumimoji="1" sz="4400">
                <a:solidFill>
                  <a:schemeClr val="tx2"/>
                </a:solidFill>
                <a:latin typeface="Arial Black" pitchFamily="34" charset="0"/>
              </a:defRPr>
            </a:lvl6pPr>
            <a:lvl7pPr marL="914400" algn="ctr" rtl="0" eaLnBrk="0" fontAlgn="base" hangingPunct="0">
              <a:spcBef>
                <a:spcPct val="0"/>
              </a:spcBef>
              <a:spcAft>
                <a:spcPct val="0"/>
              </a:spcAft>
              <a:defRPr kumimoji="1" sz="4400">
                <a:solidFill>
                  <a:schemeClr val="tx2"/>
                </a:solidFill>
                <a:latin typeface="Arial Black" pitchFamily="34" charset="0"/>
              </a:defRPr>
            </a:lvl7pPr>
            <a:lvl8pPr marL="1371600" algn="ctr" rtl="0" eaLnBrk="0" fontAlgn="base" hangingPunct="0">
              <a:spcBef>
                <a:spcPct val="0"/>
              </a:spcBef>
              <a:spcAft>
                <a:spcPct val="0"/>
              </a:spcAft>
              <a:defRPr kumimoji="1" sz="4400">
                <a:solidFill>
                  <a:schemeClr val="tx2"/>
                </a:solidFill>
                <a:latin typeface="Arial Black" pitchFamily="34" charset="0"/>
              </a:defRPr>
            </a:lvl8pPr>
            <a:lvl9pPr marL="1828800" algn="ctr" rtl="0" eaLnBrk="0" fontAlgn="base" hangingPunct="0">
              <a:spcBef>
                <a:spcPct val="0"/>
              </a:spcBef>
              <a:spcAft>
                <a:spcPct val="0"/>
              </a:spcAft>
              <a:defRPr kumimoji="1" sz="4400">
                <a:solidFill>
                  <a:schemeClr val="tx2"/>
                </a:solidFill>
                <a:latin typeface="Arial Black" pitchFamily="34" charset="0"/>
              </a:defRPr>
            </a:lvl9pPr>
          </a:lstStyle>
          <a:p>
            <a:pPr>
              <a:lnSpc>
                <a:spcPct val="150000"/>
              </a:lnSpc>
              <a:defRPr/>
            </a:pPr>
            <a:r>
              <a:rPr lang="pt-BR" sz="2800" b="1" dirty="0" smtClean="0">
                <a:solidFill>
                  <a:srgbClr val="000000"/>
                </a:solidFill>
                <a:latin typeface="Calibri" pitchFamily="34" charset="0"/>
                <a:cs typeface="Calibri" pitchFamily="34" charset="0"/>
              </a:rPr>
              <a:t>Conclusão</a:t>
            </a:r>
            <a:endParaRPr lang="pt-BR" sz="2800" b="1" dirty="0">
              <a:solidFill>
                <a:srgbClr val="000000"/>
              </a:solidFill>
              <a:latin typeface="Calibri" pitchFamily="34" charset="0"/>
              <a:cs typeface="Calibri" pitchFamily="34" charset="0"/>
            </a:endParaRPr>
          </a:p>
        </p:txBody>
      </p:sp>
      <p:sp>
        <p:nvSpPr>
          <p:cNvPr id="9" name="Título 1"/>
          <p:cNvSpPr txBox="1">
            <a:spLocks/>
          </p:cNvSpPr>
          <p:nvPr/>
        </p:nvSpPr>
        <p:spPr>
          <a:xfrm>
            <a:off x="286892" y="1628800"/>
            <a:ext cx="8677596" cy="4968552"/>
          </a:xfrm>
          <a:prstGeom prst="rect">
            <a:avLst/>
          </a:prstGeom>
        </p:spPr>
        <p:txBody>
          <a:bodyPr/>
          <a:lstStyle/>
          <a:p>
            <a:pPr marL="342900" indent="-342900" algn="just" eaLnBrk="0" fontAlgn="base" hangingPunct="0">
              <a:spcBef>
                <a:spcPct val="0"/>
              </a:spcBef>
              <a:spcAft>
                <a:spcPct val="0"/>
              </a:spcAft>
              <a:buFont typeface="Wingdings" pitchFamily="2" charset="2"/>
              <a:buChar char="ü"/>
            </a:pPr>
            <a:r>
              <a:rPr kumimoji="1" lang="pt-BR" sz="2200" b="1" dirty="0">
                <a:solidFill>
                  <a:srgbClr val="003366"/>
                </a:solidFill>
                <a:latin typeface="Calibri" pitchFamily="34" charset="0"/>
                <a:cs typeface="Arial" charset="0"/>
              </a:rPr>
              <a:t>Foram levantados os principais aspectos que devem ser considerados quando da instalação de um </a:t>
            </a:r>
            <a:r>
              <a:rPr kumimoji="1" lang="pt-BR" sz="2200" b="1" dirty="0" smtClean="0">
                <a:solidFill>
                  <a:srgbClr val="003366"/>
                </a:solidFill>
                <a:latin typeface="Calibri" pitchFamily="34" charset="0"/>
                <a:cs typeface="Arial" charset="0"/>
              </a:rPr>
              <a:t>DLCC;</a:t>
            </a:r>
          </a:p>
          <a:p>
            <a:pPr marL="342900" indent="-342900" algn="just" eaLnBrk="0" fontAlgn="base" hangingPunct="0">
              <a:spcBef>
                <a:spcPct val="0"/>
              </a:spcBef>
              <a:spcAft>
                <a:spcPct val="0"/>
              </a:spcAft>
              <a:buFont typeface="Wingdings" pitchFamily="2" charset="2"/>
              <a:buChar char="ü"/>
            </a:pPr>
            <a:endParaRPr kumimoji="1" lang="pt-BR" sz="2200" b="1" dirty="0">
              <a:solidFill>
                <a:srgbClr val="003366"/>
              </a:solidFill>
              <a:latin typeface="Calibri" pitchFamily="34" charset="0"/>
              <a:cs typeface="Arial" charset="0"/>
            </a:endParaRPr>
          </a:p>
          <a:p>
            <a:pPr marL="342900" indent="-342900" algn="just" eaLnBrk="0" fontAlgn="base" hangingPunct="0">
              <a:spcBef>
                <a:spcPct val="0"/>
              </a:spcBef>
              <a:spcAft>
                <a:spcPct val="0"/>
              </a:spcAft>
              <a:buFont typeface="Wingdings" pitchFamily="2" charset="2"/>
              <a:buChar char="ü"/>
            </a:pPr>
            <a:r>
              <a:rPr kumimoji="1" lang="pt-BR" sz="2200" b="1" dirty="0" smtClean="0">
                <a:solidFill>
                  <a:srgbClr val="003366"/>
                </a:solidFill>
                <a:latin typeface="Calibri" pitchFamily="34" charset="0"/>
                <a:cs typeface="Arial" charset="0"/>
              </a:rPr>
              <a:t>Faz-se necessária a análise específica da aplicação de um DLCC no sistema, visando identificar as possíveis interações entre a rede e o equipamento proposto;</a:t>
            </a:r>
          </a:p>
          <a:p>
            <a:pPr marL="342900" indent="-342900" algn="just" eaLnBrk="0" fontAlgn="base" hangingPunct="0">
              <a:spcBef>
                <a:spcPct val="0"/>
              </a:spcBef>
              <a:spcAft>
                <a:spcPct val="0"/>
              </a:spcAft>
              <a:buFont typeface="Wingdings" pitchFamily="2" charset="2"/>
              <a:buChar char="ü"/>
            </a:pPr>
            <a:endParaRPr kumimoji="1" lang="pt-BR" sz="2200" b="1" dirty="0" smtClean="0">
              <a:solidFill>
                <a:srgbClr val="003366"/>
              </a:solidFill>
              <a:latin typeface="Calibri" pitchFamily="34" charset="0"/>
              <a:cs typeface="Arial" charset="0"/>
            </a:endParaRPr>
          </a:p>
          <a:p>
            <a:pPr marL="342900" indent="-342900" algn="just" eaLnBrk="0" fontAlgn="base" hangingPunct="0">
              <a:spcBef>
                <a:spcPct val="0"/>
              </a:spcBef>
              <a:spcAft>
                <a:spcPct val="0"/>
              </a:spcAft>
              <a:buFont typeface="Wingdings" pitchFamily="2" charset="2"/>
              <a:buChar char="ü"/>
            </a:pPr>
            <a:r>
              <a:rPr kumimoji="1" lang="pt-BR" sz="2200" b="1" dirty="0" smtClean="0">
                <a:solidFill>
                  <a:srgbClr val="003366"/>
                </a:solidFill>
                <a:latin typeface="Calibri" pitchFamily="34" charset="0"/>
                <a:cs typeface="Arial" charset="0"/>
              </a:rPr>
              <a:t>Os pontos levantados são contribuições para a definição de um conjunto de requisitos mínimos a serem observados e considerados na aplicação de dispositivos limitadores de corrente de curto-circuito no sistema elétrico;</a:t>
            </a:r>
          </a:p>
          <a:p>
            <a:pPr marL="342900" indent="-342900" algn="just" eaLnBrk="0" fontAlgn="base" hangingPunct="0">
              <a:spcBef>
                <a:spcPct val="0"/>
              </a:spcBef>
              <a:spcAft>
                <a:spcPct val="0"/>
              </a:spcAft>
              <a:buFont typeface="Wingdings" pitchFamily="2" charset="2"/>
              <a:buChar char="ü"/>
            </a:pPr>
            <a:endParaRPr kumimoji="1" lang="pt-BR" sz="2200" b="1" dirty="0">
              <a:solidFill>
                <a:srgbClr val="003366"/>
              </a:solidFill>
              <a:latin typeface="Calibri" pitchFamily="34" charset="0"/>
              <a:cs typeface="Arial" charset="0"/>
            </a:endParaRPr>
          </a:p>
          <a:p>
            <a:pPr marL="342900" indent="-342900" algn="just" eaLnBrk="0" fontAlgn="base" hangingPunct="0">
              <a:spcBef>
                <a:spcPct val="0"/>
              </a:spcBef>
              <a:spcAft>
                <a:spcPct val="0"/>
              </a:spcAft>
              <a:buFont typeface="Wingdings" pitchFamily="2" charset="2"/>
              <a:buChar char="ü"/>
            </a:pPr>
            <a:r>
              <a:rPr kumimoji="1" lang="pt-BR" sz="2200" b="1" dirty="0" smtClean="0">
                <a:solidFill>
                  <a:srgbClr val="003366"/>
                </a:solidFill>
                <a:latin typeface="Calibri" pitchFamily="34" charset="0"/>
                <a:cs typeface="Arial" charset="0"/>
              </a:rPr>
              <a:t>Futuramente é desejável a inclusão de requisitos mínimos para </a:t>
            </a:r>
            <a:r>
              <a:rPr kumimoji="1" lang="pt-BR" sz="2200" b="1" dirty="0" err="1" smtClean="0">
                <a:solidFill>
                  <a:srgbClr val="003366"/>
                </a:solidFill>
                <a:latin typeface="Calibri" pitchFamily="34" charset="0"/>
                <a:cs typeface="Arial" charset="0"/>
              </a:rPr>
              <a:t>DLCCs</a:t>
            </a:r>
            <a:r>
              <a:rPr kumimoji="1" lang="pt-BR" sz="2200" b="1" dirty="0" smtClean="0">
                <a:solidFill>
                  <a:srgbClr val="003366"/>
                </a:solidFill>
                <a:latin typeface="Calibri" pitchFamily="34" charset="0"/>
                <a:cs typeface="Arial" charset="0"/>
              </a:rPr>
              <a:t> nos Procedimentos de Rede.</a:t>
            </a:r>
            <a:endParaRPr kumimoji="1" lang="pt-BR" sz="2200" b="1" dirty="0">
              <a:solidFill>
                <a:srgbClr val="003366"/>
              </a:solidFill>
              <a:latin typeface="Calibri" pitchFamily="34" charset="0"/>
              <a:cs typeface="Arial" charset="0"/>
            </a:endParaRPr>
          </a:p>
        </p:txBody>
      </p:sp>
      <p:sp>
        <p:nvSpPr>
          <p:cNvPr id="2" name="Espaço Reservado para Número de Slide 1"/>
          <p:cNvSpPr>
            <a:spLocks noGrp="1"/>
          </p:cNvSpPr>
          <p:nvPr>
            <p:ph type="sldNum" sz="quarter" idx="12"/>
          </p:nvPr>
        </p:nvSpPr>
        <p:spPr/>
        <p:txBody>
          <a:bodyPr/>
          <a:lstStyle/>
          <a:p>
            <a:fld id="{28CA9150-1CFA-4DA1-92CF-404032966A6D}" type="slidenum">
              <a:rPr lang="pt-BR" smtClean="0"/>
              <a:pPr/>
              <a:t>12</a:t>
            </a:fld>
            <a:endParaRPr lang="pt-BR" dirty="0"/>
          </a:p>
        </p:txBody>
      </p:sp>
    </p:spTree>
    <p:extLst>
      <p:ext uri="{BB962C8B-B14F-4D97-AF65-F5344CB8AC3E}">
        <p14:creationId xmlns:p14="http://schemas.microsoft.com/office/powerpoint/2010/main" xmlns="" val="3216475940"/>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1667257" y="3356992"/>
            <a:ext cx="5532284" cy="923330"/>
          </a:xfrm>
          <a:prstGeom prst="rect">
            <a:avLst/>
          </a:prstGeom>
          <a:noFill/>
        </p:spPr>
        <p:txBody>
          <a:bodyPr wrap="none">
            <a:spAutoFit/>
            <a:scene3d>
              <a:camera prst="orthographicFront"/>
              <a:lightRig rig="balanced" dir="t">
                <a:rot lat="0" lon="0" rev="2100000"/>
              </a:lightRig>
            </a:scene3d>
            <a:sp3d extrusionH="57150" prstMaterial="metal">
              <a:bevelT w="38100" h="25400"/>
              <a:contourClr>
                <a:schemeClr val="bg2"/>
              </a:contourClr>
            </a:sp3d>
          </a:bodyPr>
          <a:lstStyle/>
          <a:p>
            <a:pPr algn="ctr" fontAlgn="base">
              <a:spcBef>
                <a:spcPct val="0"/>
              </a:spcBef>
              <a:spcAft>
                <a:spcPct val="0"/>
              </a:spcAft>
              <a:defRPr/>
            </a:pPr>
            <a:r>
              <a:rPr kumimoji="1" lang="pt-BR" sz="5400" b="1" dirty="0">
                <a:ln w="50800"/>
                <a:solidFill>
                  <a:srgbClr val="003366">
                    <a:shade val="50000"/>
                  </a:srgbClr>
                </a:solidFill>
                <a:latin typeface="Times New Roman" pitchFamily="18" charset="0"/>
                <a:cs typeface="Arial" charset="0"/>
              </a:rPr>
              <a:t>Respostas ao REP</a:t>
            </a:r>
          </a:p>
        </p:txBody>
      </p:sp>
      <p:sp>
        <p:nvSpPr>
          <p:cNvPr id="2" name="Espaço Reservado para Número de Slide 1"/>
          <p:cNvSpPr>
            <a:spLocks noGrp="1"/>
          </p:cNvSpPr>
          <p:nvPr>
            <p:ph type="sldNum" sz="quarter" idx="12"/>
          </p:nvPr>
        </p:nvSpPr>
        <p:spPr/>
        <p:txBody>
          <a:bodyPr/>
          <a:lstStyle/>
          <a:p>
            <a:fld id="{28CA9150-1CFA-4DA1-92CF-404032966A6D}" type="slidenum">
              <a:rPr lang="pt-BR" smtClean="0"/>
              <a:pPr/>
              <a:t>13</a:t>
            </a:fld>
            <a:endParaRPr lang="pt-BR"/>
          </a:p>
        </p:txBody>
      </p:sp>
    </p:spTree>
    <p:extLst>
      <p:ext uri="{BB962C8B-B14F-4D97-AF65-F5344CB8AC3E}">
        <p14:creationId xmlns:p14="http://schemas.microsoft.com/office/powerpoint/2010/main" xmlns="" val="2756046435"/>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179512" y="1196752"/>
            <a:ext cx="8856984" cy="2877711"/>
          </a:xfrm>
          <a:prstGeom prst="rect">
            <a:avLst/>
          </a:prstGeom>
        </p:spPr>
        <p:txBody>
          <a:bodyPr wrap="square">
            <a:spAutoFit/>
          </a:bodyPr>
          <a:lstStyle/>
          <a:p>
            <a:pPr algn="just" fontAlgn="base">
              <a:spcBef>
                <a:spcPct val="0"/>
              </a:spcBef>
              <a:spcAft>
                <a:spcPct val="0"/>
              </a:spcAft>
            </a:pPr>
            <a:r>
              <a:rPr kumimoji="1" lang="pt-BR" sz="1550" b="1" dirty="0">
                <a:solidFill>
                  <a:srgbClr val="FF0000"/>
                </a:solidFill>
                <a:latin typeface="Calibri" pitchFamily="34" charset="0"/>
                <a:cs typeface="Arial" charset="0"/>
              </a:rPr>
              <a:t>Pergunta</a:t>
            </a:r>
            <a:r>
              <a:rPr kumimoji="1" lang="pt-BR" sz="1550" b="1" dirty="0">
                <a:solidFill>
                  <a:srgbClr val="000000"/>
                </a:solidFill>
                <a:latin typeface="Calibri" pitchFamily="34" charset="0"/>
                <a:cs typeface="Arial" charset="0"/>
              </a:rPr>
              <a:t>: no item 2.0 do IT, com relação à afirmação do parágrafo a seguir, é possível depreender que a superação por tempo de vida útil pode ocorrer por diminuição do nível de </a:t>
            </a:r>
            <a:r>
              <a:rPr kumimoji="1" lang="pt-BR" sz="1550" b="1" dirty="0" err="1">
                <a:solidFill>
                  <a:srgbClr val="000000"/>
                </a:solidFill>
                <a:latin typeface="Calibri" pitchFamily="34" charset="0"/>
                <a:cs typeface="Arial" charset="0"/>
              </a:rPr>
              <a:t>cc</a:t>
            </a:r>
            <a:r>
              <a:rPr kumimoji="1" lang="pt-BR" sz="1550" b="1" dirty="0">
                <a:solidFill>
                  <a:srgbClr val="000000"/>
                </a:solidFill>
                <a:latin typeface="Calibri" pitchFamily="34" charset="0"/>
                <a:cs typeface="Arial" charset="0"/>
              </a:rPr>
              <a:t> originalmente planejado? Poderiam os autores discorrer um pouco mais sobre esta questão? “Além da expansão da rede e da geração acima do previsto nos planos de expansão à época da implantação das instalações sob análise, outro ponto que pode levar a superação é a idade das instalações, que se aproximam do horizonte para os quais foram planejadas e especificadas”.</a:t>
            </a:r>
          </a:p>
          <a:p>
            <a:pPr algn="just" fontAlgn="base">
              <a:spcBef>
                <a:spcPct val="0"/>
              </a:spcBef>
              <a:spcAft>
                <a:spcPct val="0"/>
              </a:spcAft>
            </a:pPr>
            <a:r>
              <a:rPr kumimoji="1" lang="pt-BR" sz="1050" b="1" dirty="0">
                <a:solidFill>
                  <a:srgbClr val="000000"/>
                </a:solidFill>
                <a:latin typeface="Calibri" pitchFamily="34" charset="0"/>
                <a:cs typeface="Arial" charset="0"/>
              </a:rPr>
              <a:t> </a:t>
            </a:r>
          </a:p>
          <a:p>
            <a:pPr algn="just" fontAlgn="base">
              <a:spcBef>
                <a:spcPct val="0"/>
              </a:spcBef>
              <a:spcAft>
                <a:spcPct val="0"/>
              </a:spcAft>
            </a:pPr>
            <a:r>
              <a:rPr kumimoji="1" lang="pt-BR" sz="1550" b="1" dirty="0">
                <a:solidFill>
                  <a:srgbClr val="FF0000"/>
                </a:solidFill>
                <a:latin typeface="Calibri" pitchFamily="34" charset="0"/>
                <a:cs typeface="Arial" charset="0"/>
              </a:rPr>
              <a:t>Resposta:</a:t>
            </a:r>
          </a:p>
          <a:p>
            <a:pPr algn="just" fontAlgn="base">
              <a:spcBef>
                <a:spcPct val="0"/>
              </a:spcBef>
              <a:spcAft>
                <a:spcPct val="0"/>
              </a:spcAft>
            </a:pPr>
            <a:r>
              <a:rPr kumimoji="1" lang="pt-BR" sz="1550" b="1" dirty="0">
                <a:solidFill>
                  <a:srgbClr val="000000"/>
                </a:solidFill>
                <a:latin typeface="Calibri" pitchFamily="34" charset="0"/>
                <a:cs typeface="Arial" charset="0"/>
              </a:rPr>
              <a:t>O envelhecimento de equipamento e sua eventual influência em seu desempenho é um tema antigo e controverso. Ainda não existe um consenso sobre esta questão, embora o WG da </a:t>
            </a:r>
            <a:r>
              <a:rPr kumimoji="1" lang="pt-BR" sz="1550" b="1" dirty="0" smtClean="0">
                <a:solidFill>
                  <a:srgbClr val="000000"/>
                </a:solidFill>
                <a:latin typeface="Calibri" pitchFamily="34" charset="0"/>
                <a:cs typeface="Arial" charset="0"/>
              </a:rPr>
              <a:t>CIGRE </a:t>
            </a:r>
            <a:r>
              <a:rPr kumimoji="1" lang="pt-BR" sz="1550" b="1" dirty="0">
                <a:solidFill>
                  <a:srgbClr val="000000"/>
                </a:solidFill>
                <a:latin typeface="Calibri" pitchFamily="34" charset="0"/>
                <a:cs typeface="Arial" charset="0"/>
              </a:rPr>
              <a:t>A3.29 venha trabalhando sobre este tema. Por isso, no processo de análise de superação de equipamentos não é considerada a influência do envelhecimento do mesmo.</a:t>
            </a:r>
          </a:p>
        </p:txBody>
      </p:sp>
      <p:sp>
        <p:nvSpPr>
          <p:cNvPr id="3" name="Espaço Reservado para Número de Slide 2"/>
          <p:cNvSpPr>
            <a:spLocks noGrp="1"/>
          </p:cNvSpPr>
          <p:nvPr>
            <p:ph type="sldNum" sz="quarter" idx="12"/>
          </p:nvPr>
        </p:nvSpPr>
        <p:spPr/>
        <p:txBody>
          <a:bodyPr/>
          <a:lstStyle/>
          <a:p>
            <a:fld id="{28CA9150-1CFA-4DA1-92CF-404032966A6D}" type="slidenum">
              <a:rPr lang="pt-BR" smtClean="0"/>
              <a:pPr/>
              <a:t>14</a:t>
            </a:fld>
            <a:endParaRPr lang="pt-BR"/>
          </a:p>
        </p:txBody>
      </p:sp>
    </p:spTree>
    <p:extLst>
      <p:ext uri="{BB962C8B-B14F-4D97-AF65-F5344CB8AC3E}">
        <p14:creationId xmlns:p14="http://schemas.microsoft.com/office/powerpoint/2010/main" xmlns="" val="111091701"/>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179512" y="1196752"/>
            <a:ext cx="8856984" cy="4832092"/>
          </a:xfrm>
          <a:prstGeom prst="rect">
            <a:avLst/>
          </a:prstGeom>
        </p:spPr>
        <p:txBody>
          <a:bodyPr wrap="square">
            <a:spAutoFit/>
          </a:bodyPr>
          <a:lstStyle/>
          <a:p>
            <a:pPr algn="just" fontAlgn="base">
              <a:spcBef>
                <a:spcPct val="0"/>
              </a:spcBef>
              <a:spcAft>
                <a:spcPct val="0"/>
              </a:spcAft>
            </a:pPr>
            <a:r>
              <a:rPr kumimoji="1" lang="pt-BR" sz="1500" b="1" dirty="0" smtClean="0">
                <a:solidFill>
                  <a:srgbClr val="FF0000"/>
                </a:solidFill>
                <a:latin typeface="Calibri" pitchFamily="34" charset="0"/>
                <a:cs typeface="Arial" charset="0"/>
              </a:rPr>
              <a:t>Pergunta: </a:t>
            </a:r>
            <a:r>
              <a:rPr kumimoji="1" lang="pt-BR" sz="1500" b="1" dirty="0" smtClean="0">
                <a:solidFill>
                  <a:srgbClr val="000000"/>
                </a:solidFill>
                <a:latin typeface="Calibri" pitchFamily="34" charset="0"/>
                <a:cs typeface="Arial" charset="0"/>
              </a:rPr>
              <a:t>no </a:t>
            </a:r>
            <a:r>
              <a:rPr kumimoji="1" lang="pt-BR" sz="1500" b="1" dirty="0">
                <a:solidFill>
                  <a:srgbClr val="000000"/>
                </a:solidFill>
                <a:latin typeface="Calibri" pitchFamily="34" charset="0"/>
                <a:cs typeface="Arial" charset="0"/>
              </a:rPr>
              <a:t>item 3.0 do IT, os autores fazem a afirmação a seguir, indicando um custo mais alto para a adoção das soluções não convencionais de superação de nível de CC. Porém, parece que esta afirmação não corresponde à realidade para o SEP do SIN, haja visto que a superação em um dado ponto poderá se dar para alguns de vários equipamentos (disjuntores, chaves, barramentos, malha de terra). Assim, parece que a solução não convencional é mais interessante economicamente, ademais de evitar situações problemáticas de obras/logística/impedimento de equipamentos visando à substituição dos possíveis vários equipamentos que estiverem em vias de serem superados. Poderiam os autores comentar mais sobre este aspecto? Seria pelo fato de os reatores limitadores à núcleo de ar e fusíveis pirotécnicos serem tratados como soluções convencionais, apesar de serem DLCC? “Além disso, embora os custos de soluções não convencionais ainda que sejam mais elevados que o das soluções convencionais, tais métodos podem agregar outros benefícios à operação da rede, tal como maior grau de </a:t>
            </a:r>
            <a:r>
              <a:rPr kumimoji="1" lang="pt-BR" sz="1500" b="1" dirty="0" err="1">
                <a:solidFill>
                  <a:srgbClr val="000000"/>
                </a:solidFill>
                <a:latin typeface="Calibri" pitchFamily="34" charset="0"/>
                <a:cs typeface="Arial" charset="0"/>
              </a:rPr>
              <a:t>controlabilidade</a:t>
            </a:r>
            <a:r>
              <a:rPr kumimoji="1" lang="pt-BR" sz="1500" b="1" dirty="0">
                <a:solidFill>
                  <a:srgbClr val="000000"/>
                </a:solidFill>
                <a:latin typeface="Calibri" pitchFamily="34" charset="0"/>
                <a:cs typeface="Arial" charset="0"/>
              </a:rPr>
              <a:t> desta”. </a:t>
            </a:r>
          </a:p>
          <a:p>
            <a:pPr algn="just" fontAlgn="base">
              <a:spcBef>
                <a:spcPct val="0"/>
              </a:spcBef>
              <a:spcAft>
                <a:spcPct val="0"/>
              </a:spcAft>
            </a:pPr>
            <a:r>
              <a:rPr kumimoji="1" lang="pt-BR" sz="800" b="1" dirty="0">
                <a:solidFill>
                  <a:srgbClr val="000000"/>
                </a:solidFill>
                <a:latin typeface="Calibri" pitchFamily="34" charset="0"/>
                <a:cs typeface="Arial" charset="0"/>
              </a:rPr>
              <a:t> </a:t>
            </a:r>
          </a:p>
          <a:p>
            <a:pPr algn="just" fontAlgn="base">
              <a:spcBef>
                <a:spcPct val="0"/>
              </a:spcBef>
              <a:spcAft>
                <a:spcPct val="0"/>
              </a:spcAft>
            </a:pPr>
            <a:r>
              <a:rPr kumimoji="1" lang="pt-BR" sz="1500" b="1" dirty="0">
                <a:solidFill>
                  <a:srgbClr val="FF0000"/>
                </a:solidFill>
                <a:latin typeface="Calibri" pitchFamily="34" charset="0"/>
                <a:cs typeface="Arial" charset="0"/>
              </a:rPr>
              <a:t>Resposta:</a:t>
            </a:r>
          </a:p>
          <a:p>
            <a:pPr algn="just" fontAlgn="base">
              <a:spcBef>
                <a:spcPct val="0"/>
              </a:spcBef>
              <a:spcAft>
                <a:spcPct val="0"/>
              </a:spcAft>
            </a:pPr>
            <a:r>
              <a:rPr kumimoji="1" lang="pt-BR" sz="1500" b="1" dirty="0">
                <a:solidFill>
                  <a:srgbClr val="000000"/>
                </a:solidFill>
                <a:latin typeface="Calibri" pitchFamily="34" charset="0"/>
                <a:cs typeface="Arial" charset="0"/>
              </a:rPr>
              <a:t>No citado item os </a:t>
            </a:r>
            <a:r>
              <a:rPr kumimoji="1" lang="pt-BR" sz="1500" b="1" dirty="0" err="1">
                <a:solidFill>
                  <a:srgbClr val="000000"/>
                </a:solidFill>
                <a:latin typeface="Calibri" pitchFamily="34" charset="0"/>
                <a:cs typeface="Arial" charset="0"/>
              </a:rPr>
              <a:t>DLCCs</a:t>
            </a:r>
            <a:r>
              <a:rPr kumimoji="1" lang="pt-BR" sz="1500" b="1" dirty="0">
                <a:solidFill>
                  <a:srgbClr val="000000"/>
                </a:solidFill>
                <a:latin typeface="Calibri" pitchFamily="34" charset="0"/>
                <a:cs typeface="Arial" charset="0"/>
              </a:rPr>
              <a:t> foram separados em dois grupos: convencionais e não convencionais. Todos os indicativos de mercado apontam para custos mais elevados para </a:t>
            </a:r>
            <a:r>
              <a:rPr kumimoji="1" lang="pt-BR" sz="1500" b="1" dirty="0" err="1">
                <a:solidFill>
                  <a:srgbClr val="000000"/>
                </a:solidFill>
                <a:latin typeface="Calibri" pitchFamily="34" charset="0"/>
                <a:cs typeface="Arial" charset="0"/>
              </a:rPr>
              <a:t>DLCCs</a:t>
            </a:r>
            <a:r>
              <a:rPr kumimoji="1" lang="pt-BR" sz="1500" b="1" dirty="0">
                <a:solidFill>
                  <a:srgbClr val="000000"/>
                </a:solidFill>
                <a:latin typeface="Calibri" pitchFamily="34" charset="0"/>
                <a:cs typeface="Arial" charset="0"/>
              </a:rPr>
              <a:t> não convencionais, embora a tendência nos últimos anos tenha sido a redução destes custos, fato que tem viabilizado sua aplicação em outros </a:t>
            </a:r>
            <a:r>
              <a:rPr kumimoji="1" lang="pt-BR" sz="1500" b="1" dirty="0" smtClean="0">
                <a:solidFill>
                  <a:srgbClr val="000000"/>
                </a:solidFill>
                <a:latin typeface="Calibri" pitchFamily="34" charset="0"/>
                <a:cs typeface="Arial" charset="0"/>
              </a:rPr>
              <a:t>países, </a:t>
            </a:r>
            <a:r>
              <a:rPr kumimoji="1" lang="pt-BR" sz="1500" b="1" dirty="0">
                <a:solidFill>
                  <a:srgbClr val="000000"/>
                </a:solidFill>
                <a:latin typeface="Calibri" pitchFamily="34" charset="0"/>
                <a:cs typeface="Arial" charset="0"/>
              </a:rPr>
              <a:t>em casos específicos de limitação de curto-circuito. No Brasil, a regulação do setor elétrico se atém ao custo da solução como fator decisivo para a definição </a:t>
            </a:r>
            <a:r>
              <a:rPr kumimoji="1" lang="pt-BR" sz="1500" b="1" dirty="0" smtClean="0">
                <a:solidFill>
                  <a:srgbClr val="000000"/>
                </a:solidFill>
                <a:latin typeface="Calibri" pitchFamily="34" charset="0"/>
                <a:cs typeface="Arial" charset="0"/>
              </a:rPr>
              <a:t>entre alternativas equivalentes. </a:t>
            </a:r>
            <a:r>
              <a:rPr kumimoji="1" lang="pt-BR" sz="1500" b="1" dirty="0">
                <a:solidFill>
                  <a:srgbClr val="000000"/>
                </a:solidFill>
                <a:latin typeface="Calibri" pitchFamily="34" charset="0"/>
                <a:cs typeface="Arial" charset="0"/>
              </a:rPr>
              <a:t>Ainda não existe uma formulação de avaliação dos custos que levem em conta os benefícios indiretos para o SIN,  de uma aplicação de uma determinada solução. A discussão de tal possibilidade, entretanto, seria muito positiva para a futura inserção de novas tecnologias no SIN.</a:t>
            </a:r>
          </a:p>
        </p:txBody>
      </p:sp>
      <p:sp>
        <p:nvSpPr>
          <p:cNvPr id="3" name="Espaço Reservado para Número de Slide 2"/>
          <p:cNvSpPr>
            <a:spLocks noGrp="1"/>
          </p:cNvSpPr>
          <p:nvPr>
            <p:ph type="sldNum" sz="quarter" idx="12"/>
          </p:nvPr>
        </p:nvSpPr>
        <p:spPr/>
        <p:txBody>
          <a:bodyPr/>
          <a:lstStyle/>
          <a:p>
            <a:fld id="{28CA9150-1CFA-4DA1-92CF-404032966A6D}" type="slidenum">
              <a:rPr lang="pt-BR" smtClean="0"/>
              <a:pPr/>
              <a:t>15</a:t>
            </a:fld>
            <a:endParaRPr lang="pt-BR" dirty="0"/>
          </a:p>
        </p:txBody>
      </p:sp>
    </p:spTree>
    <p:extLst>
      <p:ext uri="{BB962C8B-B14F-4D97-AF65-F5344CB8AC3E}">
        <p14:creationId xmlns:p14="http://schemas.microsoft.com/office/powerpoint/2010/main" xmlns="" val="665434741"/>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ChangeArrowheads="1"/>
          </p:cNvSpPr>
          <p:nvPr/>
        </p:nvSpPr>
        <p:spPr bwMode="auto">
          <a:xfrm>
            <a:off x="0" y="0"/>
            <a:ext cx="9144000" cy="6858000"/>
          </a:xfrm>
          <a:prstGeom prst="rect">
            <a:avLst/>
          </a:prstGeom>
          <a:noFill/>
          <a:ln w="12700" cap="sq">
            <a:solidFill>
              <a:srgbClr val="E5EB01"/>
            </a:solidFill>
            <a:miter lim="800000"/>
            <a:headEnd type="none" w="sm" len="sm"/>
            <a:tailEnd type="none" w="sm" len="sm"/>
          </a:ln>
        </p:spPr>
        <p:txBody>
          <a:bodyPr wrap="none" anchor="ctr"/>
          <a:lstStyle/>
          <a:p>
            <a:pPr eaLnBrk="0" fontAlgn="base" hangingPunct="0">
              <a:spcBef>
                <a:spcPct val="0"/>
              </a:spcBef>
              <a:spcAft>
                <a:spcPct val="0"/>
              </a:spcAft>
            </a:pPr>
            <a:endParaRPr kumimoji="1" lang="pt-BR" b="1">
              <a:solidFill>
                <a:srgbClr val="CBCBCB"/>
              </a:solidFill>
              <a:latin typeface="Times New Roman" pitchFamily="18" charset="0"/>
              <a:cs typeface="Arial" charset="0"/>
            </a:endParaRPr>
          </a:p>
        </p:txBody>
      </p:sp>
      <p:sp>
        <p:nvSpPr>
          <p:cNvPr id="2" name="Retângulo 1"/>
          <p:cNvSpPr/>
          <p:nvPr/>
        </p:nvSpPr>
        <p:spPr>
          <a:xfrm>
            <a:off x="179512" y="1196752"/>
            <a:ext cx="8856984" cy="3824124"/>
          </a:xfrm>
          <a:prstGeom prst="rect">
            <a:avLst/>
          </a:prstGeom>
        </p:spPr>
        <p:txBody>
          <a:bodyPr wrap="square">
            <a:spAutoFit/>
          </a:bodyPr>
          <a:lstStyle/>
          <a:p>
            <a:pPr algn="just" fontAlgn="base">
              <a:spcBef>
                <a:spcPct val="0"/>
              </a:spcBef>
              <a:spcAft>
                <a:spcPct val="0"/>
              </a:spcAft>
            </a:pPr>
            <a:r>
              <a:rPr kumimoji="1" lang="pt-BR" sz="1550" b="1" dirty="0">
                <a:solidFill>
                  <a:srgbClr val="FF0000"/>
                </a:solidFill>
                <a:latin typeface="Calibri" pitchFamily="34" charset="0"/>
                <a:cs typeface="Arial" charset="0"/>
              </a:rPr>
              <a:t>Pergunta: </a:t>
            </a:r>
            <a:r>
              <a:rPr kumimoji="1" lang="pt-BR" sz="1550" b="1" dirty="0">
                <a:solidFill>
                  <a:srgbClr val="000000"/>
                </a:solidFill>
                <a:latin typeface="Calibri" pitchFamily="34" charset="0"/>
                <a:cs typeface="Arial" charset="0"/>
              </a:rPr>
              <a:t>quando o efeito na superação da TRT é citado no IT, não fica claro que esta superação deveria ser também um dos elementos da avaliação da superação dos equipamentos, sendo mostrada apenas como uma consequência da colocação em série c/ o circuito faltoso de uma impedância adicional referente à atuação do DLCC. Outro ponto se refere a avaliação da estabilidade do SEP na presença do DLCC. É citado o termo estabilidade transitória, mas a conceituação mais adequada deveria ser estabilidade dinâmica, já que o termo anterior é válido apenas para o primeiro swing do modo de oscilação eletromecânica típico do SIN. Poderiam os autores discorrer um pouco mais sobre estes dois pontos?</a:t>
            </a:r>
          </a:p>
          <a:p>
            <a:pPr algn="just" fontAlgn="base">
              <a:spcBef>
                <a:spcPct val="0"/>
              </a:spcBef>
              <a:spcAft>
                <a:spcPct val="0"/>
              </a:spcAft>
            </a:pPr>
            <a:r>
              <a:rPr kumimoji="1" lang="pt-BR" sz="1000" b="1" dirty="0">
                <a:solidFill>
                  <a:srgbClr val="000000"/>
                </a:solidFill>
                <a:latin typeface="Calibri" pitchFamily="34" charset="0"/>
                <a:cs typeface="Arial" charset="0"/>
              </a:rPr>
              <a:t> </a:t>
            </a:r>
          </a:p>
          <a:p>
            <a:pPr algn="just" fontAlgn="base">
              <a:spcBef>
                <a:spcPct val="0"/>
              </a:spcBef>
              <a:spcAft>
                <a:spcPct val="0"/>
              </a:spcAft>
            </a:pPr>
            <a:r>
              <a:rPr kumimoji="1" lang="pt-BR" sz="1550" b="1" dirty="0">
                <a:solidFill>
                  <a:srgbClr val="FF0000"/>
                </a:solidFill>
                <a:latin typeface="Calibri" pitchFamily="34" charset="0"/>
                <a:cs typeface="Arial" charset="0"/>
              </a:rPr>
              <a:t>Resposta:</a:t>
            </a:r>
          </a:p>
          <a:p>
            <a:pPr algn="just" fontAlgn="base">
              <a:spcBef>
                <a:spcPct val="0"/>
              </a:spcBef>
              <a:spcAft>
                <a:spcPct val="0"/>
              </a:spcAft>
            </a:pPr>
            <a:r>
              <a:rPr kumimoji="1" lang="pt-BR" sz="1550" b="1" dirty="0">
                <a:solidFill>
                  <a:srgbClr val="000000"/>
                </a:solidFill>
                <a:latin typeface="Calibri" pitchFamily="34" charset="0"/>
                <a:cs typeface="Arial" charset="0"/>
              </a:rPr>
              <a:t>O presente informe está focado na necessidade de definição de requisitos mínimos para a aplicação de </a:t>
            </a:r>
            <a:r>
              <a:rPr kumimoji="1" lang="pt-BR" sz="1550" b="1" dirty="0" err="1">
                <a:solidFill>
                  <a:srgbClr val="000000"/>
                </a:solidFill>
                <a:latin typeface="Calibri" pitchFamily="34" charset="0"/>
                <a:cs typeface="Arial" charset="0"/>
              </a:rPr>
              <a:t>DLCCs</a:t>
            </a:r>
            <a:r>
              <a:rPr kumimoji="1" lang="pt-BR" sz="1550" b="1" dirty="0">
                <a:solidFill>
                  <a:srgbClr val="000000"/>
                </a:solidFill>
                <a:latin typeface="Calibri" pitchFamily="34" charset="0"/>
                <a:cs typeface="Arial" charset="0"/>
              </a:rPr>
              <a:t> no SIN. A questão dos critérios de superação de equipamentos, entre eles, superação de disjuntores por TRT, já foi levantada no artigo do XIX SNPTEE (GSE 97), pelo mesmo autor. O ponto que se propôs ressaltar no presente artigo é a possibilidade de que </a:t>
            </a:r>
            <a:r>
              <a:rPr kumimoji="1" lang="pt-BR" sz="1550" b="1" dirty="0" err="1">
                <a:solidFill>
                  <a:srgbClr val="000000"/>
                </a:solidFill>
                <a:latin typeface="Calibri" pitchFamily="34" charset="0"/>
                <a:cs typeface="Arial" charset="0"/>
              </a:rPr>
              <a:t>DLCCs</a:t>
            </a:r>
            <a:r>
              <a:rPr kumimoji="1" lang="pt-BR" sz="1550" b="1" dirty="0">
                <a:solidFill>
                  <a:srgbClr val="000000"/>
                </a:solidFill>
                <a:latin typeface="Calibri" pitchFamily="34" charset="0"/>
                <a:cs typeface="Arial" charset="0"/>
              </a:rPr>
              <a:t> possam influenciar a TRT de disjuntores nas subestações onde tais dispositivos estão instalados e por conseguinte, que essa possibilidade seja investigada, para se tomar as medidas necessárias a sua mitigação. </a:t>
            </a:r>
          </a:p>
        </p:txBody>
      </p:sp>
      <p:sp>
        <p:nvSpPr>
          <p:cNvPr id="3" name="Espaço Reservado para Número de Slide 2"/>
          <p:cNvSpPr>
            <a:spLocks noGrp="1"/>
          </p:cNvSpPr>
          <p:nvPr>
            <p:ph type="sldNum" sz="quarter" idx="12"/>
          </p:nvPr>
        </p:nvSpPr>
        <p:spPr/>
        <p:txBody>
          <a:bodyPr/>
          <a:lstStyle/>
          <a:p>
            <a:fld id="{28CA9150-1CFA-4DA1-92CF-404032966A6D}" type="slidenum">
              <a:rPr lang="pt-BR" smtClean="0"/>
              <a:pPr/>
              <a:t>16</a:t>
            </a:fld>
            <a:endParaRPr lang="pt-BR"/>
          </a:p>
        </p:txBody>
      </p:sp>
    </p:spTree>
    <p:extLst>
      <p:ext uri="{BB962C8B-B14F-4D97-AF65-F5344CB8AC3E}">
        <p14:creationId xmlns:p14="http://schemas.microsoft.com/office/powerpoint/2010/main" xmlns="" val="1702389988"/>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p:cNvSpPr txBox="1">
            <a:spLocks/>
          </p:cNvSpPr>
          <p:nvPr/>
        </p:nvSpPr>
        <p:spPr>
          <a:xfrm>
            <a:off x="297885" y="943482"/>
            <a:ext cx="8229600" cy="561975"/>
          </a:xfrm>
          <a:prstGeom prst="rect">
            <a:avLst/>
          </a:prstGeom>
        </p:spPr>
        <p:txBody>
          <a:bodyPr>
            <a:noAutofit/>
          </a:bodyPr>
          <a:lstStyle>
            <a:lvl1pPr algn="l" rtl="0" eaLnBrk="0" fontAlgn="base" hangingPunct="0">
              <a:spcBef>
                <a:spcPct val="0"/>
              </a:spcBef>
              <a:spcAft>
                <a:spcPct val="0"/>
              </a:spcAft>
              <a:defRPr kumimoji="1" sz="32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Black" pitchFamily="34" charset="0"/>
              </a:defRPr>
            </a:lvl2pPr>
            <a:lvl3pPr algn="ctr" rtl="0" eaLnBrk="0" fontAlgn="base" hangingPunct="0">
              <a:spcBef>
                <a:spcPct val="0"/>
              </a:spcBef>
              <a:spcAft>
                <a:spcPct val="0"/>
              </a:spcAft>
              <a:defRPr kumimoji="1" sz="4400">
                <a:solidFill>
                  <a:schemeClr val="tx2"/>
                </a:solidFill>
                <a:latin typeface="Arial Black" pitchFamily="34" charset="0"/>
              </a:defRPr>
            </a:lvl3pPr>
            <a:lvl4pPr algn="ctr" rtl="0" eaLnBrk="0" fontAlgn="base" hangingPunct="0">
              <a:spcBef>
                <a:spcPct val="0"/>
              </a:spcBef>
              <a:spcAft>
                <a:spcPct val="0"/>
              </a:spcAft>
              <a:defRPr kumimoji="1" sz="4400">
                <a:solidFill>
                  <a:schemeClr val="tx2"/>
                </a:solidFill>
                <a:latin typeface="Arial Black" pitchFamily="34" charset="0"/>
              </a:defRPr>
            </a:lvl4pPr>
            <a:lvl5pPr algn="ctr" rtl="0" eaLnBrk="0" fontAlgn="base" hangingPunct="0">
              <a:spcBef>
                <a:spcPct val="0"/>
              </a:spcBef>
              <a:spcAft>
                <a:spcPct val="0"/>
              </a:spcAft>
              <a:defRPr kumimoji="1" sz="4400">
                <a:solidFill>
                  <a:schemeClr val="tx2"/>
                </a:solidFill>
                <a:latin typeface="Arial Black" pitchFamily="34" charset="0"/>
              </a:defRPr>
            </a:lvl5pPr>
            <a:lvl6pPr marL="457200" algn="ctr" rtl="0" eaLnBrk="0" fontAlgn="base" hangingPunct="0">
              <a:spcBef>
                <a:spcPct val="0"/>
              </a:spcBef>
              <a:spcAft>
                <a:spcPct val="0"/>
              </a:spcAft>
              <a:defRPr kumimoji="1" sz="4400">
                <a:solidFill>
                  <a:schemeClr val="tx2"/>
                </a:solidFill>
                <a:latin typeface="Arial Black" pitchFamily="34" charset="0"/>
              </a:defRPr>
            </a:lvl6pPr>
            <a:lvl7pPr marL="914400" algn="ctr" rtl="0" eaLnBrk="0" fontAlgn="base" hangingPunct="0">
              <a:spcBef>
                <a:spcPct val="0"/>
              </a:spcBef>
              <a:spcAft>
                <a:spcPct val="0"/>
              </a:spcAft>
              <a:defRPr kumimoji="1" sz="4400">
                <a:solidFill>
                  <a:schemeClr val="tx2"/>
                </a:solidFill>
                <a:latin typeface="Arial Black" pitchFamily="34" charset="0"/>
              </a:defRPr>
            </a:lvl7pPr>
            <a:lvl8pPr marL="1371600" algn="ctr" rtl="0" eaLnBrk="0" fontAlgn="base" hangingPunct="0">
              <a:spcBef>
                <a:spcPct val="0"/>
              </a:spcBef>
              <a:spcAft>
                <a:spcPct val="0"/>
              </a:spcAft>
              <a:defRPr kumimoji="1" sz="4400">
                <a:solidFill>
                  <a:schemeClr val="tx2"/>
                </a:solidFill>
                <a:latin typeface="Arial Black" pitchFamily="34" charset="0"/>
              </a:defRPr>
            </a:lvl8pPr>
            <a:lvl9pPr marL="1828800" algn="ctr" rtl="0" eaLnBrk="0" fontAlgn="base" hangingPunct="0">
              <a:spcBef>
                <a:spcPct val="0"/>
              </a:spcBef>
              <a:spcAft>
                <a:spcPct val="0"/>
              </a:spcAft>
              <a:defRPr kumimoji="1" sz="4400">
                <a:solidFill>
                  <a:schemeClr val="tx2"/>
                </a:solidFill>
                <a:latin typeface="Arial Black" pitchFamily="34" charset="0"/>
              </a:defRPr>
            </a:lvl9pPr>
          </a:lstStyle>
          <a:p>
            <a:pPr>
              <a:lnSpc>
                <a:spcPct val="150000"/>
              </a:lnSpc>
              <a:defRPr/>
            </a:pPr>
            <a:r>
              <a:rPr lang="pt-BR" sz="2800" b="1" dirty="0" smtClean="0">
                <a:solidFill>
                  <a:srgbClr val="000000"/>
                </a:solidFill>
                <a:latin typeface="Calibri" pitchFamily="34" charset="0"/>
                <a:cs typeface="Calibri" pitchFamily="34" charset="0"/>
              </a:rPr>
              <a:t>Introdução</a:t>
            </a:r>
            <a:endParaRPr lang="pt-BR" sz="2800" b="1" dirty="0">
              <a:solidFill>
                <a:srgbClr val="000000"/>
              </a:solidFill>
              <a:latin typeface="Calibri" pitchFamily="34" charset="0"/>
              <a:cs typeface="Calibri" pitchFamily="34" charset="0"/>
            </a:endParaRPr>
          </a:p>
        </p:txBody>
      </p:sp>
      <p:sp>
        <p:nvSpPr>
          <p:cNvPr id="10" name="Título 1"/>
          <p:cNvSpPr txBox="1">
            <a:spLocks/>
          </p:cNvSpPr>
          <p:nvPr/>
        </p:nvSpPr>
        <p:spPr>
          <a:xfrm>
            <a:off x="431540" y="1556792"/>
            <a:ext cx="8532948" cy="4896544"/>
          </a:xfrm>
          <a:prstGeom prst="rect">
            <a:avLst/>
          </a:prstGeom>
        </p:spPr>
        <p:txBody>
          <a:bodyPr/>
          <a:lstStyle/>
          <a:p>
            <a:pPr marL="342900" indent="-342900" algn="just" eaLnBrk="0" fontAlgn="base" hangingPunct="0">
              <a:spcBef>
                <a:spcPct val="0"/>
              </a:spcBef>
              <a:spcAft>
                <a:spcPct val="0"/>
              </a:spcAft>
              <a:buFont typeface="Wingdings" pitchFamily="2" charset="2"/>
              <a:buChar char="ü"/>
            </a:pPr>
            <a:r>
              <a:rPr kumimoji="1" lang="pt-BR" sz="2400" b="1" dirty="0">
                <a:solidFill>
                  <a:srgbClr val="003366"/>
                </a:solidFill>
                <a:latin typeface="Calibri" pitchFamily="34" charset="0"/>
                <a:cs typeface="Arial" charset="0"/>
              </a:rPr>
              <a:t>C</a:t>
            </a:r>
            <a:r>
              <a:rPr kumimoji="1" lang="pt-BR" sz="2400" b="1" dirty="0" smtClean="0">
                <a:solidFill>
                  <a:srgbClr val="003366"/>
                </a:solidFill>
                <a:latin typeface="Calibri" pitchFamily="34" charset="0"/>
                <a:cs typeface="Arial" charset="0"/>
              </a:rPr>
              <a:t>rescimento acelerado do sistema elétrico brasileiro </a:t>
            </a:r>
          </a:p>
          <a:p>
            <a:pPr marL="342900" indent="-342900" algn="just" eaLnBrk="0" fontAlgn="base" hangingPunct="0">
              <a:spcBef>
                <a:spcPct val="0"/>
              </a:spcBef>
              <a:spcAft>
                <a:spcPct val="0"/>
              </a:spcAft>
              <a:buFont typeface="Wingdings" pitchFamily="2" charset="2"/>
              <a:buChar char="ü"/>
            </a:pPr>
            <a:endParaRPr kumimoji="1" lang="pt-BR" sz="2400" b="1" dirty="0" smtClean="0">
              <a:solidFill>
                <a:srgbClr val="003366"/>
              </a:solidFill>
              <a:latin typeface="Calibri" pitchFamily="34" charset="0"/>
              <a:cs typeface="Arial" charset="0"/>
            </a:endParaRPr>
          </a:p>
          <a:p>
            <a:pPr marL="342900" indent="-342900" algn="just" eaLnBrk="0" fontAlgn="base" hangingPunct="0">
              <a:spcBef>
                <a:spcPct val="0"/>
              </a:spcBef>
              <a:spcAft>
                <a:spcPct val="0"/>
              </a:spcAft>
              <a:buFont typeface="Wingdings" pitchFamily="2" charset="2"/>
              <a:buChar char="ü"/>
            </a:pPr>
            <a:endParaRPr kumimoji="1" lang="pt-BR" sz="2400" b="1" dirty="0" smtClean="0">
              <a:solidFill>
                <a:srgbClr val="003366"/>
              </a:solidFill>
              <a:latin typeface="Calibri" pitchFamily="34" charset="0"/>
              <a:cs typeface="Arial" charset="0"/>
            </a:endParaRPr>
          </a:p>
          <a:p>
            <a:pPr marL="342900" indent="-342900" algn="just" eaLnBrk="0" fontAlgn="base" hangingPunct="0">
              <a:spcBef>
                <a:spcPct val="0"/>
              </a:spcBef>
              <a:spcAft>
                <a:spcPct val="0"/>
              </a:spcAft>
              <a:buFont typeface="Wingdings" pitchFamily="2" charset="2"/>
              <a:buChar char="ü"/>
            </a:pPr>
            <a:endParaRPr kumimoji="1" lang="pt-BR" sz="1600" b="1" dirty="0" smtClean="0">
              <a:solidFill>
                <a:srgbClr val="003366"/>
              </a:solidFill>
              <a:latin typeface="Calibri" pitchFamily="34" charset="0"/>
              <a:cs typeface="Arial" charset="0"/>
            </a:endParaRPr>
          </a:p>
          <a:p>
            <a:pPr marL="342900" indent="-342900" eaLnBrk="0" fontAlgn="base" hangingPunct="0">
              <a:spcBef>
                <a:spcPts val="600"/>
              </a:spcBef>
              <a:spcAft>
                <a:spcPct val="0"/>
              </a:spcAft>
              <a:buFont typeface="Wingdings" pitchFamily="2" charset="2"/>
              <a:buChar char="ü"/>
            </a:pPr>
            <a:r>
              <a:rPr kumimoji="1" lang="pt-BR" sz="2400" b="1" u="sng" dirty="0" smtClean="0">
                <a:solidFill>
                  <a:srgbClr val="003366"/>
                </a:solidFill>
                <a:latin typeface="Calibri" pitchFamily="34" charset="0"/>
                <a:cs typeface="Arial" charset="0"/>
              </a:rPr>
              <a:t>FATO</a:t>
            </a:r>
            <a:r>
              <a:rPr kumimoji="1" lang="pt-BR" sz="2400" b="1" dirty="0" smtClean="0">
                <a:solidFill>
                  <a:srgbClr val="003366"/>
                </a:solidFill>
                <a:latin typeface="Calibri" pitchFamily="34" charset="0"/>
                <a:cs typeface="Arial" charset="0"/>
              </a:rPr>
              <a:t>: </a:t>
            </a:r>
          </a:p>
          <a:p>
            <a:pPr marL="800100" lvl="1" indent="-342900" eaLnBrk="0" fontAlgn="base" hangingPunct="0">
              <a:spcBef>
                <a:spcPct val="0"/>
              </a:spcBef>
              <a:spcAft>
                <a:spcPct val="0"/>
              </a:spcAft>
              <a:buFont typeface="Arial" pitchFamily="34" charset="0"/>
              <a:buChar char="•"/>
            </a:pPr>
            <a:r>
              <a:rPr kumimoji="1" lang="pt-BR" sz="2400" b="1" dirty="0" smtClean="0">
                <a:solidFill>
                  <a:srgbClr val="003366"/>
                </a:solidFill>
                <a:latin typeface="Calibri" pitchFamily="34" charset="0"/>
                <a:cs typeface="Arial" charset="0"/>
              </a:rPr>
              <a:t>Crescimento acelerado do SIN;</a:t>
            </a:r>
          </a:p>
          <a:p>
            <a:pPr marL="800100" lvl="1" indent="-342900" eaLnBrk="0" fontAlgn="base" hangingPunct="0">
              <a:spcBef>
                <a:spcPct val="0"/>
              </a:spcBef>
              <a:spcAft>
                <a:spcPct val="0"/>
              </a:spcAft>
              <a:buFont typeface="Arial" pitchFamily="34" charset="0"/>
              <a:buChar char="•"/>
            </a:pPr>
            <a:r>
              <a:rPr kumimoji="1" lang="pt-BR" sz="2400" b="1" dirty="0" smtClean="0">
                <a:solidFill>
                  <a:srgbClr val="003366"/>
                </a:solidFill>
                <a:latin typeface="Calibri" pitchFamily="34" charset="0"/>
                <a:cs typeface="Arial" charset="0"/>
              </a:rPr>
              <a:t>Expansão da geração acima do previsto no planejamento;</a:t>
            </a:r>
          </a:p>
          <a:p>
            <a:pPr lvl="1" eaLnBrk="0" fontAlgn="base" hangingPunct="0">
              <a:spcBef>
                <a:spcPct val="0"/>
              </a:spcBef>
              <a:spcAft>
                <a:spcPct val="0"/>
              </a:spcAft>
            </a:pPr>
            <a:endParaRPr kumimoji="1" lang="pt-BR" sz="2400" b="1" dirty="0" smtClean="0">
              <a:solidFill>
                <a:srgbClr val="003366"/>
              </a:solidFill>
              <a:latin typeface="Calibri" pitchFamily="34" charset="0"/>
              <a:cs typeface="Arial" charset="0"/>
            </a:endParaRPr>
          </a:p>
          <a:p>
            <a:pPr marL="342900" indent="-342900" eaLnBrk="0" fontAlgn="base" hangingPunct="0">
              <a:spcBef>
                <a:spcPts val="600"/>
              </a:spcBef>
              <a:spcAft>
                <a:spcPct val="0"/>
              </a:spcAft>
              <a:buFont typeface="Wingdings" pitchFamily="2" charset="2"/>
              <a:buChar char="ü"/>
            </a:pPr>
            <a:r>
              <a:rPr kumimoji="1" lang="pt-BR" sz="2400" b="1" u="sng" dirty="0" smtClean="0">
                <a:solidFill>
                  <a:srgbClr val="003366"/>
                </a:solidFill>
                <a:latin typeface="Calibri" pitchFamily="34" charset="0"/>
                <a:cs typeface="Arial" charset="0"/>
              </a:rPr>
              <a:t>PROVIDÊNCIAS</a:t>
            </a:r>
            <a:r>
              <a:rPr kumimoji="1" lang="pt-BR" sz="2400" b="1" dirty="0" smtClean="0">
                <a:solidFill>
                  <a:srgbClr val="003366"/>
                </a:solidFill>
                <a:latin typeface="Calibri" pitchFamily="34" charset="0"/>
                <a:cs typeface="Arial" charset="0"/>
              </a:rPr>
              <a:t>: </a:t>
            </a:r>
          </a:p>
          <a:p>
            <a:pPr marL="800100" lvl="1" indent="-342900" eaLnBrk="0" fontAlgn="base" hangingPunct="0">
              <a:spcBef>
                <a:spcPct val="0"/>
              </a:spcBef>
              <a:spcAft>
                <a:spcPct val="0"/>
              </a:spcAft>
              <a:buFont typeface="Arial" pitchFamily="34" charset="0"/>
              <a:buChar char="•"/>
            </a:pPr>
            <a:r>
              <a:rPr kumimoji="1" lang="pt-BR" sz="2400" b="1" dirty="0" smtClean="0">
                <a:solidFill>
                  <a:srgbClr val="003366"/>
                </a:solidFill>
                <a:latin typeface="Calibri" pitchFamily="34" charset="0"/>
                <a:cs typeface="Arial" charset="0"/>
              </a:rPr>
              <a:t>Identificação dos equipamentos com em vias de superação;</a:t>
            </a:r>
          </a:p>
          <a:p>
            <a:pPr marL="800100" lvl="1" indent="-342900" eaLnBrk="0" fontAlgn="base" hangingPunct="0">
              <a:spcBef>
                <a:spcPct val="0"/>
              </a:spcBef>
              <a:spcAft>
                <a:spcPct val="0"/>
              </a:spcAft>
              <a:buFont typeface="Arial" pitchFamily="34" charset="0"/>
              <a:buChar char="•"/>
            </a:pPr>
            <a:r>
              <a:rPr kumimoji="1" lang="pt-BR" sz="2400" b="1" dirty="0" smtClean="0">
                <a:solidFill>
                  <a:srgbClr val="003366"/>
                </a:solidFill>
                <a:latin typeface="Calibri" pitchFamily="34" charset="0"/>
                <a:cs typeface="Arial" charset="0"/>
              </a:rPr>
              <a:t>Substituição dos equipamentos ou aplicação de medidas mitigadoras.</a:t>
            </a:r>
          </a:p>
          <a:p>
            <a:pPr marL="800100" lvl="1" indent="-342900" eaLnBrk="0" fontAlgn="base" hangingPunct="0">
              <a:spcBef>
                <a:spcPct val="0"/>
              </a:spcBef>
              <a:spcAft>
                <a:spcPct val="0"/>
              </a:spcAft>
              <a:buFont typeface="Arial" pitchFamily="34" charset="0"/>
              <a:buChar char="•"/>
            </a:pPr>
            <a:endParaRPr kumimoji="1" lang="pt-BR" sz="2400" b="1" dirty="0">
              <a:solidFill>
                <a:srgbClr val="003366"/>
              </a:solidFill>
              <a:latin typeface="Calibri" pitchFamily="34" charset="0"/>
              <a:cs typeface="Arial" charset="0"/>
            </a:endParaRPr>
          </a:p>
        </p:txBody>
      </p:sp>
      <p:sp>
        <p:nvSpPr>
          <p:cNvPr id="2" name="Espaço Reservado para Número de Slide 1"/>
          <p:cNvSpPr>
            <a:spLocks noGrp="1"/>
          </p:cNvSpPr>
          <p:nvPr>
            <p:ph type="sldNum" sz="quarter" idx="12"/>
          </p:nvPr>
        </p:nvSpPr>
        <p:spPr/>
        <p:txBody>
          <a:bodyPr/>
          <a:lstStyle/>
          <a:p>
            <a:fld id="{28CA9150-1CFA-4DA1-92CF-404032966A6D}" type="slidenum">
              <a:rPr lang="pt-BR" smtClean="0"/>
              <a:pPr/>
              <a:t>2</a:t>
            </a:fld>
            <a:endParaRPr lang="pt-BR"/>
          </a:p>
        </p:txBody>
      </p:sp>
      <p:sp>
        <p:nvSpPr>
          <p:cNvPr id="3" name="Retângulo 2"/>
          <p:cNvSpPr/>
          <p:nvPr/>
        </p:nvSpPr>
        <p:spPr>
          <a:xfrm>
            <a:off x="2195736" y="2060848"/>
            <a:ext cx="4752528" cy="830997"/>
          </a:xfrm>
          <a:prstGeom prst="rect">
            <a:avLst/>
          </a:prstGeom>
        </p:spPr>
        <p:txBody>
          <a:bodyPr wrap="square">
            <a:spAutoFit/>
          </a:bodyPr>
          <a:lstStyle/>
          <a:p>
            <a:pPr algn="ctr" eaLnBrk="0" fontAlgn="base" hangingPunct="0">
              <a:spcBef>
                <a:spcPct val="0"/>
              </a:spcBef>
              <a:spcAft>
                <a:spcPct val="0"/>
              </a:spcAft>
            </a:pPr>
            <a:r>
              <a:rPr kumimoji="1" lang="pt-BR" sz="2400" b="1" dirty="0" smtClean="0">
                <a:effectLst>
                  <a:outerShdw blurRad="38100" dist="38100" dir="2700000" algn="tl">
                    <a:srgbClr val="000000">
                      <a:alpha val="43137"/>
                    </a:srgbClr>
                  </a:outerShdw>
                </a:effectLst>
                <a:latin typeface="Calibri" pitchFamily="34" charset="0"/>
                <a:cs typeface="Arial" charset="0"/>
              </a:rPr>
              <a:t>Elevação natural dos níveis de curto-circuito da rede</a:t>
            </a:r>
          </a:p>
        </p:txBody>
      </p:sp>
      <p:sp>
        <p:nvSpPr>
          <p:cNvPr id="5" name="Raio 4"/>
          <p:cNvSpPr/>
          <p:nvPr/>
        </p:nvSpPr>
        <p:spPr>
          <a:xfrm>
            <a:off x="1331640" y="2134333"/>
            <a:ext cx="864096" cy="757512"/>
          </a:xfrm>
          <a:prstGeom prst="lightningBolt">
            <a:avLst/>
          </a:prstGeom>
          <a:solidFill>
            <a:srgbClr val="FF0000"/>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pt-BR"/>
          </a:p>
        </p:txBody>
      </p:sp>
      <p:sp>
        <p:nvSpPr>
          <p:cNvPr id="9" name="Raio 8"/>
          <p:cNvSpPr/>
          <p:nvPr/>
        </p:nvSpPr>
        <p:spPr>
          <a:xfrm>
            <a:off x="6948264" y="2097590"/>
            <a:ext cx="864096" cy="757512"/>
          </a:xfrm>
          <a:prstGeom prst="lightningBolt">
            <a:avLst/>
          </a:prstGeom>
          <a:solidFill>
            <a:srgbClr val="FF0000"/>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xmlns="" val="146773397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aixaDeTexto 3"/>
          <p:cNvSpPr txBox="1"/>
          <p:nvPr/>
        </p:nvSpPr>
        <p:spPr bwMode="auto">
          <a:xfrm>
            <a:off x="6736941" y="6328200"/>
            <a:ext cx="1614532" cy="197144"/>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base">
              <a:spcBef>
                <a:spcPct val="0"/>
              </a:spcBef>
              <a:spcAft>
                <a:spcPct val="0"/>
              </a:spcAft>
            </a:pPr>
            <a:r>
              <a:rPr kumimoji="1" lang="pt-BR" sz="1400" b="1" dirty="0">
                <a:solidFill>
                  <a:srgbClr val="000000"/>
                </a:solidFill>
                <a:latin typeface="Arial" pitchFamily="34" charset="0"/>
                <a:cs typeface="Arial" pitchFamily="34" charset="0"/>
              </a:rPr>
              <a:t>Previsão</a:t>
            </a:r>
          </a:p>
        </p:txBody>
      </p:sp>
      <p:sp>
        <p:nvSpPr>
          <p:cNvPr id="19" name="Chave direita 18"/>
          <p:cNvSpPr/>
          <p:nvPr/>
        </p:nvSpPr>
        <p:spPr bwMode="auto">
          <a:xfrm rot="5400000">
            <a:off x="7263191" y="4802492"/>
            <a:ext cx="432047" cy="2448272"/>
          </a:xfrm>
          <a:prstGeom prst="rightBrace">
            <a:avLst>
              <a:gd name="adj1" fmla="val 65779"/>
              <a:gd name="adj2" fmla="val 50000"/>
            </a:avLst>
          </a:prstGeom>
          <a:ln w="28575">
            <a:solidFill>
              <a:srgbClr val="5C8E26"/>
            </a:solidFill>
            <a:prstDash val="sysDash"/>
          </a:ln>
        </p:spPr>
        <p:style>
          <a:lnRef idx="1">
            <a:schemeClr val="accent3"/>
          </a:lnRef>
          <a:fillRef idx="0">
            <a:schemeClr val="accent3"/>
          </a:fillRef>
          <a:effectRef idx="0">
            <a:schemeClr val="accent3"/>
          </a:effectRef>
          <a:fontRef idx="minor">
            <a:schemeClr val="tx1"/>
          </a:fontRef>
        </p:style>
        <p:txBody>
          <a:bodyPr rtlCol="0" anchor="t"/>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base">
              <a:spcBef>
                <a:spcPct val="0"/>
              </a:spcBef>
              <a:spcAft>
                <a:spcPct val="0"/>
              </a:spcAft>
            </a:pPr>
            <a:endParaRPr kumimoji="1" lang="pt-BR" b="1">
              <a:solidFill>
                <a:srgbClr val="CBCBCB"/>
              </a:solidFill>
            </a:endParaRPr>
          </a:p>
        </p:txBody>
      </p:sp>
      <p:sp>
        <p:nvSpPr>
          <p:cNvPr id="2" name="Espaço Reservado para Número de Slide 1"/>
          <p:cNvSpPr>
            <a:spLocks noGrp="1"/>
          </p:cNvSpPr>
          <p:nvPr>
            <p:ph type="sldNum" sz="quarter" idx="12"/>
          </p:nvPr>
        </p:nvSpPr>
        <p:spPr/>
        <p:txBody>
          <a:bodyPr/>
          <a:lstStyle/>
          <a:p>
            <a:fld id="{28CA9150-1CFA-4DA1-92CF-404032966A6D}" type="slidenum">
              <a:rPr lang="pt-BR" smtClean="0"/>
              <a:pPr/>
              <a:t>3</a:t>
            </a:fld>
            <a:endParaRPr lang="pt-BR"/>
          </a:p>
        </p:txBody>
      </p:sp>
      <p:graphicFrame>
        <p:nvGraphicFramePr>
          <p:cNvPr id="6" name="Gráfico 5"/>
          <p:cNvGraphicFramePr>
            <a:graphicFrameLocks/>
          </p:cNvGraphicFramePr>
          <p:nvPr>
            <p:extLst>
              <p:ext uri="{D42A27DB-BD31-4B8C-83A1-F6EECF244321}">
                <p14:modId xmlns:p14="http://schemas.microsoft.com/office/powerpoint/2010/main" xmlns="" val="449127894"/>
              </p:ext>
            </p:extLst>
          </p:nvPr>
        </p:nvGraphicFramePr>
        <p:xfrm>
          <a:off x="244676" y="1268761"/>
          <a:ext cx="8613604" cy="502546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185257423"/>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p:cNvSpPr txBox="1">
            <a:spLocks/>
          </p:cNvSpPr>
          <p:nvPr/>
        </p:nvSpPr>
        <p:spPr>
          <a:xfrm>
            <a:off x="297884" y="1138833"/>
            <a:ext cx="8522587" cy="633983"/>
          </a:xfrm>
          <a:prstGeom prst="rect">
            <a:avLst/>
          </a:prstGeom>
        </p:spPr>
        <p:txBody>
          <a:bodyPr>
            <a:noAutofit/>
          </a:bodyPr>
          <a:lstStyle>
            <a:lvl1pPr algn="l" rtl="0" eaLnBrk="0" fontAlgn="base" hangingPunct="0">
              <a:spcBef>
                <a:spcPct val="0"/>
              </a:spcBef>
              <a:spcAft>
                <a:spcPct val="0"/>
              </a:spcAft>
              <a:defRPr kumimoji="1" sz="32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Black" pitchFamily="34" charset="0"/>
              </a:defRPr>
            </a:lvl2pPr>
            <a:lvl3pPr algn="ctr" rtl="0" eaLnBrk="0" fontAlgn="base" hangingPunct="0">
              <a:spcBef>
                <a:spcPct val="0"/>
              </a:spcBef>
              <a:spcAft>
                <a:spcPct val="0"/>
              </a:spcAft>
              <a:defRPr kumimoji="1" sz="4400">
                <a:solidFill>
                  <a:schemeClr val="tx2"/>
                </a:solidFill>
                <a:latin typeface="Arial Black" pitchFamily="34" charset="0"/>
              </a:defRPr>
            </a:lvl3pPr>
            <a:lvl4pPr algn="ctr" rtl="0" eaLnBrk="0" fontAlgn="base" hangingPunct="0">
              <a:spcBef>
                <a:spcPct val="0"/>
              </a:spcBef>
              <a:spcAft>
                <a:spcPct val="0"/>
              </a:spcAft>
              <a:defRPr kumimoji="1" sz="4400">
                <a:solidFill>
                  <a:schemeClr val="tx2"/>
                </a:solidFill>
                <a:latin typeface="Arial Black" pitchFamily="34" charset="0"/>
              </a:defRPr>
            </a:lvl4pPr>
            <a:lvl5pPr algn="ctr" rtl="0" eaLnBrk="0" fontAlgn="base" hangingPunct="0">
              <a:spcBef>
                <a:spcPct val="0"/>
              </a:spcBef>
              <a:spcAft>
                <a:spcPct val="0"/>
              </a:spcAft>
              <a:defRPr kumimoji="1" sz="4400">
                <a:solidFill>
                  <a:schemeClr val="tx2"/>
                </a:solidFill>
                <a:latin typeface="Arial Black" pitchFamily="34" charset="0"/>
              </a:defRPr>
            </a:lvl5pPr>
            <a:lvl6pPr marL="457200" algn="ctr" rtl="0" eaLnBrk="0" fontAlgn="base" hangingPunct="0">
              <a:spcBef>
                <a:spcPct val="0"/>
              </a:spcBef>
              <a:spcAft>
                <a:spcPct val="0"/>
              </a:spcAft>
              <a:defRPr kumimoji="1" sz="4400">
                <a:solidFill>
                  <a:schemeClr val="tx2"/>
                </a:solidFill>
                <a:latin typeface="Arial Black" pitchFamily="34" charset="0"/>
              </a:defRPr>
            </a:lvl6pPr>
            <a:lvl7pPr marL="914400" algn="ctr" rtl="0" eaLnBrk="0" fontAlgn="base" hangingPunct="0">
              <a:spcBef>
                <a:spcPct val="0"/>
              </a:spcBef>
              <a:spcAft>
                <a:spcPct val="0"/>
              </a:spcAft>
              <a:defRPr kumimoji="1" sz="4400">
                <a:solidFill>
                  <a:schemeClr val="tx2"/>
                </a:solidFill>
                <a:latin typeface="Arial Black" pitchFamily="34" charset="0"/>
              </a:defRPr>
            </a:lvl7pPr>
            <a:lvl8pPr marL="1371600" algn="ctr" rtl="0" eaLnBrk="0" fontAlgn="base" hangingPunct="0">
              <a:spcBef>
                <a:spcPct val="0"/>
              </a:spcBef>
              <a:spcAft>
                <a:spcPct val="0"/>
              </a:spcAft>
              <a:defRPr kumimoji="1" sz="4400">
                <a:solidFill>
                  <a:schemeClr val="tx2"/>
                </a:solidFill>
                <a:latin typeface="Arial Black" pitchFamily="34" charset="0"/>
              </a:defRPr>
            </a:lvl8pPr>
            <a:lvl9pPr marL="1828800" algn="ctr" rtl="0" eaLnBrk="0" fontAlgn="base" hangingPunct="0">
              <a:spcBef>
                <a:spcPct val="0"/>
              </a:spcBef>
              <a:spcAft>
                <a:spcPct val="0"/>
              </a:spcAft>
              <a:defRPr kumimoji="1" sz="4400">
                <a:solidFill>
                  <a:schemeClr val="tx2"/>
                </a:solidFill>
                <a:latin typeface="Arial Black" pitchFamily="34" charset="0"/>
              </a:defRPr>
            </a:lvl9pPr>
          </a:lstStyle>
          <a:p>
            <a:pPr>
              <a:defRPr/>
            </a:pPr>
            <a:r>
              <a:rPr lang="pt-BR" sz="2800" b="1" dirty="0" smtClean="0">
                <a:solidFill>
                  <a:srgbClr val="000000"/>
                </a:solidFill>
                <a:latin typeface="Calibri" pitchFamily="34" charset="0"/>
                <a:cs typeface="Calibri" pitchFamily="34" charset="0"/>
              </a:rPr>
              <a:t>Soluções </a:t>
            </a:r>
            <a:r>
              <a:rPr lang="pt-BR" sz="2800" b="1" dirty="0">
                <a:solidFill>
                  <a:srgbClr val="000000"/>
                </a:solidFill>
                <a:latin typeface="Calibri" pitchFamily="34" charset="0"/>
                <a:cs typeface="Calibri" pitchFamily="34" charset="0"/>
              </a:rPr>
              <a:t>para Superação de Equipamentos por </a:t>
            </a:r>
            <a:r>
              <a:rPr lang="pt-BR" sz="2800" b="1" dirty="0" err="1" smtClean="0">
                <a:solidFill>
                  <a:srgbClr val="000000"/>
                </a:solidFill>
                <a:latin typeface="Calibri" pitchFamily="34" charset="0"/>
                <a:cs typeface="Calibri" pitchFamily="34" charset="0"/>
              </a:rPr>
              <a:t>I</a:t>
            </a:r>
            <a:r>
              <a:rPr lang="pt-BR" sz="2400" b="1" dirty="0" err="1" smtClean="0">
                <a:solidFill>
                  <a:srgbClr val="000000"/>
                </a:solidFill>
                <a:latin typeface="Calibri" pitchFamily="34" charset="0"/>
                <a:cs typeface="Calibri" pitchFamily="34" charset="0"/>
              </a:rPr>
              <a:t>cc</a:t>
            </a:r>
            <a:endParaRPr lang="pt-BR" sz="2800" b="1" dirty="0">
              <a:solidFill>
                <a:srgbClr val="000000"/>
              </a:solidFill>
              <a:latin typeface="Calibri" pitchFamily="34" charset="0"/>
              <a:cs typeface="Calibri" pitchFamily="34" charset="0"/>
            </a:endParaRPr>
          </a:p>
          <a:p>
            <a:pPr>
              <a:defRPr/>
            </a:pPr>
            <a:endParaRPr lang="pt-BR" sz="2800" b="1" dirty="0">
              <a:solidFill>
                <a:srgbClr val="000000"/>
              </a:solidFill>
              <a:latin typeface="Calibri" pitchFamily="34" charset="0"/>
              <a:cs typeface="Calibri" pitchFamily="34" charset="0"/>
            </a:endParaRPr>
          </a:p>
        </p:txBody>
      </p:sp>
      <p:sp>
        <p:nvSpPr>
          <p:cNvPr id="9" name="Retângulo 8"/>
          <p:cNvSpPr/>
          <p:nvPr/>
        </p:nvSpPr>
        <p:spPr>
          <a:xfrm>
            <a:off x="425980" y="2636912"/>
            <a:ext cx="8394491" cy="3657411"/>
          </a:xfrm>
          <a:prstGeom prst="rect">
            <a:avLst/>
          </a:prstGeom>
        </p:spPr>
        <p:txBody>
          <a:bodyPr wrap="square">
            <a:spAutoFit/>
          </a:bodyPr>
          <a:lstStyle/>
          <a:p>
            <a:pPr marL="342900" lvl="1" indent="-342900" fontAlgn="base">
              <a:spcBef>
                <a:spcPts val="200"/>
              </a:spcBef>
              <a:spcAft>
                <a:spcPct val="0"/>
              </a:spcAft>
              <a:buFont typeface="Wingdings" pitchFamily="2" charset="2"/>
              <a:buChar char="ü"/>
              <a:defRPr/>
            </a:pPr>
            <a:r>
              <a:rPr kumimoji="1" lang="pt-BR" sz="2200" b="1" dirty="0">
                <a:solidFill>
                  <a:srgbClr val="FF0000"/>
                </a:solidFill>
                <a:latin typeface="Calibri" pitchFamily="34" charset="0"/>
                <a:cs typeface="Arial" charset="0"/>
              </a:rPr>
              <a:t>Substituição do equipamento superado por outro de maior </a:t>
            </a:r>
            <a:r>
              <a:rPr kumimoji="1" lang="pt-BR" sz="2200" b="1" dirty="0" smtClean="0">
                <a:solidFill>
                  <a:srgbClr val="FF0000"/>
                </a:solidFill>
                <a:latin typeface="Calibri" pitchFamily="34" charset="0"/>
                <a:cs typeface="Arial" charset="0"/>
              </a:rPr>
              <a:t>capacidade;</a:t>
            </a:r>
            <a:endParaRPr kumimoji="1" lang="pt-BR" sz="2200" b="1" dirty="0">
              <a:solidFill>
                <a:srgbClr val="FF0000"/>
              </a:solidFill>
              <a:latin typeface="Calibri" pitchFamily="34" charset="0"/>
              <a:cs typeface="Arial" charset="0"/>
            </a:endParaRPr>
          </a:p>
          <a:p>
            <a:pPr marL="342900" lvl="1" indent="-342900" fontAlgn="base">
              <a:spcBef>
                <a:spcPts val="200"/>
              </a:spcBef>
              <a:spcAft>
                <a:spcPct val="0"/>
              </a:spcAft>
              <a:buFont typeface="Wingdings" pitchFamily="2" charset="2"/>
              <a:buChar char="ü"/>
              <a:defRPr/>
            </a:pPr>
            <a:r>
              <a:rPr kumimoji="1" lang="pt-BR" sz="2200" b="1" dirty="0">
                <a:solidFill>
                  <a:srgbClr val="003366"/>
                </a:solidFill>
                <a:latin typeface="Calibri" pitchFamily="34" charset="0"/>
                <a:cs typeface="Arial" charset="0"/>
              </a:rPr>
              <a:t>Seccionamento de </a:t>
            </a:r>
            <a:r>
              <a:rPr kumimoji="1" lang="pt-BR" sz="2200" b="1" dirty="0" smtClean="0">
                <a:solidFill>
                  <a:srgbClr val="003366"/>
                </a:solidFill>
                <a:latin typeface="Calibri" pitchFamily="34" charset="0"/>
                <a:cs typeface="Arial" charset="0"/>
              </a:rPr>
              <a:t>barramentos;</a:t>
            </a:r>
            <a:endParaRPr kumimoji="1" lang="pt-BR" sz="2200" b="1" dirty="0">
              <a:solidFill>
                <a:srgbClr val="003366"/>
              </a:solidFill>
              <a:latin typeface="Calibri" pitchFamily="34" charset="0"/>
              <a:cs typeface="Arial" charset="0"/>
            </a:endParaRPr>
          </a:p>
          <a:p>
            <a:pPr marL="342900" lvl="1" indent="-342900" fontAlgn="base">
              <a:spcBef>
                <a:spcPts val="200"/>
              </a:spcBef>
              <a:spcAft>
                <a:spcPct val="0"/>
              </a:spcAft>
              <a:buFont typeface="Wingdings" pitchFamily="2" charset="2"/>
              <a:buChar char="ü"/>
              <a:defRPr/>
            </a:pPr>
            <a:r>
              <a:rPr kumimoji="1" lang="pt-BR" sz="2200" b="1" dirty="0">
                <a:solidFill>
                  <a:srgbClr val="003366"/>
                </a:solidFill>
                <a:latin typeface="Calibri" pitchFamily="34" charset="0"/>
                <a:cs typeface="Arial" charset="0"/>
              </a:rPr>
              <a:t>Abertura sequencial de </a:t>
            </a:r>
            <a:r>
              <a:rPr kumimoji="1" lang="pt-BR" sz="2200" b="1" dirty="0" smtClean="0">
                <a:solidFill>
                  <a:srgbClr val="003366"/>
                </a:solidFill>
                <a:latin typeface="Calibri" pitchFamily="34" charset="0"/>
                <a:cs typeface="Arial" charset="0"/>
              </a:rPr>
              <a:t>disjuntores;</a:t>
            </a:r>
            <a:endParaRPr kumimoji="1" lang="pt-BR" sz="2200" b="1" dirty="0">
              <a:solidFill>
                <a:srgbClr val="003366"/>
              </a:solidFill>
              <a:latin typeface="Calibri" pitchFamily="34" charset="0"/>
              <a:cs typeface="Arial" charset="0"/>
            </a:endParaRPr>
          </a:p>
          <a:p>
            <a:pPr marL="342900" lvl="1" indent="-342900" fontAlgn="base">
              <a:spcBef>
                <a:spcPts val="200"/>
              </a:spcBef>
              <a:spcAft>
                <a:spcPct val="0"/>
              </a:spcAft>
              <a:buFont typeface="Wingdings" pitchFamily="2" charset="2"/>
              <a:buChar char="ü"/>
              <a:defRPr/>
            </a:pPr>
            <a:r>
              <a:rPr kumimoji="1" lang="pt-BR" sz="2200" b="1" dirty="0">
                <a:solidFill>
                  <a:srgbClr val="003366"/>
                </a:solidFill>
                <a:latin typeface="Calibri" pitchFamily="34" charset="0"/>
                <a:cs typeface="Arial" charset="0"/>
              </a:rPr>
              <a:t>“By-pass” de linhas nas subestações com equipamentos </a:t>
            </a:r>
            <a:r>
              <a:rPr kumimoji="1" lang="pt-BR" sz="2200" b="1" dirty="0" smtClean="0">
                <a:solidFill>
                  <a:srgbClr val="003366"/>
                </a:solidFill>
                <a:latin typeface="Calibri" pitchFamily="34" charset="0"/>
                <a:cs typeface="Arial" charset="0"/>
              </a:rPr>
              <a:t>superados; </a:t>
            </a:r>
            <a:endParaRPr kumimoji="1" lang="pt-BR" sz="2200" b="1" dirty="0">
              <a:solidFill>
                <a:srgbClr val="003366"/>
              </a:solidFill>
              <a:latin typeface="Calibri" pitchFamily="34" charset="0"/>
              <a:cs typeface="Arial" charset="0"/>
            </a:endParaRPr>
          </a:p>
          <a:p>
            <a:pPr marL="342900" lvl="1" indent="-342900" fontAlgn="base">
              <a:spcBef>
                <a:spcPts val="200"/>
              </a:spcBef>
              <a:spcAft>
                <a:spcPct val="0"/>
              </a:spcAft>
              <a:buFont typeface="Wingdings" pitchFamily="2" charset="2"/>
              <a:buChar char="ü"/>
              <a:defRPr/>
            </a:pPr>
            <a:r>
              <a:rPr kumimoji="1" lang="pt-BR" sz="2200" b="1" dirty="0">
                <a:solidFill>
                  <a:srgbClr val="003366"/>
                </a:solidFill>
                <a:latin typeface="Calibri" pitchFamily="34" charset="0"/>
                <a:cs typeface="Arial" charset="0"/>
              </a:rPr>
              <a:t>Instalação de reatores limitadores de núcleo de </a:t>
            </a:r>
            <a:r>
              <a:rPr kumimoji="1" lang="pt-BR" sz="2200" b="1" dirty="0" smtClean="0">
                <a:solidFill>
                  <a:srgbClr val="003366"/>
                </a:solidFill>
                <a:latin typeface="Calibri" pitchFamily="34" charset="0"/>
                <a:cs typeface="Arial" charset="0"/>
              </a:rPr>
              <a:t>ar;</a:t>
            </a:r>
            <a:endParaRPr kumimoji="1" lang="pt-BR" sz="2200" b="1" dirty="0">
              <a:solidFill>
                <a:srgbClr val="003366"/>
              </a:solidFill>
              <a:latin typeface="Calibri" pitchFamily="34" charset="0"/>
              <a:cs typeface="Arial" charset="0"/>
            </a:endParaRPr>
          </a:p>
          <a:p>
            <a:pPr marL="342900" lvl="1" indent="-342900" fontAlgn="base">
              <a:spcBef>
                <a:spcPts val="200"/>
              </a:spcBef>
              <a:spcAft>
                <a:spcPct val="0"/>
              </a:spcAft>
              <a:buFont typeface="Wingdings" pitchFamily="2" charset="2"/>
              <a:buChar char="ü"/>
              <a:defRPr/>
            </a:pPr>
            <a:r>
              <a:rPr kumimoji="1" lang="pt-BR" sz="2200" b="1" dirty="0">
                <a:solidFill>
                  <a:srgbClr val="003366"/>
                </a:solidFill>
                <a:latin typeface="Calibri" pitchFamily="34" charset="0"/>
                <a:cs typeface="Arial" charset="0"/>
              </a:rPr>
              <a:t>Instalação de fusíveis “pirotécnicos</a:t>
            </a:r>
            <a:r>
              <a:rPr kumimoji="1" lang="pt-BR" sz="2200" b="1" dirty="0" smtClean="0">
                <a:solidFill>
                  <a:srgbClr val="003366"/>
                </a:solidFill>
                <a:latin typeface="Calibri" pitchFamily="34" charset="0"/>
                <a:cs typeface="Arial" charset="0"/>
              </a:rPr>
              <a:t>”;</a:t>
            </a:r>
            <a:endParaRPr kumimoji="1" lang="pt-BR" sz="2200" b="1" dirty="0">
              <a:solidFill>
                <a:srgbClr val="003366"/>
              </a:solidFill>
              <a:latin typeface="Calibri" pitchFamily="34" charset="0"/>
              <a:cs typeface="Arial" charset="0"/>
            </a:endParaRPr>
          </a:p>
          <a:p>
            <a:pPr marL="342900" lvl="1" indent="-342900" fontAlgn="base">
              <a:spcBef>
                <a:spcPts val="200"/>
              </a:spcBef>
              <a:spcAft>
                <a:spcPct val="0"/>
              </a:spcAft>
              <a:buFont typeface="Wingdings" pitchFamily="2" charset="2"/>
              <a:buChar char="ü"/>
              <a:defRPr/>
            </a:pPr>
            <a:r>
              <a:rPr kumimoji="1" lang="pt-BR" sz="2200" b="1" dirty="0">
                <a:solidFill>
                  <a:srgbClr val="003366"/>
                </a:solidFill>
                <a:latin typeface="Calibri" pitchFamily="34" charset="0"/>
                <a:cs typeface="Arial" charset="0"/>
              </a:rPr>
              <a:t>Instalação de </a:t>
            </a:r>
            <a:r>
              <a:rPr kumimoji="1" lang="pt-BR" sz="2200" b="1" dirty="0" smtClean="0">
                <a:solidFill>
                  <a:srgbClr val="003366"/>
                </a:solidFill>
                <a:latin typeface="Calibri" pitchFamily="34" charset="0"/>
                <a:cs typeface="Arial" charset="0"/>
              </a:rPr>
              <a:t>transformadores </a:t>
            </a:r>
            <a:r>
              <a:rPr kumimoji="1" lang="pt-BR" sz="2200" b="1" dirty="0">
                <a:solidFill>
                  <a:srgbClr val="003366"/>
                </a:solidFill>
                <a:latin typeface="Calibri" pitchFamily="34" charset="0"/>
                <a:cs typeface="Arial" charset="0"/>
              </a:rPr>
              <a:t>com reatâncias mais </a:t>
            </a:r>
            <a:r>
              <a:rPr kumimoji="1" lang="pt-BR" sz="2200" b="1" dirty="0" smtClean="0">
                <a:solidFill>
                  <a:srgbClr val="003366"/>
                </a:solidFill>
                <a:latin typeface="Calibri" pitchFamily="34" charset="0"/>
                <a:cs typeface="Arial" charset="0"/>
              </a:rPr>
              <a:t>elevadas;</a:t>
            </a:r>
            <a:endParaRPr kumimoji="1" lang="pt-BR" sz="2200" b="1" dirty="0">
              <a:solidFill>
                <a:srgbClr val="003366"/>
              </a:solidFill>
              <a:latin typeface="Calibri" pitchFamily="34" charset="0"/>
              <a:cs typeface="Arial" charset="0"/>
            </a:endParaRPr>
          </a:p>
          <a:p>
            <a:pPr marL="342900" lvl="1" indent="-342900" fontAlgn="base">
              <a:spcBef>
                <a:spcPts val="200"/>
              </a:spcBef>
              <a:spcAft>
                <a:spcPct val="0"/>
              </a:spcAft>
              <a:buFont typeface="Wingdings" pitchFamily="2" charset="2"/>
              <a:buChar char="ü"/>
              <a:defRPr/>
            </a:pPr>
            <a:r>
              <a:rPr kumimoji="1" lang="pt-BR" sz="2200" b="1" dirty="0">
                <a:solidFill>
                  <a:srgbClr val="003366"/>
                </a:solidFill>
                <a:latin typeface="Calibri" pitchFamily="34" charset="0"/>
                <a:cs typeface="Arial" charset="0"/>
              </a:rPr>
              <a:t>Elevação da impedância de aterramento nos neutros de transformadores para reduzir curtos </a:t>
            </a:r>
            <a:r>
              <a:rPr kumimoji="1" lang="pt-BR" sz="2200" b="1" dirty="0" smtClean="0">
                <a:solidFill>
                  <a:srgbClr val="003366"/>
                </a:solidFill>
                <a:latin typeface="Calibri" pitchFamily="34" charset="0"/>
                <a:cs typeface="Arial" charset="0"/>
              </a:rPr>
              <a:t>monofásicos.</a:t>
            </a:r>
          </a:p>
        </p:txBody>
      </p:sp>
      <p:sp>
        <p:nvSpPr>
          <p:cNvPr id="10" name="Título 1"/>
          <p:cNvSpPr txBox="1">
            <a:spLocks/>
          </p:cNvSpPr>
          <p:nvPr/>
        </p:nvSpPr>
        <p:spPr>
          <a:xfrm>
            <a:off x="179512" y="1772816"/>
            <a:ext cx="8821612" cy="828687"/>
          </a:xfrm>
          <a:prstGeom prst="rect">
            <a:avLst/>
          </a:prstGeom>
        </p:spPr>
        <p:txBody>
          <a:bodyPr/>
          <a:lstStyle/>
          <a:p>
            <a:pPr eaLnBrk="0" fontAlgn="base" hangingPunct="0">
              <a:spcBef>
                <a:spcPct val="0"/>
              </a:spcBef>
              <a:spcAft>
                <a:spcPct val="0"/>
              </a:spcAft>
            </a:pPr>
            <a:r>
              <a:rPr kumimoji="1" lang="pt-BR" sz="2400" b="1" dirty="0">
                <a:solidFill>
                  <a:srgbClr val="003366"/>
                </a:solidFill>
                <a:latin typeface="Calibri" pitchFamily="34" charset="0"/>
                <a:cs typeface="Arial" charset="0"/>
              </a:rPr>
              <a:t>Medidas usualmente adotadas para evitar a superação de equipamentos:</a:t>
            </a:r>
          </a:p>
        </p:txBody>
      </p:sp>
      <p:sp>
        <p:nvSpPr>
          <p:cNvPr id="2" name="Espaço Reservado para Número de Slide 1"/>
          <p:cNvSpPr>
            <a:spLocks noGrp="1"/>
          </p:cNvSpPr>
          <p:nvPr>
            <p:ph type="sldNum" sz="quarter" idx="12"/>
          </p:nvPr>
        </p:nvSpPr>
        <p:spPr/>
        <p:txBody>
          <a:bodyPr/>
          <a:lstStyle/>
          <a:p>
            <a:fld id="{28CA9150-1CFA-4DA1-92CF-404032966A6D}" type="slidenum">
              <a:rPr lang="pt-BR" smtClean="0"/>
              <a:pPr/>
              <a:t>4</a:t>
            </a:fld>
            <a:endParaRPr lang="pt-BR" dirty="0"/>
          </a:p>
        </p:txBody>
      </p:sp>
    </p:spTree>
    <p:extLst>
      <p:ext uri="{BB962C8B-B14F-4D97-AF65-F5344CB8AC3E}">
        <p14:creationId xmlns:p14="http://schemas.microsoft.com/office/powerpoint/2010/main" xmlns="" val="253750491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ângulo 8"/>
          <p:cNvSpPr/>
          <p:nvPr/>
        </p:nvSpPr>
        <p:spPr>
          <a:xfrm>
            <a:off x="189028" y="4409236"/>
            <a:ext cx="8785100" cy="1446550"/>
          </a:xfrm>
          <a:prstGeom prst="rect">
            <a:avLst/>
          </a:prstGeom>
        </p:spPr>
        <p:txBody>
          <a:bodyPr wrap="square">
            <a:spAutoFit/>
          </a:bodyPr>
          <a:lstStyle/>
          <a:p>
            <a:pPr marL="342900" lvl="1" indent="-342900" fontAlgn="base">
              <a:spcBef>
                <a:spcPct val="0"/>
              </a:spcBef>
              <a:spcAft>
                <a:spcPct val="0"/>
              </a:spcAft>
              <a:buFont typeface="Wingdings" pitchFamily="2" charset="2"/>
              <a:buChar char="ü"/>
              <a:defRPr/>
            </a:pPr>
            <a:r>
              <a:rPr kumimoji="1" lang="pt-BR" sz="2200" b="1" dirty="0">
                <a:solidFill>
                  <a:srgbClr val="000000"/>
                </a:solidFill>
                <a:latin typeface="Calibri" pitchFamily="34" charset="0"/>
                <a:cs typeface="Arial" charset="0"/>
              </a:rPr>
              <a:t>Dispositivos limitadores de corrente de curto-circuito baseados em eletrônica de </a:t>
            </a:r>
            <a:r>
              <a:rPr kumimoji="1" lang="pt-BR" sz="2200" b="1" dirty="0" smtClean="0">
                <a:solidFill>
                  <a:srgbClr val="000000"/>
                </a:solidFill>
                <a:latin typeface="Calibri" pitchFamily="34" charset="0"/>
                <a:cs typeface="Arial" charset="0"/>
              </a:rPr>
              <a:t>potência;</a:t>
            </a:r>
          </a:p>
          <a:p>
            <a:pPr marL="342900" lvl="1" indent="-342900" fontAlgn="base">
              <a:spcBef>
                <a:spcPct val="0"/>
              </a:spcBef>
              <a:spcAft>
                <a:spcPct val="0"/>
              </a:spcAft>
              <a:buFont typeface="Wingdings" pitchFamily="2" charset="2"/>
              <a:buChar char="ü"/>
              <a:defRPr/>
            </a:pPr>
            <a:r>
              <a:rPr kumimoji="1" lang="pt-BR" sz="2200" b="1" dirty="0">
                <a:solidFill>
                  <a:srgbClr val="000000"/>
                </a:solidFill>
                <a:latin typeface="Calibri" pitchFamily="34" charset="0"/>
                <a:cs typeface="Arial" charset="0"/>
              </a:rPr>
              <a:t>Dispositivos limitadores baseados em </a:t>
            </a:r>
            <a:r>
              <a:rPr kumimoji="1" lang="pt-BR" sz="2200" b="1" dirty="0" smtClean="0">
                <a:solidFill>
                  <a:srgbClr val="000000"/>
                </a:solidFill>
                <a:latin typeface="Calibri" pitchFamily="34" charset="0"/>
                <a:cs typeface="Arial" charset="0"/>
              </a:rPr>
              <a:t>supercondutividade;</a:t>
            </a:r>
            <a:endParaRPr kumimoji="1" lang="pt-BR" sz="2200" b="1" dirty="0">
              <a:solidFill>
                <a:srgbClr val="000000"/>
              </a:solidFill>
              <a:latin typeface="Calibri" pitchFamily="34" charset="0"/>
              <a:cs typeface="Arial" charset="0"/>
            </a:endParaRPr>
          </a:p>
          <a:p>
            <a:pPr marL="342900" lvl="1" indent="-342900" fontAlgn="base">
              <a:spcBef>
                <a:spcPct val="0"/>
              </a:spcBef>
              <a:spcAft>
                <a:spcPct val="0"/>
              </a:spcAft>
              <a:buFont typeface="Wingdings" pitchFamily="2" charset="2"/>
              <a:buChar char="ü"/>
              <a:defRPr/>
            </a:pPr>
            <a:r>
              <a:rPr kumimoji="1" lang="pt-BR" sz="2200" b="1" dirty="0">
                <a:solidFill>
                  <a:srgbClr val="000000"/>
                </a:solidFill>
                <a:latin typeface="Calibri" pitchFamily="34" charset="0"/>
                <a:cs typeface="Arial" charset="0"/>
              </a:rPr>
              <a:t>Reator </a:t>
            </a:r>
            <a:r>
              <a:rPr kumimoji="1" lang="pt-BR" sz="2200" b="1" dirty="0" smtClean="0">
                <a:solidFill>
                  <a:srgbClr val="000000"/>
                </a:solidFill>
                <a:latin typeface="Calibri" pitchFamily="34" charset="0"/>
                <a:cs typeface="Arial" charset="0"/>
              </a:rPr>
              <a:t>de núcleo saturado (controlável ou não).</a:t>
            </a:r>
            <a:endParaRPr kumimoji="1" lang="pt-BR" sz="2200" b="1" dirty="0">
              <a:solidFill>
                <a:srgbClr val="000000"/>
              </a:solidFill>
              <a:latin typeface="Calibri" pitchFamily="34" charset="0"/>
              <a:cs typeface="Arial" charset="0"/>
            </a:endParaRPr>
          </a:p>
        </p:txBody>
      </p:sp>
      <p:sp>
        <p:nvSpPr>
          <p:cNvPr id="10" name="Título 1"/>
          <p:cNvSpPr txBox="1">
            <a:spLocks/>
          </p:cNvSpPr>
          <p:nvPr/>
        </p:nvSpPr>
        <p:spPr>
          <a:xfrm>
            <a:off x="230120" y="3457903"/>
            <a:ext cx="8749728" cy="878037"/>
          </a:xfrm>
          <a:prstGeom prst="rect">
            <a:avLst/>
          </a:prstGeom>
        </p:spPr>
        <p:txBody>
          <a:bodyPr/>
          <a:lstStyle/>
          <a:p>
            <a:pPr eaLnBrk="0" fontAlgn="base" hangingPunct="0">
              <a:spcBef>
                <a:spcPct val="0"/>
              </a:spcBef>
              <a:spcAft>
                <a:spcPct val="0"/>
              </a:spcAft>
            </a:pPr>
            <a:r>
              <a:rPr kumimoji="1" lang="pt-BR" sz="2400" b="1" u="sng" dirty="0">
                <a:solidFill>
                  <a:srgbClr val="003366"/>
                </a:solidFill>
                <a:latin typeface="Calibri" pitchFamily="34" charset="0"/>
                <a:cs typeface="Arial" charset="0"/>
              </a:rPr>
              <a:t>DISPOSITIVOS LIMITADORES NÃO CONVENCIONAIS</a:t>
            </a:r>
            <a:r>
              <a:rPr kumimoji="1" lang="pt-BR" sz="2200" b="1" u="sng" dirty="0">
                <a:solidFill>
                  <a:srgbClr val="003366"/>
                </a:solidFill>
                <a:latin typeface="Calibri" pitchFamily="34" charset="0"/>
                <a:cs typeface="Arial" charset="0"/>
              </a:rPr>
              <a:t>:</a:t>
            </a:r>
            <a:r>
              <a:rPr kumimoji="1" lang="pt-BR" sz="2200" b="1" dirty="0">
                <a:solidFill>
                  <a:srgbClr val="003366"/>
                </a:solidFill>
                <a:latin typeface="Calibri" pitchFamily="34" charset="0"/>
                <a:cs typeface="Arial" charset="0"/>
              </a:rPr>
              <a:t> </a:t>
            </a:r>
          </a:p>
          <a:p>
            <a:pPr marL="0" lvl="1" eaLnBrk="0" fontAlgn="base" hangingPunct="0">
              <a:spcBef>
                <a:spcPct val="0"/>
              </a:spcBef>
              <a:spcAft>
                <a:spcPct val="0"/>
              </a:spcAft>
            </a:pPr>
            <a:r>
              <a:rPr kumimoji="1" lang="pt-BR" sz="2200" b="1" dirty="0">
                <a:solidFill>
                  <a:srgbClr val="003366"/>
                </a:solidFill>
                <a:latin typeface="Calibri" pitchFamily="34" charset="0"/>
                <a:cs typeface="Arial" charset="0"/>
              </a:rPr>
              <a:t>utilizam tecnologias emergentes e, portanto, ainda não tão disseminadas.</a:t>
            </a:r>
          </a:p>
        </p:txBody>
      </p:sp>
      <p:sp>
        <p:nvSpPr>
          <p:cNvPr id="6" name="Retângulo 5"/>
          <p:cNvSpPr/>
          <p:nvPr/>
        </p:nvSpPr>
        <p:spPr>
          <a:xfrm>
            <a:off x="179512" y="2371527"/>
            <a:ext cx="8785100" cy="769441"/>
          </a:xfrm>
          <a:prstGeom prst="rect">
            <a:avLst/>
          </a:prstGeom>
        </p:spPr>
        <p:txBody>
          <a:bodyPr wrap="square">
            <a:spAutoFit/>
          </a:bodyPr>
          <a:lstStyle/>
          <a:p>
            <a:pPr marL="342900" lvl="1" indent="-342900" fontAlgn="base">
              <a:spcBef>
                <a:spcPct val="0"/>
              </a:spcBef>
              <a:spcAft>
                <a:spcPct val="0"/>
              </a:spcAft>
              <a:buFont typeface="Wingdings" pitchFamily="2" charset="2"/>
              <a:buChar char="ü"/>
              <a:defRPr/>
            </a:pPr>
            <a:r>
              <a:rPr kumimoji="1" lang="pt-BR" sz="2200" b="1" dirty="0">
                <a:solidFill>
                  <a:srgbClr val="000000"/>
                </a:solidFill>
                <a:latin typeface="Calibri" pitchFamily="34" charset="0"/>
                <a:cs typeface="Arial" charset="0"/>
              </a:rPr>
              <a:t>Reatores limitadores à núcleo de </a:t>
            </a:r>
            <a:r>
              <a:rPr kumimoji="1" lang="pt-BR" sz="2200" b="1" dirty="0" smtClean="0">
                <a:solidFill>
                  <a:srgbClr val="000000"/>
                </a:solidFill>
                <a:latin typeface="Calibri" pitchFamily="34" charset="0"/>
                <a:cs typeface="Arial" charset="0"/>
              </a:rPr>
              <a:t>ar; </a:t>
            </a:r>
            <a:endParaRPr kumimoji="1" lang="pt-BR" sz="2200" b="1" dirty="0">
              <a:solidFill>
                <a:srgbClr val="000000"/>
              </a:solidFill>
              <a:latin typeface="Calibri" pitchFamily="34" charset="0"/>
              <a:cs typeface="Arial" charset="0"/>
            </a:endParaRPr>
          </a:p>
          <a:p>
            <a:pPr marL="342900" lvl="1" indent="-342900" fontAlgn="base">
              <a:spcBef>
                <a:spcPct val="0"/>
              </a:spcBef>
              <a:spcAft>
                <a:spcPct val="0"/>
              </a:spcAft>
              <a:buFont typeface="Wingdings" pitchFamily="2" charset="2"/>
              <a:buChar char="ü"/>
              <a:defRPr/>
            </a:pPr>
            <a:r>
              <a:rPr kumimoji="1" lang="pt-BR" sz="2200" b="1" dirty="0">
                <a:solidFill>
                  <a:srgbClr val="000000"/>
                </a:solidFill>
                <a:latin typeface="Calibri" pitchFamily="34" charset="0"/>
                <a:cs typeface="Arial" charset="0"/>
              </a:rPr>
              <a:t>Fusíveis </a:t>
            </a:r>
            <a:r>
              <a:rPr kumimoji="1" lang="pt-BR" sz="2200" b="1" dirty="0" smtClean="0">
                <a:solidFill>
                  <a:srgbClr val="000000"/>
                </a:solidFill>
                <a:latin typeface="Calibri" pitchFamily="34" charset="0"/>
                <a:cs typeface="Arial" charset="0"/>
              </a:rPr>
              <a:t>pirotécnicos;</a:t>
            </a:r>
            <a:endParaRPr kumimoji="1" lang="pt-BR" sz="2200" b="1" dirty="0">
              <a:solidFill>
                <a:srgbClr val="000000"/>
              </a:solidFill>
              <a:latin typeface="Calibri" pitchFamily="34" charset="0"/>
              <a:cs typeface="Arial" charset="0"/>
            </a:endParaRPr>
          </a:p>
        </p:txBody>
      </p:sp>
      <p:sp>
        <p:nvSpPr>
          <p:cNvPr id="7" name="Título 1"/>
          <p:cNvSpPr txBox="1">
            <a:spLocks/>
          </p:cNvSpPr>
          <p:nvPr/>
        </p:nvSpPr>
        <p:spPr>
          <a:xfrm>
            <a:off x="214884" y="1268760"/>
            <a:ext cx="8677596" cy="1189298"/>
          </a:xfrm>
          <a:prstGeom prst="rect">
            <a:avLst/>
          </a:prstGeom>
        </p:spPr>
        <p:txBody>
          <a:bodyPr/>
          <a:lstStyle/>
          <a:p>
            <a:pPr eaLnBrk="0" fontAlgn="base" hangingPunct="0">
              <a:spcBef>
                <a:spcPct val="0"/>
              </a:spcBef>
              <a:spcAft>
                <a:spcPct val="0"/>
              </a:spcAft>
            </a:pPr>
            <a:r>
              <a:rPr kumimoji="1" lang="pt-BR" sz="2400" b="1" u="sng" dirty="0">
                <a:solidFill>
                  <a:srgbClr val="003366"/>
                </a:solidFill>
                <a:latin typeface="Calibri" pitchFamily="34" charset="0"/>
                <a:cs typeface="Arial" charset="0"/>
              </a:rPr>
              <a:t>DISPOSITIVOS LIMITADORES CONVENCIONAIS</a:t>
            </a:r>
            <a:r>
              <a:rPr kumimoji="1" lang="pt-BR" sz="2200" b="1" u="sng" dirty="0">
                <a:solidFill>
                  <a:srgbClr val="003366"/>
                </a:solidFill>
                <a:latin typeface="Calibri" pitchFamily="34" charset="0"/>
                <a:cs typeface="Arial" charset="0"/>
              </a:rPr>
              <a:t>:</a:t>
            </a:r>
            <a:endParaRPr kumimoji="1" lang="pt-BR" sz="2200" b="1" dirty="0">
              <a:solidFill>
                <a:srgbClr val="003366"/>
              </a:solidFill>
              <a:latin typeface="Calibri" pitchFamily="34" charset="0"/>
              <a:cs typeface="Arial" charset="0"/>
            </a:endParaRPr>
          </a:p>
          <a:p>
            <a:pPr eaLnBrk="0" fontAlgn="base" hangingPunct="0">
              <a:spcBef>
                <a:spcPct val="0"/>
              </a:spcBef>
              <a:spcAft>
                <a:spcPct val="0"/>
              </a:spcAft>
            </a:pPr>
            <a:r>
              <a:rPr kumimoji="1" lang="pt-BR" sz="2200" b="1" dirty="0">
                <a:solidFill>
                  <a:srgbClr val="003366"/>
                </a:solidFill>
                <a:latin typeface="Calibri" pitchFamily="34" charset="0"/>
                <a:cs typeface="Arial" charset="0"/>
              </a:rPr>
              <a:t>comumente utilizados, conhecimento disseminado das características, desempenho e modo de aplicação.</a:t>
            </a:r>
          </a:p>
        </p:txBody>
      </p:sp>
      <p:sp>
        <p:nvSpPr>
          <p:cNvPr id="2" name="Espaço Reservado para Número de Slide 1"/>
          <p:cNvSpPr>
            <a:spLocks noGrp="1"/>
          </p:cNvSpPr>
          <p:nvPr>
            <p:ph type="sldNum" sz="quarter" idx="12"/>
          </p:nvPr>
        </p:nvSpPr>
        <p:spPr/>
        <p:txBody>
          <a:bodyPr/>
          <a:lstStyle/>
          <a:p>
            <a:fld id="{28CA9150-1CFA-4DA1-92CF-404032966A6D}" type="slidenum">
              <a:rPr lang="pt-BR" smtClean="0"/>
              <a:pPr/>
              <a:t>5</a:t>
            </a:fld>
            <a:endParaRPr lang="pt-BR" dirty="0"/>
          </a:p>
        </p:txBody>
      </p:sp>
    </p:spTree>
    <p:extLst>
      <p:ext uri="{BB962C8B-B14F-4D97-AF65-F5344CB8AC3E}">
        <p14:creationId xmlns:p14="http://schemas.microsoft.com/office/powerpoint/2010/main" xmlns="" val="400711320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tângulo 3"/>
          <p:cNvSpPr>
            <a:spLocks noChangeArrowheads="1"/>
          </p:cNvSpPr>
          <p:nvPr/>
        </p:nvSpPr>
        <p:spPr bwMode="auto">
          <a:xfrm>
            <a:off x="251396" y="2505904"/>
            <a:ext cx="8857108" cy="589072"/>
          </a:xfrm>
          <a:prstGeom prst="rect">
            <a:avLst/>
          </a:prstGeom>
          <a:noFill/>
          <a:ln w="9525">
            <a:noFill/>
            <a:miter lim="800000"/>
            <a:headEnd/>
            <a:tailEnd/>
          </a:ln>
        </p:spPr>
        <p:txBody>
          <a:bodyPr wrap="square">
            <a:spAutoFit/>
          </a:bodyPr>
          <a:lstStyle/>
          <a:p>
            <a:pPr marL="457200" indent="-457200" fontAlgn="base">
              <a:lnSpc>
                <a:spcPct val="150000"/>
              </a:lnSpc>
              <a:spcBef>
                <a:spcPct val="0"/>
              </a:spcBef>
              <a:spcAft>
                <a:spcPct val="0"/>
              </a:spcAft>
              <a:buFont typeface="Arial" pitchFamily="34" charset="0"/>
              <a:buChar char="•"/>
            </a:pPr>
            <a:r>
              <a:rPr kumimoji="1" lang="pt-BR" sz="2400" b="1" u="sng" dirty="0">
                <a:solidFill>
                  <a:srgbClr val="000000"/>
                </a:solidFill>
                <a:latin typeface="Calibri" pitchFamily="34" charset="0"/>
                <a:cs typeface="Arial" charset="0"/>
              </a:rPr>
              <a:t>Regime de Operação</a:t>
            </a:r>
          </a:p>
        </p:txBody>
      </p:sp>
      <p:sp>
        <p:nvSpPr>
          <p:cNvPr id="5" name="Título 1"/>
          <p:cNvSpPr txBox="1">
            <a:spLocks/>
          </p:cNvSpPr>
          <p:nvPr/>
        </p:nvSpPr>
        <p:spPr>
          <a:xfrm>
            <a:off x="297885" y="943482"/>
            <a:ext cx="8229600" cy="561975"/>
          </a:xfrm>
          <a:prstGeom prst="rect">
            <a:avLst/>
          </a:prstGeom>
        </p:spPr>
        <p:txBody>
          <a:bodyPr>
            <a:noAutofit/>
          </a:bodyPr>
          <a:lstStyle>
            <a:lvl1pPr algn="l" rtl="0" eaLnBrk="0" fontAlgn="base" hangingPunct="0">
              <a:spcBef>
                <a:spcPct val="0"/>
              </a:spcBef>
              <a:spcAft>
                <a:spcPct val="0"/>
              </a:spcAft>
              <a:defRPr kumimoji="1" sz="32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Black" pitchFamily="34" charset="0"/>
              </a:defRPr>
            </a:lvl2pPr>
            <a:lvl3pPr algn="ctr" rtl="0" eaLnBrk="0" fontAlgn="base" hangingPunct="0">
              <a:spcBef>
                <a:spcPct val="0"/>
              </a:spcBef>
              <a:spcAft>
                <a:spcPct val="0"/>
              </a:spcAft>
              <a:defRPr kumimoji="1" sz="4400">
                <a:solidFill>
                  <a:schemeClr val="tx2"/>
                </a:solidFill>
                <a:latin typeface="Arial Black" pitchFamily="34" charset="0"/>
              </a:defRPr>
            </a:lvl3pPr>
            <a:lvl4pPr algn="ctr" rtl="0" eaLnBrk="0" fontAlgn="base" hangingPunct="0">
              <a:spcBef>
                <a:spcPct val="0"/>
              </a:spcBef>
              <a:spcAft>
                <a:spcPct val="0"/>
              </a:spcAft>
              <a:defRPr kumimoji="1" sz="4400">
                <a:solidFill>
                  <a:schemeClr val="tx2"/>
                </a:solidFill>
                <a:latin typeface="Arial Black" pitchFamily="34" charset="0"/>
              </a:defRPr>
            </a:lvl4pPr>
            <a:lvl5pPr algn="ctr" rtl="0" eaLnBrk="0" fontAlgn="base" hangingPunct="0">
              <a:spcBef>
                <a:spcPct val="0"/>
              </a:spcBef>
              <a:spcAft>
                <a:spcPct val="0"/>
              </a:spcAft>
              <a:defRPr kumimoji="1" sz="4400">
                <a:solidFill>
                  <a:schemeClr val="tx2"/>
                </a:solidFill>
                <a:latin typeface="Arial Black" pitchFamily="34" charset="0"/>
              </a:defRPr>
            </a:lvl5pPr>
            <a:lvl6pPr marL="457200" algn="ctr" rtl="0" eaLnBrk="0" fontAlgn="base" hangingPunct="0">
              <a:spcBef>
                <a:spcPct val="0"/>
              </a:spcBef>
              <a:spcAft>
                <a:spcPct val="0"/>
              </a:spcAft>
              <a:defRPr kumimoji="1" sz="4400">
                <a:solidFill>
                  <a:schemeClr val="tx2"/>
                </a:solidFill>
                <a:latin typeface="Arial Black" pitchFamily="34" charset="0"/>
              </a:defRPr>
            </a:lvl6pPr>
            <a:lvl7pPr marL="914400" algn="ctr" rtl="0" eaLnBrk="0" fontAlgn="base" hangingPunct="0">
              <a:spcBef>
                <a:spcPct val="0"/>
              </a:spcBef>
              <a:spcAft>
                <a:spcPct val="0"/>
              </a:spcAft>
              <a:defRPr kumimoji="1" sz="4400">
                <a:solidFill>
                  <a:schemeClr val="tx2"/>
                </a:solidFill>
                <a:latin typeface="Arial Black" pitchFamily="34" charset="0"/>
              </a:defRPr>
            </a:lvl7pPr>
            <a:lvl8pPr marL="1371600" algn="ctr" rtl="0" eaLnBrk="0" fontAlgn="base" hangingPunct="0">
              <a:spcBef>
                <a:spcPct val="0"/>
              </a:spcBef>
              <a:spcAft>
                <a:spcPct val="0"/>
              </a:spcAft>
              <a:defRPr kumimoji="1" sz="4400">
                <a:solidFill>
                  <a:schemeClr val="tx2"/>
                </a:solidFill>
                <a:latin typeface="Arial Black" pitchFamily="34" charset="0"/>
              </a:defRPr>
            </a:lvl8pPr>
            <a:lvl9pPr marL="1828800" algn="ctr" rtl="0" eaLnBrk="0" fontAlgn="base" hangingPunct="0">
              <a:spcBef>
                <a:spcPct val="0"/>
              </a:spcBef>
              <a:spcAft>
                <a:spcPct val="0"/>
              </a:spcAft>
              <a:defRPr kumimoji="1" sz="4400">
                <a:solidFill>
                  <a:schemeClr val="tx2"/>
                </a:solidFill>
                <a:latin typeface="Arial Black" pitchFamily="34" charset="0"/>
              </a:defRPr>
            </a:lvl9pPr>
          </a:lstStyle>
          <a:p>
            <a:pPr>
              <a:lnSpc>
                <a:spcPct val="150000"/>
              </a:lnSpc>
              <a:defRPr/>
            </a:pPr>
            <a:r>
              <a:rPr lang="pt-BR" sz="2800" b="1" dirty="0" smtClean="0">
                <a:solidFill>
                  <a:srgbClr val="000000"/>
                </a:solidFill>
                <a:latin typeface="Calibri" pitchFamily="34" charset="0"/>
                <a:cs typeface="Calibri" pitchFamily="34" charset="0"/>
              </a:rPr>
              <a:t>Requisitos </a:t>
            </a:r>
            <a:r>
              <a:rPr lang="pt-BR" sz="2800" b="1" dirty="0">
                <a:solidFill>
                  <a:srgbClr val="000000"/>
                </a:solidFill>
                <a:latin typeface="Calibri" pitchFamily="34" charset="0"/>
                <a:cs typeface="Calibri" pitchFamily="34" charset="0"/>
              </a:rPr>
              <a:t>para Aplicação de DLCC</a:t>
            </a:r>
          </a:p>
        </p:txBody>
      </p:sp>
      <p:sp>
        <p:nvSpPr>
          <p:cNvPr id="8" name="Título 1"/>
          <p:cNvSpPr txBox="1">
            <a:spLocks/>
          </p:cNvSpPr>
          <p:nvPr/>
        </p:nvSpPr>
        <p:spPr>
          <a:xfrm>
            <a:off x="539552" y="3009960"/>
            <a:ext cx="8136904" cy="3515384"/>
          </a:xfrm>
          <a:prstGeom prst="rect">
            <a:avLst/>
          </a:prstGeom>
        </p:spPr>
        <p:txBody>
          <a:bodyPr/>
          <a:lstStyle/>
          <a:p>
            <a:pPr algn="just" eaLnBrk="0" fontAlgn="base" hangingPunct="0">
              <a:spcBef>
                <a:spcPct val="0"/>
              </a:spcBef>
              <a:spcAft>
                <a:spcPct val="0"/>
              </a:spcAft>
            </a:pPr>
            <a:r>
              <a:rPr kumimoji="1" lang="pt-BR" sz="2200" b="1" dirty="0">
                <a:solidFill>
                  <a:srgbClr val="003366"/>
                </a:solidFill>
                <a:latin typeface="Calibri" pitchFamily="34" charset="0"/>
                <a:cs typeface="Arial" charset="0"/>
              </a:rPr>
              <a:t>Operação normal: </a:t>
            </a:r>
          </a:p>
          <a:p>
            <a:pPr marL="342900" indent="-342900" algn="just" eaLnBrk="0" fontAlgn="base" hangingPunct="0">
              <a:spcBef>
                <a:spcPct val="0"/>
              </a:spcBef>
              <a:spcAft>
                <a:spcPct val="0"/>
              </a:spcAft>
              <a:buFont typeface="Wingdings" pitchFamily="2" charset="2"/>
              <a:buChar char="ü"/>
            </a:pPr>
            <a:r>
              <a:rPr kumimoji="1" lang="pt-BR" sz="2200" b="1" dirty="0">
                <a:solidFill>
                  <a:srgbClr val="003366"/>
                </a:solidFill>
                <a:latin typeface="Calibri" pitchFamily="34" charset="0"/>
                <a:cs typeface="Arial" charset="0"/>
              </a:rPr>
              <a:t>Minimizar a influência na corrente de </a:t>
            </a:r>
            <a:r>
              <a:rPr kumimoji="1" lang="pt-BR" sz="2200" b="1" dirty="0" smtClean="0">
                <a:solidFill>
                  <a:srgbClr val="003366"/>
                </a:solidFill>
                <a:latin typeface="Calibri" pitchFamily="34" charset="0"/>
                <a:cs typeface="Arial" charset="0"/>
              </a:rPr>
              <a:t>regime;</a:t>
            </a:r>
            <a:endParaRPr kumimoji="1" lang="pt-BR" sz="2200" b="1" dirty="0">
              <a:solidFill>
                <a:srgbClr val="003366"/>
              </a:solidFill>
              <a:latin typeface="Calibri" pitchFamily="34" charset="0"/>
              <a:cs typeface="Arial" charset="0"/>
            </a:endParaRPr>
          </a:p>
          <a:p>
            <a:pPr marL="342900" indent="-342900" algn="just" eaLnBrk="0" fontAlgn="base" hangingPunct="0">
              <a:spcBef>
                <a:spcPct val="0"/>
              </a:spcBef>
              <a:spcAft>
                <a:spcPct val="0"/>
              </a:spcAft>
              <a:buFont typeface="Wingdings" pitchFamily="2" charset="2"/>
              <a:buChar char="ü"/>
            </a:pPr>
            <a:r>
              <a:rPr kumimoji="1" lang="pt-BR" sz="2200" b="1" dirty="0">
                <a:solidFill>
                  <a:srgbClr val="003366"/>
                </a:solidFill>
                <a:latin typeface="Calibri" pitchFamily="34" charset="0"/>
                <a:cs typeface="Arial" charset="0"/>
              </a:rPr>
              <a:t>Evitar contribuir para perdas e quedas de </a:t>
            </a:r>
            <a:r>
              <a:rPr kumimoji="1" lang="pt-BR" sz="2200" b="1" dirty="0" smtClean="0">
                <a:solidFill>
                  <a:srgbClr val="003366"/>
                </a:solidFill>
                <a:latin typeface="Calibri" pitchFamily="34" charset="0"/>
                <a:cs typeface="Arial" charset="0"/>
              </a:rPr>
              <a:t>tensão;</a:t>
            </a:r>
            <a:endParaRPr kumimoji="1" lang="pt-BR" sz="2200" b="1" dirty="0">
              <a:solidFill>
                <a:srgbClr val="003366"/>
              </a:solidFill>
              <a:latin typeface="Calibri" pitchFamily="34" charset="0"/>
              <a:cs typeface="Arial" charset="0"/>
            </a:endParaRPr>
          </a:p>
          <a:p>
            <a:pPr algn="just" eaLnBrk="0" fontAlgn="base" hangingPunct="0">
              <a:spcBef>
                <a:spcPts val="600"/>
              </a:spcBef>
              <a:spcAft>
                <a:spcPct val="0"/>
              </a:spcAft>
            </a:pPr>
            <a:r>
              <a:rPr kumimoji="1" lang="pt-BR" sz="2200" b="1" dirty="0">
                <a:solidFill>
                  <a:srgbClr val="003366"/>
                </a:solidFill>
                <a:latin typeface="Calibri" pitchFamily="34" charset="0"/>
                <a:cs typeface="Arial" charset="0"/>
              </a:rPr>
              <a:t>Durante o curto-circuito:</a:t>
            </a:r>
          </a:p>
          <a:p>
            <a:pPr marL="342900" indent="-342900" algn="just" eaLnBrk="0" fontAlgn="base" hangingPunct="0">
              <a:spcBef>
                <a:spcPct val="0"/>
              </a:spcBef>
              <a:spcAft>
                <a:spcPct val="0"/>
              </a:spcAft>
              <a:buFont typeface="Wingdings" pitchFamily="2" charset="2"/>
              <a:buChar char="ü"/>
            </a:pPr>
            <a:r>
              <a:rPr kumimoji="1" lang="pt-BR" sz="2200" b="1" dirty="0">
                <a:solidFill>
                  <a:srgbClr val="003366"/>
                </a:solidFill>
                <a:latin typeface="Calibri" pitchFamily="34" charset="0"/>
                <a:cs typeface="Arial" charset="0"/>
              </a:rPr>
              <a:t>Reduzir a corrente de </a:t>
            </a:r>
            <a:r>
              <a:rPr kumimoji="1" lang="pt-BR" sz="2200" b="1" dirty="0" smtClean="0">
                <a:solidFill>
                  <a:srgbClr val="003366"/>
                </a:solidFill>
                <a:latin typeface="Calibri" pitchFamily="34" charset="0"/>
                <a:cs typeface="Arial" charset="0"/>
              </a:rPr>
              <a:t>falta;</a:t>
            </a:r>
            <a:endParaRPr kumimoji="1" lang="pt-BR" sz="2200" b="1" dirty="0">
              <a:solidFill>
                <a:srgbClr val="003366"/>
              </a:solidFill>
              <a:latin typeface="Calibri" pitchFamily="34" charset="0"/>
              <a:cs typeface="Arial" charset="0"/>
            </a:endParaRPr>
          </a:p>
          <a:p>
            <a:pPr marL="342900" indent="-342900" algn="just" eaLnBrk="0" fontAlgn="base" hangingPunct="0">
              <a:spcBef>
                <a:spcPct val="0"/>
              </a:spcBef>
              <a:spcAft>
                <a:spcPct val="0"/>
              </a:spcAft>
              <a:buFont typeface="Wingdings" pitchFamily="2" charset="2"/>
              <a:buChar char="ü"/>
            </a:pPr>
            <a:r>
              <a:rPr kumimoji="1" lang="pt-BR" sz="2200" b="1" dirty="0">
                <a:solidFill>
                  <a:srgbClr val="003366"/>
                </a:solidFill>
                <a:latin typeface="Calibri" pitchFamily="34" charset="0"/>
                <a:cs typeface="Arial" charset="0"/>
              </a:rPr>
              <a:t>Regime de transição do estado de condução em regime permanente para o estado de </a:t>
            </a:r>
            <a:r>
              <a:rPr kumimoji="1" lang="pt-BR" sz="2200" b="1" dirty="0" smtClean="0">
                <a:solidFill>
                  <a:srgbClr val="003366"/>
                </a:solidFill>
                <a:latin typeface="Calibri" pitchFamily="34" charset="0"/>
                <a:cs typeface="Arial" charset="0"/>
              </a:rPr>
              <a:t>limitação;</a:t>
            </a:r>
            <a:endParaRPr kumimoji="1" lang="pt-BR" sz="2200" b="1" dirty="0">
              <a:solidFill>
                <a:srgbClr val="003366"/>
              </a:solidFill>
              <a:latin typeface="Calibri" pitchFamily="34" charset="0"/>
              <a:cs typeface="Arial" charset="0"/>
            </a:endParaRPr>
          </a:p>
          <a:p>
            <a:pPr algn="just" eaLnBrk="0" fontAlgn="base" hangingPunct="0">
              <a:spcBef>
                <a:spcPts val="600"/>
              </a:spcBef>
              <a:spcAft>
                <a:spcPct val="0"/>
              </a:spcAft>
            </a:pPr>
            <a:r>
              <a:rPr kumimoji="1" lang="pt-BR" sz="2200" b="1" dirty="0">
                <a:solidFill>
                  <a:srgbClr val="003366"/>
                </a:solidFill>
                <a:latin typeface="Calibri" pitchFamily="34" charset="0"/>
                <a:cs typeface="Arial" charset="0"/>
              </a:rPr>
              <a:t>Recuperação do DLCC após o curto-circuito :</a:t>
            </a:r>
          </a:p>
          <a:p>
            <a:pPr marL="342900" indent="-342900" algn="just" eaLnBrk="0" fontAlgn="base" hangingPunct="0">
              <a:spcBef>
                <a:spcPct val="0"/>
              </a:spcBef>
              <a:spcAft>
                <a:spcPct val="0"/>
              </a:spcAft>
              <a:buFont typeface="Wingdings" pitchFamily="2" charset="2"/>
              <a:buChar char="ü"/>
            </a:pPr>
            <a:r>
              <a:rPr kumimoji="1" lang="pt-BR" sz="2200" b="1" dirty="0">
                <a:solidFill>
                  <a:srgbClr val="003366"/>
                </a:solidFill>
                <a:latin typeface="Calibri" pitchFamily="34" charset="0"/>
                <a:cs typeface="Arial" charset="0"/>
              </a:rPr>
              <a:t>Após a limitação de uma falta o DLCC deve voltar para o estado de regime sem gerar perturbações na </a:t>
            </a:r>
            <a:r>
              <a:rPr kumimoji="1" lang="pt-BR" sz="2200" b="1" dirty="0" smtClean="0">
                <a:solidFill>
                  <a:srgbClr val="003366"/>
                </a:solidFill>
                <a:latin typeface="Calibri" pitchFamily="34" charset="0"/>
                <a:cs typeface="Arial" charset="0"/>
              </a:rPr>
              <a:t>rede;</a:t>
            </a:r>
            <a:endParaRPr kumimoji="1" lang="pt-BR" sz="2200" b="1" dirty="0">
              <a:solidFill>
                <a:srgbClr val="003366"/>
              </a:solidFill>
              <a:latin typeface="Calibri" pitchFamily="34" charset="0"/>
              <a:cs typeface="Arial" charset="0"/>
            </a:endParaRPr>
          </a:p>
        </p:txBody>
      </p:sp>
      <p:sp>
        <p:nvSpPr>
          <p:cNvPr id="9" name="Título 1"/>
          <p:cNvSpPr txBox="1">
            <a:spLocks/>
          </p:cNvSpPr>
          <p:nvPr/>
        </p:nvSpPr>
        <p:spPr>
          <a:xfrm>
            <a:off x="251520" y="1556792"/>
            <a:ext cx="8677596" cy="1152128"/>
          </a:xfrm>
          <a:prstGeom prst="rect">
            <a:avLst/>
          </a:prstGeom>
        </p:spPr>
        <p:txBody>
          <a:bodyPr/>
          <a:lstStyle/>
          <a:p>
            <a:pPr algn="just" eaLnBrk="0" fontAlgn="base" hangingPunct="0">
              <a:spcBef>
                <a:spcPct val="0"/>
              </a:spcBef>
              <a:spcAft>
                <a:spcPct val="0"/>
              </a:spcAft>
            </a:pPr>
            <a:r>
              <a:rPr kumimoji="1" lang="pt-BR" sz="2200" b="1" dirty="0">
                <a:solidFill>
                  <a:srgbClr val="003366"/>
                </a:solidFill>
                <a:latin typeface="Calibri" pitchFamily="34" charset="0"/>
                <a:cs typeface="Arial" charset="0"/>
              </a:rPr>
              <a:t>Para dimensionar o DLCC é necessário determinar as condições do sistema às quais o equipamento será submetido, de acordo com a aplicação especificada de cada </a:t>
            </a:r>
            <a:r>
              <a:rPr kumimoji="1" lang="pt-BR" sz="2200" b="1" dirty="0" smtClean="0">
                <a:solidFill>
                  <a:srgbClr val="003366"/>
                </a:solidFill>
                <a:latin typeface="Calibri" pitchFamily="34" charset="0"/>
                <a:cs typeface="Arial" charset="0"/>
              </a:rPr>
              <a:t>dispositivo.</a:t>
            </a:r>
            <a:endParaRPr kumimoji="1" lang="pt-BR" sz="2200" b="1" dirty="0">
              <a:solidFill>
                <a:srgbClr val="003366"/>
              </a:solidFill>
              <a:latin typeface="Calibri" pitchFamily="34" charset="0"/>
              <a:cs typeface="Arial" charset="0"/>
            </a:endParaRPr>
          </a:p>
        </p:txBody>
      </p:sp>
      <p:sp>
        <p:nvSpPr>
          <p:cNvPr id="2" name="Espaço Reservado para Número de Slide 1"/>
          <p:cNvSpPr>
            <a:spLocks noGrp="1"/>
          </p:cNvSpPr>
          <p:nvPr>
            <p:ph type="sldNum" sz="quarter" idx="12"/>
          </p:nvPr>
        </p:nvSpPr>
        <p:spPr/>
        <p:txBody>
          <a:bodyPr/>
          <a:lstStyle/>
          <a:p>
            <a:fld id="{28CA9150-1CFA-4DA1-92CF-404032966A6D}" type="slidenum">
              <a:rPr lang="pt-BR" smtClean="0"/>
              <a:pPr/>
              <a:t>6</a:t>
            </a:fld>
            <a:endParaRPr lang="pt-BR" dirty="0"/>
          </a:p>
        </p:txBody>
      </p:sp>
    </p:spTree>
    <p:extLst>
      <p:ext uri="{BB962C8B-B14F-4D97-AF65-F5344CB8AC3E}">
        <p14:creationId xmlns:p14="http://schemas.microsoft.com/office/powerpoint/2010/main" xmlns="" val="1981042401"/>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tângulo 3"/>
          <p:cNvSpPr>
            <a:spLocks noChangeArrowheads="1"/>
          </p:cNvSpPr>
          <p:nvPr/>
        </p:nvSpPr>
        <p:spPr bwMode="auto">
          <a:xfrm>
            <a:off x="271557" y="1124744"/>
            <a:ext cx="8857108" cy="589072"/>
          </a:xfrm>
          <a:prstGeom prst="rect">
            <a:avLst/>
          </a:prstGeom>
          <a:noFill/>
          <a:ln w="9525">
            <a:noFill/>
            <a:miter lim="800000"/>
            <a:headEnd/>
            <a:tailEnd/>
          </a:ln>
        </p:spPr>
        <p:txBody>
          <a:bodyPr wrap="square">
            <a:spAutoFit/>
          </a:bodyPr>
          <a:lstStyle/>
          <a:p>
            <a:pPr marL="457200" indent="-457200" fontAlgn="base">
              <a:lnSpc>
                <a:spcPct val="150000"/>
              </a:lnSpc>
              <a:spcBef>
                <a:spcPct val="0"/>
              </a:spcBef>
              <a:spcAft>
                <a:spcPct val="0"/>
              </a:spcAft>
              <a:buFont typeface="Arial" pitchFamily="34" charset="0"/>
              <a:buChar char="•"/>
            </a:pPr>
            <a:r>
              <a:rPr kumimoji="1" lang="pt-BR" sz="2400" b="1" u="sng" dirty="0">
                <a:solidFill>
                  <a:srgbClr val="000000"/>
                </a:solidFill>
                <a:latin typeface="Calibri" pitchFamily="34" charset="0"/>
                <a:cs typeface="Arial" charset="0"/>
              </a:rPr>
              <a:t>Influência/interação no sistema de proteção</a:t>
            </a:r>
          </a:p>
        </p:txBody>
      </p:sp>
      <p:sp>
        <p:nvSpPr>
          <p:cNvPr id="8" name="Título 1"/>
          <p:cNvSpPr txBox="1">
            <a:spLocks/>
          </p:cNvSpPr>
          <p:nvPr/>
        </p:nvSpPr>
        <p:spPr>
          <a:xfrm>
            <a:off x="539552" y="1772816"/>
            <a:ext cx="8352928" cy="4320480"/>
          </a:xfrm>
          <a:prstGeom prst="rect">
            <a:avLst/>
          </a:prstGeom>
        </p:spPr>
        <p:txBody>
          <a:bodyPr/>
          <a:lstStyle/>
          <a:p>
            <a:pPr algn="just" eaLnBrk="0" fontAlgn="base" hangingPunct="0">
              <a:spcBef>
                <a:spcPct val="0"/>
              </a:spcBef>
              <a:spcAft>
                <a:spcPct val="0"/>
              </a:spcAft>
            </a:pPr>
            <a:r>
              <a:rPr kumimoji="1" lang="pt-BR" sz="2200" b="1" dirty="0" smtClean="0">
                <a:solidFill>
                  <a:srgbClr val="003366"/>
                </a:solidFill>
                <a:latin typeface="Calibri" pitchFamily="34" charset="0"/>
                <a:cs typeface="Arial" charset="0"/>
              </a:rPr>
              <a:t>Impacto </a:t>
            </a:r>
            <a:r>
              <a:rPr kumimoji="1" lang="pt-BR" sz="2200" b="1" dirty="0">
                <a:solidFill>
                  <a:srgbClr val="003366"/>
                </a:solidFill>
                <a:latin typeface="Calibri" pitchFamily="34" charset="0"/>
                <a:cs typeface="Arial" charset="0"/>
              </a:rPr>
              <a:t>nos </a:t>
            </a:r>
            <a:r>
              <a:rPr kumimoji="1" lang="pt-BR" sz="2200" b="1" dirty="0" smtClean="0">
                <a:solidFill>
                  <a:srgbClr val="003366"/>
                </a:solidFill>
                <a:latin typeface="Calibri" pitchFamily="34" charset="0"/>
                <a:cs typeface="Arial" charset="0"/>
              </a:rPr>
              <a:t>sistemas </a:t>
            </a:r>
            <a:r>
              <a:rPr kumimoji="1" lang="pt-BR" sz="2200" b="1" dirty="0">
                <a:solidFill>
                  <a:srgbClr val="003366"/>
                </a:solidFill>
                <a:latin typeface="Calibri" pitchFamily="34" charset="0"/>
                <a:cs typeface="Arial" charset="0"/>
              </a:rPr>
              <a:t>de proteção:</a:t>
            </a:r>
          </a:p>
          <a:p>
            <a:pPr marL="342900" indent="-342900" algn="just" eaLnBrk="0" fontAlgn="base" hangingPunct="0">
              <a:spcBef>
                <a:spcPct val="0"/>
              </a:spcBef>
              <a:spcAft>
                <a:spcPct val="0"/>
              </a:spcAft>
              <a:buFont typeface="Wingdings" pitchFamily="2" charset="2"/>
              <a:buChar char="ü"/>
            </a:pPr>
            <a:r>
              <a:rPr kumimoji="1" lang="pt-BR" sz="2200" b="1" dirty="0">
                <a:solidFill>
                  <a:srgbClr val="003366"/>
                </a:solidFill>
                <a:latin typeface="Calibri" pitchFamily="34" charset="0"/>
                <a:cs typeface="Arial" charset="0"/>
              </a:rPr>
              <a:t>Forma da eliminação do </a:t>
            </a:r>
            <a:r>
              <a:rPr kumimoji="1" lang="pt-BR" sz="2200" b="1" dirty="0" smtClean="0">
                <a:solidFill>
                  <a:srgbClr val="003366"/>
                </a:solidFill>
                <a:latin typeface="Calibri" pitchFamily="34" charset="0"/>
                <a:cs typeface="Arial" charset="0"/>
              </a:rPr>
              <a:t>defeito</a:t>
            </a:r>
          </a:p>
          <a:p>
            <a:pPr marL="800100" lvl="1" indent="-342900" algn="just" eaLnBrk="0" fontAlgn="base" hangingPunct="0">
              <a:spcBef>
                <a:spcPct val="0"/>
              </a:spcBef>
              <a:spcAft>
                <a:spcPct val="0"/>
              </a:spcAft>
              <a:buFont typeface="Arial" pitchFamily="34" charset="0"/>
              <a:buChar char="•"/>
            </a:pPr>
            <a:r>
              <a:rPr kumimoji="1" lang="pt-BR" sz="2200" b="1" dirty="0">
                <a:solidFill>
                  <a:srgbClr val="003366"/>
                </a:solidFill>
                <a:latin typeface="Calibri" pitchFamily="34" charset="0"/>
                <a:cs typeface="Arial" charset="0"/>
              </a:rPr>
              <a:t>P</a:t>
            </a:r>
            <a:r>
              <a:rPr kumimoji="1" lang="pt-BR" sz="2200" b="1" dirty="0" smtClean="0">
                <a:solidFill>
                  <a:srgbClr val="003366"/>
                </a:solidFill>
                <a:latin typeface="Calibri" pitchFamily="34" charset="0"/>
                <a:cs typeface="Arial" charset="0"/>
              </a:rPr>
              <a:t>or </a:t>
            </a:r>
            <a:r>
              <a:rPr kumimoji="1" lang="pt-BR" sz="2200" b="1" dirty="0">
                <a:solidFill>
                  <a:srgbClr val="003366"/>
                </a:solidFill>
                <a:latin typeface="Calibri" pitchFamily="34" charset="0"/>
                <a:cs typeface="Arial" charset="0"/>
              </a:rPr>
              <a:t>intermédio dos disjuntores </a:t>
            </a:r>
            <a:r>
              <a:rPr kumimoji="1" lang="pt-BR" sz="2200" b="1" dirty="0" smtClean="0">
                <a:solidFill>
                  <a:srgbClr val="003366"/>
                </a:solidFill>
                <a:latin typeface="Calibri" pitchFamily="34" charset="0"/>
                <a:cs typeface="Arial" charset="0"/>
              </a:rPr>
              <a:t>existentes;</a:t>
            </a:r>
          </a:p>
          <a:p>
            <a:pPr marL="800100" lvl="1" indent="-342900" algn="just" eaLnBrk="0" fontAlgn="base" hangingPunct="0">
              <a:spcBef>
                <a:spcPct val="0"/>
              </a:spcBef>
              <a:spcAft>
                <a:spcPct val="0"/>
              </a:spcAft>
              <a:buFont typeface="Arial" pitchFamily="34" charset="0"/>
              <a:buChar char="•"/>
            </a:pPr>
            <a:r>
              <a:rPr kumimoji="1" lang="pt-BR" sz="2200" b="1" dirty="0">
                <a:solidFill>
                  <a:srgbClr val="003366"/>
                </a:solidFill>
                <a:latin typeface="Calibri" pitchFamily="34" charset="0"/>
                <a:cs typeface="Arial" charset="0"/>
              </a:rPr>
              <a:t>P</a:t>
            </a:r>
            <a:r>
              <a:rPr kumimoji="1" lang="pt-BR" sz="2200" b="1" dirty="0" smtClean="0">
                <a:solidFill>
                  <a:srgbClr val="003366"/>
                </a:solidFill>
                <a:latin typeface="Calibri" pitchFamily="34" charset="0"/>
                <a:cs typeface="Arial" charset="0"/>
              </a:rPr>
              <a:t>ela </a:t>
            </a:r>
            <a:r>
              <a:rPr kumimoji="1" lang="pt-BR" sz="2200" b="1" dirty="0">
                <a:solidFill>
                  <a:srgbClr val="003366"/>
                </a:solidFill>
                <a:latin typeface="Calibri" pitchFamily="34" charset="0"/>
                <a:cs typeface="Arial" charset="0"/>
              </a:rPr>
              <a:t>atuação do próprio </a:t>
            </a:r>
            <a:r>
              <a:rPr kumimoji="1" lang="pt-BR" sz="2200" b="1" dirty="0" smtClean="0">
                <a:solidFill>
                  <a:srgbClr val="003366"/>
                </a:solidFill>
                <a:latin typeface="Calibri" pitchFamily="34" charset="0"/>
                <a:cs typeface="Arial" charset="0"/>
              </a:rPr>
              <a:t>DLCC;</a:t>
            </a:r>
            <a:endParaRPr kumimoji="1" lang="pt-BR" sz="2200" b="1" dirty="0">
              <a:solidFill>
                <a:srgbClr val="003366"/>
              </a:solidFill>
              <a:latin typeface="Calibri" pitchFamily="34" charset="0"/>
              <a:cs typeface="Arial" charset="0"/>
            </a:endParaRPr>
          </a:p>
          <a:p>
            <a:pPr marL="342900" indent="-342900" algn="just" eaLnBrk="0" fontAlgn="base" hangingPunct="0">
              <a:spcBef>
                <a:spcPct val="0"/>
              </a:spcBef>
              <a:spcAft>
                <a:spcPct val="0"/>
              </a:spcAft>
              <a:buFont typeface="Wingdings" pitchFamily="2" charset="2"/>
              <a:buChar char="ü"/>
            </a:pPr>
            <a:r>
              <a:rPr kumimoji="1" lang="pt-BR" sz="2200" b="1" dirty="0">
                <a:solidFill>
                  <a:srgbClr val="003366"/>
                </a:solidFill>
                <a:latin typeface="Calibri" pitchFamily="34" charset="0"/>
                <a:cs typeface="Arial" charset="0"/>
              </a:rPr>
              <a:t>Amplitude da corrente de </a:t>
            </a:r>
            <a:r>
              <a:rPr kumimoji="1" lang="pt-BR" sz="2200" b="1" dirty="0" smtClean="0">
                <a:solidFill>
                  <a:srgbClr val="003366"/>
                </a:solidFill>
                <a:latin typeface="Calibri" pitchFamily="34" charset="0"/>
                <a:cs typeface="Arial" charset="0"/>
              </a:rPr>
              <a:t>defeito</a:t>
            </a:r>
          </a:p>
          <a:p>
            <a:pPr marL="800100" lvl="1" indent="-342900" algn="just" eaLnBrk="0" fontAlgn="base" hangingPunct="0">
              <a:spcBef>
                <a:spcPct val="0"/>
              </a:spcBef>
              <a:spcAft>
                <a:spcPct val="0"/>
              </a:spcAft>
              <a:buFont typeface="Arial" pitchFamily="34" charset="0"/>
              <a:buChar char="•"/>
            </a:pPr>
            <a:r>
              <a:rPr kumimoji="1" lang="pt-BR" sz="2200" b="1" dirty="0" smtClean="0">
                <a:solidFill>
                  <a:srgbClr val="003366"/>
                </a:solidFill>
                <a:latin typeface="Calibri" pitchFamily="34" charset="0"/>
                <a:cs typeface="Arial" charset="0"/>
              </a:rPr>
              <a:t>Sensibilização da proteção;</a:t>
            </a:r>
            <a:endParaRPr kumimoji="1" lang="pt-BR" sz="2200" b="1" dirty="0">
              <a:solidFill>
                <a:srgbClr val="003366"/>
              </a:solidFill>
              <a:latin typeface="Calibri" pitchFamily="34" charset="0"/>
              <a:cs typeface="Arial" charset="0"/>
            </a:endParaRPr>
          </a:p>
          <a:p>
            <a:pPr algn="just" eaLnBrk="0" fontAlgn="base" hangingPunct="0">
              <a:spcBef>
                <a:spcPct val="0"/>
              </a:spcBef>
              <a:spcAft>
                <a:spcPct val="0"/>
              </a:spcAft>
            </a:pPr>
            <a:endParaRPr kumimoji="1" lang="pt-BR" sz="2200" b="1" dirty="0">
              <a:solidFill>
                <a:srgbClr val="003366"/>
              </a:solidFill>
              <a:latin typeface="Calibri" pitchFamily="34" charset="0"/>
              <a:cs typeface="Arial" charset="0"/>
            </a:endParaRPr>
          </a:p>
          <a:p>
            <a:pPr algn="just" eaLnBrk="0" fontAlgn="base" hangingPunct="0">
              <a:spcBef>
                <a:spcPct val="0"/>
              </a:spcBef>
              <a:spcAft>
                <a:spcPct val="0"/>
              </a:spcAft>
            </a:pPr>
            <a:r>
              <a:rPr kumimoji="1" lang="pt-BR" sz="2200" b="1" dirty="0">
                <a:solidFill>
                  <a:srgbClr val="003366"/>
                </a:solidFill>
                <a:latin typeface="Calibri" pitchFamily="34" charset="0"/>
                <a:cs typeface="Arial" charset="0"/>
              </a:rPr>
              <a:t>Providências:</a:t>
            </a:r>
          </a:p>
          <a:p>
            <a:pPr marL="342900" indent="-342900" algn="just" eaLnBrk="0" fontAlgn="base" hangingPunct="0">
              <a:spcBef>
                <a:spcPct val="0"/>
              </a:spcBef>
              <a:spcAft>
                <a:spcPct val="0"/>
              </a:spcAft>
              <a:buFont typeface="Wingdings" pitchFamily="2" charset="2"/>
              <a:buChar char="ü"/>
            </a:pPr>
            <a:r>
              <a:rPr kumimoji="1" lang="pt-BR" sz="2200" b="1" dirty="0">
                <a:solidFill>
                  <a:srgbClr val="003366"/>
                </a:solidFill>
                <a:latin typeface="Calibri" pitchFamily="34" charset="0"/>
                <a:cs typeface="Arial" charset="0"/>
              </a:rPr>
              <a:t>Verificar se as proteções atendem aos requisitos de operação do DLCC  para a aplicação </a:t>
            </a:r>
            <a:r>
              <a:rPr kumimoji="1" lang="pt-BR" sz="2200" b="1" dirty="0" smtClean="0">
                <a:solidFill>
                  <a:srgbClr val="003366"/>
                </a:solidFill>
                <a:latin typeface="Calibri" pitchFamily="34" charset="0"/>
                <a:cs typeface="Arial" charset="0"/>
              </a:rPr>
              <a:t>específica;</a:t>
            </a:r>
            <a:endParaRPr kumimoji="1" lang="pt-BR" sz="2200" b="1" dirty="0">
              <a:solidFill>
                <a:srgbClr val="003366"/>
              </a:solidFill>
              <a:latin typeface="Calibri" pitchFamily="34" charset="0"/>
              <a:cs typeface="Arial" charset="0"/>
            </a:endParaRPr>
          </a:p>
          <a:p>
            <a:pPr marL="342900" indent="-342900" algn="just" eaLnBrk="0" fontAlgn="base" hangingPunct="0">
              <a:spcBef>
                <a:spcPct val="0"/>
              </a:spcBef>
              <a:spcAft>
                <a:spcPct val="0"/>
              </a:spcAft>
              <a:buFont typeface="Wingdings" pitchFamily="2" charset="2"/>
              <a:buChar char="ü"/>
            </a:pPr>
            <a:r>
              <a:rPr kumimoji="1" lang="pt-BR" sz="2200" b="1" dirty="0">
                <a:solidFill>
                  <a:srgbClr val="003366"/>
                </a:solidFill>
                <a:latin typeface="Calibri" pitchFamily="34" charset="0"/>
                <a:cs typeface="Arial" charset="0"/>
              </a:rPr>
              <a:t>Coordenar o funcionamento da proteção com o </a:t>
            </a:r>
            <a:r>
              <a:rPr kumimoji="1" lang="pt-BR" sz="2200" b="1" dirty="0" smtClean="0">
                <a:solidFill>
                  <a:srgbClr val="003366"/>
                </a:solidFill>
                <a:latin typeface="Calibri" pitchFamily="34" charset="0"/>
                <a:cs typeface="Arial" charset="0"/>
              </a:rPr>
              <a:t>DLCC;</a:t>
            </a:r>
            <a:endParaRPr kumimoji="1" lang="pt-BR" sz="2200" b="1" dirty="0">
              <a:solidFill>
                <a:srgbClr val="003366"/>
              </a:solidFill>
              <a:latin typeface="Calibri" pitchFamily="34" charset="0"/>
              <a:cs typeface="Arial" charset="0"/>
            </a:endParaRPr>
          </a:p>
          <a:p>
            <a:pPr marL="342900" indent="-342900" algn="just" eaLnBrk="0" fontAlgn="base" hangingPunct="0">
              <a:spcBef>
                <a:spcPct val="0"/>
              </a:spcBef>
              <a:spcAft>
                <a:spcPct val="0"/>
              </a:spcAft>
              <a:buFont typeface="Wingdings" pitchFamily="2" charset="2"/>
              <a:buChar char="ü"/>
            </a:pPr>
            <a:r>
              <a:rPr kumimoji="1" lang="pt-BR" sz="2200" b="1" dirty="0">
                <a:solidFill>
                  <a:srgbClr val="003366"/>
                </a:solidFill>
                <a:latin typeface="Calibri" pitchFamily="34" charset="0"/>
                <a:cs typeface="Arial" charset="0"/>
              </a:rPr>
              <a:t>Reajustes das proteções envolvidas para manter sua </a:t>
            </a:r>
            <a:r>
              <a:rPr kumimoji="1" lang="pt-BR" sz="2200" b="1" dirty="0" smtClean="0">
                <a:solidFill>
                  <a:srgbClr val="003366"/>
                </a:solidFill>
                <a:latin typeface="Calibri" pitchFamily="34" charset="0"/>
                <a:cs typeface="Arial" charset="0"/>
              </a:rPr>
              <a:t>efetividade; </a:t>
            </a:r>
            <a:endParaRPr kumimoji="1" lang="pt-BR" sz="2200" b="1" dirty="0">
              <a:solidFill>
                <a:srgbClr val="003366"/>
              </a:solidFill>
              <a:latin typeface="Calibri" pitchFamily="34" charset="0"/>
              <a:cs typeface="Arial" charset="0"/>
            </a:endParaRPr>
          </a:p>
        </p:txBody>
      </p:sp>
      <p:sp>
        <p:nvSpPr>
          <p:cNvPr id="2" name="Espaço Reservado para Número de Slide 1"/>
          <p:cNvSpPr>
            <a:spLocks noGrp="1"/>
          </p:cNvSpPr>
          <p:nvPr>
            <p:ph type="sldNum" sz="quarter" idx="12"/>
          </p:nvPr>
        </p:nvSpPr>
        <p:spPr/>
        <p:txBody>
          <a:bodyPr/>
          <a:lstStyle/>
          <a:p>
            <a:fld id="{28CA9150-1CFA-4DA1-92CF-404032966A6D}" type="slidenum">
              <a:rPr lang="pt-BR" smtClean="0"/>
              <a:pPr/>
              <a:t>7</a:t>
            </a:fld>
            <a:endParaRPr lang="pt-BR" dirty="0"/>
          </a:p>
        </p:txBody>
      </p:sp>
    </p:spTree>
    <p:extLst>
      <p:ext uri="{BB962C8B-B14F-4D97-AF65-F5344CB8AC3E}">
        <p14:creationId xmlns:p14="http://schemas.microsoft.com/office/powerpoint/2010/main" xmlns="" val="3163926564"/>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tângulo 3"/>
          <p:cNvSpPr>
            <a:spLocks noChangeArrowheads="1"/>
          </p:cNvSpPr>
          <p:nvPr/>
        </p:nvSpPr>
        <p:spPr bwMode="auto">
          <a:xfrm>
            <a:off x="271557" y="1039728"/>
            <a:ext cx="8857108" cy="589072"/>
          </a:xfrm>
          <a:prstGeom prst="rect">
            <a:avLst/>
          </a:prstGeom>
          <a:noFill/>
          <a:ln w="9525">
            <a:noFill/>
            <a:miter lim="800000"/>
            <a:headEnd/>
            <a:tailEnd/>
          </a:ln>
        </p:spPr>
        <p:txBody>
          <a:bodyPr wrap="square">
            <a:spAutoFit/>
          </a:bodyPr>
          <a:lstStyle/>
          <a:p>
            <a:pPr marL="457200" indent="-457200" fontAlgn="base">
              <a:lnSpc>
                <a:spcPct val="150000"/>
              </a:lnSpc>
              <a:spcBef>
                <a:spcPct val="0"/>
              </a:spcBef>
              <a:spcAft>
                <a:spcPct val="0"/>
              </a:spcAft>
              <a:buFont typeface="Arial" pitchFamily="34" charset="0"/>
              <a:buChar char="•"/>
            </a:pPr>
            <a:r>
              <a:rPr kumimoji="1" lang="pt-BR" sz="2400" b="1" u="sng" dirty="0">
                <a:solidFill>
                  <a:srgbClr val="000000"/>
                </a:solidFill>
                <a:latin typeface="Calibri" pitchFamily="34" charset="0"/>
                <a:cs typeface="Arial" charset="0"/>
              </a:rPr>
              <a:t>Influência no desempenho do sistema</a:t>
            </a:r>
          </a:p>
        </p:txBody>
      </p:sp>
      <p:sp>
        <p:nvSpPr>
          <p:cNvPr id="8" name="Título 1"/>
          <p:cNvSpPr txBox="1">
            <a:spLocks/>
          </p:cNvSpPr>
          <p:nvPr/>
        </p:nvSpPr>
        <p:spPr>
          <a:xfrm>
            <a:off x="225534" y="1700808"/>
            <a:ext cx="8692931" cy="4968552"/>
          </a:xfrm>
          <a:prstGeom prst="rect">
            <a:avLst/>
          </a:prstGeom>
        </p:spPr>
        <p:txBody>
          <a:bodyPr tIns="36000" bIns="36000"/>
          <a:lstStyle/>
          <a:p>
            <a:pPr marL="800100" lvl="1" indent="-342900" algn="just" eaLnBrk="0" fontAlgn="base" hangingPunct="0">
              <a:spcBef>
                <a:spcPts val="600"/>
              </a:spcBef>
              <a:spcAft>
                <a:spcPct val="0"/>
              </a:spcAft>
              <a:buFont typeface="Wingdings" pitchFamily="2" charset="2"/>
              <a:buChar char="ü"/>
            </a:pPr>
            <a:r>
              <a:rPr kumimoji="1" lang="pt-BR" sz="2200" b="1" dirty="0" smtClean="0">
                <a:solidFill>
                  <a:srgbClr val="003366"/>
                </a:solidFill>
                <a:latin typeface="Calibri" pitchFamily="34" charset="0"/>
                <a:cs typeface="Arial" charset="0"/>
              </a:rPr>
              <a:t>Estabilidade transitória</a:t>
            </a:r>
          </a:p>
          <a:p>
            <a:pPr marL="1257300" lvl="2" indent="-342900" algn="just" eaLnBrk="0" fontAlgn="base" hangingPunct="0">
              <a:spcBef>
                <a:spcPct val="0"/>
              </a:spcBef>
              <a:spcAft>
                <a:spcPct val="0"/>
              </a:spcAft>
              <a:buFont typeface="Arial" pitchFamily="34" charset="0"/>
              <a:buChar char="•"/>
            </a:pPr>
            <a:r>
              <a:rPr kumimoji="1" lang="pt-BR" sz="2200" b="1" dirty="0" smtClean="0">
                <a:solidFill>
                  <a:srgbClr val="003366"/>
                </a:solidFill>
                <a:latin typeface="Calibri" pitchFamily="34" charset="0"/>
                <a:cs typeface="Arial" charset="0"/>
              </a:rPr>
              <a:t>O aumento da reatância série do circuito, em tese, reduz a estabilidade do sistema;</a:t>
            </a:r>
          </a:p>
          <a:p>
            <a:pPr marL="800100" lvl="1" indent="-342900" algn="just" eaLnBrk="0" fontAlgn="base" hangingPunct="0">
              <a:spcBef>
                <a:spcPts val="600"/>
              </a:spcBef>
              <a:spcAft>
                <a:spcPct val="0"/>
              </a:spcAft>
              <a:buFont typeface="Wingdings" pitchFamily="2" charset="2"/>
              <a:buChar char="ü"/>
            </a:pPr>
            <a:r>
              <a:rPr kumimoji="1" lang="pt-BR" sz="2200" b="1" dirty="0" smtClean="0">
                <a:solidFill>
                  <a:srgbClr val="003366"/>
                </a:solidFill>
                <a:latin typeface="Calibri" pitchFamily="34" charset="0"/>
                <a:cs typeface="Arial" charset="0"/>
              </a:rPr>
              <a:t>Tensão </a:t>
            </a:r>
            <a:r>
              <a:rPr kumimoji="1" lang="pt-BR" sz="2200" b="1" dirty="0">
                <a:solidFill>
                  <a:srgbClr val="003366"/>
                </a:solidFill>
                <a:latin typeface="Calibri" pitchFamily="34" charset="0"/>
                <a:cs typeface="Arial" charset="0"/>
              </a:rPr>
              <a:t>de restabelecimento transitória (TRT)</a:t>
            </a:r>
          </a:p>
          <a:p>
            <a:pPr marL="1257300" lvl="2" indent="-342900" algn="just" eaLnBrk="0" fontAlgn="base" hangingPunct="0">
              <a:spcBef>
                <a:spcPct val="0"/>
              </a:spcBef>
              <a:spcAft>
                <a:spcPct val="0"/>
              </a:spcAft>
              <a:buFont typeface="Arial" pitchFamily="34" charset="0"/>
              <a:buChar char="•"/>
            </a:pPr>
            <a:r>
              <a:rPr kumimoji="1" lang="pt-BR" sz="2200" b="1" dirty="0">
                <a:solidFill>
                  <a:srgbClr val="003366"/>
                </a:solidFill>
                <a:latin typeface="Calibri" pitchFamily="34" charset="0"/>
                <a:cs typeface="Arial" charset="0"/>
              </a:rPr>
              <a:t>Limitadores do tipo indutivo podem ocasionar severas </a:t>
            </a:r>
            <a:r>
              <a:rPr kumimoji="1" lang="pt-BR" sz="2200" b="1" dirty="0" smtClean="0">
                <a:solidFill>
                  <a:srgbClr val="003366"/>
                </a:solidFill>
                <a:latin typeface="Calibri" pitchFamily="34" charset="0"/>
                <a:cs typeface="Arial" charset="0"/>
              </a:rPr>
              <a:t>TRTs;</a:t>
            </a:r>
            <a:endParaRPr kumimoji="1" lang="pt-BR" sz="2200" b="1" dirty="0">
              <a:solidFill>
                <a:srgbClr val="003366"/>
              </a:solidFill>
              <a:latin typeface="Calibri" pitchFamily="34" charset="0"/>
              <a:cs typeface="Arial" charset="0"/>
            </a:endParaRPr>
          </a:p>
          <a:p>
            <a:pPr marL="800100" lvl="1" indent="-342900" algn="just" eaLnBrk="0" fontAlgn="base" hangingPunct="0">
              <a:spcBef>
                <a:spcPts val="600"/>
              </a:spcBef>
              <a:spcAft>
                <a:spcPct val="0"/>
              </a:spcAft>
              <a:buFont typeface="Wingdings" pitchFamily="2" charset="2"/>
              <a:buChar char="ü"/>
            </a:pPr>
            <a:r>
              <a:rPr kumimoji="1" lang="pt-BR" sz="2200" b="1" dirty="0" err="1" smtClean="0">
                <a:solidFill>
                  <a:srgbClr val="003366"/>
                </a:solidFill>
                <a:latin typeface="Calibri" pitchFamily="34" charset="0"/>
                <a:cs typeface="Arial" charset="0"/>
              </a:rPr>
              <a:t>Ferrorressonância</a:t>
            </a:r>
            <a:endParaRPr kumimoji="1" lang="pt-BR" sz="2200" b="1" dirty="0">
              <a:solidFill>
                <a:srgbClr val="003366"/>
              </a:solidFill>
              <a:latin typeface="Calibri" pitchFamily="34" charset="0"/>
              <a:cs typeface="Arial" charset="0"/>
            </a:endParaRPr>
          </a:p>
          <a:p>
            <a:pPr marL="1257300" lvl="2" indent="-342900" algn="just" eaLnBrk="0" fontAlgn="base" hangingPunct="0">
              <a:spcBef>
                <a:spcPct val="0"/>
              </a:spcBef>
              <a:spcAft>
                <a:spcPct val="0"/>
              </a:spcAft>
              <a:buFont typeface="Arial" pitchFamily="34" charset="0"/>
              <a:buChar char="•"/>
            </a:pPr>
            <a:r>
              <a:rPr kumimoji="1" lang="pt-BR" sz="2200" b="1" dirty="0" smtClean="0">
                <a:solidFill>
                  <a:srgbClr val="003366"/>
                </a:solidFill>
                <a:latin typeface="Calibri" pitchFamily="34" charset="0"/>
                <a:cs typeface="Arial" charset="0"/>
              </a:rPr>
              <a:t>Reator de núcleo saturável: indutâncias não lineares em série com a capacitâncias da rede;</a:t>
            </a:r>
          </a:p>
          <a:p>
            <a:pPr marL="800100" lvl="1" indent="-342900" algn="just" eaLnBrk="0" fontAlgn="base" hangingPunct="0">
              <a:spcBef>
                <a:spcPts val="600"/>
              </a:spcBef>
              <a:spcAft>
                <a:spcPct val="0"/>
              </a:spcAft>
              <a:buFont typeface="Wingdings" pitchFamily="2" charset="2"/>
              <a:buChar char="ü"/>
            </a:pPr>
            <a:r>
              <a:rPr kumimoji="1" lang="pt-BR" sz="2200" b="1" dirty="0" smtClean="0">
                <a:solidFill>
                  <a:srgbClr val="003366"/>
                </a:solidFill>
                <a:latin typeface="Calibri" pitchFamily="34" charset="0"/>
                <a:cs typeface="Arial" charset="0"/>
              </a:rPr>
              <a:t>Qualidade </a:t>
            </a:r>
            <a:r>
              <a:rPr kumimoji="1" lang="pt-BR" sz="2200" b="1" dirty="0">
                <a:solidFill>
                  <a:srgbClr val="003366"/>
                </a:solidFill>
                <a:latin typeface="Calibri" pitchFamily="34" charset="0"/>
                <a:cs typeface="Arial" charset="0"/>
              </a:rPr>
              <a:t>de </a:t>
            </a:r>
            <a:r>
              <a:rPr kumimoji="1" lang="pt-BR" sz="2200" b="1" dirty="0" smtClean="0">
                <a:solidFill>
                  <a:srgbClr val="003366"/>
                </a:solidFill>
                <a:latin typeface="Calibri" pitchFamily="34" charset="0"/>
                <a:cs typeface="Arial" charset="0"/>
              </a:rPr>
              <a:t>Energia</a:t>
            </a:r>
          </a:p>
          <a:p>
            <a:pPr marL="1257300" lvl="2" indent="-342900" algn="just" eaLnBrk="0" fontAlgn="base" hangingPunct="0">
              <a:spcAft>
                <a:spcPct val="0"/>
              </a:spcAft>
              <a:buFont typeface="Arial" pitchFamily="34" charset="0"/>
              <a:buChar char="•"/>
            </a:pPr>
            <a:r>
              <a:rPr kumimoji="1" lang="pt-BR" sz="2200" b="1" dirty="0" smtClean="0">
                <a:solidFill>
                  <a:srgbClr val="003366"/>
                </a:solidFill>
                <a:latin typeface="Calibri" pitchFamily="34" charset="0"/>
                <a:cs typeface="Arial" charset="0"/>
              </a:rPr>
              <a:t>Distorção harmônica e variação de tensão de curta duração;</a:t>
            </a:r>
            <a:endParaRPr kumimoji="1" lang="pt-BR" sz="2200" b="1" dirty="0">
              <a:solidFill>
                <a:srgbClr val="003366"/>
              </a:solidFill>
              <a:latin typeface="Calibri" pitchFamily="34" charset="0"/>
              <a:cs typeface="Arial" charset="0"/>
            </a:endParaRPr>
          </a:p>
        </p:txBody>
      </p:sp>
      <p:sp>
        <p:nvSpPr>
          <p:cNvPr id="2" name="Espaço Reservado para Número de Slide 1"/>
          <p:cNvSpPr>
            <a:spLocks noGrp="1"/>
          </p:cNvSpPr>
          <p:nvPr>
            <p:ph type="sldNum" sz="quarter" idx="12"/>
          </p:nvPr>
        </p:nvSpPr>
        <p:spPr/>
        <p:txBody>
          <a:bodyPr/>
          <a:lstStyle/>
          <a:p>
            <a:fld id="{28CA9150-1CFA-4DA1-92CF-404032966A6D}" type="slidenum">
              <a:rPr lang="pt-BR" smtClean="0"/>
              <a:pPr/>
              <a:t>8</a:t>
            </a:fld>
            <a:endParaRPr lang="pt-BR" dirty="0"/>
          </a:p>
        </p:txBody>
      </p:sp>
    </p:spTree>
    <p:extLst>
      <p:ext uri="{BB962C8B-B14F-4D97-AF65-F5344CB8AC3E}">
        <p14:creationId xmlns:p14="http://schemas.microsoft.com/office/powerpoint/2010/main" xmlns="" val="3342895329"/>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tângulo 3"/>
          <p:cNvSpPr>
            <a:spLocks noChangeArrowheads="1"/>
          </p:cNvSpPr>
          <p:nvPr/>
        </p:nvSpPr>
        <p:spPr bwMode="auto">
          <a:xfrm>
            <a:off x="210901" y="1188605"/>
            <a:ext cx="8353425" cy="523220"/>
          </a:xfrm>
          <a:prstGeom prst="rect">
            <a:avLst/>
          </a:prstGeom>
          <a:noFill/>
          <a:ln w="9525">
            <a:noFill/>
            <a:miter lim="800000"/>
            <a:headEnd/>
            <a:tailEnd/>
          </a:ln>
        </p:spPr>
        <p:txBody>
          <a:bodyPr>
            <a:spAutoFit/>
          </a:bodyPr>
          <a:lstStyle/>
          <a:p>
            <a:pPr fontAlgn="base">
              <a:spcBef>
                <a:spcPct val="0"/>
              </a:spcBef>
              <a:spcAft>
                <a:spcPct val="0"/>
              </a:spcAft>
            </a:pPr>
            <a:r>
              <a:rPr kumimoji="1" lang="pt-BR" sz="2800" b="1" u="sng" dirty="0" smtClean="0">
                <a:solidFill>
                  <a:srgbClr val="000000"/>
                </a:solidFill>
                <a:latin typeface="Calibri" pitchFamily="34" charset="0"/>
                <a:cs typeface="Arial" charset="0"/>
              </a:rPr>
              <a:t>Proposta de Requisitos</a:t>
            </a:r>
            <a:endParaRPr kumimoji="1" lang="pt-BR" sz="2800" b="1" u="sng" dirty="0">
              <a:solidFill>
                <a:srgbClr val="000000"/>
              </a:solidFill>
              <a:latin typeface="Calibri" pitchFamily="34" charset="0"/>
              <a:cs typeface="Arial" charset="0"/>
            </a:endParaRPr>
          </a:p>
        </p:txBody>
      </p:sp>
      <p:sp>
        <p:nvSpPr>
          <p:cNvPr id="25603" name="Retângulo 6"/>
          <p:cNvSpPr>
            <a:spLocks noChangeArrowheads="1"/>
          </p:cNvSpPr>
          <p:nvPr/>
        </p:nvSpPr>
        <p:spPr bwMode="auto">
          <a:xfrm>
            <a:off x="210901" y="1691832"/>
            <a:ext cx="8753587" cy="5139869"/>
          </a:xfrm>
          <a:prstGeom prst="rect">
            <a:avLst/>
          </a:prstGeom>
          <a:noFill/>
          <a:ln w="9525">
            <a:noFill/>
            <a:miter lim="800000"/>
            <a:headEnd/>
            <a:tailEnd/>
          </a:ln>
        </p:spPr>
        <p:txBody>
          <a:bodyPr wrap="square">
            <a:spAutoFit/>
          </a:bodyPr>
          <a:lstStyle/>
          <a:p>
            <a:pPr algn="just" fontAlgn="base">
              <a:spcBef>
                <a:spcPts val="1200"/>
              </a:spcBef>
              <a:spcAft>
                <a:spcPct val="0"/>
              </a:spcAft>
            </a:pPr>
            <a:r>
              <a:rPr kumimoji="1" lang="pt-BR" sz="2400" b="1" dirty="0">
                <a:solidFill>
                  <a:srgbClr val="003366"/>
                </a:solidFill>
                <a:latin typeface="Calibri" pitchFamily="34" charset="0"/>
                <a:cs typeface="Arial" charset="0"/>
              </a:rPr>
              <a:t>Operação normal:</a:t>
            </a:r>
          </a:p>
          <a:p>
            <a:pPr marL="342900" indent="-342900" algn="just" fontAlgn="base">
              <a:spcBef>
                <a:spcPct val="0"/>
              </a:spcBef>
              <a:spcAft>
                <a:spcPct val="0"/>
              </a:spcAft>
              <a:buFont typeface="Wingdings" pitchFamily="2" charset="2"/>
              <a:buChar char="ü"/>
            </a:pPr>
            <a:r>
              <a:rPr kumimoji="1" lang="pt-BR" sz="2200" b="1" dirty="0">
                <a:solidFill>
                  <a:srgbClr val="003366"/>
                </a:solidFill>
                <a:latin typeface="Calibri" pitchFamily="34" charset="0"/>
                <a:cs typeface="Arial" charset="0"/>
              </a:rPr>
              <a:t>Máxima impedância permitida em </a:t>
            </a:r>
            <a:r>
              <a:rPr kumimoji="1" lang="pt-BR" sz="2200" b="1" dirty="0" smtClean="0">
                <a:solidFill>
                  <a:srgbClr val="003366"/>
                </a:solidFill>
                <a:latin typeface="Calibri" pitchFamily="34" charset="0"/>
                <a:cs typeface="Arial" charset="0"/>
              </a:rPr>
              <a:t>regime;</a:t>
            </a:r>
            <a:endParaRPr kumimoji="1" lang="pt-BR" sz="2200" b="1" dirty="0">
              <a:solidFill>
                <a:srgbClr val="003366"/>
              </a:solidFill>
              <a:latin typeface="Calibri" pitchFamily="34" charset="0"/>
              <a:cs typeface="Arial" charset="0"/>
            </a:endParaRPr>
          </a:p>
          <a:p>
            <a:pPr marL="342900" indent="-342900" algn="just" fontAlgn="base">
              <a:spcBef>
                <a:spcPct val="0"/>
              </a:spcBef>
              <a:spcAft>
                <a:spcPct val="0"/>
              </a:spcAft>
              <a:buFont typeface="Wingdings" pitchFamily="2" charset="2"/>
              <a:buChar char="ü"/>
            </a:pPr>
            <a:r>
              <a:rPr kumimoji="1" lang="pt-BR" sz="2200" b="1" dirty="0">
                <a:solidFill>
                  <a:srgbClr val="003366"/>
                </a:solidFill>
                <a:latin typeface="Calibri" pitchFamily="34" charset="0"/>
                <a:cs typeface="Arial" charset="0"/>
              </a:rPr>
              <a:t>Valor máximo de perdas </a:t>
            </a:r>
            <a:r>
              <a:rPr kumimoji="1" lang="pt-BR" sz="2200" b="1" dirty="0" smtClean="0">
                <a:solidFill>
                  <a:srgbClr val="003366"/>
                </a:solidFill>
                <a:latin typeface="Calibri" pitchFamily="34" charset="0"/>
                <a:cs typeface="Arial" charset="0"/>
              </a:rPr>
              <a:t>em regime;</a:t>
            </a:r>
          </a:p>
          <a:p>
            <a:pPr marL="342900" indent="-342900" algn="just" fontAlgn="base">
              <a:spcBef>
                <a:spcPct val="0"/>
              </a:spcBef>
              <a:spcAft>
                <a:spcPct val="0"/>
              </a:spcAft>
              <a:buFont typeface="Wingdings" pitchFamily="2" charset="2"/>
              <a:buChar char="ü"/>
            </a:pPr>
            <a:r>
              <a:rPr kumimoji="1" lang="pt-BR" sz="2200" b="1" dirty="0" smtClean="0">
                <a:solidFill>
                  <a:srgbClr val="003366"/>
                </a:solidFill>
                <a:latin typeface="Calibri" pitchFamily="34" charset="0"/>
                <a:cs typeface="Arial" charset="0"/>
              </a:rPr>
              <a:t>Máxima </a:t>
            </a:r>
            <a:r>
              <a:rPr kumimoji="1" lang="pt-BR" sz="2200" b="1" dirty="0">
                <a:solidFill>
                  <a:srgbClr val="003366"/>
                </a:solidFill>
                <a:latin typeface="Calibri" pitchFamily="34" charset="0"/>
                <a:cs typeface="Arial" charset="0"/>
              </a:rPr>
              <a:t>queda de tensão </a:t>
            </a:r>
            <a:r>
              <a:rPr kumimoji="1" lang="pt-BR" sz="2200" b="1" dirty="0" smtClean="0">
                <a:solidFill>
                  <a:srgbClr val="003366"/>
                </a:solidFill>
                <a:latin typeface="Calibri" pitchFamily="34" charset="0"/>
                <a:cs typeface="Arial" charset="0"/>
              </a:rPr>
              <a:t>à corrente nominal;</a:t>
            </a:r>
            <a:endParaRPr kumimoji="1" lang="pt-BR" sz="2200" b="1" dirty="0">
              <a:solidFill>
                <a:srgbClr val="003366"/>
              </a:solidFill>
              <a:latin typeface="Calibri" pitchFamily="34" charset="0"/>
              <a:cs typeface="Arial" charset="0"/>
            </a:endParaRPr>
          </a:p>
          <a:p>
            <a:pPr algn="just" fontAlgn="base">
              <a:spcBef>
                <a:spcPts val="1200"/>
              </a:spcBef>
              <a:spcAft>
                <a:spcPct val="0"/>
              </a:spcAft>
            </a:pPr>
            <a:r>
              <a:rPr kumimoji="1" lang="pt-BR" sz="2400" b="1" dirty="0" smtClean="0">
                <a:solidFill>
                  <a:srgbClr val="003366"/>
                </a:solidFill>
                <a:latin typeface="Calibri" pitchFamily="34" charset="0"/>
                <a:cs typeface="Arial" charset="0"/>
              </a:rPr>
              <a:t>Condição </a:t>
            </a:r>
            <a:r>
              <a:rPr kumimoji="1" lang="pt-BR" sz="2400" b="1" dirty="0">
                <a:solidFill>
                  <a:srgbClr val="003366"/>
                </a:solidFill>
                <a:latin typeface="Calibri" pitchFamily="34" charset="0"/>
                <a:cs typeface="Arial" charset="0"/>
              </a:rPr>
              <a:t>de curto-circuito</a:t>
            </a:r>
            <a:r>
              <a:rPr kumimoji="1" lang="pt-BR" sz="2400" b="1" dirty="0" smtClean="0">
                <a:solidFill>
                  <a:srgbClr val="003366"/>
                </a:solidFill>
                <a:latin typeface="Calibri" pitchFamily="34" charset="0"/>
                <a:cs typeface="Arial" charset="0"/>
              </a:rPr>
              <a:t>:</a:t>
            </a:r>
          </a:p>
          <a:p>
            <a:pPr marL="539750" lvl="1" indent="-342900" algn="just" fontAlgn="base">
              <a:spcAft>
                <a:spcPct val="0"/>
              </a:spcAft>
              <a:buFont typeface="Wingdings" pitchFamily="2" charset="2"/>
              <a:buChar char="ü"/>
            </a:pPr>
            <a:r>
              <a:rPr kumimoji="1" lang="pt-BR" sz="2200" b="1" dirty="0" smtClean="0">
                <a:solidFill>
                  <a:srgbClr val="003366"/>
                </a:solidFill>
                <a:latin typeface="Calibri" pitchFamily="34" charset="0"/>
                <a:cs typeface="Arial" charset="0"/>
              </a:rPr>
              <a:t>Valores presumidos:</a:t>
            </a:r>
            <a:endParaRPr kumimoji="1" lang="pt-BR" sz="2200" b="1" dirty="0">
              <a:solidFill>
                <a:srgbClr val="003366"/>
              </a:solidFill>
              <a:latin typeface="Calibri" pitchFamily="34" charset="0"/>
              <a:cs typeface="Arial" charset="0"/>
            </a:endParaRPr>
          </a:p>
          <a:p>
            <a:pPr marL="808038" lvl="1" indent="-342900" algn="just" fontAlgn="base">
              <a:spcBef>
                <a:spcPct val="0"/>
              </a:spcBef>
              <a:spcAft>
                <a:spcPct val="0"/>
              </a:spcAft>
              <a:buFont typeface="Arial" pitchFamily="34" charset="0"/>
              <a:buChar char="•"/>
            </a:pPr>
            <a:r>
              <a:rPr kumimoji="1" lang="pt-BR" sz="2200" b="1" dirty="0">
                <a:solidFill>
                  <a:srgbClr val="003366"/>
                </a:solidFill>
                <a:latin typeface="Calibri" pitchFamily="34" charset="0"/>
                <a:cs typeface="Arial" charset="0"/>
              </a:rPr>
              <a:t>Nível máximo da corrente presumida de curto-circuito: valor da corrente de defeito passante pelo circuito onde o DLCC será instalado, caso não haja </a:t>
            </a:r>
            <a:r>
              <a:rPr kumimoji="1" lang="pt-BR" sz="2200" b="1" dirty="0" smtClean="0">
                <a:solidFill>
                  <a:srgbClr val="003366"/>
                </a:solidFill>
                <a:latin typeface="Calibri" pitchFamily="34" charset="0"/>
                <a:cs typeface="Arial" charset="0"/>
              </a:rPr>
              <a:t>limitação;</a:t>
            </a:r>
            <a:endParaRPr kumimoji="1" lang="pt-BR" sz="2200" b="1" dirty="0">
              <a:solidFill>
                <a:srgbClr val="003366"/>
              </a:solidFill>
              <a:latin typeface="Calibri" pitchFamily="34" charset="0"/>
              <a:cs typeface="Arial" charset="0"/>
            </a:endParaRPr>
          </a:p>
          <a:p>
            <a:pPr marL="808038" lvl="1" indent="-342900" algn="just" fontAlgn="base">
              <a:spcBef>
                <a:spcPct val="0"/>
              </a:spcBef>
              <a:spcAft>
                <a:spcPct val="0"/>
              </a:spcAft>
              <a:buFont typeface="Arial" pitchFamily="34" charset="0"/>
              <a:buChar char="•"/>
            </a:pPr>
            <a:r>
              <a:rPr kumimoji="1" lang="pt-BR" sz="2200" b="1" dirty="0">
                <a:solidFill>
                  <a:srgbClr val="003366"/>
                </a:solidFill>
                <a:latin typeface="Calibri" pitchFamily="34" charset="0"/>
                <a:cs typeface="Arial" charset="0"/>
              </a:rPr>
              <a:t>Valor de crista da corrente </a:t>
            </a:r>
            <a:r>
              <a:rPr kumimoji="1" lang="pt-BR" sz="2200" b="1" dirty="0" smtClean="0">
                <a:solidFill>
                  <a:srgbClr val="003366"/>
                </a:solidFill>
                <a:latin typeface="Calibri" pitchFamily="34" charset="0"/>
                <a:cs typeface="Arial" charset="0"/>
              </a:rPr>
              <a:t>presumida;</a:t>
            </a:r>
          </a:p>
          <a:p>
            <a:pPr marL="808038" lvl="1" indent="-342900" algn="just" fontAlgn="base">
              <a:spcBef>
                <a:spcPct val="0"/>
              </a:spcBef>
              <a:spcAft>
                <a:spcPct val="0"/>
              </a:spcAft>
              <a:buFont typeface="Arial" pitchFamily="34" charset="0"/>
              <a:buChar char="•"/>
            </a:pPr>
            <a:r>
              <a:rPr kumimoji="1" lang="pt-BR" sz="2200" b="1" dirty="0" smtClean="0">
                <a:solidFill>
                  <a:srgbClr val="003366"/>
                </a:solidFill>
                <a:latin typeface="Calibri" pitchFamily="34" charset="0"/>
                <a:cs typeface="Arial" charset="0"/>
              </a:rPr>
              <a:t>Constante </a:t>
            </a:r>
            <a:r>
              <a:rPr kumimoji="1" lang="pt-BR" sz="2200" b="1" dirty="0">
                <a:solidFill>
                  <a:srgbClr val="003366"/>
                </a:solidFill>
                <a:latin typeface="Calibri" pitchFamily="34" charset="0"/>
                <a:cs typeface="Arial" charset="0"/>
              </a:rPr>
              <a:t>de tempo da rede na barra sob </a:t>
            </a:r>
            <a:r>
              <a:rPr kumimoji="1" lang="pt-BR" sz="2200" b="1" dirty="0" smtClean="0">
                <a:solidFill>
                  <a:srgbClr val="003366"/>
                </a:solidFill>
                <a:latin typeface="Calibri" pitchFamily="34" charset="0"/>
                <a:cs typeface="Arial" charset="0"/>
              </a:rPr>
              <a:t>análise;</a:t>
            </a:r>
            <a:endParaRPr kumimoji="1" lang="pt-BR" sz="2200" b="1" dirty="0">
              <a:solidFill>
                <a:srgbClr val="003366"/>
              </a:solidFill>
              <a:latin typeface="Calibri" pitchFamily="34" charset="0"/>
              <a:cs typeface="Arial" charset="0"/>
            </a:endParaRPr>
          </a:p>
          <a:p>
            <a:pPr marL="539750" lvl="1" indent="-342900" algn="just" fontAlgn="base">
              <a:spcBef>
                <a:spcPct val="0"/>
              </a:spcBef>
              <a:spcAft>
                <a:spcPct val="0"/>
              </a:spcAft>
              <a:buFont typeface="Wingdings" pitchFamily="2" charset="2"/>
              <a:buChar char="ü"/>
            </a:pPr>
            <a:r>
              <a:rPr kumimoji="1" lang="pt-BR" sz="2200" b="1" dirty="0" smtClean="0">
                <a:solidFill>
                  <a:srgbClr val="003366"/>
                </a:solidFill>
                <a:latin typeface="Calibri" pitchFamily="34" charset="0"/>
                <a:cs typeface="Arial" charset="0"/>
              </a:rPr>
              <a:t>Valores obtidos pela limitação de CC:</a:t>
            </a:r>
            <a:endParaRPr kumimoji="1" lang="pt-BR" sz="2200" b="1" dirty="0">
              <a:solidFill>
                <a:srgbClr val="003366"/>
              </a:solidFill>
              <a:latin typeface="Calibri" pitchFamily="34" charset="0"/>
              <a:cs typeface="Arial" charset="0"/>
            </a:endParaRPr>
          </a:p>
          <a:p>
            <a:pPr marL="808038" lvl="1" indent="-342900" algn="just" fontAlgn="base">
              <a:spcBef>
                <a:spcPct val="0"/>
              </a:spcBef>
              <a:spcAft>
                <a:spcPct val="0"/>
              </a:spcAft>
              <a:buFont typeface="Arial" pitchFamily="34" charset="0"/>
              <a:buChar char="•"/>
            </a:pPr>
            <a:r>
              <a:rPr kumimoji="1" lang="pt-BR" sz="2200" b="1" dirty="0" smtClean="0">
                <a:solidFill>
                  <a:srgbClr val="003366"/>
                </a:solidFill>
                <a:latin typeface="Calibri" pitchFamily="34" charset="0"/>
                <a:cs typeface="Arial" charset="0"/>
              </a:rPr>
              <a:t>Amplitude </a:t>
            </a:r>
            <a:r>
              <a:rPr kumimoji="1" lang="pt-BR" sz="2200" b="1" dirty="0">
                <a:solidFill>
                  <a:srgbClr val="003366"/>
                </a:solidFill>
                <a:latin typeface="Calibri" pitchFamily="34" charset="0"/>
                <a:cs typeface="Arial" charset="0"/>
              </a:rPr>
              <a:t>máxima da corrente de curto-circuito </a:t>
            </a:r>
            <a:r>
              <a:rPr kumimoji="1" lang="pt-BR" sz="2200" b="1" dirty="0" smtClean="0">
                <a:solidFill>
                  <a:srgbClr val="003366"/>
                </a:solidFill>
                <a:latin typeface="Calibri" pitchFamily="34" charset="0"/>
                <a:cs typeface="Arial" charset="0"/>
              </a:rPr>
              <a:t>simétrica;</a:t>
            </a:r>
            <a:endParaRPr kumimoji="1" lang="pt-BR" sz="2200" b="1" dirty="0">
              <a:solidFill>
                <a:srgbClr val="003366"/>
              </a:solidFill>
              <a:latin typeface="Calibri" pitchFamily="34" charset="0"/>
              <a:cs typeface="Arial" charset="0"/>
            </a:endParaRPr>
          </a:p>
          <a:p>
            <a:pPr marL="808038" lvl="1" indent="-342900" algn="just" fontAlgn="base">
              <a:spcBef>
                <a:spcPct val="0"/>
              </a:spcBef>
              <a:spcAft>
                <a:spcPct val="0"/>
              </a:spcAft>
              <a:buFont typeface="Arial" pitchFamily="34" charset="0"/>
              <a:buChar char="•"/>
            </a:pPr>
            <a:r>
              <a:rPr kumimoji="1" lang="pt-BR" sz="2200" b="1" dirty="0">
                <a:solidFill>
                  <a:srgbClr val="003366"/>
                </a:solidFill>
                <a:latin typeface="Calibri" pitchFamily="34" charset="0"/>
                <a:cs typeface="Arial" charset="0"/>
              </a:rPr>
              <a:t>Valor de crista máximo da corrente de </a:t>
            </a:r>
            <a:r>
              <a:rPr kumimoji="1" lang="pt-BR" sz="2200" b="1" dirty="0" smtClean="0">
                <a:solidFill>
                  <a:srgbClr val="003366"/>
                </a:solidFill>
                <a:latin typeface="Calibri" pitchFamily="34" charset="0"/>
                <a:cs typeface="Arial" charset="0"/>
              </a:rPr>
              <a:t>defeito;</a:t>
            </a:r>
            <a:endParaRPr kumimoji="1" lang="pt-BR" sz="2200" b="1" dirty="0">
              <a:solidFill>
                <a:srgbClr val="003366"/>
              </a:solidFill>
              <a:latin typeface="Calibri" pitchFamily="34" charset="0"/>
              <a:cs typeface="Arial" charset="0"/>
            </a:endParaRPr>
          </a:p>
        </p:txBody>
      </p:sp>
      <p:sp>
        <p:nvSpPr>
          <p:cNvPr id="2" name="Espaço Reservado para Número de Slide 1"/>
          <p:cNvSpPr>
            <a:spLocks noGrp="1"/>
          </p:cNvSpPr>
          <p:nvPr>
            <p:ph type="sldNum" sz="quarter" idx="12"/>
          </p:nvPr>
        </p:nvSpPr>
        <p:spPr/>
        <p:txBody>
          <a:bodyPr/>
          <a:lstStyle/>
          <a:p>
            <a:fld id="{28CA9150-1CFA-4DA1-92CF-404032966A6D}" type="slidenum">
              <a:rPr lang="pt-BR" smtClean="0"/>
              <a:pPr/>
              <a:t>9</a:t>
            </a:fld>
            <a:endParaRPr lang="pt-BR" dirty="0"/>
          </a:p>
        </p:txBody>
      </p:sp>
    </p:spTree>
    <p:extLst>
      <p:ext uri="{BB962C8B-B14F-4D97-AF65-F5344CB8AC3E}">
        <p14:creationId xmlns:p14="http://schemas.microsoft.com/office/powerpoint/2010/main" xmlns="" val="1836982542"/>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367</TotalTime>
  <Words>1283</Words>
  <Application>Microsoft Office PowerPoint</Application>
  <PresentationFormat>Apresentação na tela (4:3)</PresentationFormat>
  <Paragraphs>162</Paragraphs>
  <Slides>16</Slides>
  <Notes>15</Notes>
  <HiddenSlides>0</HiddenSlides>
  <MMClips>0</MMClips>
  <ScaleCrop>false</ScaleCrop>
  <HeadingPairs>
    <vt:vector size="4" baseType="variant">
      <vt:variant>
        <vt:lpstr>Tema</vt:lpstr>
      </vt:variant>
      <vt:variant>
        <vt:i4>1</vt:i4>
      </vt:variant>
      <vt:variant>
        <vt:lpstr>Títulos de slides</vt:lpstr>
      </vt:variant>
      <vt:variant>
        <vt:i4>16</vt:i4>
      </vt:variant>
    </vt:vector>
  </HeadingPairs>
  <TitlesOfParts>
    <vt:vector size="17" baseType="lpstr">
      <vt:lpstr>Tema do Office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Company>ONS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Marianna</dc:creator>
  <cp:lastModifiedBy>Locatécnica</cp:lastModifiedBy>
  <cp:revision>26</cp:revision>
  <dcterms:created xsi:type="dcterms:W3CDTF">2013-10-10T13:03:12Z</dcterms:created>
  <dcterms:modified xsi:type="dcterms:W3CDTF">2013-10-14T15:21:04Z</dcterms:modified>
</cp:coreProperties>
</file>