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6" r:id="rId2"/>
    <p:sldId id="268" r:id="rId3"/>
    <p:sldId id="269" r:id="rId4"/>
    <p:sldId id="262" r:id="rId5"/>
    <p:sldId id="270" r:id="rId6"/>
    <p:sldId id="271" r:id="rId7"/>
    <p:sldId id="272" r:id="rId8"/>
    <p:sldId id="273" r:id="rId9"/>
    <p:sldId id="260" r:id="rId10"/>
    <p:sldId id="274" r:id="rId11"/>
    <p:sldId id="275" r:id="rId12"/>
    <p:sldId id="286" r:id="rId13"/>
    <p:sldId id="276" r:id="rId14"/>
    <p:sldId id="297" r:id="rId15"/>
    <p:sldId id="277" r:id="rId16"/>
    <p:sldId id="296" r:id="rId17"/>
    <p:sldId id="261" r:id="rId18"/>
    <p:sldId id="279" r:id="rId19"/>
    <p:sldId id="290" r:id="rId20"/>
    <p:sldId id="292" r:id="rId21"/>
    <p:sldId id="293" r:id="rId22"/>
    <p:sldId id="295" r:id="rId23"/>
    <p:sldId id="264" r:id="rId24"/>
    <p:sldId id="266" r:id="rId25"/>
    <p:sldId id="265" r:id="rId26"/>
    <p:sldId id="280" r:id="rId27"/>
    <p:sldId id="267" r:id="rId28"/>
    <p:sldId id="281" r:id="rId29"/>
  </p:sldIdLst>
  <p:sldSz cx="9144000" cy="6858000" type="screen4x3"/>
  <p:notesSz cx="6867525" cy="99949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 autoAdjust="0"/>
    <p:restoredTop sz="94660" autoAdjust="0"/>
  </p:normalViewPr>
  <p:slideViewPr>
    <p:cSldViewPr>
      <p:cViewPr>
        <p:scale>
          <a:sx n="60" d="100"/>
          <a:sy n="60" d="100"/>
        </p:scale>
        <p:origin x="-1080" y="-3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464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6563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9375" y="0"/>
            <a:ext cx="2976563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B0EFD7-571A-43E0-9FDE-EE57A513E2A1}" type="datetimeFigureOut">
              <a:rPr lang="pt-BR" smtClean="0"/>
              <a:pPr/>
              <a:t>16/10/2013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935038" y="749300"/>
            <a:ext cx="4997450" cy="3748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7388" y="4748213"/>
            <a:ext cx="5492750" cy="44973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9493250"/>
            <a:ext cx="2976563" cy="500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9375" y="9493250"/>
            <a:ext cx="2976563" cy="500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C0A70C-65BE-4222-BD36-8787391CF598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3317552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C0A70C-65BE-4222-BD36-8787391CF598}" type="slidenum">
              <a:rPr lang="pt-BR" smtClean="0"/>
              <a:pPr/>
              <a:t>1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40473847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C0A70C-65BE-4222-BD36-8787391CF598}" type="slidenum">
              <a:rPr lang="pt-BR" smtClean="0"/>
              <a:pPr/>
              <a:t>4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40473847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C0A70C-65BE-4222-BD36-8787391CF598}" type="slidenum">
              <a:rPr lang="pt-BR" smtClean="0"/>
              <a:pPr/>
              <a:t>9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40473847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C0A70C-65BE-4222-BD36-8787391CF598}" type="slidenum">
              <a:rPr lang="pt-BR" smtClean="0"/>
              <a:pPr/>
              <a:t>14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40473847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C0A70C-65BE-4222-BD36-8787391CF598}" type="slidenum">
              <a:rPr lang="pt-BR" smtClean="0"/>
              <a:pPr/>
              <a:t>17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40473847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C0A70C-65BE-4222-BD36-8787391CF598}" type="slidenum">
              <a:rPr lang="pt-BR" smtClean="0"/>
              <a:pPr/>
              <a:t>23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40473847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C0A70C-65BE-4222-BD36-8787391CF598}" type="slidenum">
              <a:rPr lang="pt-BR" smtClean="0"/>
              <a:pPr/>
              <a:t>24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40473847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C0A70C-65BE-4222-BD36-8787391CF598}" type="slidenum">
              <a:rPr lang="pt-BR" smtClean="0"/>
              <a:pPr/>
              <a:t>25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404738477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C0A70C-65BE-4222-BD36-8787391CF598}" type="slidenum">
              <a:rPr lang="pt-BR" smtClean="0"/>
              <a:pPr/>
              <a:t>27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40473847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FDCE0-0BA7-439B-A3B2-CBE2B1A96AA7}" type="datetimeFigureOut">
              <a:rPr lang="pt-BR" smtClean="0"/>
              <a:pPr/>
              <a:t>16/10/2013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BCA63-36AD-41A1-8928-727F5B9E9EC6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31402026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FDCE0-0BA7-439B-A3B2-CBE2B1A96AA7}" type="datetimeFigureOut">
              <a:rPr lang="pt-BR" smtClean="0"/>
              <a:pPr/>
              <a:t>16/10/2013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BCA63-36AD-41A1-8928-727F5B9E9EC6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16651499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FDCE0-0BA7-439B-A3B2-CBE2B1A96AA7}" type="datetimeFigureOut">
              <a:rPr lang="pt-BR" smtClean="0"/>
              <a:pPr/>
              <a:t>16/10/2013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BCA63-36AD-41A1-8928-727F5B9E9EC6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1171978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FDCE0-0BA7-439B-A3B2-CBE2B1A96AA7}" type="datetimeFigureOut">
              <a:rPr lang="pt-BR" smtClean="0"/>
              <a:pPr/>
              <a:t>16/10/2013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BCA63-36AD-41A1-8928-727F5B9E9EC6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313252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FDCE0-0BA7-439B-A3B2-CBE2B1A96AA7}" type="datetimeFigureOut">
              <a:rPr lang="pt-BR" smtClean="0"/>
              <a:pPr/>
              <a:t>16/10/2013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BCA63-36AD-41A1-8928-727F5B9E9EC6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552174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FDCE0-0BA7-439B-A3B2-CBE2B1A96AA7}" type="datetimeFigureOut">
              <a:rPr lang="pt-BR" smtClean="0"/>
              <a:pPr/>
              <a:t>16/10/2013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BCA63-36AD-41A1-8928-727F5B9E9EC6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23126552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FDCE0-0BA7-439B-A3B2-CBE2B1A96AA7}" type="datetimeFigureOut">
              <a:rPr lang="pt-BR" smtClean="0"/>
              <a:pPr/>
              <a:t>16/10/2013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BCA63-36AD-41A1-8928-727F5B9E9EC6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1991467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FDCE0-0BA7-439B-A3B2-CBE2B1A96AA7}" type="datetimeFigureOut">
              <a:rPr lang="pt-BR" smtClean="0"/>
              <a:pPr/>
              <a:t>16/10/2013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BCA63-36AD-41A1-8928-727F5B9E9EC6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15440847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FDCE0-0BA7-439B-A3B2-CBE2B1A96AA7}" type="datetimeFigureOut">
              <a:rPr lang="pt-BR" smtClean="0"/>
              <a:pPr/>
              <a:t>16/10/2013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BCA63-36AD-41A1-8928-727F5B9E9EC6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29556026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FDCE0-0BA7-439B-A3B2-CBE2B1A96AA7}" type="datetimeFigureOut">
              <a:rPr lang="pt-BR" smtClean="0"/>
              <a:pPr/>
              <a:t>16/10/2013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BCA63-36AD-41A1-8928-727F5B9E9EC6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31650521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FDCE0-0BA7-439B-A3B2-CBE2B1A96AA7}" type="datetimeFigureOut">
              <a:rPr lang="pt-BR" smtClean="0"/>
              <a:pPr/>
              <a:t>16/10/2013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BCA63-36AD-41A1-8928-727F5B9E9EC6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5500883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1FDCE0-0BA7-439B-A3B2-CBE2B1A96AA7}" type="datetimeFigureOut">
              <a:rPr lang="pt-BR" smtClean="0"/>
              <a:pPr/>
              <a:t>16/10/2013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EBCA63-36AD-41A1-8928-727F5B9E9EC6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3808080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1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emf"/><Relationship Id="rId4" Type="http://schemas.openxmlformats.org/officeDocument/2006/relationships/image" Target="../media/image26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35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jpeg"/><Relationship Id="rId5" Type="http://schemas.openxmlformats.org/officeDocument/2006/relationships/hyperlink" Target="http://www.sciencedirect.com/science/article/pii/S0142061509000933" TargetMode="External"/><Relationship Id="rId4" Type="http://schemas.openxmlformats.org/officeDocument/2006/relationships/image" Target="../media/image33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emf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47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6.png"/><Relationship Id="rId11" Type="http://schemas.openxmlformats.org/officeDocument/2006/relationships/oleObject" Target="../embeddings/oleObject1.bin"/><Relationship Id="rId5" Type="http://schemas.openxmlformats.org/officeDocument/2006/relationships/image" Target="../media/image45.png"/><Relationship Id="rId10" Type="http://schemas.openxmlformats.org/officeDocument/2006/relationships/image" Target="../media/image50.png"/><Relationship Id="rId4" Type="http://schemas.openxmlformats.org/officeDocument/2006/relationships/image" Target="../media/image1.png"/><Relationship Id="rId9" Type="http://schemas.openxmlformats.org/officeDocument/2006/relationships/image" Target="../media/image49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53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52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.png"/><Relationship Id="rId9" Type="http://schemas.openxmlformats.org/officeDocument/2006/relationships/image" Target="../media/image5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7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emf"/><Relationship Id="rId5" Type="http://schemas.openxmlformats.org/officeDocument/2006/relationships/image" Target="../media/image13.emf"/><Relationship Id="rId4" Type="http://schemas.openxmlformats.org/officeDocument/2006/relationships/image" Target="../media/image1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" y="0"/>
            <a:ext cx="9144000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CaixaDeTexto 1"/>
          <p:cNvSpPr txBox="1"/>
          <p:nvPr/>
        </p:nvSpPr>
        <p:spPr>
          <a:xfrm>
            <a:off x="899592" y="1844824"/>
            <a:ext cx="7344816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dirty="0" smtClean="0"/>
              <a:t>Limitador de corrente de falta utilizando materiais supercondutores de alta temperatura crítica </a:t>
            </a:r>
          </a:p>
          <a:p>
            <a:endParaRPr lang="pt-BR" sz="3600" dirty="0"/>
          </a:p>
          <a:p>
            <a:r>
              <a:rPr lang="pt-BR" sz="2800" dirty="0" smtClean="0"/>
              <a:t>Autores:</a:t>
            </a:r>
          </a:p>
          <a:p>
            <a:r>
              <a:rPr lang="pt-BR" sz="2800" dirty="0"/>
              <a:t>Carlos A. </a:t>
            </a:r>
            <a:r>
              <a:rPr lang="pt-BR" sz="2800" dirty="0" err="1"/>
              <a:t>Baldan</a:t>
            </a:r>
            <a:r>
              <a:rPr lang="pt-BR" sz="2800" dirty="0"/>
              <a:t> - EEL/USP </a:t>
            </a:r>
          </a:p>
          <a:p>
            <a:r>
              <a:rPr lang="pt-BR" sz="2800" dirty="0" smtClean="0"/>
              <a:t>Alexander </a:t>
            </a:r>
            <a:r>
              <a:rPr lang="pt-BR" sz="2800" dirty="0" err="1" smtClean="0"/>
              <a:t>Polasek</a:t>
            </a:r>
            <a:r>
              <a:rPr lang="pt-BR" sz="2800" dirty="0" smtClean="0"/>
              <a:t> - CEPEL </a:t>
            </a:r>
          </a:p>
          <a:p>
            <a:r>
              <a:rPr lang="pt-BR" sz="2800" dirty="0" smtClean="0"/>
              <a:t>Rubens de Andrade Jr. – COPPE/UFRJ</a:t>
            </a:r>
            <a:endParaRPr lang="pt-BR" sz="2800" dirty="0"/>
          </a:p>
        </p:txBody>
      </p:sp>
    </p:spTree>
    <p:extLst>
      <p:ext uri="{BB962C8B-B14F-4D97-AF65-F5344CB8AC3E}">
        <p14:creationId xmlns="" xmlns:p14="http://schemas.microsoft.com/office/powerpoint/2010/main" val="1561981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" y="0"/>
            <a:ext cx="9144000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CaixaDeTexto 5"/>
          <p:cNvSpPr txBox="1"/>
          <p:nvPr/>
        </p:nvSpPr>
        <p:spPr>
          <a:xfrm>
            <a:off x="1835696" y="6488668"/>
            <a:ext cx="4752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 smtClean="0"/>
              <a:t>Achim </a:t>
            </a:r>
            <a:r>
              <a:rPr lang="pt-BR" dirty="0" err="1" smtClean="0"/>
              <a:t>Hobl</a:t>
            </a:r>
            <a:r>
              <a:rPr lang="pt-BR" dirty="0" smtClean="0"/>
              <a:t>, EUCAS 2013</a:t>
            </a:r>
            <a:endParaRPr lang="pt-B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4293096"/>
            <a:ext cx="3816424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1988840"/>
            <a:ext cx="3312368" cy="2287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CaixaDeTexto 7"/>
          <p:cNvSpPr txBox="1"/>
          <p:nvPr/>
        </p:nvSpPr>
        <p:spPr>
          <a:xfrm>
            <a:off x="1043608" y="1268760"/>
            <a:ext cx="74168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ECCOFLOW - NEXANS SUPERCONDUCTORS</a:t>
            </a:r>
          </a:p>
          <a:p>
            <a:pPr algn="ctr"/>
            <a:r>
              <a:rPr lang="pt-BR" b="1" dirty="0" smtClean="0">
                <a:latin typeface="Arial" pitchFamily="34" charset="0"/>
                <a:cs typeface="Arial" pitchFamily="34" charset="0"/>
              </a:rPr>
              <a:t>PALMA DE MAIORCA (ENDESA) E ESLOVÁQUIA (VSE) </a:t>
            </a:r>
            <a:endParaRPr lang="pt-BR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4008" y="2060848"/>
            <a:ext cx="3648075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CaixaDeTexto 11"/>
          <p:cNvSpPr txBox="1"/>
          <p:nvPr/>
        </p:nvSpPr>
        <p:spPr>
          <a:xfrm>
            <a:off x="4427984" y="5157192"/>
            <a:ext cx="4032448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b="1" dirty="0" smtClean="0">
                <a:solidFill>
                  <a:srgbClr val="FF0000"/>
                </a:solidFill>
              </a:rPr>
              <a:t>                1000 A / 24 kA</a:t>
            </a:r>
          </a:p>
          <a:p>
            <a:r>
              <a:rPr lang="pt-BR" sz="2000" b="1" dirty="0" smtClean="0">
                <a:solidFill>
                  <a:srgbClr val="FF0000"/>
                </a:solidFill>
              </a:rPr>
              <a:t>Duração do curto-circuito – 1 s</a:t>
            </a:r>
          </a:p>
          <a:p>
            <a:endParaRPr lang="pt-BR" dirty="0"/>
          </a:p>
        </p:txBody>
      </p:sp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51920" y="1988840"/>
            <a:ext cx="5114925" cy="378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26408746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" y="0"/>
            <a:ext cx="9144000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CaixaDeTexto 7"/>
          <p:cNvSpPr txBox="1"/>
          <p:nvPr/>
        </p:nvSpPr>
        <p:spPr>
          <a:xfrm>
            <a:off x="1043608" y="1268760"/>
            <a:ext cx="74168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SIEMENS</a:t>
            </a:r>
            <a:r>
              <a:rPr lang="pt-BR" b="1" dirty="0" smtClean="0">
                <a:latin typeface="Arial" pitchFamily="34" charset="0"/>
                <a:cs typeface="Arial" pitchFamily="34" charset="0"/>
              </a:rPr>
              <a:t> </a:t>
            </a:r>
            <a:endParaRPr lang="pt-BR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1183974"/>
            <a:ext cx="7426598" cy="5145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CaixaDeTexto 3"/>
          <p:cNvSpPr txBox="1">
            <a:spLocks noChangeArrowheads="1"/>
          </p:cNvSpPr>
          <p:nvPr/>
        </p:nvSpPr>
        <p:spPr bwMode="auto">
          <a:xfrm>
            <a:off x="611560" y="6216650"/>
            <a:ext cx="77771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t-BR" dirty="0" err="1"/>
              <a:t>Krämer</a:t>
            </a:r>
            <a:r>
              <a:rPr lang="pt-BR" dirty="0"/>
              <a:t> </a:t>
            </a:r>
            <a:r>
              <a:rPr lang="pt-BR" dirty="0" err="1"/>
              <a:t>et</a:t>
            </a:r>
            <a:r>
              <a:rPr lang="pt-BR" dirty="0"/>
              <a:t> al., </a:t>
            </a:r>
          </a:p>
          <a:p>
            <a:pPr algn="ctr"/>
            <a:r>
              <a:rPr lang="pt-BR" dirty="0" err="1"/>
              <a:t>European</a:t>
            </a:r>
            <a:r>
              <a:rPr lang="pt-BR" dirty="0"/>
              <a:t> Conf. </a:t>
            </a:r>
            <a:r>
              <a:rPr lang="pt-BR" dirty="0" err="1"/>
              <a:t>on</a:t>
            </a:r>
            <a:r>
              <a:rPr lang="pt-BR" dirty="0"/>
              <a:t> </a:t>
            </a:r>
            <a:r>
              <a:rPr lang="pt-BR" dirty="0" err="1"/>
              <a:t>Applied</a:t>
            </a:r>
            <a:r>
              <a:rPr lang="pt-BR" dirty="0"/>
              <a:t> </a:t>
            </a:r>
            <a:r>
              <a:rPr lang="pt-BR" dirty="0" err="1"/>
              <a:t>Superconductivity</a:t>
            </a:r>
            <a:r>
              <a:rPr lang="pt-BR" dirty="0"/>
              <a:t>, 2011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2060848"/>
            <a:ext cx="7115175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5576" y="2132856"/>
            <a:ext cx="7962900" cy="408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174719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" y="0"/>
            <a:ext cx="9144000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CaixaDeTexto 1"/>
          <p:cNvSpPr txBox="1"/>
          <p:nvPr/>
        </p:nvSpPr>
        <p:spPr>
          <a:xfrm>
            <a:off x="827584" y="1212721"/>
            <a:ext cx="78488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Limitador de Núcleo Blindado – </a:t>
            </a:r>
            <a:r>
              <a:rPr lang="pt-BR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Bruker</a:t>
            </a:r>
            <a:r>
              <a:rPr lang="pt-B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e Schneider Electric</a:t>
            </a:r>
            <a:endParaRPr lang="pt-BR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358" y="1612831"/>
            <a:ext cx="3514725" cy="462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CaixaDeTexto 6"/>
          <p:cNvSpPr txBox="1"/>
          <p:nvPr/>
        </p:nvSpPr>
        <p:spPr>
          <a:xfrm>
            <a:off x="2987824" y="6505599"/>
            <a:ext cx="66247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Hans-</a:t>
            </a:r>
            <a:r>
              <a:rPr lang="pt-BR" sz="1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Udo</a:t>
            </a:r>
            <a:r>
              <a:rPr lang="pt-BR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Klein, </a:t>
            </a:r>
            <a:r>
              <a:rPr lang="pt-BR" sz="1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Bruker</a:t>
            </a:r>
            <a:r>
              <a:rPr lang="pt-BR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Energy </a:t>
            </a:r>
            <a:r>
              <a:rPr lang="pt-BR" sz="1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  <a:r>
              <a:rPr lang="pt-BR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sz="1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Supercon</a:t>
            </a:r>
            <a:r>
              <a:rPr lang="pt-BR" sz="1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Technologies, 2012</a:t>
            </a:r>
            <a:endParaRPr lang="pt-BR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CaixaDeTexto 7"/>
          <p:cNvSpPr txBox="1"/>
          <p:nvPr/>
        </p:nvSpPr>
        <p:spPr>
          <a:xfrm>
            <a:off x="-972616" y="5773962"/>
            <a:ext cx="66247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K. </a:t>
            </a:r>
            <a:r>
              <a:rPr lang="pt-BR" sz="1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Bauml</a:t>
            </a:r>
            <a:r>
              <a:rPr lang="pt-BR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sz="1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  <a:r>
              <a:rPr lang="pt-BR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U. </a:t>
            </a:r>
            <a:r>
              <a:rPr lang="pt-BR" sz="1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Kaltenborn</a:t>
            </a:r>
            <a:r>
              <a:rPr lang="pt-BR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, 2011 </a:t>
            </a:r>
            <a:endParaRPr lang="pt-BR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906" y="2492896"/>
            <a:ext cx="2241852" cy="3098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524" y="1810734"/>
            <a:ext cx="2376264" cy="2116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561981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" y="0"/>
            <a:ext cx="9144000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1556792"/>
            <a:ext cx="5486400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aixaDeTexto 5"/>
          <p:cNvSpPr txBox="1">
            <a:spLocks noChangeArrowheads="1"/>
          </p:cNvSpPr>
          <p:nvPr/>
        </p:nvSpPr>
        <p:spPr bwMode="auto">
          <a:xfrm>
            <a:off x="1547813" y="5157788"/>
            <a:ext cx="28797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pt-BR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Source: EPRI, 2009</a:t>
            </a:r>
          </a:p>
        </p:txBody>
      </p:sp>
      <p:sp>
        <p:nvSpPr>
          <p:cNvPr id="6" name="CaixaDeTexto 7"/>
          <p:cNvSpPr txBox="1">
            <a:spLocks noChangeArrowheads="1"/>
          </p:cNvSpPr>
          <p:nvPr/>
        </p:nvSpPr>
        <p:spPr bwMode="auto">
          <a:xfrm>
            <a:off x="5903912" y="2780928"/>
            <a:ext cx="32400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pt-B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DC </a:t>
            </a:r>
            <a:r>
              <a:rPr lang="pt-BR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Coil</a:t>
            </a:r>
            <a:r>
              <a:rPr lang="pt-B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</a:t>
            </a:r>
            <a:r>
              <a:rPr lang="pt-BR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Superconducting</a:t>
            </a:r>
            <a:r>
              <a:rPr lang="pt-B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</a:t>
            </a:r>
            <a:r>
              <a:rPr lang="pt-BR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Magnet</a:t>
            </a:r>
            <a:r>
              <a:rPr lang="pt-B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</p:txBody>
      </p:sp>
      <p:sp>
        <p:nvSpPr>
          <p:cNvPr id="7" name="CaixaDeTexto 8"/>
          <p:cNvSpPr txBox="1">
            <a:spLocks noChangeArrowheads="1"/>
          </p:cNvSpPr>
          <p:nvPr/>
        </p:nvSpPr>
        <p:spPr bwMode="auto">
          <a:xfrm>
            <a:off x="3671887" y="5546725"/>
            <a:ext cx="5472113" cy="131127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 typeface="Arial" charset="0"/>
              <a:buChar char="•"/>
              <a:defRPr/>
            </a:pPr>
            <a:r>
              <a:rPr lang="pt-B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t-B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Normal </a:t>
            </a:r>
            <a:r>
              <a:rPr lang="pt-BR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operation</a:t>
            </a:r>
            <a:r>
              <a:rPr lang="pt-B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</a:t>
            </a:r>
            <a:r>
              <a:rPr lang="pt-BR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like</a:t>
            </a:r>
            <a:r>
              <a:rPr lang="pt-B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t-BR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</a:t>
            </a:r>
            <a:r>
              <a:rPr lang="pt-B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t-BR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air</a:t>
            </a:r>
            <a:r>
              <a:rPr lang="pt-B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core </a:t>
            </a:r>
            <a:r>
              <a:rPr lang="pt-BR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reactor</a:t>
            </a:r>
            <a:endParaRPr lang="pt-BR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0" hangingPunct="0">
              <a:defRPr/>
            </a:pPr>
            <a:endParaRPr lang="pt-BR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0" hangingPunct="0">
              <a:buFont typeface="Arial" charset="0"/>
              <a:buChar char="•"/>
              <a:defRPr/>
            </a:pPr>
            <a:r>
              <a:rPr lang="pt-B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t-BR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Fault</a:t>
            </a:r>
            <a:r>
              <a:rPr lang="pt-B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t-BR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event</a:t>
            </a:r>
            <a:r>
              <a:rPr lang="pt-B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</a:t>
            </a:r>
            <a:r>
              <a:rPr lang="pt-BR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iron</a:t>
            </a:r>
            <a:r>
              <a:rPr lang="pt-B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core</a:t>
            </a:r>
          </a:p>
          <a:p>
            <a:pPr eaLnBrk="0" hangingPunct="0">
              <a:defRPr/>
            </a:pPr>
            <a:endParaRPr lang="pt-BR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CaixaDeTexto 6"/>
          <p:cNvSpPr txBox="1">
            <a:spLocks noChangeArrowheads="1"/>
          </p:cNvSpPr>
          <p:nvPr/>
        </p:nvSpPr>
        <p:spPr bwMode="auto">
          <a:xfrm>
            <a:off x="899592" y="2060848"/>
            <a:ext cx="6767513" cy="2924175"/>
          </a:xfrm>
          <a:prstGeom prst="rect">
            <a:avLst/>
          </a:prstGeom>
          <a:solidFill>
            <a:srgbClr val="1106F4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Tx/>
              <a:buChar char="•"/>
              <a:defRPr/>
            </a:pPr>
            <a:r>
              <a:rPr lang="pt-BR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No </a:t>
            </a:r>
            <a:r>
              <a:rPr lang="pt-BR" sz="2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quench</a:t>
            </a:r>
            <a:r>
              <a:rPr lang="pt-BR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</a:t>
            </a:r>
            <a:r>
              <a:rPr lang="pt-BR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superconductor</a:t>
            </a:r>
            <a:r>
              <a:rPr lang="pt-BR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</a:t>
            </a:r>
            <a:r>
              <a:rPr lang="pt-BR" sz="2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constant</a:t>
            </a:r>
            <a:r>
              <a:rPr lang="pt-BR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temperature</a:t>
            </a:r>
            <a:r>
              <a:rPr lang="pt-BR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  <a:p>
            <a:pPr eaLnBrk="0" hangingPunct="0">
              <a:buFontTx/>
              <a:buChar char="•"/>
              <a:defRPr/>
            </a:pPr>
            <a:r>
              <a:rPr lang="pt-BR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Can</a:t>
            </a:r>
            <a:r>
              <a:rPr lang="pt-BR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</a:t>
            </a:r>
            <a:r>
              <a:rPr lang="pt-BR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without</a:t>
            </a:r>
            <a:r>
              <a:rPr lang="pt-BR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interruption</a:t>
            </a:r>
            <a:endParaRPr lang="pt-BR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0" hangingPunct="0">
              <a:defRPr/>
            </a:pPr>
            <a:endParaRPr lang="pt-BR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0" hangingPunct="0">
              <a:defRPr/>
            </a:pPr>
            <a:endParaRPr lang="pt-BR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0" hangingPunct="0">
              <a:buFontTx/>
              <a:buChar char="•"/>
              <a:defRPr/>
            </a:pPr>
            <a:r>
              <a:rPr lang="pt-BR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Large</a:t>
            </a:r>
            <a:r>
              <a:rPr lang="pt-BR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volume </a:t>
            </a:r>
            <a:r>
              <a:rPr lang="pt-BR" sz="2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</a:t>
            </a:r>
            <a:r>
              <a:rPr lang="pt-BR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t-BR" sz="20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weight</a:t>
            </a:r>
            <a:r>
              <a:rPr lang="pt-BR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eaLnBrk="0" hangingPunct="0">
              <a:defRPr/>
            </a:pPr>
            <a:r>
              <a:rPr lang="pt-BR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eaLnBrk="0" hangingPunct="0">
              <a:lnSpc>
                <a:spcPct val="120000"/>
              </a:lnSpc>
              <a:buFontTx/>
              <a:buChar char="-"/>
              <a:defRPr/>
            </a:pPr>
            <a:endParaRPr lang="pt-BR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0" hangingPunct="0">
              <a:buFontTx/>
              <a:buChar char="-"/>
              <a:defRPr/>
            </a:pPr>
            <a:endParaRPr lang="pt-BR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CaixaDeTexto 8"/>
          <p:cNvSpPr txBox="1"/>
          <p:nvPr/>
        </p:nvSpPr>
        <p:spPr>
          <a:xfrm>
            <a:off x="683568" y="1196752"/>
            <a:ext cx="8064896" cy="461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pt-BR" sz="2400" b="1" dirty="0" smtClean="0"/>
              <a:t>LIMITADOR SUPERCONDUTOR DE NÚCLEO SATURADO  </a:t>
            </a:r>
            <a:endParaRPr lang="pt-BR" sz="2400" b="1" dirty="0"/>
          </a:p>
        </p:txBody>
      </p:sp>
    </p:spTree>
    <p:extLst>
      <p:ext uri="{BB962C8B-B14F-4D97-AF65-F5344CB8AC3E}">
        <p14:creationId xmlns="" xmlns:p14="http://schemas.microsoft.com/office/powerpoint/2010/main" val="3711165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" y="0"/>
            <a:ext cx="9144000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CaixaDeTexto 1"/>
          <p:cNvSpPr txBox="1"/>
          <p:nvPr/>
        </p:nvSpPr>
        <p:spPr>
          <a:xfrm>
            <a:off x="755576" y="1484784"/>
            <a:ext cx="78488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b="1" dirty="0" smtClean="0"/>
              <a:t>Tipos de Limitadores de corrente supercondutores </a:t>
            </a:r>
          </a:p>
          <a:p>
            <a:r>
              <a:rPr lang="pt-BR" sz="2000" b="1" dirty="0" smtClean="0"/>
              <a:t>Indutivos</a:t>
            </a:r>
            <a:r>
              <a:rPr lang="pt-BR" sz="2000" dirty="0" smtClean="0"/>
              <a:t> – Transformadores, circuitos magnéticos, núcleo saturado</a:t>
            </a:r>
          </a:p>
          <a:p>
            <a:r>
              <a:rPr lang="pt-BR" sz="2000" dirty="0" smtClean="0"/>
              <a:t>blindagem magnética, núcleo de ar                               </a:t>
            </a:r>
            <a:r>
              <a:rPr lang="pt-BR" sz="2000" dirty="0" err="1" smtClean="0"/>
              <a:t>Innopower</a:t>
            </a:r>
            <a:r>
              <a:rPr lang="pt-BR" sz="2000" dirty="0" smtClean="0"/>
              <a:t> - ARL</a:t>
            </a:r>
          </a:p>
        </p:txBody>
      </p:sp>
      <p:pic>
        <p:nvPicPr>
          <p:cNvPr id="4097" name="Picture 1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3489" r="38021"/>
          <a:stretch/>
        </p:blipFill>
        <p:spPr bwMode="auto">
          <a:xfrm>
            <a:off x="3311680" y="2424888"/>
            <a:ext cx="1296144" cy="24651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49982"/>
          <a:stretch/>
        </p:blipFill>
        <p:spPr bwMode="auto">
          <a:xfrm>
            <a:off x="3044331" y="4800317"/>
            <a:ext cx="2196244" cy="17455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9713" y="2500447"/>
            <a:ext cx="3152775" cy="209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3900488" y="144621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7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Key operating parameters of the 35kV/90MVA prototype ASICSFCL</a:t>
            </a:r>
            <a:endParaRPr kumimoji="0" lang="pt-BR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pt-B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pt-B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9976" t="13535" r="22620" b="9281"/>
          <a:stretch/>
        </p:blipFill>
        <p:spPr bwMode="auto">
          <a:xfrm>
            <a:off x="5623705" y="4595947"/>
            <a:ext cx="2544790" cy="2063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51520" y="2655249"/>
            <a:ext cx="2915134" cy="23579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Retângulo 2"/>
          <p:cNvSpPr/>
          <p:nvPr/>
        </p:nvSpPr>
        <p:spPr>
          <a:xfrm>
            <a:off x="-41121" y="5131301"/>
            <a:ext cx="308545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1600" dirty="0" smtClean="0"/>
              <a:t>New </a:t>
            </a:r>
            <a:r>
              <a:rPr lang="pt-BR" sz="1600" dirty="0" err="1" smtClean="0"/>
              <a:t>Zealand</a:t>
            </a:r>
            <a:r>
              <a:rPr lang="pt-BR" sz="1600" dirty="0" smtClean="0"/>
              <a:t> IRL </a:t>
            </a:r>
            <a:r>
              <a:rPr lang="pt-BR" sz="1600" dirty="0" err="1"/>
              <a:t>Prototype</a:t>
            </a:r>
            <a:r>
              <a:rPr lang="pt-BR" sz="1600" dirty="0"/>
              <a:t> 1 MVA, 11 kV/415 V </a:t>
            </a:r>
            <a:r>
              <a:rPr lang="pt-BR" sz="1600" dirty="0" smtClean="0"/>
              <a:t> 3ph  </a:t>
            </a:r>
            <a:r>
              <a:rPr lang="pt-BR" sz="1600" dirty="0"/>
              <a:t>2012 YBCO</a:t>
            </a:r>
          </a:p>
          <a:p>
            <a:r>
              <a:rPr lang="pt-BR" sz="1600" dirty="0"/>
              <a:t>USA </a:t>
            </a:r>
            <a:r>
              <a:rPr lang="pt-BR" sz="1600" dirty="0" err="1"/>
              <a:t>Waukesha</a:t>
            </a:r>
            <a:r>
              <a:rPr lang="pt-BR" sz="1600" dirty="0"/>
              <a:t> </a:t>
            </a:r>
            <a:r>
              <a:rPr lang="pt-BR" sz="1600" dirty="0" err="1"/>
              <a:t>Prototype</a:t>
            </a:r>
            <a:r>
              <a:rPr lang="pt-BR" sz="1600" dirty="0"/>
              <a:t> 28 </a:t>
            </a:r>
            <a:r>
              <a:rPr lang="pt-BR" sz="1600" dirty="0" smtClean="0"/>
              <a:t>MVA 69 </a:t>
            </a:r>
            <a:r>
              <a:rPr lang="pt-BR" sz="1600" dirty="0"/>
              <a:t>kV </a:t>
            </a:r>
            <a:r>
              <a:rPr lang="pt-BR" sz="1600" dirty="0" smtClean="0"/>
              <a:t>3ph </a:t>
            </a:r>
            <a:r>
              <a:rPr lang="pt-BR" sz="1600" dirty="0"/>
              <a:t>2012 YBCO</a:t>
            </a:r>
          </a:p>
        </p:txBody>
      </p:sp>
    </p:spTree>
    <p:extLst>
      <p:ext uri="{BB962C8B-B14F-4D97-AF65-F5344CB8AC3E}">
        <p14:creationId xmlns="" xmlns:p14="http://schemas.microsoft.com/office/powerpoint/2010/main" val="3915741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" y="0"/>
            <a:ext cx="9144000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143964"/>
            <a:ext cx="8280920" cy="5525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CaixaDeTexto 4"/>
          <p:cNvSpPr txBox="1"/>
          <p:nvPr/>
        </p:nvSpPr>
        <p:spPr>
          <a:xfrm>
            <a:off x="5004048" y="6300028"/>
            <a:ext cx="367240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pt-BR" dirty="0" err="1" smtClean="0"/>
              <a:t>Courtesy</a:t>
            </a:r>
            <a:r>
              <a:rPr lang="pt-BR" dirty="0" smtClean="0"/>
              <a:t>: </a:t>
            </a:r>
            <a:r>
              <a:rPr lang="pt-BR" dirty="0" err="1" smtClean="0"/>
              <a:t>Ying</a:t>
            </a:r>
            <a:r>
              <a:rPr lang="pt-BR" dirty="0" smtClean="0"/>
              <a:t> </a:t>
            </a:r>
            <a:r>
              <a:rPr lang="pt-BR" dirty="0" err="1" smtClean="0"/>
              <a:t>Xin</a:t>
            </a:r>
            <a:r>
              <a:rPr lang="pt-BR" dirty="0" smtClean="0"/>
              <a:t>, </a:t>
            </a:r>
            <a:r>
              <a:rPr lang="pt-BR" dirty="0" err="1" smtClean="0"/>
              <a:t>Innopower</a:t>
            </a:r>
            <a:r>
              <a:rPr lang="pt-BR" dirty="0" smtClean="0"/>
              <a:t> </a:t>
            </a:r>
            <a:endParaRPr lang="pt-BR" dirty="0"/>
          </a:p>
        </p:txBody>
      </p:sp>
      <p:sp>
        <p:nvSpPr>
          <p:cNvPr id="6" name="CaixaDeTexto 5"/>
          <p:cNvSpPr txBox="1"/>
          <p:nvPr/>
        </p:nvSpPr>
        <p:spPr>
          <a:xfrm>
            <a:off x="395536" y="6237312"/>
            <a:ext cx="3600400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pt-BR" sz="2000" dirty="0" smtClean="0"/>
              <a:t>220 kV/800 A, China </a:t>
            </a:r>
            <a:endParaRPr lang="pt-BR" sz="2000" dirty="0"/>
          </a:p>
        </p:txBody>
      </p:sp>
    </p:spTree>
    <p:extLst>
      <p:ext uri="{BB962C8B-B14F-4D97-AF65-F5344CB8AC3E}">
        <p14:creationId xmlns="" xmlns:p14="http://schemas.microsoft.com/office/powerpoint/2010/main" val="15699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" y="0"/>
            <a:ext cx="9144000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4612" y="2571744"/>
            <a:ext cx="4690136" cy="3468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aixaDeTexto 1"/>
          <p:cNvSpPr txBox="1"/>
          <p:nvPr/>
        </p:nvSpPr>
        <p:spPr>
          <a:xfrm>
            <a:off x="1403648" y="1412776"/>
            <a:ext cx="66247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Curva Típica  de um Limitador de Corrente Indutivo</a:t>
            </a:r>
            <a:endParaRPr lang="pt-BR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79123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" y="0"/>
            <a:ext cx="9144000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CaixaDeTexto 1"/>
          <p:cNvSpPr txBox="1"/>
          <p:nvPr/>
        </p:nvSpPr>
        <p:spPr>
          <a:xfrm>
            <a:off x="755576" y="1484784"/>
            <a:ext cx="78488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b="1" dirty="0" smtClean="0"/>
              <a:t>Tipos de Limitadores de corrente supercondutores </a:t>
            </a:r>
          </a:p>
          <a:p>
            <a:r>
              <a:rPr lang="pt-BR" sz="2000" b="1" dirty="0" smtClean="0"/>
              <a:t>Híbrido</a:t>
            </a:r>
            <a:r>
              <a:rPr lang="pt-BR" sz="2000" dirty="0" smtClean="0"/>
              <a:t> – Sensor supercondutor, </a:t>
            </a:r>
            <a:r>
              <a:rPr lang="pt-BR" sz="2000" dirty="0" err="1" smtClean="0"/>
              <a:t>tiristores</a:t>
            </a:r>
            <a:r>
              <a:rPr lang="pt-BR" sz="2000" dirty="0" smtClean="0"/>
              <a:t> ....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6182" y="3143248"/>
            <a:ext cx="4661476" cy="22869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 descr="Full-size image (10 K)">
            <a:hlinkClick r:id="rId5" tooltip="Full-size image (10 K)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492896"/>
            <a:ext cx="2537966" cy="121908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861048"/>
            <a:ext cx="2520280" cy="2010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CaixaDeTexto 4"/>
          <p:cNvSpPr txBox="1"/>
          <p:nvPr/>
        </p:nvSpPr>
        <p:spPr>
          <a:xfrm>
            <a:off x="107504" y="6021288"/>
            <a:ext cx="33123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dirty="0" smtClean="0"/>
              <a:t>LIM </a:t>
            </a:r>
            <a:r>
              <a:rPr lang="pt-BR" sz="1600" i="1" dirty="0" smtClean="0"/>
              <a:t>et al</a:t>
            </a:r>
            <a:r>
              <a:rPr lang="pt-BR" sz="1600" dirty="0" smtClean="0"/>
              <a:t>. IEEE Trans. </a:t>
            </a:r>
            <a:r>
              <a:rPr lang="pt-BR" sz="1600" dirty="0" err="1" smtClean="0"/>
              <a:t>June</a:t>
            </a:r>
            <a:r>
              <a:rPr lang="pt-BR" sz="1600" dirty="0" smtClean="0"/>
              <a:t> 2011.</a:t>
            </a:r>
            <a:endParaRPr lang="pt-BR" sz="1600" dirty="0"/>
          </a:p>
        </p:txBody>
      </p:sp>
      <p:sp>
        <p:nvSpPr>
          <p:cNvPr id="6" name="CaixaDeTexto 5"/>
          <p:cNvSpPr txBox="1"/>
          <p:nvPr/>
        </p:nvSpPr>
        <p:spPr>
          <a:xfrm>
            <a:off x="4283968" y="2564904"/>
            <a:ext cx="295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KEPCO 22.9kV/0.3kA YBCO</a:t>
            </a:r>
            <a:endParaRPr lang="pt-BR" dirty="0"/>
          </a:p>
        </p:txBody>
      </p:sp>
      <p:sp>
        <p:nvSpPr>
          <p:cNvPr id="7" name="CaixaDeTexto 6"/>
          <p:cNvSpPr txBox="1"/>
          <p:nvPr/>
        </p:nvSpPr>
        <p:spPr>
          <a:xfrm>
            <a:off x="3819051" y="6033365"/>
            <a:ext cx="45957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dirty="0" err="1" smtClean="0"/>
              <a:t>Gyeong</a:t>
            </a:r>
            <a:r>
              <a:rPr lang="pt-BR" sz="1600" dirty="0" smtClean="0"/>
              <a:t>-Ho Lee </a:t>
            </a:r>
            <a:r>
              <a:rPr lang="pt-BR" sz="1600" i="1" dirty="0" smtClean="0"/>
              <a:t>et al. IEEE Trans. </a:t>
            </a:r>
            <a:r>
              <a:rPr lang="pt-BR" sz="1600" i="1" dirty="0" err="1" smtClean="0"/>
              <a:t>App</a:t>
            </a:r>
            <a:r>
              <a:rPr lang="pt-BR" sz="1600" i="1" dirty="0" smtClean="0"/>
              <a:t>. </a:t>
            </a:r>
            <a:r>
              <a:rPr lang="pt-BR" sz="1600" i="1" dirty="0" err="1" smtClean="0"/>
              <a:t>Sup</a:t>
            </a:r>
            <a:r>
              <a:rPr lang="pt-BR" sz="1600" i="1" dirty="0" smtClean="0"/>
              <a:t> </a:t>
            </a:r>
            <a:r>
              <a:rPr lang="pt-BR" sz="1600" i="1" dirty="0" err="1" smtClean="0"/>
              <a:t>June</a:t>
            </a:r>
            <a:r>
              <a:rPr lang="pt-BR" sz="1600" i="1" dirty="0" smtClean="0"/>
              <a:t> 2009. </a:t>
            </a:r>
            <a:endParaRPr lang="pt-BR" sz="1600" i="1" dirty="0"/>
          </a:p>
        </p:txBody>
      </p:sp>
    </p:spTree>
    <p:extLst>
      <p:ext uri="{BB962C8B-B14F-4D97-AF65-F5344CB8AC3E}">
        <p14:creationId xmlns="" xmlns:p14="http://schemas.microsoft.com/office/powerpoint/2010/main" val="4152853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" y="0"/>
            <a:ext cx="9144000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1268760"/>
            <a:ext cx="7562850" cy="539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754754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" y="0"/>
            <a:ext cx="9144000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CaixaDeTexto 1"/>
          <p:cNvSpPr txBox="1"/>
          <p:nvPr/>
        </p:nvSpPr>
        <p:spPr>
          <a:xfrm>
            <a:off x="1392610" y="1133475"/>
            <a:ext cx="66247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Ensaios – CEPEL Adrianópolis</a:t>
            </a:r>
          </a:p>
          <a:p>
            <a:pPr algn="ctr"/>
            <a:r>
              <a:rPr lang="pt-B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Laboratório de Alta Corrente</a:t>
            </a:r>
            <a:endParaRPr lang="pt-BR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9940" y="2214554"/>
            <a:ext cx="5354025" cy="37766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aixaDeTexto 5"/>
          <p:cNvSpPr txBox="1"/>
          <p:nvPr/>
        </p:nvSpPr>
        <p:spPr>
          <a:xfrm>
            <a:off x="1392610" y="6083846"/>
            <a:ext cx="66247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Limitador Supercondutor - Resistivo</a:t>
            </a:r>
            <a:endParaRPr lang="pt-BR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76" y="1960286"/>
            <a:ext cx="3428992" cy="2040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769215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" y="0"/>
            <a:ext cx="9144000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060848"/>
            <a:ext cx="8296275" cy="360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436626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" y="0"/>
            <a:ext cx="9144000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CaixaDeTexto 1"/>
          <p:cNvSpPr txBox="1"/>
          <p:nvPr/>
        </p:nvSpPr>
        <p:spPr>
          <a:xfrm>
            <a:off x="1392610" y="1133475"/>
            <a:ext cx="66247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Ensaios – CEPEL Adrianópolis</a:t>
            </a:r>
          </a:p>
          <a:p>
            <a:pPr algn="ctr"/>
            <a:r>
              <a:rPr lang="pt-B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Laboratório de Alta Corrente</a:t>
            </a:r>
            <a:endParaRPr lang="pt-BR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1392610" y="6083846"/>
            <a:ext cx="66247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Limitador Supercondutor - Resistivo</a:t>
            </a:r>
            <a:endParaRPr lang="pt-BR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7916" y="1925538"/>
            <a:ext cx="7048500" cy="409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559507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" y="0"/>
            <a:ext cx="9144000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CaixaDeTexto 1"/>
          <p:cNvSpPr txBox="1"/>
          <p:nvPr/>
        </p:nvSpPr>
        <p:spPr>
          <a:xfrm>
            <a:off x="2805048" y="1578106"/>
            <a:ext cx="66247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Ensaios – CEPEL Adrianópolis</a:t>
            </a:r>
          </a:p>
          <a:p>
            <a:pPr algn="ctr"/>
            <a:r>
              <a:rPr lang="pt-B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Laboratório de Alta Corrente</a:t>
            </a:r>
            <a:endParaRPr lang="pt-BR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2590734" y="6315038"/>
            <a:ext cx="66247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Limitador Supercondutor - Resistivo</a:t>
            </a:r>
            <a:endParaRPr lang="pt-BR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8926" y="2928934"/>
            <a:ext cx="5867400" cy="335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 descr="http://www.superpower-inc.com/userfiles/2012%20Wire%20Layers_ColorfulBuffer_R_layer(1)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44" y="1142984"/>
            <a:ext cx="3857652" cy="168879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937500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" y="0"/>
            <a:ext cx="9144000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CaixaDeTexto 1"/>
          <p:cNvSpPr txBox="1"/>
          <p:nvPr/>
        </p:nvSpPr>
        <p:spPr>
          <a:xfrm>
            <a:off x="1403648" y="1412776"/>
            <a:ext cx="66247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Simulações e Ensaios - CEPEL</a:t>
            </a:r>
            <a:endParaRPr lang="pt-BR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0816" y="2060848"/>
            <a:ext cx="7010400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CaixaDeTexto 3"/>
          <p:cNvSpPr txBox="1">
            <a:spLocks noChangeArrowheads="1"/>
          </p:cNvSpPr>
          <p:nvPr/>
        </p:nvSpPr>
        <p:spPr bwMode="auto">
          <a:xfrm>
            <a:off x="574675" y="6021849"/>
            <a:ext cx="85693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pt-BR" altLang="pt-BR" sz="1600" dirty="0" smtClean="0"/>
              <a:t>W. </a:t>
            </a:r>
            <a:r>
              <a:rPr lang="pt-BR" altLang="pt-BR" sz="1600" dirty="0"/>
              <a:t>de </a:t>
            </a:r>
            <a:r>
              <a:rPr lang="pt-BR" altLang="pt-BR" sz="1600" dirty="0" smtClean="0"/>
              <a:t>Souza, A. </a:t>
            </a:r>
            <a:r>
              <a:rPr lang="pt-BR" altLang="pt-BR" sz="1600" dirty="0" err="1" smtClean="0"/>
              <a:t>Polasek</a:t>
            </a:r>
            <a:r>
              <a:rPr lang="pt-BR" altLang="pt-BR" sz="1600" dirty="0" smtClean="0"/>
              <a:t>, R. de Andrade Jr. et al., </a:t>
            </a:r>
            <a:r>
              <a:rPr lang="pt-BR" altLang="pt-BR" sz="1600" dirty="0"/>
              <a:t>2013</a:t>
            </a: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570435"/>
            <a:ext cx="8524875" cy="271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769215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8" y="0"/>
            <a:ext cx="9144000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aixaDeTexto 2"/>
          <p:cNvSpPr txBox="1"/>
          <p:nvPr/>
        </p:nvSpPr>
        <p:spPr>
          <a:xfrm>
            <a:off x="1357290" y="1142984"/>
            <a:ext cx="70339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Limitadores Desenvolvidos na EEL/USP - Resistivos</a:t>
            </a:r>
            <a:endParaRPr lang="pt-B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982" y="1749842"/>
            <a:ext cx="1604963" cy="1262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4945" y="1484784"/>
            <a:ext cx="3124200" cy="2181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9190" y="1500174"/>
            <a:ext cx="3179148" cy="2245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51992"/>
          <a:stretch/>
        </p:blipFill>
        <p:spPr bwMode="auto">
          <a:xfrm>
            <a:off x="178" y="3269874"/>
            <a:ext cx="3923334" cy="23271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4942" y="3429000"/>
            <a:ext cx="2792840" cy="20946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4" name="Picture 1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686" y="5443777"/>
            <a:ext cx="8856984" cy="12991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5" name="Objeto 4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3981076737"/>
              </p:ext>
            </p:extLst>
          </p:nvPr>
        </p:nvGraphicFramePr>
        <p:xfrm>
          <a:off x="7769431" y="2668211"/>
          <a:ext cx="1166813" cy="687387"/>
        </p:xfrm>
        <a:graphic>
          <a:graphicData uri="http://schemas.openxmlformats.org/presentationml/2006/ole">
            <p:oleObj spid="_x0000_s3107" name="Objeto de Shell de Gerenciador" showAsIcon="1" r:id="rId11" imgW="1167480" imgH="686880" progId="Package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523106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8" y="0"/>
            <a:ext cx="9144000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aixaDeTexto 2"/>
          <p:cNvSpPr txBox="1"/>
          <p:nvPr/>
        </p:nvSpPr>
        <p:spPr>
          <a:xfrm>
            <a:off x="1357290" y="1428736"/>
            <a:ext cx="70339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Limitadores Resistivo combinado reator de núcleo de ar   X/R= 33,5 </a:t>
            </a:r>
            <a:endParaRPr lang="pt-BR" dirty="0"/>
          </a:p>
        </p:txBody>
      </p:sp>
      <p:graphicFrame>
        <p:nvGraphicFramePr>
          <p:cNvPr id="34819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3384180153"/>
              </p:ext>
            </p:extLst>
          </p:nvPr>
        </p:nvGraphicFramePr>
        <p:xfrm>
          <a:off x="7300126" y="3071810"/>
          <a:ext cx="1716087" cy="863600"/>
        </p:xfrm>
        <a:graphic>
          <a:graphicData uri="http://schemas.openxmlformats.org/presentationml/2006/ole">
            <p:oleObj spid="_x0000_s34836" name="Objeto de Shell de Gerenciador" showAsIcon="1" r:id="rId5" imgW="1725769" imgH="862885" progId="Package">
              <p:embed/>
            </p:oleObj>
          </a:graphicData>
        </a:graphic>
      </p:graphicFrame>
      <p:pic>
        <p:nvPicPr>
          <p:cNvPr id="34820" name="Imagem 71"/>
          <p:cNvPicPr>
            <a:picLocks noChangeAspect="1" noChangeArrowheads="1"/>
          </p:cNvPicPr>
          <p:nvPr/>
        </p:nvPicPr>
        <p:blipFill>
          <a:blip r:embed="rId6" cstate="print"/>
          <a:srcRect l="3255" t="9605" r="7683" b="7491"/>
          <a:stretch>
            <a:fillRect/>
          </a:stretch>
        </p:blipFill>
        <p:spPr bwMode="auto">
          <a:xfrm>
            <a:off x="928662" y="1785926"/>
            <a:ext cx="2895357" cy="2714644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pic>
        <p:nvPicPr>
          <p:cNvPr id="34821" name="Picture 5"/>
          <p:cNvPicPr>
            <a:picLocks noChangeAspect="1" noChangeArrowheads="1"/>
          </p:cNvPicPr>
          <p:nvPr/>
        </p:nvPicPr>
        <p:blipFill>
          <a:blip r:embed="rId7" cstate="print"/>
          <a:srcRect l="3487" t="6194" r="4276" b="7108"/>
          <a:stretch>
            <a:fillRect/>
          </a:stretch>
        </p:blipFill>
        <p:spPr bwMode="auto">
          <a:xfrm>
            <a:off x="4071934" y="1785926"/>
            <a:ext cx="3314619" cy="2643206"/>
          </a:xfrm>
          <a:prstGeom prst="rect">
            <a:avLst/>
          </a:prstGeom>
          <a:noFill/>
        </p:spPr>
      </p:pic>
      <p:pic>
        <p:nvPicPr>
          <p:cNvPr id="34823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00034" y="4643446"/>
            <a:ext cx="4781550" cy="183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4825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pic>
        <p:nvPicPr>
          <p:cNvPr id="34824" name="Picture 8"/>
          <p:cNvPicPr>
            <a:picLocks noChangeAspect="1" noChangeArrowheads="1"/>
          </p:cNvPicPr>
          <p:nvPr/>
        </p:nvPicPr>
        <p:blipFill>
          <a:blip r:embed="rId9" cstate="print"/>
          <a:srcRect l="3688" t="10152" r="8298" b="6885"/>
          <a:stretch>
            <a:fillRect/>
          </a:stretch>
        </p:blipFill>
        <p:spPr bwMode="auto">
          <a:xfrm>
            <a:off x="5643570" y="4357694"/>
            <a:ext cx="2514600" cy="217328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631264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" y="0"/>
            <a:ext cx="9144000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aixaDeTexto 2"/>
          <p:cNvSpPr txBox="1"/>
          <p:nvPr/>
        </p:nvSpPr>
        <p:spPr>
          <a:xfrm>
            <a:off x="1282464" y="1700808"/>
            <a:ext cx="70339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Limitadores Desenvolvidos – Resistivos – YBCO- transformador acoplador</a:t>
            </a:r>
            <a:endParaRPr lang="pt-BR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4304" y="4437112"/>
            <a:ext cx="2570310" cy="20915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2132856"/>
            <a:ext cx="6354440" cy="24670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348880"/>
            <a:ext cx="2133600" cy="1878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4776963"/>
            <a:ext cx="2232248" cy="1615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842214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" y="0"/>
            <a:ext cx="9144000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1124744"/>
            <a:ext cx="5472608" cy="56426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CaixaDeTexto 3"/>
          <p:cNvSpPr txBox="1">
            <a:spLocks noChangeArrowheads="1"/>
          </p:cNvSpPr>
          <p:nvPr/>
        </p:nvSpPr>
        <p:spPr bwMode="auto">
          <a:xfrm>
            <a:off x="4427984" y="6309320"/>
            <a:ext cx="547211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pt-B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r>
              <a:rPr lang="pt-BR" dirty="0"/>
              <a:t>Mathias Noe, EUCAS 2011</a:t>
            </a:r>
          </a:p>
        </p:txBody>
      </p:sp>
      <p:grpSp>
        <p:nvGrpSpPr>
          <p:cNvPr id="10" name="Grupo 9"/>
          <p:cNvGrpSpPr/>
          <p:nvPr/>
        </p:nvGrpSpPr>
        <p:grpSpPr>
          <a:xfrm>
            <a:off x="3203848" y="1340768"/>
            <a:ext cx="5688136" cy="3456384"/>
            <a:chOff x="3275856" y="2195572"/>
            <a:chExt cx="5472112" cy="3119378"/>
          </a:xfrm>
        </p:grpSpPr>
        <p:sp>
          <p:nvSpPr>
            <p:cNvPr id="5" name="CaixaDeTexto 3"/>
            <p:cNvSpPr txBox="1">
              <a:spLocks noChangeArrowheads="1"/>
            </p:cNvSpPr>
            <p:nvPr/>
          </p:nvSpPr>
          <p:spPr bwMode="auto">
            <a:xfrm>
              <a:off x="3275856" y="2195572"/>
              <a:ext cx="5472112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>
              <a:defPPr>
                <a:defRPr lang="pt-BR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algn="ctr"/>
              <a:r>
                <a:rPr lang="pt-BR" b="1" dirty="0" smtClean="0"/>
                <a:t>Geração Distribuída</a:t>
              </a:r>
            </a:p>
          </p:txBody>
        </p:sp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491880" y="2564904"/>
              <a:ext cx="4784802" cy="27500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="" xmlns:p14="http://schemas.microsoft.com/office/powerpoint/2010/main" val="2241981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" y="0"/>
            <a:ext cx="9144000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CaixaDeTexto 8"/>
          <p:cNvSpPr txBox="1"/>
          <p:nvPr/>
        </p:nvSpPr>
        <p:spPr>
          <a:xfrm>
            <a:off x="1357290" y="2000240"/>
            <a:ext cx="6786610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dirty="0" smtClean="0"/>
              <a:t>Os Projetos de P&amp;D da ANEEL  foram financiados pela CPFL – Companhia Paulista de Força e Luz,  que  foram executados em parceria pelas equipes de pesquisadores da EEL/USP com a FEEC/Unicamp – Prof. Ernesto </a:t>
            </a:r>
            <a:r>
              <a:rPr lang="pt-BR" sz="2400" dirty="0" err="1" smtClean="0"/>
              <a:t>Ruppert</a:t>
            </a:r>
            <a:r>
              <a:rPr lang="pt-BR" sz="2400" dirty="0" smtClean="0"/>
              <a:t>.</a:t>
            </a:r>
          </a:p>
          <a:p>
            <a:r>
              <a:rPr lang="pt-BR" sz="2400" dirty="0" smtClean="0"/>
              <a:t>Empresas parceiras: </a:t>
            </a:r>
            <a:r>
              <a:rPr lang="pt-BR" sz="2400" dirty="0" err="1" smtClean="0"/>
              <a:t>Isolet</a:t>
            </a:r>
            <a:r>
              <a:rPr lang="pt-BR" sz="2400" dirty="0"/>
              <a:t> </a:t>
            </a:r>
            <a:r>
              <a:rPr lang="pt-BR" sz="2400" dirty="0" smtClean="0"/>
              <a:t>e Transformadores Jundiaí</a:t>
            </a:r>
            <a:endParaRPr lang="pt-BR" sz="2400" dirty="0"/>
          </a:p>
          <a:p>
            <a:endParaRPr lang="pt-BR" sz="2400" dirty="0" smtClean="0"/>
          </a:p>
          <a:p>
            <a:endParaRPr lang="pt-BR" sz="2400" dirty="0" smtClean="0"/>
          </a:p>
          <a:p>
            <a:r>
              <a:rPr lang="pt-BR" sz="2400" dirty="0" smtClean="0"/>
              <a:t>Agradecimentos : CNPq, Finep, CAPES e Fapesp.</a:t>
            </a:r>
          </a:p>
          <a:p>
            <a:endParaRPr lang="pt-BR" sz="2400" dirty="0" smtClean="0"/>
          </a:p>
          <a:p>
            <a:endParaRPr lang="pt-BR" dirty="0" smtClean="0"/>
          </a:p>
        </p:txBody>
      </p:sp>
    </p:spTree>
    <p:extLst>
      <p:ext uri="{BB962C8B-B14F-4D97-AF65-F5344CB8AC3E}">
        <p14:creationId xmlns="" xmlns:p14="http://schemas.microsoft.com/office/powerpoint/2010/main" val="1842214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" y="0"/>
            <a:ext cx="9144000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CaixaDeTexto 3"/>
          <p:cNvSpPr txBox="1">
            <a:spLocks noChangeArrowheads="1"/>
          </p:cNvSpPr>
          <p:nvPr/>
        </p:nvSpPr>
        <p:spPr bwMode="auto">
          <a:xfrm>
            <a:off x="1259632" y="1628800"/>
            <a:ext cx="5616624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pt-B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lvl="1" algn="ctr"/>
            <a:r>
              <a:rPr lang="pt-BR" sz="2800" dirty="0" smtClean="0"/>
              <a:t>OBRIGADO !</a:t>
            </a:r>
          </a:p>
          <a:p>
            <a:pPr lvl="1" algn="ctr"/>
            <a:endParaRPr lang="pt-BR" sz="2800" dirty="0" smtClean="0"/>
          </a:p>
          <a:p>
            <a:pPr lvl="1"/>
            <a:r>
              <a:rPr lang="pt-BR" sz="2800" dirty="0" smtClean="0"/>
              <a:t>Carlos A. </a:t>
            </a:r>
            <a:r>
              <a:rPr lang="pt-BR" sz="2800" dirty="0" err="1" smtClean="0"/>
              <a:t>Baldan</a:t>
            </a:r>
            <a:r>
              <a:rPr lang="pt-BR" sz="2800" dirty="0" smtClean="0"/>
              <a:t>; </a:t>
            </a:r>
            <a:r>
              <a:rPr lang="pt-BR" sz="2800" dirty="0" smtClean="0">
                <a:solidFill>
                  <a:srgbClr val="00B0F0"/>
                </a:solidFill>
              </a:rPr>
              <a:t>cabaldan@demar.eel.usp.br</a:t>
            </a:r>
          </a:p>
          <a:p>
            <a:pPr lvl="1"/>
            <a:r>
              <a:rPr lang="pt-BR" sz="2800" dirty="0"/>
              <a:t>Alexander </a:t>
            </a:r>
            <a:r>
              <a:rPr lang="pt-BR" sz="2800" dirty="0" err="1"/>
              <a:t>Polasek</a:t>
            </a:r>
            <a:endParaRPr lang="pt-BR" sz="2800" dirty="0"/>
          </a:p>
          <a:p>
            <a:pPr lvl="1"/>
            <a:r>
              <a:rPr lang="pt-BR" sz="2800" dirty="0">
                <a:solidFill>
                  <a:srgbClr val="00B0F0"/>
                </a:solidFill>
              </a:rPr>
              <a:t>polasek@cepel.br</a:t>
            </a:r>
            <a:endParaRPr lang="pt-BR" sz="2800" dirty="0" smtClean="0">
              <a:solidFill>
                <a:srgbClr val="00B0F0"/>
              </a:solidFill>
            </a:endParaRPr>
          </a:p>
          <a:p>
            <a:pPr lvl="1"/>
            <a:r>
              <a:rPr lang="pt-BR" sz="2800" dirty="0" smtClean="0"/>
              <a:t>Rubens de Andrade Jr.</a:t>
            </a:r>
          </a:p>
          <a:p>
            <a:pPr lvl="1"/>
            <a:r>
              <a:rPr lang="pt-BR" sz="2800" dirty="0" smtClean="0">
                <a:solidFill>
                  <a:srgbClr val="00B0F0"/>
                </a:solidFill>
              </a:rPr>
              <a:t>rubens.andrade@ufrj.br</a:t>
            </a:r>
          </a:p>
          <a:p>
            <a:pPr lvl="1"/>
            <a:endParaRPr lang="pt-BR" sz="2800" dirty="0" smtClean="0"/>
          </a:p>
        </p:txBody>
      </p:sp>
    </p:spTree>
    <p:extLst>
      <p:ext uri="{BB962C8B-B14F-4D97-AF65-F5344CB8AC3E}">
        <p14:creationId xmlns="" xmlns:p14="http://schemas.microsoft.com/office/powerpoint/2010/main" val="929482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" y="0"/>
            <a:ext cx="9144000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1152" y="1340768"/>
            <a:ext cx="6227192" cy="419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323528" y="5534561"/>
            <a:ext cx="860425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pt-BR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SUPERCONDUTORES DE ALTA TEMPERATURA CRÍTICA</a:t>
            </a:r>
          </a:p>
          <a:p>
            <a:pPr algn="ctr" eaLnBrk="0" hangingPunct="0">
              <a:spcBef>
                <a:spcPct val="50000"/>
              </a:spcBef>
              <a:defRPr/>
            </a:pPr>
            <a:r>
              <a:rPr lang="pt-BR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NITROGÊNIO LÍQUIDO – Subproduto da produção de oxigênio líquido  </a:t>
            </a:r>
            <a:endParaRPr lang="pt-BR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eaLnBrk="0" hangingPunct="0">
              <a:spcBef>
                <a:spcPct val="50000"/>
              </a:spcBef>
              <a:defRPr/>
            </a:pPr>
            <a:r>
              <a:rPr lang="pt-BR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</p:txBody>
      </p:sp>
      <p:sp>
        <p:nvSpPr>
          <p:cNvPr id="6" name="CaixaDeTexto 3"/>
          <p:cNvSpPr txBox="1">
            <a:spLocks noChangeArrowheads="1"/>
          </p:cNvSpPr>
          <p:nvPr/>
        </p:nvSpPr>
        <p:spPr bwMode="auto">
          <a:xfrm>
            <a:off x="1619250" y="6453336"/>
            <a:ext cx="6553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pt-B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Joachim Bock, </a:t>
            </a:r>
            <a:r>
              <a:rPr lang="pt-BR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Applied</a:t>
            </a:r>
            <a:r>
              <a:rPr lang="pt-B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t-BR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Superconductivity</a:t>
            </a:r>
            <a:r>
              <a:rPr lang="pt-B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t-BR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Conference</a:t>
            </a:r>
            <a:r>
              <a:rPr lang="pt-B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2010</a:t>
            </a:r>
          </a:p>
        </p:txBody>
      </p:sp>
    </p:spTree>
    <p:extLst>
      <p:ext uri="{BB962C8B-B14F-4D97-AF65-F5344CB8AC3E}">
        <p14:creationId xmlns="" xmlns:p14="http://schemas.microsoft.com/office/powerpoint/2010/main" val="3461172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" y="0"/>
            <a:ext cx="9144000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662" y="3786190"/>
            <a:ext cx="1604590" cy="26576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 descr="http://www.superpower-inc.com/userfiles/2012%20Wire%20Layers_ColorfulBuffer_R_layer(1)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750" y="1285860"/>
            <a:ext cx="4286250" cy="18764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3" name="Picture 1" descr="superficie_supercondutora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71604" y="1285860"/>
            <a:ext cx="1608593" cy="1552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0" y="0"/>
            <a:ext cx="263213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PE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</a:t>
            </a:r>
            <a:endParaRPr kumimoji="0" lang="es-PE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tângulo 8"/>
          <p:cNvSpPr/>
          <p:nvPr/>
        </p:nvSpPr>
        <p:spPr>
          <a:xfrm>
            <a:off x="0" y="2857496"/>
            <a:ext cx="40004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1600" b="1" dirty="0" smtClean="0"/>
              <a:t>YBa</a:t>
            </a:r>
            <a:r>
              <a:rPr lang="pt-BR" sz="1600" b="1" baseline="-25000" dirty="0" smtClean="0"/>
              <a:t>2</a:t>
            </a:r>
            <a:r>
              <a:rPr lang="pt-BR" sz="1600" b="1" dirty="0" smtClean="0"/>
              <a:t>Cu</a:t>
            </a:r>
            <a:r>
              <a:rPr lang="pt-BR" sz="1600" b="1" baseline="-25000" dirty="0" smtClean="0"/>
              <a:t>3</a:t>
            </a:r>
            <a:r>
              <a:rPr lang="pt-BR" sz="1600" b="1" dirty="0" smtClean="0"/>
              <a:t>O</a:t>
            </a:r>
            <a:r>
              <a:rPr lang="pt-BR" sz="1600" b="1" baseline="-25000" dirty="0" smtClean="0"/>
              <a:t>7-δ</a:t>
            </a:r>
            <a:r>
              <a:rPr lang="pt-BR" sz="1600" b="1" dirty="0" smtClean="0"/>
              <a:t> – Y-123   </a:t>
            </a:r>
            <a:r>
              <a:rPr lang="pt-BR" sz="1600" b="1" baseline="-25000" dirty="0" smtClean="0"/>
              <a:t>                          </a:t>
            </a:r>
            <a:r>
              <a:rPr lang="pt-BR" sz="1600" b="1" dirty="0" smtClean="0"/>
              <a:t> 75K    1987</a:t>
            </a:r>
          </a:p>
          <a:p>
            <a:r>
              <a:rPr lang="pt-BR" sz="1600" b="1" dirty="0" smtClean="0"/>
              <a:t>Bi</a:t>
            </a:r>
            <a:r>
              <a:rPr lang="pt-BR" sz="1600" b="1" baseline="-25000" dirty="0" smtClean="0"/>
              <a:t>2</a:t>
            </a:r>
            <a:r>
              <a:rPr lang="pt-BR" sz="1600" b="1" dirty="0" smtClean="0"/>
              <a:t>Sr</a:t>
            </a:r>
            <a:r>
              <a:rPr lang="pt-BR" sz="1600" b="1" baseline="-25000" dirty="0" smtClean="0"/>
              <a:t>2</a:t>
            </a:r>
            <a:r>
              <a:rPr lang="pt-BR" sz="1600" b="1" dirty="0" smtClean="0"/>
              <a:t>Ca</a:t>
            </a:r>
            <a:r>
              <a:rPr lang="pt-BR" sz="1600" b="1" baseline="-25000" dirty="0" smtClean="0"/>
              <a:t>2</a:t>
            </a:r>
            <a:r>
              <a:rPr lang="pt-BR" sz="1600" b="1" dirty="0" smtClean="0"/>
              <a:t>Cu</a:t>
            </a:r>
            <a:r>
              <a:rPr lang="pt-BR" sz="1600" b="1" baseline="-25000" dirty="0" smtClean="0"/>
              <a:t>3</a:t>
            </a:r>
            <a:r>
              <a:rPr lang="pt-BR" sz="1600" b="1" dirty="0" smtClean="0"/>
              <a:t>O</a:t>
            </a:r>
            <a:r>
              <a:rPr lang="pt-BR" sz="1600" b="1" baseline="-25000" dirty="0" smtClean="0"/>
              <a:t>10</a:t>
            </a:r>
            <a:r>
              <a:rPr lang="pt-BR" sz="1600" b="1" dirty="0" smtClean="0"/>
              <a:t> – Bi-2223           110K   1988</a:t>
            </a:r>
          </a:p>
          <a:p>
            <a:r>
              <a:rPr lang="pt-BR" sz="1600" b="1" dirty="0" smtClean="0"/>
              <a:t>MgB</a:t>
            </a:r>
            <a:r>
              <a:rPr lang="pt-BR" sz="1600" b="1" baseline="-25000" dirty="0" smtClean="0"/>
              <a:t>2</a:t>
            </a:r>
            <a:r>
              <a:rPr lang="pt-BR" sz="1600" b="1" dirty="0" smtClean="0"/>
              <a:t>                                                39K   2001</a:t>
            </a:r>
            <a:endParaRPr lang="pt-BR" sz="1600" b="1" dirty="0"/>
          </a:p>
        </p:txBody>
      </p:sp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7" cstate="print"/>
          <a:srcRect l="4816" t="5997" r="4816" b="5997"/>
          <a:stretch>
            <a:fillRect/>
          </a:stretch>
        </p:blipFill>
        <p:spPr bwMode="auto">
          <a:xfrm>
            <a:off x="3903540" y="3162285"/>
            <a:ext cx="4315350" cy="3356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616852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CaixaDeTexto 5"/>
          <p:cNvSpPr txBox="1"/>
          <p:nvPr/>
        </p:nvSpPr>
        <p:spPr>
          <a:xfrm>
            <a:off x="1619672" y="548680"/>
            <a:ext cx="5040560" cy="5232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pt-BR" sz="2800" b="1" dirty="0" smtClean="0"/>
              <a:t>    TESTES NA REDE </a:t>
            </a:r>
            <a:endParaRPr lang="pt-BR" sz="2800" b="1" dirty="0"/>
          </a:p>
        </p:txBody>
      </p:sp>
      <p:graphicFrame>
        <p:nvGraphicFramePr>
          <p:cNvPr id="7" name="Tabela 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953043698"/>
              </p:ext>
            </p:extLst>
          </p:nvPr>
        </p:nvGraphicFramePr>
        <p:xfrm>
          <a:off x="107504" y="1196752"/>
          <a:ext cx="8964488" cy="55580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34995"/>
                <a:gridCol w="1731179"/>
                <a:gridCol w="1788280"/>
                <a:gridCol w="2694418"/>
                <a:gridCol w="1115616"/>
              </a:tblGrid>
              <a:tr h="646000"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latin typeface="Arial" pitchFamily="34" charset="0"/>
                          <a:cs typeface="Arial" pitchFamily="34" charset="0"/>
                        </a:rPr>
                        <a:t>EMPRESA (Líder)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latin typeface="Arial" pitchFamily="34" charset="0"/>
                          <a:cs typeface="Arial" pitchFamily="34" charset="0"/>
                        </a:rPr>
                        <a:t>PAÍS</a:t>
                      </a:r>
                      <a:endParaRPr lang="pt-BR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latin typeface="Arial" pitchFamily="34" charset="0"/>
                          <a:cs typeface="Arial" pitchFamily="34" charset="0"/>
                        </a:rPr>
                        <a:t>TIPO</a:t>
                      </a:r>
                      <a:endParaRPr lang="pt-BR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latin typeface="Arial" pitchFamily="34" charset="0"/>
                          <a:cs typeface="Arial" pitchFamily="34" charset="0"/>
                        </a:rPr>
                        <a:t>DADOS</a:t>
                      </a:r>
                      <a:endParaRPr lang="pt-BR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latin typeface="Arial" pitchFamily="34" charset="0"/>
                          <a:cs typeface="Arial" pitchFamily="34" charset="0"/>
                        </a:rPr>
                        <a:t>ANO</a:t>
                      </a:r>
                      <a:endParaRPr lang="pt-BR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73509"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latin typeface="Arial" pitchFamily="34" charset="0"/>
                          <a:cs typeface="Arial" pitchFamily="34" charset="0"/>
                        </a:rPr>
                        <a:t>ABB</a:t>
                      </a:r>
                      <a:endParaRPr lang="pt-BR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latin typeface="Arial" pitchFamily="34" charset="0"/>
                          <a:cs typeface="Arial" pitchFamily="34" charset="0"/>
                        </a:rPr>
                        <a:t>Suíça</a:t>
                      </a:r>
                      <a:endParaRPr lang="pt-BR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latin typeface="Arial" pitchFamily="34" charset="0"/>
                          <a:cs typeface="Arial" pitchFamily="34" charset="0"/>
                        </a:rPr>
                        <a:t>Indutivo</a:t>
                      </a:r>
                      <a:endParaRPr lang="pt-BR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latin typeface="Arial" pitchFamily="34" charset="0"/>
                          <a:cs typeface="Arial" pitchFamily="34" charset="0"/>
                        </a:rPr>
                        <a:t>10 kV</a:t>
                      </a:r>
                      <a:r>
                        <a:rPr lang="pt-BR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pt-BR" dirty="0" smtClean="0">
                          <a:latin typeface="Arial" pitchFamily="34" charset="0"/>
                          <a:cs typeface="Arial" pitchFamily="34" charset="0"/>
                        </a:rPr>
                        <a:t>/ 70 A</a:t>
                      </a:r>
                      <a:endParaRPr lang="pt-BR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latin typeface="Arial" pitchFamily="34" charset="0"/>
                          <a:cs typeface="Arial" pitchFamily="34" charset="0"/>
                        </a:rPr>
                        <a:t>1996</a:t>
                      </a:r>
                      <a:endParaRPr lang="pt-BR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73509"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latin typeface="Arial" pitchFamily="34" charset="0"/>
                          <a:cs typeface="Arial" pitchFamily="34" charset="0"/>
                        </a:rPr>
                        <a:t>ACCEL</a:t>
                      </a:r>
                      <a:endParaRPr lang="pt-BR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latin typeface="Arial" pitchFamily="34" charset="0"/>
                          <a:cs typeface="Arial" pitchFamily="34" charset="0"/>
                        </a:rPr>
                        <a:t>Alemanha</a:t>
                      </a:r>
                      <a:endParaRPr lang="pt-BR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latin typeface="Arial" pitchFamily="34" charset="0"/>
                          <a:cs typeface="Arial" pitchFamily="34" charset="0"/>
                        </a:rPr>
                        <a:t>Resistivo</a:t>
                      </a:r>
                      <a:endParaRPr lang="pt-BR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latin typeface="Arial" pitchFamily="34" charset="0"/>
                          <a:cs typeface="Arial" pitchFamily="34" charset="0"/>
                        </a:rPr>
                        <a:t>10 kV</a:t>
                      </a:r>
                      <a:r>
                        <a:rPr lang="pt-BR" baseline="0" dirty="0" smtClean="0">
                          <a:latin typeface="Arial" pitchFamily="34" charset="0"/>
                          <a:cs typeface="Arial" pitchFamily="34" charset="0"/>
                        </a:rPr>
                        <a:t> / 600 A</a:t>
                      </a:r>
                      <a:endParaRPr lang="pt-BR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latin typeface="Arial" pitchFamily="34" charset="0"/>
                          <a:cs typeface="Arial" pitchFamily="34" charset="0"/>
                        </a:rPr>
                        <a:t>2004</a:t>
                      </a:r>
                      <a:endParaRPr lang="pt-BR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73509"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latin typeface="Arial" pitchFamily="34" charset="0"/>
                          <a:cs typeface="Arial" pitchFamily="34" charset="0"/>
                        </a:rPr>
                        <a:t>CAS</a:t>
                      </a:r>
                      <a:endParaRPr lang="pt-BR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latin typeface="Arial" pitchFamily="34" charset="0"/>
                          <a:cs typeface="Arial" pitchFamily="34" charset="0"/>
                        </a:rPr>
                        <a:t>China</a:t>
                      </a:r>
                      <a:endParaRPr lang="pt-BR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latin typeface="Arial" pitchFamily="34" charset="0"/>
                          <a:cs typeface="Arial" pitchFamily="34" charset="0"/>
                        </a:rPr>
                        <a:t>Ponte</a:t>
                      </a:r>
                      <a:endParaRPr lang="pt-BR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dirty="0" smtClean="0">
                          <a:latin typeface="Arial" pitchFamily="34" charset="0"/>
                          <a:cs typeface="Arial" pitchFamily="34" charset="0"/>
                        </a:rPr>
                        <a:t>10.5 kV / 1.5A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latin typeface="Arial" pitchFamily="34" charset="0"/>
                          <a:cs typeface="Arial" pitchFamily="34" charset="0"/>
                        </a:rPr>
                        <a:t>2005</a:t>
                      </a:r>
                      <a:endParaRPr lang="pt-BR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73509"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latin typeface="Arial" pitchFamily="34" charset="0"/>
                          <a:cs typeface="Arial" pitchFamily="34" charset="0"/>
                        </a:rPr>
                        <a:t>TOSHIBA</a:t>
                      </a:r>
                      <a:endParaRPr lang="pt-BR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latin typeface="Arial" pitchFamily="34" charset="0"/>
                          <a:cs typeface="Arial" pitchFamily="34" charset="0"/>
                        </a:rPr>
                        <a:t>Japão</a:t>
                      </a:r>
                      <a:endParaRPr lang="pt-BR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latin typeface="Arial" pitchFamily="34" charset="0"/>
                          <a:cs typeface="Arial" pitchFamily="34" charset="0"/>
                        </a:rPr>
                        <a:t>Resistivo</a:t>
                      </a:r>
                      <a:endParaRPr lang="pt-BR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latin typeface="Arial" pitchFamily="34" charset="0"/>
                          <a:cs typeface="Arial" pitchFamily="34" charset="0"/>
                        </a:rPr>
                        <a:t>6.6 kV / 72A</a:t>
                      </a:r>
                      <a:endParaRPr lang="pt-BR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latin typeface="Arial" pitchFamily="34" charset="0"/>
                          <a:cs typeface="Arial" pitchFamily="34" charset="0"/>
                        </a:rPr>
                        <a:t>2008</a:t>
                      </a:r>
                      <a:endParaRPr lang="pt-BR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73509">
                <a:tc>
                  <a:txBody>
                    <a:bodyPr/>
                    <a:lstStyle/>
                    <a:p>
                      <a:pPr algn="ctr"/>
                      <a:r>
                        <a:rPr lang="pt-BR" dirty="0" err="1" smtClean="0">
                          <a:latin typeface="Arial" pitchFamily="34" charset="0"/>
                          <a:cs typeface="Arial" pitchFamily="34" charset="0"/>
                        </a:rPr>
                        <a:t>Innopower</a:t>
                      </a:r>
                      <a:endParaRPr lang="pt-BR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latin typeface="Arial" pitchFamily="34" charset="0"/>
                          <a:cs typeface="Arial" pitchFamily="34" charset="0"/>
                        </a:rPr>
                        <a:t>China</a:t>
                      </a:r>
                      <a:endParaRPr lang="pt-BR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latin typeface="Arial" pitchFamily="34" charset="0"/>
                          <a:cs typeface="Arial" pitchFamily="34" charset="0"/>
                        </a:rPr>
                        <a:t>DC</a:t>
                      </a:r>
                      <a:r>
                        <a:rPr lang="pt-BR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pt-BR" baseline="0" dirty="0" err="1" smtClean="0">
                          <a:latin typeface="Arial" pitchFamily="34" charset="0"/>
                          <a:cs typeface="Arial" pitchFamily="34" charset="0"/>
                        </a:rPr>
                        <a:t>Biased</a:t>
                      </a:r>
                      <a:endParaRPr lang="pt-BR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latin typeface="Arial" pitchFamily="34" charset="0"/>
                          <a:cs typeface="Arial" pitchFamily="34" charset="0"/>
                        </a:rPr>
                        <a:t>35 kV / 1.5</a:t>
                      </a:r>
                      <a:r>
                        <a:rPr lang="pt-BR" baseline="0" dirty="0" smtClean="0">
                          <a:latin typeface="Arial" pitchFamily="34" charset="0"/>
                          <a:cs typeface="Arial" pitchFamily="34" charset="0"/>
                        </a:rPr>
                        <a:t> kA</a:t>
                      </a:r>
                      <a:endParaRPr lang="pt-BR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latin typeface="Arial" pitchFamily="34" charset="0"/>
                          <a:cs typeface="Arial" pitchFamily="34" charset="0"/>
                        </a:rPr>
                        <a:t>2008</a:t>
                      </a:r>
                      <a:endParaRPr lang="pt-BR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73509">
                <a:tc>
                  <a:txBody>
                    <a:bodyPr/>
                    <a:lstStyle/>
                    <a:p>
                      <a:pPr algn="ctr"/>
                      <a:r>
                        <a:rPr lang="pt-BR" dirty="0" err="1" smtClean="0">
                          <a:latin typeface="Arial" pitchFamily="34" charset="0"/>
                          <a:cs typeface="Arial" pitchFamily="34" charset="0"/>
                        </a:rPr>
                        <a:t>Zenergy</a:t>
                      </a:r>
                      <a:endParaRPr lang="pt-BR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latin typeface="Arial" pitchFamily="34" charset="0"/>
                          <a:cs typeface="Arial" pitchFamily="34" charset="0"/>
                        </a:rPr>
                        <a:t>EUA</a:t>
                      </a:r>
                      <a:endParaRPr lang="pt-BR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latin typeface="Arial" pitchFamily="34" charset="0"/>
                          <a:cs typeface="Arial" pitchFamily="34" charset="0"/>
                        </a:rPr>
                        <a:t>DC </a:t>
                      </a:r>
                      <a:r>
                        <a:rPr lang="pt-BR" dirty="0" err="1" smtClean="0">
                          <a:latin typeface="Arial" pitchFamily="34" charset="0"/>
                          <a:cs typeface="Arial" pitchFamily="34" charset="0"/>
                        </a:rPr>
                        <a:t>Biased</a:t>
                      </a:r>
                      <a:endParaRPr lang="pt-BR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latin typeface="Arial" pitchFamily="34" charset="0"/>
                          <a:cs typeface="Arial" pitchFamily="34" charset="0"/>
                        </a:rPr>
                        <a:t>15 kV / 1.2kA</a:t>
                      </a:r>
                      <a:endParaRPr lang="pt-BR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latin typeface="Arial" pitchFamily="34" charset="0"/>
                          <a:cs typeface="Arial" pitchFamily="34" charset="0"/>
                        </a:rPr>
                        <a:t>2009</a:t>
                      </a:r>
                      <a:endParaRPr lang="pt-BR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73509"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latin typeface="Arial" pitchFamily="34" charset="0"/>
                          <a:cs typeface="Arial" pitchFamily="34" charset="0"/>
                        </a:rPr>
                        <a:t>KEPCO</a:t>
                      </a:r>
                      <a:endParaRPr lang="pt-BR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latin typeface="Arial" pitchFamily="34" charset="0"/>
                          <a:cs typeface="Arial" pitchFamily="34" charset="0"/>
                        </a:rPr>
                        <a:t>Coréia</a:t>
                      </a:r>
                      <a:endParaRPr lang="pt-BR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latin typeface="Arial" pitchFamily="34" charset="0"/>
                          <a:cs typeface="Arial" pitchFamily="34" charset="0"/>
                        </a:rPr>
                        <a:t>Híbrido</a:t>
                      </a:r>
                      <a:endParaRPr lang="pt-BR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latin typeface="Arial" pitchFamily="34" charset="0"/>
                          <a:cs typeface="Arial" pitchFamily="34" charset="0"/>
                        </a:rPr>
                        <a:t>22.9 kV / 630 A</a:t>
                      </a:r>
                      <a:endParaRPr lang="pt-BR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latin typeface="Arial" pitchFamily="34" charset="0"/>
                          <a:cs typeface="Arial" pitchFamily="34" charset="0"/>
                        </a:rPr>
                        <a:t>2010</a:t>
                      </a:r>
                      <a:endParaRPr lang="pt-BR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73509"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latin typeface="Arial" pitchFamily="34" charset="0"/>
                          <a:cs typeface="Arial" pitchFamily="34" charset="0"/>
                        </a:rPr>
                        <a:t>RSE</a:t>
                      </a:r>
                      <a:endParaRPr lang="pt-BR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latin typeface="Arial" pitchFamily="34" charset="0"/>
                          <a:cs typeface="Arial" pitchFamily="34" charset="0"/>
                        </a:rPr>
                        <a:t>Itália</a:t>
                      </a:r>
                      <a:endParaRPr lang="pt-BR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latin typeface="Arial" pitchFamily="34" charset="0"/>
                          <a:cs typeface="Arial" pitchFamily="34" charset="0"/>
                        </a:rPr>
                        <a:t>Ponte</a:t>
                      </a:r>
                      <a:endParaRPr lang="pt-BR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latin typeface="Arial" pitchFamily="34" charset="0"/>
                          <a:cs typeface="Arial" pitchFamily="34" charset="0"/>
                        </a:rPr>
                        <a:t>9kV / 220 A</a:t>
                      </a:r>
                      <a:endParaRPr lang="pt-BR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latin typeface="Arial" pitchFamily="34" charset="0"/>
                          <a:cs typeface="Arial" pitchFamily="34" charset="0"/>
                        </a:rPr>
                        <a:t>2012</a:t>
                      </a:r>
                      <a:endParaRPr lang="pt-BR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73509">
                <a:tc>
                  <a:txBody>
                    <a:bodyPr/>
                    <a:lstStyle/>
                    <a:p>
                      <a:pPr algn="ctr"/>
                      <a:r>
                        <a:rPr lang="pt-BR" b="0" dirty="0" smtClean="0">
                          <a:latin typeface="Arial" pitchFamily="34" charset="0"/>
                          <a:cs typeface="Arial" pitchFamily="34" charset="0"/>
                        </a:rPr>
                        <a:t>Siemens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0" dirty="0" smtClean="0">
                          <a:latin typeface="Arial" pitchFamily="34" charset="0"/>
                          <a:cs typeface="Arial" pitchFamily="34" charset="0"/>
                        </a:rPr>
                        <a:t>EUA</a:t>
                      </a:r>
                      <a:endParaRPr lang="pt-BR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0" dirty="0" smtClean="0">
                          <a:latin typeface="Arial" pitchFamily="34" charset="0"/>
                          <a:cs typeface="Arial" pitchFamily="34" charset="0"/>
                        </a:rPr>
                        <a:t>Resistivo</a:t>
                      </a:r>
                      <a:endParaRPr lang="pt-BR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1" dirty="0" smtClean="0">
                          <a:latin typeface="Arial" pitchFamily="34" charset="0"/>
                          <a:cs typeface="Arial" pitchFamily="34" charset="0"/>
                        </a:rPr>
                        <a:t>115 kV / 900 A</a:t>
                      </a:r>
                      <a:endParaRPr lang="pt-BR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0" dirty="0" smtClean="0">
                          <a:latin typeface="Arial" pitchFamily="34" charset="0"/>
                          <a:cs typeface="Arial" pitchFamily="34" charset="0"/>
                        </a:rPr>
                        <a:t>2011</a:t>
                      </a:r>
                      <a:endParaRPr lang="pt-BR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73509">
                <a:tc>
                  <a:txBody>
                    <a:bodyPr/>
                    <a:lstStyle/>
                    <a:p>
                      <a:pPr algn="ctr"/>
                      <a:r>
                        <a:rPr lang="pt-BR" b="0" dirty="0" err="1" smtClean="0">
                          <a:latin typeface="Arial" pitchFamily="34" charset="0"/>
                          <a:cs typeface="Arial" pitchFamily="34" charset="0"/>
                        </a:rPr>
                        <a:t>Innopower</a:t>
                      </a:r>
                      <a:endParaRPr lang="pt-BR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0" dirty="0" smtClean="0">
                          <a:latin typeface="Arial" pitchFamily="34" charset="0"/>
                          <a:cs typeface="Arial" pitchFamily="34" charset="0"/>
                        </a:rPr>
                        <a:t>China</a:t>
                      </a:r>
                      <a:endParaRPr lang="pt-BR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0" dirty="0" smtClean="0">
                          <a:latin typeface="Arial" pitchFamily="34" charset="0"/>
                          <a:cs typeface="Arial" pitchFamily="34" charset="0"/>
                        </a:rPr>
                        <a:t>DC</a:t>
                      </a:r>
                      <a:r>
                        <a:rPr lang="pt-BR" b="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pt-BR" b="0" baseline="0" dirty="0" err="1" smtClean="0">
                          <a:latin typeface="Arial" pitchFamily="34" charset="0"/>
                          <a:cs typeface="Arial" pitchFamily="34" charset="0"/>
                        </a:rPr>
                        <a:t>Biased</a:t>
                      </a:r>
                      <a:endParaRPr lang="pt-BR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220 kV / 800 A</a:t>
                      </a:r>
                      <a:endParaRPr lang="pt-BR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0" dirty="0" smtClean="0">
                          <a:latin typeface="Arial" pitchFamily="34" charset="0"/>
                          <a:cs typeface="Arial" pitchFamily="34" charset="0"/>
                        </a:rPr>
                        <a:t>2012</a:t>
                      </a:r>
                      <a:endParaRPr lang="pt-BR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73509">
                <a:tc>
                  <a:txBody>
                    <a:bodyPr/>
                    <a:lstStyle/>
                    <a:p>
                      <a:pPr algn="ctr"/>
                      <a:r>
                        <a:rPr lang="pt-BR" b="0" dirty="0" smtClean="0">
                          <a:latin typeface="Arial" pitchFamily="34" charset="0"/>
                          <a:cs typeface="Arial" pitchFamily="34" charset="0"/>
                        </a:rPr>
                        <a:t>KEPCO </a:t>
                      </a:r>
                      <a:endParaRPr lang="pt-BR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0" dirty="0" smtClean="0">
                          <a:latin typeface="Arial" pitchFamily="34" charset="0"/>
                          <a:cs typeface="Arial" pitchFamily="34" charset="0"/>
                        </a:rPr>
                        <a:t>Coréia</a:t>
                      </a:r>
                      <a:endParaRPr lang="pt-BR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0" dirty="0" smtClean="0"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endParaRPr lang="pt-BR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154 kV </a:t>
                      </a:r>
                      <a:endParaRPr lang="pt-BR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0" dirty="0" smtClean="0"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endParaRPr lang="pt-BR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3509">
                <a:tc>
                  <a:txBody>
                    <a:bodyPr/>
                    <a:lstStyle/>
                    <a:p>
                      <a:pPr algn="ctr"/>
                      <a:r>
                        <a:rPr lang="pt-BR" b="0" dirty="0" err="1" smtClean="0">
                          <a:latin typeface="Arial" pitchFamily="34" charset="0"/>
                          <a:cs typeface="Arial" pitchFamily="34" charset="0"/>
                        </a:rPr>
                        <a:t>Innopower</a:t>
                      </a:r>
                      <a:endParaRPr lang="pt-BR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0" dirty="0" smtClean="0">
                          <a:latin typeface="Arial" pitchFamily="34" charset="0"/>
                          <a:cs typeface="Arial" pitchFamily="34" charset="0"/>
                        </a:rPr>
                        <a:t>China</a:t>
                      </a:r>
                      <a:endParaRPr lang="pt-BR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0" dirty="0" smtClean="0">
                          <a:latin typeface="Arial" pitchFamily="34" charset="0"/>
                          <a:cs typeface="Arial" pitchFamily="34" charset="0"/>
                        </a:rPr>
                        <a:t>DC</a:t>
                      </a:r>
                      <a:r>
                        <a:rPr lang="pt-BR" b="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pt-BR" b="0" baseline="0" dirty="0" err="1" smtClean="0">
                          <a:latin typeface="Arial" pitchFamily="34" charset="0"/>
                          <a:cs typeface="Arial" pitchFamily="34" charset="0"/>
                        </a:rPr>
                        <a:t>Biased</a:t>
                      </a:r>
                      <a:endParaRPr lang="pt-BR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500 kV</a:t>
                      </a:r>
                      <a:endParaRPr lang="pt-BR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0" dirty="0" smtClean="0">
                          <a:latin typeface="Arial" pitchFamily="34" charset="0"/>
                          <a:cs typeface="Arial" pitchFamily="34" charset="0"/>
                        </a:rPr>
                        <a:t>2016</a:t>
                      </a:r>
                      <a:endParaRPr lang="pt-BR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429977">
                <a:tc>
                  <a:txBody>
                    <a:bodyPr/>
                    <a:lstStyle/>
                    <a:p>
                      <a:pPr algn="ctr"/>
                      <a:r>
                        <a:rPr lang="pt-BR" b="0" dirty="0" err="1" smtClean="0">
                          <a:latin typeface="Arial" pitchFamily="34" charset="0"/>
                          <a:cs typeface="Arial" pitchFamily="34" charset="0"/>
                        </a:rPr>
                        <a:t>Waukesha</a:t>
                      </a:r>
                      <a:endParaRPr lang="pt-BR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0" dirty="0" smtClean="0">
                          <a:latin typeface="Arial" pitchFamily="34" charset="0"/>
                          <a:cs typeface="Arial" pitchFamily="34" charset="0"/>
                        </a:rPr>
                        <a:t>EUA</a:t>
                      </a:r>
                      <a:endParaRPr lang="pt-BR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0" dirty="0" smtClean="0">
                          <a:latin typeface="Arial" pitchFamily="34" charset="0"/>
                          <a:cs typeface="Arial" pitchFamily="34" charset="0"/>
                        </a:rPr>
                        <a:t>Transformador</a:t>
                      </a:r>
                      <a:endParaRPr lang="pt-BR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69 kV/12.5 kV </a:t>
                      </a:r>
                      <a:r>
                        <a:rPr lang="pt-BR" b="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28MVA</a:t>
                      </a:r>
                      <a:endParaRPr lang="pt-BR" b="0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0" dirty="0" smtClean="0">
                          <a:latin typeface="Arial" pitchFamily="34" charset="0"/>
                          <a:cs typeface="Arial" pitchFamily="34" charset="0"/>
                        </a:rPr>
                        <a:t>2014</a:t>
                      </a:r>
                      <a:endParaRPr lang="pt-BR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970670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CaixaDeTexto 5"/>
          <p:cNvSpPr txBox="1"/>
          <p:nvPr/>
        </p:nvSpPr>
        <p:spPr>
          <a:xfrm>
            <a:off x="1619672" y="548680"/>
            <a:ext cx="5040560" cy="5232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pt-BR" sz="2800" b="1" dirty="0" smtClean="0"/>
              <a:t>    TESTES NA REDE </a:t>
            </a:r>
            <a:endParaRPr lang="pt-BR" sz="2800" b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060848"/>
            <a:ext cx="8774870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tângulo 7"/>
          <p:cNvSpPr/>
          <p:nvPr/>
        </p:nvSpPr>
        <p:spPr>
          <a:xfrm>
            <a:off x="683568" y="6165304"/>
            <a:ext cx="82809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2000" dirty="0" smtClean="0"/>
              <a:t>Source: J. Bock, </a:t>
            </a:r>
            <a:r>
              <a:rPr lang="en-US" sz="2000" dirty="0" smtClean="0"/>
              <a:t>International Superconductivity Industry Summit, 2012</a:t>
            </a:r>
            <a:endParaRPr lang="pt-BR" sz="2000" dirty="0"/>
          </a:p>
        </p:txBody>
      </p:sp>
      <p:sp>
        <p:nvSpPr>
          <p:cNvPr id="9" name="CaixaDeTexto 8"/>
          <p:cNvSpPr txBox="1"/>
          <p:nvPr/>
        </p:nvSpPr>
        <p:spPr>
          <a:xfrm>
            <a:off x="1907704" y="1412776"/>
            <a:ext cx="5040560" cy="5232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pt-BR" sz="2800" b="1" dirty="0" smtClean="0"/>
              <a:t>NEXANS </a:t>
            </a:r>
            <a:r>
              <a:rPr lang="pt-BR" sz="2800" b="1" dirty="0" err="1" smtClean="0"/>
              <a:t>SuperConductors</a:t>
            </a:r>
            <a:endParaRPr lang="pt-BR" sz="2800" b="1" dirty="0"/>
          </a:p>
        </p:txBody>
      </p:sp>
      <p:sp>
        <p:nvSpPr>
          <p:cNvPr id="10" name="CaixaDeTexto 9"/>
          <p:cNvSpPr txBox="1"/>
          <p:nvPr/>
        </p:nvSpPr>
        <p:spPr>
          <a:xfrm>
            <a:off x="2123728" y="5589240"/>
            <a:ext cx="5040560" cy="5232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pt-BR" sz="2800" b="1" dirty="0" smtClean="0"/>
              <a:t>Primeiros Comerciais</a:t>
            </a:r>
            <a:endParaRPr lang="pt-BR" sz="2800" b="1" dirty="0"/>
          </a:p>
        </p:txBody>
      </p:sp>
    </p:spTree>
    <p:extLst>
      <p:ext uri="{BB962C8B-B14F-4D97-AF65-F5344CB8AC3E}">
        <p14:creationId xmlns="" xmlns:p14="http://schemas.microsoft.com/office/powerpoint/2010/main" val="1736684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" y="0"/>
            <a:ext cx="9144000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1899644"/>
            <a:ext cx="5688632" cy="4481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CaixaDeTexto 4"/>
          <p:cNvSpPr txBox="1">
            <a:spLocks noChangeArrowheads="1"/>
          </p:cNvSpPr>
          <p:nvPr/>
        </p:nvSpPr>
        <p:spPr bwMode="auto">
          <a:xfrm>
            <a:off x="2123728" y="6491287"/>
            <a:ext cx="54721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pt-B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Achim </a:t>
            </a:r>
            <a:r>
              <a:rPr lang="pt-BR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Hobl</a:t>
            </a:r>
            <a:r>
              <a:rPr lang="pt-B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t-BR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et</a:t>
            </a:r>
            <a:r>
              <a:rPr lang="pt-B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al., CIRED 2011</a:t>
            </a:r>
          </a:p>
        </p:txBody>
      </p:sp>
      <p:sp>
        <p:nvSpPr>
          <p:cNvPr id="11" name="CaixaDeTexto 5"/>
          <p:cNvSpPr txBox="1">
            <a:spLocks noChangeArrowheads="1"/>
          </p:cNvSpPr>
          <p:nvPr/>
        </p:nvSpPr>
        <p:spPr bwMode="auto">
          <a:xfrm>
            <a:off x="35496" y="3284984"/>
            <a:ext cx="1728787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pt-B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</a:t>
            </a:r>
            <a:r>
              <a:rPr lang="pt-BR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Current</a:t>
            </a:r>
            <a:r>
              <a:rPr lang="pt-B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t-BR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Variable</a:t>
            </a:r>
            <a:r>
              <a:rPr lang="pt-B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t-BR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Resistance</a:t>
            </a:r>
            <a:r>
              <a:rPr lang="pt-B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</a:t>
            </a:r>
          </a:p>
        </p:txBody>
      </p:sp>
      <p:sp>
        <p:nvSpPr>
          <p:cNvPr id="12" name="CaixaDeTexto 6"/>
          <p:cNvSpPr txBox="1">
            <a:spLocks noChangeArrowheads="1"/>
          </p:cNvSpPr>
          <p:nvPr/>
        </p:nvSpPr>
        <p:spPr bwMode="auto">
          <a:xfrm>
            <a:off x="1258888" y="1916113"/>
            <a:ext cx="7129462" cy="4778375"/>
          </a:xfrm>
          <a:prstGeom prst="rect">
            <a:avLst/>
          </a:prstGeom>
          <a:solidFill>
            <a:srgbClr val="1106F4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  <a:buFontTx/>
              <a:buChar char="•"/>
              <a:defRPr/>
            </a:pPr>
            <a:r>
              <a:rPr lang="pt-BR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t-BR" sz="20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Relatively</a:t>
            </a:r>
            <a:r>
              <a:rPr lang="pt-BR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t-BR" sz="20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Compact</a:t>
            </a:r>
            <a:r>
              <a:rPr lang="pt-BR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t-BR" sz="20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</a:t>
            </a:r>
            <a:r>
              <a:rPr lang="pt-BR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t-BR" sz="20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Simple</a:t>
            </a:r>
            <a:r>
              <a:rPr lang="pt-BR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Design</a:t>
            </a:r>
          </a:p>
          <a:p>
            <a:pPr eaLnBrk="0" hangingPunct="0">
              <a:lnSpc>
                <a:spcPct val="120000"/>
              </a:lnSpc>
              <a:buFontTx/>
              <a:buChar char="•"/>
              <a:defRPr/>
            </a:pPr>
            <a:r>
              <a:rPr lang="pt-BR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t-BR" sz="20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Strong</a:t>
            </a:r>
            <a:r>
              <a:rPr lang="pt-BR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t-BR" sz="20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Limitation</a:t>
            </a:r>
            <a:endParaRPr lang="pt-BR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0" hangingPunct="0">
              <a:lnSpc>
                <a:spcPct val="120000"/>
              </a:lnSpc>
              <a:buFontTx/>
              <a:buChar char="•"/>
              <a:defRPr/>
            </a:pPr>
            <a:r>
              <a:rPr lang="pt-BR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t-BR" sz="20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Practically</a:t>
            </a:r>
            <a:r>
              <a:rPr lang="pt-BR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t-BR" sz="20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Independent</a:t>
            </a:r>
            <a:r>
              <a:rPr lang="pt-BR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t-BR" sz="20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</a:t>
            </a:r>
            <a:r>
              <a:rPr lang="pt-BR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t-BR" sz="20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Prospective</a:t>
            </a:r>
            <a:r>
              <a:rPr lang="pt-BR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t-BR" sz="20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Current</a:t>
            </a:r>
            <a:r>
              <a:rPr lang="pt-BR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t-BR" sz="20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Level</a:t>
            </a:r>
            <a:endParaRPr lang="pt-BR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0" hangingPunct="0">
              <a:lnSpc>
                <a:spcPct val="120000"/>
              </a:lnSpc>
              <a:buFontTx/>
              <a:buChar char="•"/>
              <a:defRPr/>
            </a:pPr>
            <a:r>
              <a:rPr lang="pt-BR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No </a:t>
            </a:r>
            <a:r>
              <a:rPr lang="pt-BR" sz="20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external</a:t>
            </a:r>
            <a:r>
              <a:rPr lang="pt-BR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t-BR" sz="20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trigger</a:t>
            </a:r>
            <a:r>
              <a:rPr lang="pt-BR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t-BR" sz="20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</a:t>
            </a:r>
            <a:r>
              <a:rPr lang="pt-BR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t-BR" sz="20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self</a:t>
            </a:r>
            <a:r>
              <a:rPr lang="pt-BR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t-BR" sz="20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recovery</a:t>
            </a:r>
            <a:endParaRPr lang="pt-BR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0" hangingPunct="0">
              <a:lnSpc>
                <a:spcPct val="120000"/>
              </a:lnSpc>
              <a:buFontTx/>
              <a:buChar char="•"/>
              <a:defRPr/>
            </a:pPr>
            <a:r>
              <a:rPr lang="pt-BR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t-BR" sz="20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Low</a:t>
            </a:r>
            <a:r>
              <a:rPr lang="pt-BR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t-BR" sz="20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inductance</a:t>
            </a:r>
            <a:endParaRPr lang="pt-BR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0" hangingPunct="0">
              <a:lnSpc>
                <a:spcPct val="120000"/>
              </a:lnSpc>
              <a:buFontTx/>
              <a:buChar char="•"/>
              <a:defRPr/>
            </a:pPr>
            <a:r>
              <a:rPr lang="pt-BR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t-BR" sz="20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Practically</a:t>
            </a:r>
            <a:r>
              <a:rPr lang="pt-BR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“</a:t>
            </a:r>
            <a:r>
              <a:rPr lang="pt-BR" sz="20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invisible</a:t>
            </a:r>
            <a:r>
              <a:rPr lang="pt-BR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 </a:t>
            </a:r>
            <a:r>
              <a:rPr lang="pt-BR" sz="20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during</a:t>
            </a:r>
            <a:r>
              <a:rPr lang="pt-BR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normal </a:t>
            </a:r>
            <a:r>
              <a:rPr lang="pt-BR" sz="20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operation</a:t>
            </a:r>
            <a:endParaRPr lang="pt-BR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0" hangingPunct="0">
              <a:lnSpc>
                <a:spcPct val="120000"/>
              </a:lnSpc>
              <a:buFontTx/>
              <a:buChar char="•"/>
              <a:defRPr/>
            </a:pPr>
            <a:r>
              <a:rPr lang="pt-BR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t-BR" sz="20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Fail</a:t>
            </a:r>
            <a:r>
              <a:rPr lang="pt-BR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Safe </a:t>
            </a:r>
          </a:p>
          <a:p>
            <a:pPr eaLnBrk="0" hangingPunct="0">
              <a:lnSpc>
                <a:spcPct val="120000"/>
              </a:lnSpc>
              <a:buFontTx/>
              <a:buChar char="•"/>
              <a:defRPr/>
            </a:pPr>
            <a:endParaRPr lang="pt-BR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0" hangingPunct="0">
              <a:lnSpc>
                <a:spcPct val="120000"/>
              </a:lnSpc>
              <a:buFontTx/>
              <a:buChar char="•"/>
              <a:defRPr/>
            </a:pPr>
            <a:r>
              <a:rPr lang="pt-BR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t-BR" sz="20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Recovery</a:t>
            </a:r>
            <a:r>
              <a:rPr lang="pt-BR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time – minutes to </a:t>
            </a:r>
            <a:r>
              <a:rPr lang="pt-BR" sz="20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seconds</a:t>
            </a:r>
            <a:r>
              <a:rPr lang="pt-BR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</a:t>
            </a:r>
            <a:r>
              <a:rPr lang="pt-BR" sz="20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depends</a:t>
            </a:r>
            <a:r>
              <a:rPr lang="pt-BR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t-BR" sz="20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on</a:t>
            </a:r>
            <a:r>
              <a:rPr lang="pt-BR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material </a:t>
            </a:r>
            <a:r>
              <a:rPr lang="pt-BR" sz="20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</a:t>
            </a:r>
            <a:r>
              <a:rPr lang="pt-BR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t-BR" sz="20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architecture</a:t>
            </a:r>
            <a:r>
              <a:rPr lang="pt-BR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  <a:p>
            <a:pPr eaLnBrk="0" hangingPunct="0">
              <a:lnSpc>
                <a:spcPct val="120000"/>
              </a:lnSpc>
              <a:buFontTx/>
              <a:buChar char="•"/>
              <a:defRPr/>
            </a:pPr>
            <a:endParaRPr lang="pt-BR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0" hangingPunct="0">
              <a:lnSpc>
                <a:spcPct val="120000"/>
              </a:lnSpc>
              <a:buFontTx/>
              <a:buChar char="-"/>
              <a:defRPr/>
            </a:pPr>
            <a:endParaRPr lang="pt-BR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0" hangingPunct="0">
              <a:buFontTx/>
              <a:buChar char="-"/>
              <a:defRPr/>
            </a:pPr>
            <a:endParaRPr lang="pt-BR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CaixaDeTexto 6"/>
          <p:cNvSpPr txBox="1"/>
          <p:nvPr/>
        </p:nvSpPr>
        <p:spPr>
          <a:xfrm>
            <a:off x="1403648" y="1268760"/>
            <a:ext cx="6768752" cy="461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pt-BR" sz="2400" b="1" dirty="0" smtClean="0"/>
              <a:t>LIMITADOR SUPERCONDUTOR RESISTIVO </a:t>
            </a:r>
            <a:endParaRPr lang="pt-BR" sz="2400" b="1" dirty="0"/>
          </a:p>
        </p:txBody>
      </p:sp>
    </p:spTree>
    <p:extLst>
      <p:ext uri="{BB962C8B-B14F-4D97-AF65-F5344CB8AC3E}">
        <p14:creationId xmlns="" xmlns:p14="http://schemas.microsoft.com/office/powerpoint/2010/main" val="1702299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" y="0"/>
            <a:ext cx="9144000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1916832"/>
            <a:ext cx="7084070" cy="43074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3608" y="1124744"/>
            <a:ext cx="687705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CaixaDeTexto 5"/>
          <p:cNvSpPr txBox="1"/>
          <p:nvPr/>
        </p:nvSpPr>
        <p:spPr>
          <a:xfrm>
            <a:off x="1979712" y="6309320"/>
            <a:ext cx="4752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 smtClean="0"/>
              <a:t>Achim </a:t>
            </a:r>
            <a:r>
              <a:rPr lang="pt-BR" dirty="0" err="1" smtClean="0"/>
              <a:t>Hobl</a:t>
            </a:r>
            <a:r>
              <a:rPr lang="pt-BR" dirty="0" smtClean="0"/>
              <a:t>, EUCAS 2013</a:t>
            </a:r>
            <a:endParaRPr lang="pt-BR" dirty="0"/>
          </a:p>
        </p:txBody>
      </p:sp>
    </p:spTree>
    <p:extLst>
      <p:ext uri="{BB962C8B-B14F-4D97-AF65-F5344CB8AC3E}">
        <p14:creationId xmlns="" xmlns:p14="http://schemas.microsoft.com/office/powerpoint/2010/main" val="2125596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" y="0"/>
            <a:ext cx="9144000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CaixaDeTexto 1"/>
          <p:cNvSpPr txBox="1"/>
          <p:nvPr/>
        </p:nvSpPr>
        <p:spPr>
          <a:xfrm>
            <a:off x="755576" y="1484784"/>
            <a:ext cx="784887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smtClean="0"/>
              <a:t>Tipos de Limitadores de corrente supercondutores </a:t>
            </a:r>
          </a:p>
          <a:p>
            <a:r>
              <a:rPr lang="pt-BR" sz="2400" b="1" dirty="0" smtClean="0"/>
              <a:t>Resistivos</a:t>
            </a:r>
            <a:r>
              <a:rPr lang="pt-BR" sz="2400" dirty="0" smtClean="0"/>
              <a:t> – Bulk Bi2212, </a:t>
            </a:r>
          </a:p>
          <a:p>
            <a:r>
              <a:rPr lang="pt-BR" sz="2400" dirty="0"/>
              <a:t>Fitas YBCO </a:t>
            </a:r>
            <a:r>
              <a:rPr lang="pt-BR" sz="2400" dirty="0" smtClean="0"/>
              <a:t>- enrolamento </a:t>
            </a:r>
            <a:r>
              <a:rPr lang="pt-BR" sz="2400" dirty="0" err="1" smtClean="0"/>
              <a:t>bifilar</a:t>
            </a:r>
            <a:r>
              <a:rPr lang="pt-BR" sz="2400" dirty="0" smtClean="0"/>
              <a:t> ou helicoidal </a:t>
            </a:r>
            <a:endParaRPr lang="pt-BR" sz="2400" dirty="0"/>
          </a:p>
          <a:p>
            <a:r>
              <a:rPr lang="pt-BR" sz="2400" dirty="0" smtClean="0"/>
              <a:t>Empresa </a:t>
            </a:r>
            <a:r>
              <a:rPr lang="pt-BR" sz="2400" dirty="0" err="1" smtClean="0"/>
              <a:t>Nexans</a:t>
            </a:r>
            <a:r>
              <a:rPr lang="pt-BR" sz="2400" dirty="0" smtClean="0"/>
              <a:t> – Projeto ECOFLOW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73041"/>
          <a:stretch/>
        </p:blipFill>
        <p:spPr bwMode="auto">
          <a:xfrm>
            <a:off x="971600" y="3212976"/>
            <a:ext cx="1494763" cy="2681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65212"/>
          <a:stretch/>
        </p:blipFill>
        <p:spPr bwMode="auto">
          <a:xfrm>
            <a:off x="2627784" y="3212976"/>
            <a:ext cx="3401781" cy="2469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61638"/>
          <a:stretch/>
        </p:blipFill>
        <p:spPr bwMode="auto">
          <a:xfrm>
            <a:off x="6156176" y="2924944"/>
            <a:ext cx="2071163" cy="2894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164341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1578</TotalTime>
  <Words>715</Words>
  <Application>Microsoft Office PowerPoint</Application>
  <PresentationFormat>Apresentação na tela (4:3)</PresentationFormat>
  <Paragraphs>182</Paragraphs>
  <Slides>28</Slides>
  <Notes>9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Servidores OLE incorporados</vt:lpstr>
      </vt:variant>
      <vt:variant>
        <vt:i4>1</vt:i4>
      </vt:variant>
      <vt:variant>
        <vt:lpstr>Títulos de slides</vt:lpstr>
      </vt:variant>
      <vt:variant>
        <vt:i4>28</vt:i4>
      </vt:variant>
    </vt:vector>
  </HeadingPairs>
  <TitlesOfParts>
    <vt:vector size="30" baseType="lpstr">
      <vt:lpstr>Tema do Office</vt:lpstr>
      <vt:lpstr>Pacote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</vt:vector>
  </TitlesOfParts>
  <Company>CHESF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JOCILIO TAVARES DE OLIVEIRA</dc:creator>
  <cp:lastModifiedBy>Nova-000</cp:lastModifiedBy>
  <cp:revision>115</cp:revision>
  <cp:lastPrinted>2013-03-20T14:48:23Z</cp:lastPrinted>
  <dcterms:created xsi:type="dcterms:W3CDTF">2013-03-20T14:44:51Z</dcterms:created>
  <dcterms:modified xsi:type="dcterms:W3CDTF">2013-10-16T16:32:04Z</dcterms:modified>
</cp:coreProperties>
</file>