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7" r:id="rId2"/>
    <p:sldId id="259" r:id="rId3"/>
    <p:sldId id="295" r:id="rId4"/>
    <p:sldId id="294" r:id="rId5"/>
    <p:sldId id="292" r:id="rId6"/>
    <p:sldId id="282" r:id="rId7"/>
    <p:sldId id="293" r:id="rId8"/>
    <p:sldId id="284" r:id="rId9"/>
    <p:sldId id="285" r:id="rId10"/>
    <p:sldId id="286" r:id="rId11"/>
    <p:sldId id="287" r:id="rId12"/>
    <p:sldId id="288" r:id="rId13"/>
    <p:sldId id="289" r:id="rId14"/>
    <p:sldId id="296" r:id="rId15"/>
    <p:sldId id="290" r:id="rId16"/>
    <p:sldId id="297" r:id="rId17"/>
    <p:sldId id="299" r:id="rId18"/>
    <p:sldId id="298" r:id="rId19"/>
    <p:sldId id="291" r:id="rId20"/>
  </p:sldIdLst>
  <p:sldSz cx="9144000" cy="6858000" type="screen4x3"/>
  <p:notesSz cx="6867525" cy="99949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99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051D0-BB24-44C5-9BF3-6BDD4E09D25E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1249363"/>
            <a:ext cx="449897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7388" y="4810125"/>
            <a:ext cx="5492750" cy="3935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9325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9375" y="949325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53756-8760-4496-B7A4-07A80B0DC9D5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053529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1719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DCE0-0BA7-439B-A3B2-CBE2B1A96AA7}" type="datetimeFigureOut">
              <a:rPr lang="pt-BR" smtClean="0"/>
              <a:pPr/>
              <a:t>12/10/2013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 cstate="print"/>
          <a:srcRect l="31494" t="17801" r="16926" b="25175"/>
          <a:stretch/>
        </p:blipFill>
        <p:spPr>
          <a:xfrm>
            <a:off x="0" y="1133475"/>
            <a:ext cx="9143822" cy="5724525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4305870"/>
            <a:ext cx="5004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smtClean="0">
                <a:solidFill>
                  <a:srgbClr val="006699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Sistema de Transmissão e Isolamento</a:t>
            </a:r>
          </a:p>
          <a:p>
            <a:r>
              <a:rPr lang="pt-BR" b="1" dirty="0" smtClean="0">
                <a:solidFill>
                  <a:srgbClr val="006699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de Sinal de Fibra Óptica para Uso em Monitoração de Equipamentos na Alta Tensão</a:t>
            </a:r>
            <a:endParaRPr lang="pt-BR" dirty="0">
              <a:solidFill>
                <a:srgbClr val="006699"/>
              </a:solidFill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259632" y="3789040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pt-BR" b="1" dirty="0" smtClean="0">
                <a:solidFill>
                  <a:srgbClr val="006699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GSE 9 </a:t>
            </a:r>
            <a:endParaRPr lang="pt-BR" dirty="0">
              <a:solidFill>
                <a:srgbClr val="006699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-36512" y="5517232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260475" algn="l"/>
                <a:tab pos="3690620" algn="l"/>
              </a:tabLst>
            </a:pP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Claudio Floridia, João B. Rosolem, 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Carlos A. M. Nascimento, Lívia 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R. Alves, Ariovaldo A. </a:t>
            </a:r>
            <a:r>
              <a:rPr lang="pt-BR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Leonardi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Rafael P. </a:t>
            </a:r>
            <a:r>
              <a:rPr lang="pt-BR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Ordine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Antonio D. Coral, Claudio Antonio Hortencio, 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Altair 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L. Melo, Romeu F. Fonseca, Rodrigo O. C. Moreira, </a:t>
            </a:r>
            <a:r>
              <a:rPr lang="pt-BR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Maurissone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Ferreira, </a:t>
            </a:r>
            <a:r>
              <a:rPr lang="pt-BR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Giovani</a:t>
            </a:r>
            <a:r>
              <a:rPr lang="pt-BR" sz="1600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C. L. Souza </a:t>
            </a:r>
            <a:endParaRPr lang="pt-BR" sz="1600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2555776" y="1268760"/>
            <a:ext cx="4221538" cy="648072"/>
            <a:chOff x="2555776" y="1268760"/>
            <a:chExt cx="4221538" cy="648072"/>
          </a:xfrm>
        </p:grpSpPr>
        <p:sp>
          <p:nvSpPr>
            <p:cNvPr id="9" name="Retângulo 8"/>
            <p:cNvSpPr/>
            <p:nvPr/>
          </p:nvSpPr>
          <p:spPr>
            <a:xfrm>
              <a:off x="2555776" y="1268760"/>
              <a:ext cx="4221538" cy="6480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7784" y="1336791"/>
              <a:ext cx="1008112" cy="51804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http://www.redeinteligente.com/wp-content/uploads/LOGO-PD-ANEEL-horizonta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64088" y="1350780"/>
              <a:ext cx="1269210" cy="449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7"/>
            <p:cNvPicPr>
              <a:picLocks noChangeAspect="1" noChangeArrowheads="1"/>
            </p:cNvPicPr>
            <p:nvPr/>
          </p:nvPicPr>
          <p:blipFill>
            <a:blip r:embed="rId5" cstate="print"/>
            <a:srcRect l="8800" r="10393" b="90405"/>
            <a:stretch>
              <a:fillRect/>
            </a:stretch>
          </p:blipFill>
          <p:spPr bwMode="auto">
            <a:xfrm>
              <a:off x="3707904" y="1340768"/>
              <a:ext cx="1541358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="" xmlns:p14="http://schemas.microsoft.com/office/powerpoint/2010/main" val="251817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8512573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-252536" y="908720"/>
            <a:ext cx="9145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Avaliação em laboratório – deslocamento lateral</a:t>
            </a:r>
            <a:endParaRPr kumimoji="0" lang="pt-BR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1116608"/>
            <a:ext cx="8229600" cy="584200"/>
          </a:xfrm>
        </p:spPr>
        <p:txBody>
          <a:bodyPr>
            <a:normAutofit/>
          </a:bodyPr>
          <a:lstStyle/>
          <a:p>
            <a:r>
              <a:rPr lang="pt-BR" sz="2600" dirty="0" smtClean="0">
                <a:solidFill>
                  <a:srgbClr val="0000FF"/>
                </a:solidFill>
              </a:rPr>
              <a:t>Resultados dos testes de laboratório – deslocamento lateral</a:t>
            </a:r>
            <a:endParaRPr lang="pt-BR" sz="2600" dirty="0">
              <a:solidFill>
                <a:srgbClr val="0000FF"/>
              </a:solidFill>
            </a:endParaRPr>
          </a:p>
        </p:txBody>
      </p:sp>
      <p:grpSp>
        <p:nvGrpSpPr>
          <p:cNvPr id="18" name="Grupo 17"/>
          <p:cNvGrpSpPr/>
          <p:nvPr/>
        </p:nvGrpSpPr>
        <p:grpSpPr>
          <a:xfrm>
            <a:off x="-252536" y="1710681"/>
            <a:ext cx="9145016" cy="5030687"/>
            <a:chOff x="-252536" y="1710681"/>
            <a:chExt cx="9145016" cy="5030687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 l="21859" t="24240" r="22791" b="15701"/>
            <a:stretch>
              <a:fillRect/>
            </a:stretch>
          </p:blipFill>
          <p:spPr bwMode="auto">
            <a:xfrm>
              <a:off x="1691680" y="2348880"/>
              <a:ext cx="7200800" cy="4392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CaixaDeTexto 7"/>
            <p:cNvSpPr txBox="1"/>
            <p:nvPr/>
          </p:nvSpPr>
          <p:spPr>
            <a:xfrm>
              <a:off x="129600" y="3104361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>
                  <a:solidFill>
                    <a:schemeClr val="tx1"/>
                  </a:solidFill>
                </a:rPr>
                <a:t>F260APC-1550</a:t>
              </a:r>
              <a:endParaRPr lang="pt-BR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155888" y="5307657"/>
              <a:ext cx="11079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>
                  <a:solidFill>
                    <a:schemeClr val="tx1"/>
                  </a:solidFill>
                </a:rPr>
                <a:t>F810APC-1550</a:t>
              </a:r>
              <a:endParaRPr lang="pt-BR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6084168" y="1985377"/>
              <a:ext cx="2481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>
                  <a:solidFill>
                    <a:schemeClr val="tx1"/>
                  </a:solidFill>
                </a:rPr>
                <a:t>Fibra </a:t>
              </a:r>
              <a:r>
                <a:rPr lang="pt-BR" sz="1200" b="1" dirty="0" smtClean="0">
                  <a:solidFill>
                    <a:schemeClr val="tx1"/>
                  </a:solidFill>
                </a:rPr>
                <a:t>monomod</a:t>
              </a:r>
              <a:r>
                <a:rPr lang="pt-BR" sz="1200" b="1" dirty="0" smtClean="0"/>
                <a:t>o</a:t>
              </a:r>
              <a:r>
                <a:rPr lang="pt-BR" sz="1200" b="1" dirty="0" smtClean="0">
                  <a:solidFill>
                    <a:schemeClr val="tx1"/>
                  </a:solidFill>
                </a:rPr>
                <a:t> </a:t>
              </a:r>
              <a:r>
                <a:rPr lang="pt-BR" sz="1200" b="1" dirty="0" smtClean="0">
                  <a:solidFill>
                    <a:schemeClr val="tx1"/>
                  </a:solidFill>
                </a:rPr>
                <a:t>+ fibra </a:t>
              </a:r>
              <a:r>
                <a:rPr lang="pt-BR" sz="1200" b="1" dirty="0" err="1" smtClean="0">
                  <a:solidFill>
                    <a:schemeClr val="tx1"/>
                  </a:solidFill>
                </a:rPr>
                <a:t>multimodo</a:t>
              </a:r>
              <a:endParaRPr lang="pt-BR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Retângulo 12"/>
            <p:cNvSpPr/>
            <p:nvPr/>
          </p:nvSpPr>
          <p:spPr bwMode="auto">
            <a:xfrm>
              <a:off x="136838" y="5052351"/>
              <a:ext cx="1255522" cy="1135079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dirty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6399784" y="1710681"/>
              <a:ext cx="18231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b="1" dirty="0" smtClean="0">
                  <a:solidFill>
                    <a:srgbClr val="FF0000"/>
                  </a:solidFill>
                </a:rPr>
                <a:t>A melhor escolha</a:t>
              </a: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2339752" y="2097073"/>
              <a:ext cx="234051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1" dirty="0" smtClean="0">
                  <a:solidFill>
                    <a:srgbClr val="FF0000"/>
                  </a:solidFill>
                </a:rPr>
                <a:t>Usando apenas fibras monomodo</a:t>
              </a:r>
              <a:endParaRPr lang="pt-BR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Retângulo 12"/>
            <p:cNvSpPr/>
            <p:nvPr/>
          </p:nvSpPr>
          <p:spPr bwMode="auto">
            <a:xfrm>
              <a:off x="5796136" y="1725176"/>
              <a:ext cx="3031054" cy="551696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dirty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CaixaDeTexto 13"/>
            <p:cNvSpPr txBox="1"/>
            <p:nvPr/>
          </p:nvSpPr>
          <p:spPr>
            <a:xfrm>
              <a:off x="-252536" y="5584656"/>
              <a:ext cx="20162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1200" b="1" dirty="0" smtClean="0">
                  <a:solidFill>
                    <a:srgbClr val="FF0000"/>
                  </a:solidFill>
                </a:rPr>
                <a:t>A </a:t>
              </a:r>
              <a:r>
                <a:rPr lang="pt-BR" sz="1200" b="1" dirty="0" smtClean="0">
                  <a:solidFill>
                    <a:srgbClr val="FF0000"/>
                  </a:solidFill>
                </a:rPr>
                <a:t>melhor </a:t>
              </a:r>
              <a:r>
                <a:rPr lang="pt-BR" sz="1200" b="1" dirty="0" smtClean="0">
                  <a:solidFill>
                    <a:srgbClr val="FF0000"/>
                  </a:solidFill>
                </a:rPr>
                <a:t>escolha</a:t>
              </a:r>
            </a:p>
          </p:txBody>
        </p:sp>
        <p:sp>
          <p:nvSpPr>
            <p:cNvPr id="4" name="Freeform 3"/>
            <p:cNvSpPr/>
            <p:nvPr/>
          </p:nvSpPr>
          <p:spPr bwMode="auto">
            <a:xfrm>
              <a:off x="1295400" y="6054080"/>
              <a:ext cx="5981700" cy="0"/>
            </a:xfrm>
            <a:custGeom>
              <a:avLst/>
              <a:gdLst>
                <a:gd name="connsiteX0" fmla="*/ 0 w 5981700"/>
                <a:gd name="connsiteY0" fmla="*/ 38100 h 38100"/>
                <a:gd name="connsiteX1" fmla="*/ 5981700 w 598170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1700" h="38100">
                  <a:moveTo>
                    <a:pt x="0" y="38100"/>
                  </a:moveTo>
                  <a:lnTo>
                    <a:pt x="5981700" y="0"/>
                  </a:ln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 rot="5400000" flipV="1">
              <a:off x="5828230" y="3848750"/>
              <a:ext cx="3194813" cy="0"/>
            </a:xfrm>
            <a:custGeom>
              <a:avLst/>
              <a:gdLst>
                <a:gd name="connsiteX0" fmla="*/ 0 w 5981700"/>
                <a:gd name="connsiteY0" fmla="*/ 38100 h 38100"/>
                <a:gd name="connsiteX1" fmla="*/ 5981700 w 5981700"/>
                <a:gd name="connsiteY1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81700" h="38100">
                  <a:moveTo>
                    <a:pt x="0" y="38100"/>
                  </a:moveTo>
                  <a:lnTo>
                    <a:pt x="5981700" y="0"/>
                  </a:lnTo>
                </a:path>
              </a:pathLst>
            </a:cu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0" y="1700808"/>
            <a:ext cx="7750156" cy="5157192"/>
            <a:chOff x="0" y="1700808"/>
            <a:chExt cx="7750156" cy="5157192"/>
          </a:xfrm>
        </p:grpSpPr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0" y="6613525"/>
              <a:ext cx="5770562" cy="2444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91408" tIns="45703" rIns="91408" bIns="45703">
              <a:spAutoFit/>
            </a:bodyPr>
            <a:lstStyle/>
            <a:p>
              <a:r>
                <a:rPr lang="en-US" sz="1000" b="0" dirty="0">
                  <a:solidFill>
                    <a:schemeClr val="tx1"/>
                  </a:solidFill>
                </a:rPr>
                <a:t>*Joseph C. </a:t>
              </a:r>
              <a:r>
                <a:rPr lang="en-US" sz="1000" b="0" dirty="0" err="1">
                  <a:solidFill>
                    <a:schemeClr val="tx1"/>
                  </a:solidFill>
                </a:rPr>
                <a:t>Palais</a:t>
              </a:r>
              <a:r>
                <a:rPr lang="en-US" sz="1000" b="0" dirty="0">
                  <a:solidFill>
                    <a:schemeClr val="tx1"/>
                  </a:solidFill>
                </a:rPr>
                <a:t>, "Fiber coupling using graded-index rod lenses," Appl. Opt. 19, 2011-2018 (1980) </a:t>
              </a:r>
              <a:endParaRPr lang="pt-BR" sz="1000" b="0" dirty="0">
                <a:solidFill>
                  <a:schemeClr val="tx1"/>
                </a:solidFill>
              </a:endParaRPr>
            </a:p>
          </p:txBody>
        </p:sp>
        <p:grpSp>
          <p:nvGrpSpPr>
            <p:cNvPr id="4" name="Grupo 18"/>
            <p:cNvGrpSpPr/>
            <p:nvPr/>
          </p:nvGrpSpPr>
          <p:grpSpPr>
            <a:xfrm>
              <a:off x="1403648" y="5805264"/>
              <a:ext cx="6346508" cy="663575"/>
              <a:chOff x="1539240" y="4949528"/>
              <a:chExt cx="6346508" cy="663575"/>
            </a:xfrm>
          </p:grpSpPr>
          <p:graphicFrame>
            <p:nvGraphicFramePr>
              <p:cNvPr id="12" name="Object 1"/>
              <p:cNvGraphicFramePr>
                <a:graphicFrameLocks noChangeAspect="1"/>
              </p:cNvGraphicFramePr>
              <p:nvPr/>
            </p:nvGraphicFramePr>
            <p:xfrm>
              <a:off x="1710159" y="4949528"/>
              <a:ext cx="4068763" cy="663575"/>
            </p:xfrm>
            <a:graphic>
              <a:graphicData uri="http://schemas.openxmlformats.org/presentationml/2006/ole">
                <p:oleObj spid="_x0000_s1026" name="Equação" r:id="rId3" imgW="4064000" imgH="660400" progId="Equation.3">
                  <p:embed/>
                </p:oleObj>
              </a:graphicData>
            </a:graphic>
          </p:graphicFrame>
          <p:graphicFrame>
            <p:nvGraphicFramePr>
              <p:cNvPr id="49155" name="Object 3"/>
              <p:cNvGraphicFramePr>
                <a:graphicFrameLocks noChangeAspect="1"/>
              </p:cNvGraphicFramePr>
              <p:nvPr/>
            </p:nvGraphicFramePr>
            <p:xfrm>
              <a:off x="5913438" y="5123180"/>
              <a:ext cx="963612" cy="369888"/>
            </p:xfrm>
            <a:graphic>
              <a:graphicData uri="http://schemas.openxmlformats.org/presentationml/2006/ole">
                <p:oleObj spid="_x0000_s1027" name="Equação" r:id="rId4" imgW="952087" imgH="368140" progId="Equation.3">
                  <p:embed/>
                </p:oleObj>
              </a:graphicData>
            </a:graphic>
          </p:graphicFrame>
          <p:graphicFrame>
            <p:nvGraphicFramePr>
              <p:cNvPr id="49156" name="Object 16"/>
              <p:cNvGraphicFramePr>
                <a:graphicFrameLocks noChangeAspect="1"/>
              </p:cNvGraphicFramePr>
              <p:nvPr/>
            </p:nvGraphicFramePr>
            <p:xfrm>
              <a:off x="7099935" y="5014278"/>
              <a:ext cx="785813" cy="509587"/>
            </p:xfrm>
            <a:graphic>
              <a:graphicData uri="http://schemas.openxmlformats.org/presentationml/2006/ole">
                <p:oleObj spid="_x0000_s1028" name="Equation" r:id="rId5" imgW="685502" imgH="444307" progId="Equation.3">
                  <p:embed/>
                </p:oleObj>
              </a:graphicData>
            </a:graphic>
          </p:graphicFrame>
          <p:sp>
            <p:nvSpPr>
              <p:cNvPr id="16" name="CaixaDeTexto 15"/>
              <p:cNvSpPr txBox="1"/>
              <p:nvPr/>
            </p:nvSpPr>
            <p:spPr>
              <a:xfrm>
                <a:off x="1539240" y="5044440"/>
                <a:ext cx="30489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2400" b="0" dirty="0" smtClean="0">
                    <a:solidFill>
                      <a:schemeClr val="tx1"/>
                    </a:solidFill>
                  </a:rPr>
                  <a:t>*</a:t>
                </a:r>
                <a:endParaRPr lang="pt-BR" sz="2400" b="0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43608" y="1700808"/>
              <a:ext cx="6552728" cy="4050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Retângulo 8"/>
            <p:cNvSpPr/>
            <p:nvPr/>
          </p:nvSpPr>
          <p:spPr bwMode="auto">
            <a:xfrm>
              <a:off x="3635896" y="2744657"/>
              <a:ext cx="3096344" cy="396311"/>
            </a:xfrm>
            <a:prstGeom prst="rect">
              <a:avLst/>
            </a:prstGeom>
            <a:solidFill>
              <a:srgbClr val="FFFF00">
                <a:alpha val="20000"/>
              </a:srgbClr>
            </a:solidFill>
            <a:ln w="9525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5508104" y="2791961"/>
              <a:ext cx="126861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200" dirty="0" smtClean="0">
                  <a:solidFill>
                    <a:srgbClr val="FF0000"/>
                  </a:solidFill>
                </a:rPr>
                <a:t>A melhor escolha</a:t>
              </a:r>
            </a:p>
          </p:txBody>
        </p:sp>
        <p:sp>
          <p:nvSpPr>
            <p:cNvPr id="15" name="Forma livre 14"/>
            <p:cNvSpPr/>
            <p:nvPr/>
          </p:nvSpPr>
          <p:spPr bwMode="auto">
            <a:xfrm>
              <a:off x="5076056" y="2935977"/>
              <a:ext cx="412021" cy="0"/>
            </a:xfrm>
            <a:custGeom>
              <a:avLst/>
              <a:gdLst>
                <a:gd name="connsiteX0" fmla="*/ 428263 w 428263"/>
                <a:gd name="connsiteY0" fmla="*/ 0 h 0"/>
                <a:gd name="connsiteX1" fmla="*/ 0 w 42826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8263">
                  <a:moveTo>
                    <a:pt x="428263" y="0"/>
                  </a:moveTo>
                  <a:lnTo>
                    <a:pt x="0" y="0"/>
                  </a:lnTo>
                </a:path>
              </a:pathLst>
            </a:custGeom>
            <a:noFill/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stealth" w="lg" len="lg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9" name="Título 1"/>
          <p:cNvSpPr txBox="1">
            <a:spLocks/>
          </p:cNvSpPr>
          <p:nvPr/>
        </p:nvSpPr>
        <p:spPr>
          <a:xfrm>
            <a:off x="467544" y="1188616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Resultados de simulação – desalinhamento</a:t>
            </a:r>
            <a:r>
              <a:rPr kumimoji="0" lang="pt-BR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angular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510" r="18734"/>
          <a:stretch>
            <a:fillRect/>
          </a:stretch>
        </p:blipFill>
        <p:spPr bwMode="auto">
          <a:xfrm>
            <a:off x="251520" y="1988839"/>
            <a:ext cx="4320480" cy="471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 l="19669" r="14715"/>
          <a:stretch>
            <a:fillRect/>
          </a:stretch>
        </p:blipFill>
        <p:spPr bwMode="auto">
          <a:xfrm>
            <a:off x="4788024" y="1988840"/>
            <a:ext cx="4104456" cy="4691439"/>
          </a:xfrm>
          <a:prstGeom prst="rect">
            <a:avLst/>
          </a:prstGeom>
          <a:noFill/>
          <a:ln w="9525">
            <a:solidFill>
              <a:srgbClr val="0077A9"/>
            </a:solidFill>
            <a:miter lim="800000"/>
            <a:headEnd/>
            <a:tailEnd/>
          </a:ln>
          <a:effectLst/>
        </p:spPr>
      </p:pic>
      <p:sp>
        <p:nvSpPr>
          <p:cNvPr id="9" name="Forma livre 8"/>
          <p:cNvSpPr/>
          <p:nvPr/>
        </p:nvSpPr>
        <p:spPr bwMode="auto">
          <a:xfrm flipH="1">
            <a:off x="4571997" y="2852936"/>
            <a:ext cx="2304258" cy="1080120"/>
          </a:xfrm>
          <a:custGeom>
            <a:avLst/>
            <a:gdLst>
              <a:gd name="connsiteX0" fmla="*/ 0 w 370390"/>
              <a:gd name="connsiteY0" fmla="*/ 1250066 h 1250066"/>
              <a:gd name="connsiteX1" fmla="*/ 370390 w 370390"/>
              <a:gd name="connsiteY1" fmla="*/ 0 h 125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390" h="1250066">
                <a:moveTo>
                  <a:pt x="0" y="1250066"/>
                </a:moveTo>
                <a:lnTo>
                  <a:pt x="370390" y="0"/>
                </a:lnTo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08" tIns="45703" rIns="91408" bIns="4570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800" b="1" i="0" u="none" strike="noStrike" cap="none" normalizeH="0" baseline="0" smtClean="0">
              <a:ln>
                <a:noFill/>
              </a:ln>
              <a:solidFill>
                <a:srgbClr val="0077A9"/>
              </a:solidFill>
              <a:effectLst/>
              <a:latin typeface="Arial" charset="0"/>
            </a:endParaRPr>
          </a:p>
        </p:txBody>
      </p:sp>
      <p:sp>
        <p:nvSpPr>
          <p:cNvPr id="10" name="Forma livre 9"/>
          <p:cNvSpPr/>
          <p:nvPr/>
        </p:nvSpPr>
        <p:spPr bwMode="auto">
          <a:xfrm rot="15128307">
            <a:off x="3463888" y="1519529"/>
            <a:ext cx="920081" cy="5907172"/>
          </a:xfrm>
          <a:custGeom>
            <a:avLst/>
            <a:gdLst>
              <a:gd name="connsiteX0" fmla="*/ 0 w 370390"/>
              <a:gd name="connsiteY0" fmla="*/ 1250066 h 1250066"/>
              <a:gd name="connsiteX1" fmla="*/ 370390 w 370390"/>
              <a:gd name="connsiteY1" fmla="*/ 0 h 125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390" h="1250066">
                <a:moveTo>
                  <a:pt x="0" y="1250066"/>
                </a:moveTo>
                <a:lnTo>
                  <a:pt x="370390" y="0"/>
                </a:lnTo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lg" len="lg"/>
          </a:ln>
          <a:effectLst/>
        </p:spPr>
        <p:txBody>
          <a:bodyPr vert="horz" wrap="square" lIns="91408" tIns="45703" rIns="91408" bIns="4570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800" b="1" i="0" u="none" strike="noStrike" cap="none" normalizeH="0" baseline="0" smtClean="0">
              <a:ln>
                <a:noFill/>
              </a:ln>
              <a:solidFill>
                <a:srgbClr val="0077A9"/>
              </a:solidFill>
              <a:effectLst/>
              <a:latin typeface="Arial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019247" y="5805264"/>
            <a:ext cx="15055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Abrigo do</a:t>
            </a:r>
          </a:p>
          <a:p>
            <a:pPr algn="ctr"/>
            <a:r>
              <a:rPr lang="pt-BR" sz="2400" b="1" dirty="0" smtClean="0">
                <a:solidFill>
                  <a:schemeClr val="bg1"/>
                </a:solidFill>
              </a:rPr>
              <a:t>Colimador</a:t>
            </a:r>
            <a:endParaRPr lang="pt-BR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650286"/>
            <a:ext cx="45882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/>
              <a:t>Usando</a:t>
            </a:r>
            <a:r>
              <a:rPr lang="en-US" sz="1600" dirty="0" smtClean="0"/>
              <a:t> </a:t>
            </a:r>
            <a:r>
              <a:rPr lang="en-US" sz="1600" dirty="0" err="1" smtClean="0"/>
              <a:t>colimador</a:t>
            </a:r>
            <a:r>
              <a:rPr lang="en-US" sz="1600" dirty="0" smtClean="0"/>
              <a:t> </a:t>
            </a:r>
            <a:r>
              <a:rPr lang="pt-BR" sz="1600" dirty="0" smtClean="0"/>
              <a:t>F260APC-1550 e fibras SM+MM </a:t>
            </a:r>
            <a:endParaRPr lang="pt-BR" sz="1600" dirty="0"/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467544" y="1116608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</a:rPr>
              <a:t>Avaliação ambiental –  aplicação barramentos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rma livre 8"/>
          <p:cNvSpPr/>
          <p:nvPr/>
        </p:nvSpPr>
        <p:spPr bwMode="auto">
          <a:xfrm flipH="1">
            <a:off x="6169305" y="4097380"/>
            <a:ext cx="891251" cy="1250066"/>
          </a:xfrm>
          <a:custGeom>
            <a:avLst/>
            <a:gdLst>
              <a:gd name="connsiteX0" fmla="*/ 0 w 370390"/>
              <a:gd name="connsiteY0" fmla="*/ 1250066 h 1250066"/>
              <a:gd name="connsiteX1" fmla="*/ 370390 w 370390"/>
              <a:gd name="connsiteY1" fmla="*/ 0 h 125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390" h="1250066">
                <a:moveTo>
                  <a:pt x="0" y="1250066"/>
                </a:moveTo>
                <a:lnTo>
                  <a:pt x="37039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08" tIns="45703" rIns="91408" bIns="4570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800" b="1" i="0" u="none" strike="noStrike" cap="none" normalizeH="0" baseline="0" smtClean="0">
              <a:ln>
                <a:noFill/>
              </a:ln>
              <a:solidFill>
                <a:srgbClr val="0077A9"/>
              </a:solidFill>
              <a:effectLst/>
              <a:latin typeface="Arial" charset="0"/>
            </a:endParaRPr>
          </a:p>
        </p:txBody>
      </p:sp>
      <p:sp>
        <p:nvSpPr>
          <p:cNvPr id="10" name="Forma livre 9"/>
          <p:cNvSpPr/>
          <p:nvPr/>
        </p:nvSpPr>
        <p:spPr bwMode="auto">
          <a:xfrm>
            <a:off x="7257327" y="2442199"/>
            <a:ext cx="1493133" cy="2882095"/>
          </a:xfrm>
          <a:custGeom>
            <a:avLst/>
            <a:gdLst>
              <a:gd name="connsiteX0" fmla="*/ 0 w 370390"/>
              <a:gd name="connsiteY0" fmla="*/ 1250066 h 1250066"/>
              <a:gd name="connsiteX1" fmla="*/ 370390 w 370390"/>
              <a:gd name="connsiteY1" fmla="*/ 0 h 125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390" h="1250066">
                <a:moveTo>
                  <a:pt x="0" y="1250066"/>
                </a:moveTo>
                <a:lnTo>
                  <a:pt x="370390" y="0"/>
                </a:lnTo>
              </a:path>
            </a:pathLst>
          </a:cu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08" tIns="45703" rIns="91408" bIns="45703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800" b="1" i="0" u="none" strike="noStrike" cap="none" normalizeH="0" baseline="0" smtClean="0">
              <a:ln>
                <a:noFill/>
              </a:ln>
              <a:solidFill>
                <a:srgbClr val="0077A9"/>
              </a:solidFill>
              <a:effectLst/>
              <a:latin typeface="Arial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233282" y="6033482"/>
            <a:ext cx="8947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err="1" smtClean="0">
                <a:solidFill>
                  <a:schemeClr val="tx1"/>
                </a:solidFill>
              </a:rPr>
              <a:t>Indisponibilidade</a:t>
            </a:r>
            <a:r>
              <a:rPr lang="en-US" sz="2000" b="0" dirty="0" smtClean="0">
                <a:solidFill>
                  <a:schemeClr val="tx1"/>
                </a:solidFill>
              </a:rPr>
              <a:t> ≈  23 %, </a:t>
            </a:r>
            <a:r>
              <a:rPr lang="en-US" sz="2000" b="0" dirty="0" err="1" smtClean="0">
                <a:solidFill>
                  <a:schemeClr val="tx1"/>
                </a:solidFill>
              </a:rPr>
              <a:t>maior</a:t>
            </a:r>
            <a:r>
              <a:rPr lang="en-US" sz="2000" b="0" dirty="0" smtClean="0">
                <a:solidFill>
                  <a:schemeClr val="tx1"/>
                </a:solidFill>
              </a:rPr>
              <a:t> tempo de </a:t>
            </a:r>
            <a:r>
              <a:rPr lang="en-US" sz="2000" b="0" dirty="0" err="1" smtClean="0">
                <a:solidFill>
                  <a:schemeClr val="tx1"/>
                </a:solidFill>
              </a:rPr>
              <a:t>interrupção</a:t>
            </a:r>
            <a:r>
              <a:rPr lang="en-US" sz="2000" b="0" dirty="0" smtClean="0">
                <a:solidFill>
                  <a:schemeClr val="tx1"/>
                </a:solidFill>
              </a:rPr>
              <a:t> = 15 hours, </a:t>
            </a:r>
            <a:r>
              <a:rPr lang="en-US" sz="2000" b="0" dirty="0" err="1" smtClean="0">
                <a:solidFill>
                  <a:schemeClr val="tx1"/>
                </a:solidFill>
              </a:rPr>
              <a:t>maioria</a:t>
            </a:r>
            <a:r>
              <a:rPr lang="en-US" sz="2000" b="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/>
              <a:t>dos </a:t>
            </a:r>
            <a:r>
              <a:rPr lang="en-US" sz="2000" dirty="0" err="1" smtClean="0"/>
              <a:t>intervalos</a:t>
            </a:r>
            <a:r>
              <a:rPr lang="en-US" sz="2000" dirty="0" smtClean="0"/>
              <a:t> </a:t>
            </a:r>
            <a:r>
              <a:rPr lang="en-US" sz="2000" dirty="0" err="1" smtClean="0"/>
              <a:t>interrupção</a:t>
            </a:r>
            <a:r>
              <a:rPr lang="en-US" sz="2000" dirty="0" smtClean="0"/>
              <a:t> </a:t>
            </a:r>
            <a:r>
              <a:rPr lang="en-US" sz="2000" b="0" dirty="0" smtClean="0">
                <a:solidFill>
                  <a:schemeClr val="tx1"/>
                </a:solidFill>
              </a:rPr>
              <a:t>&lt; 8 minutes </a:t>
            </a:r>
            <a:endParaRPr lang="pt-BR" sz="2000" b="0" dirty="0">
              <a:solidFill>
                <a:schemeClr val="tx1"/>
              </a:solidFill>
            </a:endParaRPr>
          </a:p>
        </p:txBody>
      </p:sp>
      <p:sp>
        <p:nvSpPr>
          <p:cNvPr id="14" name="Título 1"/>
          <p:cNvSpPr txBox="1">
            <a:spLocks/>
          </p:cNvSpPr>
          <p:nvPr/>
        </p:nvSpPr>
        <p:spPr>
          <a:xfrm>
            <a:off x="467544" y="1116608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Resultados de testes ambientais 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333" y="1600544"/>
            <a:ext cx="7385075" cy="456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o 22"/>
          <p:cNvGrpSpPr/>
          <p:nvPr/>
        </p:nvGrpSpPr>
        <p:grpSpPr>
          <a:xfrm>
            <a:off x="107504" y="1650286"/>
            <a:ext cx="8928992" cy="5095052"/>
            <a:chOff x="107504" y="1650286"/>
            <a:chExt cx="8928992" cy="509505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9927" y="2060848"/>
              <a:ext cx="4980145" cy="3744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64089" y="3986477"/>
              <a:ext cx="3672407" cy="27588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CaixaDeTexto 4"/>
            <p:cNvSpPr txBox="1">
              <a:spLocks noChangeArrowheads="1"/>
            </p:cNvSpPr>
            <p:nvPr/>
          </p:nvSpPr>
          <p:spPr bwMode="auto">
            <a:xfrm>
              <a:off x="6703934" y="4005064"/>
              <a:ext cx="23325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2000" dirty="0" smtClean="0">
                  <a:solidFill>
                    <a:schemeClr val="bg1"/>
                  </a:solidFill>
                </a:rPr>
                <a:t>Abrigo do Colimador</a:t>
              </a:r>
              <a:endParaRPr lang="pt-BR" sz="2000" dirty="0">
                <a:solidFill>
                  <a:schemeClr val="bg1"/>
                </a:solidFill>
              </a:endParaRPr>
            </a:p>
          </p:txBody>
        </p:sp>
        <p:sp>
          <p:nvSpPr>
            <p:cNvPr id="15" name="Forma livre 14"/>
            <p:cNvSpPr/>
            <p:nvPr/>
          </p:nvSpPr>
          <p:spPr>
            <a:xfrm>
              <a:off x="4716015" y="3789040"/>
              <a:ext cx="2088233" cy="1008112"/>
            </a:xfrm>
            <a:custGeom>
              <a:avLst/>
              <a:gdLst>
                <a:gd name="connsiteX0" fmla="*/ 416688 w 416688"/>
                <a:gd name="connsiteY0" fmla="*/ 775504 h 775504"/>
                <a:gd name="connsiteX1" fmla="*/ 0 w 416688"/>
                <a:gd name="connsiteY1" fmla="*/ 0 h 7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688" h="775504">
                  <a:moveTo>
                    <a:pt x="416688" y="775504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6" name="Forma livre 15"/>
            <p:cNvSpPr/>
            <p:nvPr/>
          </p:nvSpPr>
          <p:spPr>
            <a:xfrm>
              <a:off x="1475656" y="3573016"/>
              <a:ext cx="5256584" cy="1296144"/>
            </a:xfrm>
            <a:custGeom>
              <a:avLst/>
              <a:gdLst>
                <a:gd name="connsiteX0" fmla="*/ 416688 w 416688"/>
                <a:gd name="connsiteY0" fmla="*/ 775504 h 775504"/>
                <a:gd name="connsiteX1" fmla="*/ 0 w 416688"/>
                <a:gd name="connsiteY1" fmla="*/ 0 h 775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6688" h="775504">
                  <a:moveTo>
                    <a:pt x="416688" y="775504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0" name="TextBox 3"/>
            <p:cNvSpPr txBox="1"/>
            <p:nvPr/>
          </p:nvSpPr>
          <p:spPr>
            <a:xfrm>
              <a:off x="107504" y="1650286"/>
              <a:ext cx="458824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/>
                <a:t>Usando</a:t>
              </a:r>
              <a:r>
                <a:rPr lang="en-US" sz="1600" dirty="0" smtClean="0"/>
                <a:t> </a:t>
              </a:r>
              <a:r>
                <a:rPr lang="en-US" sz="1600" dirty="0" err="1" smtClean="0"/>
                <a:t>colimador</a:t>
              </a:r>
              <a:r>
                <a:rPr lang="en-US" sz="1600" dirty="0" smtClean="0"/>
                <a:t> </a:t>
              </a:r>
              <a:r>
                <a:rPr lang="pt-BR" sz="1600" dirty="0" smtClean="0"/>
                <a:t>F260APC-1550 e fibras SM+MM </a:t>
              </a:r>
              <a:endParaRPr lang="pt-BR" sz="1600" dirty="0"/>
            </a:p>
          </p:txBody>
        </p:sp>
      </p:grpSp>
      <p:sp>
        <p:nvSpPr>
          <p:cNvPr id="21" name="Título 1"/>
          <p:cNvSpPr txBox="1">
            <a:spLocks/>
          </p:cNvSpPr>
          <p:nvPr/>
        </p:nvSpPr>
        <p:spPr>
          <a:xfrm>
            <a:off x="467544" y="1116608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</a:rPr>
              <a:t>Avaliação ambiental –  aplicação </a:t>
            </a:r>
            <a:r>
              <a:rPr lang="pt-BR" sz="2800" dirty="0" err="1" smtClean="0">
                <a:solidFill>
                  <a:srgbClr val="0000FF"/>
                </a:solidFill>
              </a:rPr>
              <a:t>LTs</a:t>
            </a:r>
            <a:endParaRPr lang="pt-BR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/>
          <p:cNvSpPr txBox="1">
            <a:spLocks/>
          </p:cNvSpPr>
          <p:nvPr/>
        </p:nvSpPr>
        <p:spPr>
          <a:xfrm>
            <a:off x="467544" y="1116608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Resultados de testes ambientais 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233282" y="6033482"/>
            <a:ext cx="8947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err="1" smtClean="0">
                <a:solidFill>
                  <a:schemeClr val="tx1"/>
                </a:solidFill>
              </a:rPr>
              <a:t>Indisponibilidade</a:t>
            </a:r>
            <a:r>
              <a:rPr lang="en-US" sz="2000" b="0" dirty="0" smtClean="0">
                <a:solidFill>
                  <a:schemeClr val="tx1"/>
                </a:solidFill>
              </a:rPr>
              <a:t> ≈  80 %, </a:t>
            </a:r>
            <a:r>
              <a:rPr lang="en-US" sz="2000" b="0" dirty="0" err="1" smtClean="0">
                <a:solidFill>
                  <a:schemeClr val="tx1"/>
                </a:solidFill>
              </a:rPr>
              <a:t>maior</a:t>
            </a:r>
            <a:r>
              <a:rPr lang="en-US" sz="2000" b="0" dirty="0" smtClean="0">
                <a:solidFill>
                  <a:schemeClr val="tx1"/>
                </a:solidFill>
              </a:rPr>
              <a:t> tempo de </a:t>
            </a:r>
            <a:r>
              <a:rPr lang="en-US" sz="2000" b="0" dirty="0" err="1" smtClean="0">
                <a:solidFill>
                  <a:schemeClr val="tx1"/>
                </a:solidFill>
              </a:rPr>
              <a:t>interrupção</a:t>
            </a:r>
            <a:r>
              <a:rPr lang="en-US" sz="2000" b="0" dirty="0" smtClean="0">
                <a:solidFill>
                  <a:schemeClr val="tx1"/>
                </a:solidFill>
              </a:rPr>
              <a:t> = 20 hours, </a:t>
            </a:r>
            <a:r>
              <a:rPr lang="en-US" sz="2000" b="0" dirty="0" err="1" smtClean="0">
                <a:solidFill>
                  <a:schemeClr val="tx1"/>
                </a:solidFill>
              </a:rPr>
              <a:t>maioria</a:t>
            </a:r>
            <a:r>
              <a:rPr lang="en-US" sz="2000" b="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/>
              <a:t>dos </a:t>
            </a:r>
            <a:r>
              <a:rPr lang="en-US" sz="2000" dirty="0" err="1" smtClean="0"/>
              <a:t>intervalos</a:t>
            </a:r>
            <a:r>
              <a:rPr lang="en-US" sz="2000" dirty="0" smtClean="0"/>
              <a:t> </a:t>
            </a:r>
            <a:r>
              <a:rPr lang="en-US" sz="2000" dirty="0" err="1" smtClean="0"/>
              <a:t>interrupção</a:t>
            </a:r>
            <a:r>
              <a:rPr lang="en-US" sz="2000" dirty="0" smtClean="0"/>
              <a:t> </a:t>
            </a:r>
            <a:r>
              <a:rPr lang="en-US" sz="2000" b="0" dirty="0" smtClean="0">
                <a:solidFill>
                  <a:schemeClr val="tx1"/>
                </a:solidFill>
              </a:rPr>
              <a:t>&lt; </a:t>
            </a:r>
            <a:r>
              <a:rPr lang="en-US" sz="2000" dirty="0" smtClean="0"/>
              <a:t>50 </a:t>
            </a:r>
            <a:r>
              <a:rPr lang="en-US" sz="2000" b="0" dirty="0" smtClean="0">
                <a:solidFill>
                  <a:schemeClr val="tx1"/>
                </a:solidFill>
              </a:rPr>
              <a:t>minutes </a:t>
            </a:r>
            <a:endParaRPr lang="pt-BR" sz="2000" b="0" dirty="0">
              <a:solidFill>
                <a:schemeClr val="tx1"/>
              </a:solidFill>
            </a:endParaRP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5" y="1553574"/>
            <a:ext cx="6480719" cy="446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/>
          <p:cNvSpPr txBox="1">
            <a:spLocks/>
          </p:cNvSpPr>
          <p:nvPr/>
        </p:nvSpPr>
        <p:spPr>
          <a:xfrm>
            <a:off x="467544" y="1188616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Teste de campo do sistema FSO – Subestação</a:t>
            </a:r>
            <a:r>
              <a:rPr kumimoji="0" lang="pt-BR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Bonsucesso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0" name="Grupo 9"/>
          <p:cNvGrpSpPr/>
          <p:nvPr/>
        </p:nvGrpSpPr>
        <p:grpSpPr>
          <a:xfrm>
            <a:off x="107504" y="1772816"/>
            <a:ext cx="8928993" cy="5040560"/>
            <a:chOff x="107504" y="1772816"/>
            <a:chExt cx="8928993" cy="5040560"/>
          </a:xfrm>
        </p:grpSpPr>
        <p:pic>
          <p:nvPicPr>
            <p:cNvPr id="3993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21859" t="9471" r="21684" b="14716"/>
            <a:stretch>
              <a:fillRect/>
            </a:stretch>
          </p:blipFill>
          <p:spPr bwMode="auto">
            <a:xfrm>
              <a:off x="107504" y="1772816"/>
              <a:ext cx="4960136" cy="3744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3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1765" t="9622" r="21778" b="15551"/>
            <a:stretch>
              <a:fillRect/>
            </a:stretch>
          </p:blipFill>
          <p:spPr bwMode="auto">
            <a:xfrm>
              <a:off x="4860033" y="3701501"/>
              <a:ext cx="4176464" cy="311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tângulo 7"/>
            <p:cNvSpPr/>
            <p:nvPr/>
          </p:nvSpPr>
          <p:spPr>
            <a:xfrm>
              <a:off x="7233941" y="4150821"/>
              <a:ext cx="115448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pt-BR" dirty="0" smtClean="0">
                  <a:solidFill>
                    <a:schemeClr val="bg1"/>
                  </a:solidFill>
                </a:rPr>
                <a:t>Abrigo do </a:t>
              </a:r>
            </a:p>
            <a:p>
              <a:pPr algn="ctr"/>
              <a:r>
                <a:rPr lang="pt-BR" dirty="0" smtClean="0">
                  <a:solidFill>
                    <a:schemeClr val="bg1"/>
                  </a:solidFill>
                </a:rPr>
                <a:t>Colimador</a:t>
              </a:r>
              <a:endParaRPr lang="pt-BR" dirty="0">
                <a:solidFill>
                  <a:schemeClr val="bg1"/>
                </a:solidFill>
              </a:endParaRPr>
            </a:p>
          </p:txBody>
        </p:sp>
        <p:sp>
          <p:nvSpPr>
            <p:cNvPr id="9" name="Retângulo 8"/>
            <p:cNvSpPr/>
            <p:nvPr/>
          </p:nvSpPr>
          <p:spPr>
            <a:xfrm>
              <a:off x="5652120" y="3933056"/>
              <a:ext cx="97885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pt-BR" dirty="0" smtClean="0">
                  <a:solidFill>
                    <a:schemeClr val="bg1"/>
                  </a:solidFill>
                </a:rPr>
                <a:t>Suporte </a:t>
              </a:r>
            </a:p>
            <a:p>
              <a:pPr algn="ctr"/>
              <a:r>
                <a:rPr lang="pt-BR" dirty="0" smtClean="0">
                  <a:solidFill>
                    <a:schemeClr val="bg1"/>
                  </a:solidFill>
                </a:rPr>
                <a:t>da FBG</a:t>
              </a:r>
              <a:endParaRPr lang="pt-BR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"/>
          <p:cNvSpPr txBox="1">
            <a:spLocks/>
          </p:cNvSpPr>
          <p:nvPr/>
        </p:nvSpPr>
        <p:spPr>
          <a:xfrm>
            <a:off x="467544" y="1188616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Proposta de melhoria do sistema usando isolador</a:t>
            </a:r>
            <a:r>
              <a:rPr kumimoji="0" lang="pt-BR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pt-BR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Line</a:t>
            </a:r>
            <a:r>
              <a:rPr kumimoji="0" lang="pt-BR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pt-BR" sz="2800" b="0" i="0" u="none" strike="noStrike" kern="1200" cap="none" spc="0" normalizeH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Post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34032" t="8485" r="34422" b="14735"/>
          <a:stretch>
            <a:fillRect/>
          </a:stretch>
        </p:blipFill>
        <p:spPr bwMode="auto">
          <a:xfrm>
            <a:off x="251520" y="1916832"/>
            <a:ext cx="3052031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 l="21775" t="8657" r="21221" b="14563"/>
          <a:stretch>
            <a:fillRect/>
          </a:stretch>
        </p:blipFill>
        <p:spPr bwMode="auto">
          <a:xfrm>
            <a:off x="3419872" y="1916832"/>
            <a:ext cx="551507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7504" y="1772816"/>
            <a:ext cx="8748464" cy="4608512"/>
          </a:xfrm>
        </p:spPr>
        <p:txBody>
          <a:bodyPr>
            <a:noAutofit/>
          </a:bodyPr>
          <a:lstStyle/>
          <a:p>
            <a:r>
              <a:rPr lang="pt-BR" sz="200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Apresentamos </a:t>
            </a:r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o uso da técnica FSO para transmitir e receber sinais ópticos de sensores FBG instalados na alta tensão usando colimadores ópticos. </a:t>
            </a:r>
          </a:p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A avaliação da técnica foi realizada em protótipos para estudo da sensibilidade do sistema ao alinhamento óptico simulando barramentos de subestações e cadeias de isoladores de linhas de transmissão aéreas. </a:t>
            </a:r>
          </a:p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Testes de campo envolvendo a tecnologia desenvolvida estão em curso na subestação de Bonsucesso da CEMIG em um sistema de 138 kV e os resultados serão divulgados oportunamente.</a:t>
            </a:r>
          </a:p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O uso de sistema FSO em isoladores do tipo </a:t>
            </a:r>
            <a:r>
              <a:rPr lang="pt-BR" sz="2000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line</a:t>
            </a:r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</a:t>
            </a:r>
            <a:r>
              <a:rPr lang="pt-BR" sz="2000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post</a:t>
            </a:r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para uso em barramentos ou em linhas de transmissão devem melhorar significativamente o desempenho do sistema proposto.</a:t>
            </a:r>
          </a:p>
          <a:p>
            <a:r>
              <a:rPr lang="pt-BR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Obrigado!</a:t>
            </a:r>
            <a:r>
              <a:rPr lang="pt-BR" b="1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t-BR" b="1" dirty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07504" y="1196752"/>
            <a:ext cx="8229600" cy="58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Conclusão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4526926" y="6093296"/>
            <a:ext cx="4221538" cy="648072"/>
            <a:chOff x="2555776" y="1268760"/>
            <a:chExt cx="4221538" cy="648072"/>
          </a:xfrm>
        </p:grpSpPr>
        <p:sp>
          <p:nvSpPr>
            <p:cNvPr id="13" name="Retângulo 12"/>
            <p:cNvSpPr/>
            <p:nvPr/>
          </p:nvSpPr>
          <p:spPr>
            <a:xfrm>
              <a:off x="2555776" y="1268760"/>
              <a:ext cx="4221538" cy="64807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4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27784" y="1336791"/>
              <a:ext cx="1008112" cy="51804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5" descr="http://www.redeinteligente.com/wp-content/uploads/LOGO-PD-ANEEL-horizonta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64088" y="1350780"/>
              <a:ext cx="1269210" cy="449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17"/>
            <p:cNvPicPr>
              <a:picLocks noChangeAspect="1" noChangeArrowheads="1"/>
            </p:cNvPicPr>
            <p:nvPr/>
          </p:nvPicPr>
          <p:blipFill>
            <a:blip r:embed="rId4" cstate="print"/>
            <a:srcRect l="8800" r="10393" b="90405"/>
            <a:stretch>
              <a:fillRect/>
            </a:stretch>
          </p:blipFill>
          <p:spPr bwMode="auto">
            <a:xfrm>
              <a:off x="3707904" y="1340768"/>
              <a:ext cx="1541358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845840"/>
            <a:ext cx="8229600" cy="1143000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rgbClr val="0000FF"/>
                </a:solidFill>
              </a:rPr>
              <a:t>Motivação do projeto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7504" y="1916832"/>
            <a:ext cx="5616624" cy="3360440"/>
          </a:xfrm>
        </p:spPr>
        <p:txBody>
          <a:bodyPr>
            <a:noAutofit/>
          </a:bodyPr>
          <a:lstStyle/>
          <a:p>
            <a:r>
              <a:rPr lang="pt-BR" sz="24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Para assegurar eficiência e segurança na transmissão e distribuição de energia elétrica por meio de cabos condutores é necessário manter a temperatura do cabo e conseqüentemente sua </a:t>
            </a:r>
            <a:r>
              <a:rPr lang="pt-BR" sz="2400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ampacidade</a:t>
            </a:r>
            <a:r>
              <a:rPr lang="pt-BR" sz="24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dentro dos níveis aceitáveis. </a:t>
            </a:r>
          </a:p>
          <a:p>
            <a:r>
              <a:rPr lang="pt-BR" sz="24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Esses dois fatores são controlados a partir da monitoração de duas grandezas, a saber, temperatura do cabo e deformação mecânica.</a:t>
            </a:r>
            <a:endParaRPr lang="pt-BR" sz="2400" dirty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6" name="Picture 31"/>
          <p:cNvPicPr>
            <a:picLocks noChangeAspect="1" noChangeArrowheads="1"/>
          </p:cNvPicPr>
          <p:nvPr/>
        </p:nvPicPr>
        <p:blipFill>
          <a:blip r:embed="rId2" cstate="print"/>
          <a:srcRect l="27519" r="3130"/>
          <a:stretch>
            <a:fillRect/>
          </a:stretch>
        </p:blipFill>
        <p:spPr bwMode="auto">
          <a:xfrm>
            <a:off x="5652120" y="2348880"/>
            <a:ext cx="3391013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01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rgbClr val="0000FF"/>
                </a:solidFill>
              </a:rPr>
              <a:t>Motivação </a:t>
            </a:r>
            <a:r>
              <a:rPr lang="pt-BR" sz="2800" smtClean="0">
                <a:solidFill>
                  <a:srgbClr val="0000FF"/>
                </a:solidFill>
              </a:rPr>
              <a:t>do projeto</a:t>
            </a:r>
            <a:endParaRPr lang="pt-BR" sz="2800" dirty="0" smtClean="0">
              <a:solidFill>
                <a:srgbClr val="0000FF"/>
              </a:solidFill>
            </a:endParaRP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07504" y="2060848"/>
            <a:ext cx="6696744" cy="3288432"/>
          </a:xfrm>
        </p:spPr>
        <p:txBody>
          <a:bodyPr>
            <a:noAutofit/>
          </a:bodyPr>
          <a:lstStyle/>
          <a:p>
            <a:r>
              <a:rPr lang="pt-BR" sz="24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Sensores de fibra óptica possuem passividade elétrica, são imunidades à interferências eletromagnéticas, são  mais resistentes à corrosão e às altas temperaturas,  possuem alta largura de banda, capacidade de formação de redes de sensores pontual ou distribuída.</a:t>
            </a:r>
          </a:p>
          <a:p>
            <a:r>
              <a:rPr lang="pt-BR" sz="24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Sensores do tipo fibra de Bragg (FBG) são uma excelente opção para  monitoração de temperatura ou deformação em linhas de alta tensão.</a:t>
            </a:r>
          </a:p>
          <a:p>
            <a:endParaRPr lang="pt-BR" sz="2400" dirty="0" smtClean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lvl="1"/>
            <a:endParaRPr lang="pt-BR" sz="2400" dirty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988840"/>
            <a:ext cx="2088232" cy="4254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01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321" y="2043261"/>
            <a:ext cx="7533095" cy="3689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68313" y="5909210"/>
            <a:ext cx="7775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2000" dirty="0" smtClean="0"/>
              <a:t>Medição de Força em </a:t>
            </a:r>
            <a:r>
              <a:rPr lang="pt-BR" sz="2000" dirty="0" err="1" smtClean="0"/>
              <a:t>LTs</a:t>
            </a:r>
            <a:r>
              <a:rPr lang="pt-BR" sz="2000" dirty="0" smtClean="0"/>
              <a:t> aéreas  usando a tecnologia FBG</a:t>
            </a:r>
            <a:endParaRPr lang="pt-BR" sz="2000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6512" y="1268760"/>
            <a:ext cx="91440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Projetos anteriores: SOMLT – D110(DE), D264(CS) e D531(LP)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rgbClr val="0000FF"/>
                </a:solidFill>
              </a:rPr>
              <a:t>Problema a ser resolvido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179512" y="1772816"/>
            <a:ext cx="8820472" cy="4800600"/>
          </a:xfrm>
        </p:spPr>
        <p:txBody>
          <a:bodyPr>
            <a:normAutofit/>
          </a:bodyPr>
          <a:lstStyle/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Porém a conexão da fibra óptica no potencial terra com os sensores na alta tensão pode provocar fuga de corrente devido a poluição e sujeira depositada ao longo do tempo no cabo óptico.</a:t>
            </a:r>
          </a:p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Isoladores especiais e caros contendo fibra óptica embutida dever ser usados.</a:t>
            </a:r>
          </a:p>
          <a:p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Neste trabalho detalhamos o uso da tecnologia  óptica de espaço livre (FSO), para através de um </a:t>
            </a:r>
            <a:r>
              <a:rPr lang="pt-BR" sz="2000" b="1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kit</a:t>
            </a:r>
            <a:r>
              <a:rPr lang="pt-BR" sz="2000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transmitir e receber os sinais ópticos pelo ar, isto é, entre o potencial terra até os sensores FBG instalados na alta tensão</a:t>
            </a:r>
          </a:p>
          <a:p>
            <a:pPr lvl="1"/>
            <a:endParaRPr lang="pt-BR" sz="2000" dirty="0" smtClean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lvl="1"/>
            <a:endParaRPr lang="pt-BR" sz="2000" dirty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grpSp>
        <p:nvGrpSpPr>
          <p:cNvPr id="25" name="Grupo 24"/>
          <p:cNvGrpSpPr/>
          <p:nvPr/>
        </p:nvGrpSpPr>
        <p:grpSpPr>
          <a:xfrm>
            <a:off x="323528" y="4725144"/>
            <a:ext cx="8559215" cy="2088232"/>
            <a:chOff x="323528" y="4725144"/>
            <a:chExt cx="8559215" cy="2088232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99556" y="4868937"/>
              <a:ext cx="1323831" cy="8574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Conector reto 8"/>
            <p:cNvCxnSpPr>
              <a:cxnSpLocks noChangeShapeType="1"/>
            </p:cNvCxnSpPr>
            <p:nvPr/>
          </p:nvCxnSpPr>
          <p:spPr bwMode="auto">
            <a:xfrm>
              <a:off x="3279558" y="5373098"/>
              <a:ext cx="2088005" cy="648207"/>
            </a:xfrm>
            <a:prstGeom prst="line">
              <a:avLst/>
            </a:prstGeom>
            <a:noFill/>
            <a:ln w="254000" algn="ctr">
              <a:solidFill>
                <a:srgbClr val="FFFF00">
                  <a:alpha val="50000"/>
                </a:srgbClr>
              </a:solidFill>
              <a:round/>
              <a:headEnd/>
              <a:tailEnd/>
            </a:ln>
          </p:spPr>
        </p:cxnSp>
        <p:pic>
          <p:nvPicPr>
            <p:cNvPr id="8" name="Picture 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54305" y="5661190"/>
              <a:ext cx="1409262" cy="936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CaixaDeTexto 12"/>
            <p:cNvSpPr txBox="1">
              <a:spLocks noChangeArrowheads="1"/>
            </p:cNvSpPr>
            <p:nvPr/>
          </p:nvSpPr>
          <p:spPr bwMode="auto">
            <a:xfrm>
              <a:off x="7092280" y="6093296"/>
              <a:ext cx="13054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dirty="0" smtClean="0"/>
                <a:t>Cabo óptico</a:t>
              </a:r>
              <a:endParaRPr lang="pt-BR" dirty="0"/>
            </a:p>
          </p:txBody>
        </p:sp>
        <p:sp>
          <p:nvSpPr>
            <p:cNvPr id="13" name="Forma livre 12"/>
            <p:cNvSpPr/>
            <p:nvPr/>
          </p:nvSpPr>
          <p:spPr>
            <a:xfrm>
              <a:off x="6560457" y="6211551"/>
              <a:ext cx="2322286" cy="372533"/>
            </a:xfrm>
            <a:custGeom>
              <a:avLst/>
              <a:gdLst>
                <a:gd name="connsiteX0" fmla="*/ 0 w 2322286"/>
                <a:gd name="connsiteY0" fmla="*/ 188686 h 372533"/>
                <a:gd name="connsiteX1" fmla="*/ 653143 w 2322286"/>
                <a:gd name="connsiteY1" fmla="*/ 304800 h 372533"/>
                <a:gd name="connsiteX2" fmla="*/ 1451429 w 2322286"/>
                <a:gd name="connsiteY2" fmla="*/ 362857 h 372533"/>
                <a:gd name="connsiteX3" fmla="*/ 2002972 w 2322286"/>
                <a:gd name="connsiteY3" fmla="*/ 246743 h 372533"/>
                <a:gd name="connsiteX4" fmla="*/ 2322286 w 2322286"/>
                <a:gd name="connsiteY4" fmla="*/ 0 h 37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2286" h="372533">
                  <a:moveTo>
                    <a:pt x="0" y="188686"/>
                  </a:moveTo>
                  <a:cubicBezTo>
                    <a:pt x="205619" y="232229"/>
                    <a:pt x="411238" y="275772"/>
                    <a:pt x="653143" y="304800"/>
                  </a:cubicBezTo>
                  <a:cubicBezTo>
                    <a:pt x="895048" y="333828"/>
                    <a:pt x="1226458" y="372533"/>
                    <a:pt x="1451429" y="362857"/>
                  </a:cubicBezTo>
                  <a:cubicBezTo>
                    <a:pt x="1676400" y="353181"/>
                    <a:pt x="1857829" y="307219"/>
                    <a:pt x="2002972" y="246743"/>
                  </a:cubicBezTo>
                  <a:cubicBezTo>
                    <a:pt x="2148115" y="186267"/>
                    <a:pt x="2235200" y="93133"/>
                    <a:pt x="2322286" y="0"/>
                  </a:cubicBezTo>
                </a:path>
              </a:pathLst>
            </a:cu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4" name="Forma livre 13"/>
            <p:cNvSpPr/>
            <p:nvPr/>
          </p:nvSpPr>
          <p:spPr>
            <a:xfrm>
              <a:off x="448620" y="4862166"/>
              <a:ext cx="1819124" cy="1519162"/>
            </a:xfrm>
            <a:custGeom>
              <a:avLst/>
              <a:gdLst>
                <a:gd name="connsiteX0" fmla="*/ 1819124 w 1819124"/>
                <a:gd name="connsiteY0" fmla="*/ 154819 h 1519162"/>
                <a:gd name="connsiteX1" fmla="*/ 1311124 w 1819124"/>
                <a:gd name="connsiteY1" fmla="*/ 24190 h 1519162"/>
                <a:gd name="connsiteX2" fmla="*/ 919239 w 1819124"/>
                <a:gd name="connsiteY2" fmla="*/ 9676 h 1519162"/>
                <a:gd name="connsiteX3" fmla="*/ 483810 w 1819124"/>
                <a:gd name="connsiteY3" fmla="*/ 67733 h 1519162"/>
                <a:gd name="connsiteX4" fmla="*/ 149982 w 1819124"/>
                <a:gd name="connsiteY4" fmla="*/ 270933 h 1519162"/>
                <a:gd name="connsiteX5" fmla="*/ 19353 w 1819124"/>
                <a:gd name="connsiteY5" fmla="*/ 619276 h 1519162"/>
                <a:gd name="connsiteX6" fmla="*/ 33867 w 1819124"/>
                <a:gd name="connsiteY6" fmla="*/ 1098247 h 1519162"/>
                <a:gd name="connsiteX7" fmla="*/ 222553 w 1819124"/>
                <a:gd name="connsiteY7" fmla="*/ 1519162 h 1519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9124" h="1519162">
                  <a:moveTo>
                    <a:pt x="1819124" y="154819"/>
                  </a:moveTo>
                  <a:cubicBezTo>
                    <a:pt x="1640114" y="101599"/>
                    <a:pt x="1461105" y="48380"/>
                    <a:pt x="1311124" y="24190"/>
                  </a:cubicBezTo>
                  <a:cubicBezTo>
                    <a:pt x="1161143" y="0"/>
                    <a:pt x="1057125" y="2419"/>
                    <a:pt x="919239" y="9676"/>
                  </a:cubicBezTo>
                  <a:cubicBezTo>
                    <a:pt x="781353" y="16933"/>
                    <a:pt x="612020" y="24190"/>
                    <a:pt x="483810" y="67733"/>
                  </a:cubicBezTo>
                  <a:cubicBezTo>
                    <a:pt x="355601" y="111276"/>
                    <a:pt x="227391" y="179009"/>
                    <a:pt x="149982" y="270933"/>
                  </a:cubicBezTo>
                  <a:cubicBezTo>
                    <a:pt x="72573" y="362857"/>
                    <a:pt x="38705" y="481390"/>
                    <a:pt x="19353" y="619276"/>
                  </a:cubicBezTo>
                  <a:cubicBezTo>
                    <a:pt x="1" y="757162"/>
                    <a:pt x="0" y="948266"/>
                    <a:pt x="33867" y="1098247"/>
                  </a:cubicBezTo>
                  <a:cubicBezTo>
                    <a:pt x="67734" y="1248228"/>
                    <a:pt x="145143" y="1383695"/>
                    <a:pt x="222553" y="1519162"/>
                  </a:cubicBezTo>
                </a:path>
              </a:pathLst>
            </a:custGeom>
            <a:ln w="571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" name="CaixaDeTexto 12"/>
            <p:cNvSpPr txBox="1">
              <a:spLocks noChangeArrowheads="1"/>
            </p:cNvSpPr>
            <p:nvPr/>
          </p:nvSpPr>
          <p:spPr bwMode="auto">
            <a:xfrm>
              <a:off x="539552" y="5157192"/>
              <a:ext cx="130542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dirty="0" smtClean="0"/>
                <a:t>Cabo óptico</a:t>
              </a:r>
              <a:endParaRPr lang="pt-BR" dirty="0"/>
            </a:p>
          </p:txBody>
        </p:sp>
        <p:sp>
          <p:nvSpPr>
            <p:cNvPr id="16" name="CaixaDeTexto 12"/>
            <p:cNvSpPr txBox="1">
              <a:spLocks noChangeArrowheads="1"/>
            </p:cNvSpPr>
            <p:nvPr/>
          </p:nvSpPr>
          <p:spPr bwMode="auto">
            <a:xfrm rot="956026">
              <a:off x="4324189" y="5224943"/>
              <a:ext cx="54527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dirty="0" smtClean="0"/>
                <a:t>FSO</a:t>
              </a:r>
              <a:endParaRPr lang="pt-BR" dirty="0"/>
            </a:p>
          </p:txBody>
        </p:sp>
        <p:sp>
          <p:nvSpPr>
            <p:cNvPr id="17" name="CaixaDeTexto 12"/>
            <p:cNvSpPr txBox="1">
              <a:spLocks noChangeArrowheads="1"/>
            </p:cNvSpPr>
            <p:nvPr/>
          </p:nvSpPr>
          <p:spPr bwMode="auto">
            <a:xfrm>
              <a:off x="5652120" y="5445224"/>
              <a:ext cx="115448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dirty="0" smtClean="0"/>
                <a:t>Colimador</a:t>
              </a:r>
              <a:endParaRPr lang="pt-BR" dirty="0"/>
            </a:p>
          </p:txBody>
        </p:sp>
        <p:sp>
          <p:nvSpPr>
            <p:cNvPr id="19" name="Retângulo 18"/>
            <p:cNvSpPr/>
            <p:nvPr/>
          </p:nvSpPr>
          <p:spPr>
            <a:xfrm>
              <a:off x="323528" y="4725144"/>
              <a:ext cx="3240360" cy="1944216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20" name="Retângulo 19"/>
            <p:cNvSpPr/>
            <p:nvPr/>
          </p:nvSpPr>
          <p:spPr>
            <a:xfrm>
              <a:off x="5220072" y="4869160"/>
              <a:ext cx="3240360" cy="1944216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7074281" y="4941168"/>
              <a:ext cx="12696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>
                  <a:solidFill>
                    <a:srgbClr val="FF0000"/>
                  </a:solidFill>
                </a:rPr>
                <a:t>Alta tensão</a:t>
              </a:r>
              <a:endParaRPr lang="pt-BR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CaixaDeTexto 21"/>
            <p:cNvSpPr txBox="1"/>
            <p:nvPr/>
          </p:nvSpPr>
          <p:spPr>
            <a:xfrm>
              <a:off x="1907704" y="6228020"/>
              <a:ext cx="15840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 smtClean="0"/>
                <a:t>Potencial terra</a:t>
              </a:r>
              <a:endParaRPr lang="pt-BR" b="1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4301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upo 93"/>
          <p:cNvGrpSpPr/>
          <p:nvPr/>
        </p:nvGrpSpPr>
        <p:grpSpPr>
          <a:xfrm>
            <a:off x="0" y="2204864"/>
            <a:ext cx="9015803" cy="4424229"/>
            <a:chOff x="0" y="2204864"/>
            <a:chExt cx="9015803" cy="4424229"/>
          </a:xfrm>
        </p:grpSpPr>
        <p:pic>
          <p:nvPicPr>
            <p:cNvPr id="7169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72200" y="3212976"/>
              <a:ext cx="2643603" cy="3416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" name="Retângulo 37"/>
            <p:cNvSpPr/>
            <p:nvPr/>
          </p:nvSpPr>
          <p:spPr bwMode="auto">
            <a:xfrm>
              <a:off x="111125" y="4724227"/>
              <a:ext cx="1301750" cy="7016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9" name="Forma livre 38"/>
            <p:cNvSpPr/>
            <p:nvPr/>
          </p:nvSpPr>
          <p:spPr bwMode="auto">
            <a:xfrm flipV="1">
              <a:off x="5603875" y="2255664"/>
              <a:ext cx="1646238" cy="723900"/>
            </a:xfrm>
            <a:custGeom>
              <a:avLst/>
              <a:gdLst>
                <a:gd name="connsiteX0" fmla="*/ 0 w 1645920"/>
                <a:gd name="connsiteY0" fmla="*/ 0 h 984738"/>
                <a:gd name="connsiteX1" fmla="*/ 154744 w 1645920"/>
                <a:gd name="connsiteY1" fmla="*/ 393895 h 984738"/>
                <a:gd name="connsiteX2" fmla="*/ 682283 w 1645920"/>
                <a:gd name="connsiteY2" fmla="*/ 752621 h 984738"/>
                <a:gd name="connsiteX3" fmla="*/ 1645920 w 1645920"/>
                <a:gd name="connsiteY3" fmla="*/ 984738 h 98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5920" h="984738">
                  <a:moveTo>
                    <a:pt x="0" y="0"/>
                  </a:moveTo>
                  <a:cubicBezTo>
                    <a:pt x="20515" y="134229"/>
                    <a:pt x="41030" y="268458"/>
                    <a:pt x="154744" y="393895"/>
                  </a:cubicBezTo>
                  <a:cubicBezTo>
                    <a:pt x="268458" y="519332"/>
                    <a:pt x="433754" y="654147"/>
                    <a:pt x="682283" y="752621"/>
                  </a:cubicBezTo>
                  <a:cubicBezTo>
                    <a:pt x="930812" y="851095"/>
                    <a:pt x="1288366" y="917916"/>
                    <a:pt x="1645920" y="984738"/>
                  </a:cubicBezTo>
                </a:path>
              </a:pathLst>
            </a:cu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40" name="Paralelogramo 39"/>
            <p:cNvSpPr/>
            <p:nvPr/>
          </p:nvSpPr>
          <p:spPr bwMode="auto">
            <a:xfrm>
              <a:off x="4141788" y="5210002"/>
              <a:ext cx="969962" cy="393700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41" name="Forma livre 40"/>
            <p:cNvSpPr/>
            <p:nvPr/>
          </p:nvSpPr>
          <p:spPr bwMode="auto">
            <a:xfrm>
              <a:off x="4654550" y="2877964"/>
              <a:ext cx="2160588" cy="312738"/>
            </a:xfrm>
            <a:custGeom>
              <a:avLst/>
              <a:gdLst>
                <a:gd name="connsiteX0" fmla="*/ 0 w 2159391"/>
                <a:gd name="connsiteY0" fmla="*/ 313006 h 313006"/>
                <a:gd name="connsiteX1" fmla="*/ 274320 w 2159391"/>
                <a:gd name="connsiteY1" fmla="*/ 38686 h 313006"/>
                <a:gd name="connsiteX2" fmla="*/ 1033976 w 2159391"/>
                <a:gd name="connsiteY2" fmla="*/ 80889 h 313006"/>
                <a:gd name="connsiteX3" fmla="*/ 1448973 w 2159391"/>
                <a:gd name="connsiteY3" fmla="*/ 123092 h 313006"/>
                <a:gd name="connsiteX4" fmla="*/ 1849902 w 2159391"/>
                <a:gd name="connsiteY4" fmla="*/ 144194 h 313006"/>
                <a:gd name="connsiteX5" fmla="*/ 2159391 w 2159391"/>
                <a:gd name="connsiteY5" fmla="*/ 130126 h 313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59391" h="313006">
                  <a:moveTo>
                    <a:pt x="0" y="313006"/>
                  </a:moveTo>
                  <a:cubicBezTo>
                    <a:pt x="50995" y="195189"/>
                    <a:pt x="101991" y="77372"/>
                    <a:pt x="274320" y="38686"/>
                  </a:cubicBezTo>
                  <a:cubicBezTo>
                    <a:pt x="446649" y="0"/>
                    <a:pt x="838201" y="66821"/>
                    <a:pt x="1033976" y="80889"/>
                  </a:cubicBezTo>
                  <a:cubicBezTo>
                    <a:pt x="1229752" y="94957"/>
                    <a:pt x="1312985" y="112541"/>
                    <a:pt x="1448973" y="123092"/>
                  </a:cubicBezTo>
                  <a:cubicBezTo>
                    <a:pt x="1584961" y="133643"/>
                    <a:pt x="1731499" y="143022"/>
                    <a:pt x="1849902" y="144194"/>
                  </a:cubicBezTo>
                  <a:cubicBezTo>
                    <a:pt x="1968305" y="145366"/>
                    <a:pt x="2063848" y="137746"/>
                    <a:pt x="2159391" y="130126"/>
                  </a:cubicBezTo>
                </a:path>
              </a:pathLst>
            </a:cu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42" name="Retângulo de cantos arredondados 41"/>
            <p:cNvSpPr/>
            <p:nvPr/>
          </p:nvSpPr>
          <p:spPr bwMode="auto">
            <a:xfrm>
              <a:off x="4591050" y="3184352"/>
              <a:ext cx="127000" cy="2236787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43" name="Retângulo 42"/>
            <p:cNvSpPr/>
            <p:nvPr/>
          </p:nvSpPr>
          <p:spPr bwMode="auto">
            <a:xfrm>
              <a:off x="4170363" y="3366914"/>
              <a:ext cx="125412" cy="111125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44" name="Line 4"/>
            <p:cNvSpPr>
              <a:spLocks noChangeShapeType="1"/>
            </p:cNvSpPr>
            <p:nvPr/>
          </p:nvSpPr>
          <p:spPr bwMode="auto">
            <a:xfrm flipV="1">
              <a:off x="1310527" y="5049253"/>
              <a:ext cx="2468032" cy="635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2684867" y="4498349"/>
              <a:ext cx="606373" cy="542968"/>
            </a:xfrm>
            <a:prstGeom prst="ellips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47" name="Conector de seta reta 46"/>
            <p:cNvCxnSpPr/>
            <p:nvPr/>
          </p:nvCxnSpPr>
          <p:spPr bwMode="auto">
            <a:xfrm>
              <a:off x="1687513" y="4895677"/>
              <a:ext cx="657225" cy="158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ector de seta reta 47"/>
            <p:cNvCxnSpPr/>
            <p:nvPr/>
          </p:nvCxnSpPr>
          <p:spPr bwMode="auto">
            <a:xfrm rot="10800000" flipV="1">
              <a:off x="1847850" y="5200477"/>
              <a:ext cx="722313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rco 48"/>
            <p:cNvSpPr/>
            <p:nvPr/>
          </p:nvSpPr>
          <p:spPr bwMode="auto">
            <a:xfrm flipV="1">
              <a:off x="3279775" y="4016202"/>
              <a:ext cx="974725" cy="1031875"/>
            </a:xfrm>
            <a:prstGeom prst="arc">
              <a:avLst>
                <a:gd name="adj1" fmla="val 16200000"/>
                <a:gd name="adj2" fmla="val 3"/>
              </a:avLst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50" name="Arco 49"/>
            <p:cNvSpPr/>
            <p:nvPr/>
          </p:nvSpPr>
          <p:spPr bwMode="auto">
            <a:xfrm rot="10800000" flipV="1">
              <a:off x="4197350" y="2839864"/>
              <a:ext cx="887413" cy="947738"/>
            </a:xfrm>
            <a:prstGeom prst="arc">
              <a:avLst>
                <a:gd name="adj1" fmla="val 16200000"/>
                <a:gd name="adj2" fmla="val 3"/>
              </a:avLst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51" name="Triângulo isósceles 50"/>
            <p:cNvSpPr/>
            <p:nvPr/>
          </p:nvSpPr>
          <p:spPr bwMode="auto">
            <a:xfrm>
              <a:off x="4438650" y="3405014"/>
              <a:ext cx="450850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2" name="Triângulo isósceles 51"/>
            <p:cNvSpPr/>
            <p:nvPr/>
          </p:nvSpPr>
          <p:spPr bwMode="auto">
            <a:xfrm>
              <a:off x="4427538" y="3490739"/>
              <a:ext cx="450850" cy="7143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3" name="Triângulo isósceles 52"/>
            <p:cNvSpPr/>
            <p:nvPr/>
          </p:nvSpPr>
          <p:spPr bwMode="auto">
            <a:xfrm>
              <a:off x="4425950" y="3579639"/>
              <a:ext cx="449263" cy="7143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4" name="Triângulo isósceles 53"/>
            <p:cNvSpPr/>
            <p:nvPr/>
          </p:nvSpPr>
          <p:spPr bwMode="auto">
            <a:xfrm>
              <a:off x="4432300" y="3671714"/>
              <a:ext cx="450850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5" name="Triângulo isósceles 54"/>
            <p:cNvSpPr/>
            <p:nvPr/>
          </p:nvSpPr>
          <p:spPr bwMode="auto">
            <a:xfrm>
              <a:off x="4429125" y="3760614"/>
              <a:ext cx="450850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6" name="Triângulo isósceles 55"/>
            <p:cNvSpPr/>
            <p:nvPr/>
          </p:nvSpPr>
          <p:spPr bwMode="auto">
            <a:xfrm>
              <a:off x="4421188" y="3849514"/>
              <a:ext cx="449262" cy="7143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7" name="Triângulo isósceles 56"/>
            <p:cNvSpPr/>
            <p:nvPr/>
          </p:nvSpPr>
          <p:spPr bwMode="auto">
            <a:xfrm>
              <a:off x="4418013" y="3938414"/>
              <a:ext cx="450850" cy="7143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8" name="Triângulo isósceles 57"/>
            <p:cNvSpPr/>
            <p:nvPr/>
          </p:nvSpPr>
          <p:spPr bwMode="auto">
            <a:xfrm>
              <a:off x="4425950" y="4030489"/>
              <a:ext cx="449263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59" name="Triângulo isósceles 58"/>
            <p:cNvSpPr/>
            <p:nvPr/>
          </p:nvSpPr>
          <p:spPr bwMode="auto">
            <a:xfrm>
              <a:off x="4437063" y="4119389"/>
              <a:ext cx="449262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0" name="Triângulo isósceles 59"/>
            <p:cNvSpPr/>
            <p:nvPr/>
          </p:nvSpPr>
          <p:spPr bwMode="auto">
            <a:xfrm>
              <a:off x="4425950" y="4206702"/>
              <a:ext cx="449263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1" name="Triângulo isósceles 60"/>
            <p:cNvSpPr/>
            <p:nvPr/>
          </p:nvSpPr>
          <p:spPr bwMode="auto">
            <a:xfrm>
              <a:off x="4422775" y="4295602"/>
              <a:ext cx="450850" cy="698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2" name="Triângulo isósceles 61"/>
            <p:cNvSpPr/>
            <p:nvPr/>
          </p:nvSpPr>
          <p:spPr bwMode="auto">
            <a:xfrm>
              <a:off x="4429125" y="4386089"/>
              <a:ext cx="450850" cy="71438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3" name="Retângulo de cantos arredondados 62"/>
            <p:cNvSpPr/>
            <p:nvPr/>
          </p:nvSpPr>
          <p:spPr bwMode="auto">
            <a:xfrm>
              <a:off x="4260850" y="4503564"/>
              <a:ext cx="500063" cy="444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4" name="Retângulo de cantos arredondados 63"/>
            <p:cNvSpPr/>
            <p:nvPr/>
          </p:nvSpPr>
          <p:spPr bwMode="auto">
            <a:xfrm>
              <a:off x="4251325" y="3319289"/>
              <a:ext cx="500063" cy="444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5" name="Retângulo de cantos arredondados 64"/>
            <p:cNvSpPr/>
            <p:nvPr/>
          </p:nvSpPr>
          <p:spPr bwMode="auto">
            <a:xfrm>
              <a:off x="5541963" y="2889077"/>
              <a:ext cx="160337" cy="125412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6" name="Retângulo de cantos arredondados 65"/>
            <p:cNvSpPr/>
            <p:nvPr/>
          </p:nvSpPr>
          <p:spPr bwMode="auto">
            <a:xfrm>
              <a:off x="6461125" y="2949402"/>
              <a:ext cx="160338" cy="127000"/>
            </a:xfrm>
            <a:prstGeom prst="round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7" name="Forma livre 92"/>
            <p:cNvSpPr>
              <a:spLocks/>
            </p:cNvSpPr>
            <p:nvPr/>
          </p:nvSpPr>
          <p:spPr bwMode="auto">
            <a:xfrm>
              <a:off x="4634149" y="2834517"/>
              <a:ext cx="2158814" cy="101608"/>
            </a:xfrm>
            <a:custGeom>
              <a:avLst/>
              <a:gdLst>
                <a:gd name="T0" fmla="*/ 0 w 2159391"/>
                <a:gd name="T1" fmla="*/ 4462 h 101990"/>
                <a:gd name="T2" fmla="*/ 392973 w 2159391"/>
                <a:gd name="T3" fmla="*/ 17846 h 101990"/>
                <a:gd name="T4" fmla="*/ 456123 w 2159391"/>
                <a:gd name="T5" fmla="*/ 24538 h 101990"/>
                <a:gd name="T6" fmla="*/ 821026 w 2159391"/>
                <a:gd name="T7" fmla="*/ 17846 h 101990"/>
                <a:gd name="T8" fmla="*/ 1045584 w 2159391"/>
                <a:gd name="T9" fmla="*/ 11154 h 101990"/>
                <a:gd name="T10" fmla="*/ 1347328 w 2159391"/>
                <a:gd name="T11" fmla="*/ 84766 h 101990"/>
                <a:gd name="T12" fmla="*/ 1705213 w 2159391"/>
                <a:gd name="T13" fmla="*/ 84766 h 101990"/>
                <a:gd name="T14" fmla="*/ 1929767 w 2159391"/>
                <a:gd name="T15" fmla="*/ 51306 h 101990"/>
                <a:gd name="T16" fmla="*/ 2154319 w 2159391"/>
                <a:gd name="T17" fmla="*/ 91459 h 101990"/>
                <a:gd name="T18" fmla="*/ 2154319 w 2159391"/>
                <a:gd name="T19" fmla="*/ 91459 h 1019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9391"/>
                <a:gd name="T31" fmla="*/ 0 h 101990"/>
                <a:gd name="T32" fmla="*/ 2159391 w 2159391"/>
                <a:gd name="T33" fmla="*/ 101990 h 10199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9391" h="101990">
                  <a:moveTo>
                    <a:pt x="0" y="4690"/>
                  </a:moveTo>
                  <a:cubicBezTo>
                    <a:pt x="128954" y="15240"/>
                    <a:pt x="256736" y="16413"/>
                    <a:pt x="393896" y="18757"/>
                  </a:cubicBezTo>
                  <a:cubicBezTo>
                    <a:pt x="467751" y="18757"/>
                    <a:pt x="386862" y="23446"/>
                    <a:pt x="457200" y="25791"/>
                  </a:cubicBezTo>
                  <a:lnTo>
                    <a:pt x="822960" y="18757"/>
                  </a:lnTo>
                  <a:cubicBezTo>
                    <a:pt x="921434" y="16412"/>
                    <a:pt x="960120" y="0"/>
                    <a:pt x="1048043" y="11723"/>
                  </a:cubicBezTo>
                  <a:cubicBezTo>
                    <a:pt x="1135966" y="23446"/>
                    <a:pt x="1240302" y="76200"/>
                    <a:pt x="1350499" y="89095"/>
                  </a:cubicBezTo>
                  <a:cubicBezTo>
                    <a:pt x="1460696" y="101990"/>
                    <a:pt x="1611924" y="94956"/>
                    <a:pt x="1709225" y="89095"/>
                  </a:cubicBezTo>
                  <a:cubicBezTo>
                    <a:pt x="1806526" y="83234"/>
                    <a:pt x="1859280" y="52754"/>
                    <a:pt x="1934308" y="53926"/>
                  </a:cubicBezTo>
                  <a:cubicBezTo>
                    <a:pt x="2009336" y="55098"/>
                    <a:pt x="2159391" y="96129"/>
                    <a:pt x="2159391" y="96129"/>
                  </a:cubicBezTo>
                </a:path>
              </a:pathLst>
            </a:cu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68" name="Elipse 67"/>
            <p:cNvSpPr/>
            <p:nvPr/>
          </p:nvSpPr>
          <p:spPr bwMode="auto">
            <a:xfrm>
              <a:off x="4999038" y="2811289"/>
              <a:ext cx="112712" cy="98425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69" name="Elipse 68"/>
            <p:cNvSpPr/>
            <p:nvPr/>
          </p:nvSpPr>
          <p:spPr bwMode="auto">
            <a:xfrm>
              <a:off x="6003925" y="2879552"/>
              <a:ext cx="111125" cy="98425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0" name="Forma livre 69"/>
            <p:cNvSpPr/>
            <p:nvPr/>
          </p:nvSpPr>
          <p:spPr bwMode="auto">
            <a:xfrm flipV="1">
              <a:off x="6530975" y="2590627"/>
              <a:ext cx="839788" cy="428625"/>
            </a:xfrm>
            <a:custGeom>
              <a:avLst/>
              <a:gdLst>
                <a:gd name="connsiteX0" fmla="*/ 0 w 1645920"/>
                <a:gd name="connsiteY0" fmla="*/ 0 h 984738"/>
                <a:gd name="connsiteX1" fmla="*/ 154744 w 1645920"/>
                <a:gd name="connsiteY1" fmla="*/ 393895 h 984738"/>
                <a:gd name="connsiteX2" fmla="*/ 682283 w 1645920"/>
                <a:gd name="connsiteY2" fmla="*/ 752621 h 984738"/>
                <a:gd name="connsiteX3" fmla="*/ 1645920 w 1645920"/>
                <a:gd name="connsiteY3" fmla="*/ 984738 h 984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5920" h="984738">
                  <a:moveTo>
                    <a:pt x="0" y="0"/>
                  </a:moveTo>
                  <a:cubicBezTo>
                    <a:pt x="20515" y="134229"/>
                    <a:pt x="41030" y="268458"/>
                    <a:pt x="154744" y="393895"/>
                  </a:cubicBezTo>
                  <a:cubicBezTo>
                    <a:pt x="268458" y="519332"/>
                    <a:pt x="433754" y="654147"/>
                    <a:pt x="682283" y="752621"/>
                  </a:cubicBezTo>
                  <a:cubicBezTo>
                    <a:pt x="930812" y="851095"/>
                    <a:pt x="1288366" y="917916"/>
                    <a:pt x="1645920" y="984738"/>
                  </a:cubicBezTo>
                </a:path>
              </a:pathLst>
            </a:cu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1" name="Trapezóide 70"/>
            <p:cNvSpPr/>
            <p:nvPr/>
          </p:nvSpPr>
          <p:spPr bwMode="auto">
            <a:xfrm rot="10800000">
              <a:off x="4138613" y="4473402"/>
              <a:ext cx="196850" cy="244475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2" name="Trapezóide 71"/>
            <p:cNvSpPr/>
            <p:nvPr/>
          </p:nvSpPr>
          <p:spPr bwMode="auto">
            <a:xfrm>
              <a:off x="4124325" y="3155777"/>
              <a:ext cx="214313" cy="239712"/>
            </a:xfrm>
            <a:prstGeom prst="trapezoid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3" name="CaixaDeTexto 89"/>
            <p:cNvSpPr txBox="1">
              <a:spLocks noChangeArrowheads="1"/>
            </p:cNvSpPr>
            <p:nvPr/>
          </p:nvSpPr>
          <p:spPr bwMode="auto">
            <a:xfrm>
              <a:off x="195646" y="4795869"/>
              <a:ext cx="1107804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Interrogador</a:t>
              </a:r>
            </a:p>
            <a:p>
              <a:pPr algn="ctr"/>
              <a:r>
                <a:rPr lang="pt-BR" sz="1400" dirty="0" smtClean="0"/>
                <a:t>FBG</a:t>
              </a:r>
              <a:endParaRPr lang="pt-BR" sz="1400" dirty="0"/>
            </a:p>
          </p:txBody>
        </p:sp>
        <p:sp>
          <p:nvSpPr>
            <p:cNvPr id="74" name="CaixaDeTexto 91"/>
            <p:cNvSpPr txBox="1">
              <a:spLocks noChangeArrowheads="1"/>
            </p:cNvSpPr>
            <p:nvPr/>
          </p:nvSpPr>
          <p:spPr bwMode="auto">
            <a:xfrm>
              <a:off x="3256814" y="2204864"/>
              <a:ext cx="101181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Sensor FBG</a:t>
              </a:r>
              <a:endParaRPr lang="pt-BR" sz="1400" dirty="0"/>
            </a:p>
          </p:txBody>
        </p:sp>
        <p:sp>
          <p:nvSpPr>
            <p:cNvPr id="75" name="Forma livre 74"/>
            <p:cNvSpPr/>
            <p:nvPr/>
          </p:nvSpPr>
          <p:spPr bwMode="auto">
            <a:xfrm flipH="1" flipV="1">
              <a:off x="4276725" y="2377902"/>
              <a:ext cx="731838" cy="427037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6" name="CaixaDeTexto 104"/>
            <p:cNvSpPr txBox="1">
              <a:spLocks noChangeArrowheads="1"/>
            </p:cNvSpPr>
            <p:nvPr/>
          </p:nvSpPr>
          <p:spPr bwMode="auto">
            <a:xfrm>
              <a:off x="2411760" y="4196382"/>
              <a:ext cx="105605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Cabo óptico</a:t>
              </a:r>
              <a:endParaRPr lang="pt-BR" sz="1400" dirty="0"/>
            </a:p>
          </p:txBody>
        </p:sp>
        <p:sp>
          <p:nvSpPr>
            <p:cNvPr id="77" name="CaixaDeTexto 105"/>
            <p:cNvSpPr txBox="1">
              <a:spLocks noChangeArrowheads="1"/>
            </p:cNvSpPr>
            <p:nvPr/>
          </p:nvSpPr>
          <p:spPr bwMode="auto">
            <a:xfrm>
              <a:off x="5292080" y="3515608"/>
              <a:ext cx="105605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Barramento</a:t>
              </a:r>
              <a:endParaRPr lang="pt-BR" sz="1400" dirty="0"/>
            </a:p>
          </p:txBody>
        </p:sp>
        <p:sp>
          <p:nvSpPr>
            <p:cNvPr id="78" name="Forma livre 77"/>
            <p:cNvSpPr/>
            <p:nvPr/>
          </p:nvSpPr>
          <p:spPr bwMode="auto">
            <a:xfrm flipH="1">
              <a:off x="5796136" y="3047827"/>
              <a:ext cx="390352" cy="525189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79" name="CaixaDeTexto 108"/>
            <p:cNvSpPr txBox="1">
              <a:spLocks noChangeArrowheads="1"/>
            </p:cNvSpPr>
            <p:nvPr/>
          </p:nvSpPr>
          <p:spPr bwMode="auto">
            <a:xfrm>
              <a:off x="2247091" y="2712904"/>
              <a:ext cx="169027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Abrigo do Colimador</a:t>
              </a:r>
              <a:endParaRPr lang="pt-BR" sz="1400" dirty="0"/>
            </a:p>
          </p:txBody>
        </p:sp>
        <p:sp>
          <p:nvSpPr>
            <p:cNvPr id="80" name="Forma livre 79"/>
            <p:cNvSpPr/>
            <p:nvPr/>
          </p:nvSpPr>
          <p:spPr bwMode="auto">
            <a:xfrm flipH="1" flipV="1">
              <a:off x="3565525" y="2997027"/>
              <a:ext cx="549275" cy="274637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1" name="CaixaDeTexto 110"/>
            <p:cNvSpPr txBox="1">
              <a:spLocks noChangeArrowheads="1"/>
            </p:cNvSpPr>
            <p:nvPr/>
          </p:nvSpPr>
          <p:spPr bwMode="auto">
            <a:xfrm>
              <a:off x="5364088" y="4129335"/>
              <a:ext cx="77457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Isolador</a:t>
              </a:r>
              <a:endParaRPr lang="pt-BR" sz="1400" dirty="0"/>
            </a:p>
          </p:txBody>
        </p:sp>
        <p:sp>
          <p:nvSpPr>
            <p:cNvPr id="82" name="Forma livre 81"/>
            <p:cNvSpPr/>
            <p:nvPr/>
          </p:nvSpPr>
          <p:spPr bwMode="auto">
            <a:xfrm>
              <a:off x="4897438" y="3992389"/>
              <a:ext cx="547687" cy="265113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3" name="CaixaDeTexto 112"/>
            <p:cNvSpPr txBox="1">
              <a:spLocks noChangeArrowheads="1"/>
            </p:cNvSpPr>
            <p:nvPr/>
          </p:nvSpPr>
          <p:spPr bwMode="auto">
            <a:xfrm>
              <a:off x="3275856" y="3769295"/>
              <a:ext cx="46423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FSO</a:t>
              </a:r>
              <a:endParaRPr lang="pt-BR" sz="1400" dirty="0"/>
            </a:p>
          </p:txBody>
        </p:sp>
        <p:sp>
          <p:nvSpPr>
            <p:cNvPr id="84" name="Elipse 83"/>
            <p:cNvSpPr/>
            <p:nvPr/>
          </p:nvSpPr>
          <p:spPr bwMode="auto">
            <a:xfrm>
              <a:off x="5538788" y="2787477"/>
              <a:ext cx="112712" cy="98425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5" name="Elipse 84"/>
            <p:cNvSpPr/>
            <p:nvPr/>
          </p:nvSpPr>
          <p:spPr bwMode="auto">
            <a:xfrm>
              <a:off x="6496050" y="2850977"/>
              <a:ext cx="112713" cy="98425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6" name="Forma livre 85"/>
            <p:cNvSpPr/>
            <p:nvPr/>
          </p:nvSpPr>
          <p:spPr bwMode="auto">
            <a:xfrm flipH="1">
              <a:off x="3748088" y="3846339"/>
              <a:ext cx="396875" cy="44450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7" name="CaixaDeTexto 115"/>
            <p:cNvSpPr txBox="1">
              <a:spLocks noChangeArrowheads="1"/>
            </p:cNvSpPr>
            <p:nvPr/>
          </p:nvSpPr>
          <p:spPr bwMode="auto">
            <a:xfrm>
              <a:off x="19824" y="5507125"/>
              <a:ext cx="3474915" cy="338554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t-BR" sz="1600" dirty="0" smtClean="0">
                  <a:latin typeface="Arial" pitchFamily="34" charset="0"/>
                  <a:cs typeface="Arial" pitchFamily="34" charset="0"/>
                </a:rPr>
                <a:t>Casa de controle SE</a:t>
              </a:r>
              <a:endParaRPr lang="pt-BR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8" name="Triângulo isósceles 87"/>
            <p:cNvSpPr/>
            <p:nvPr/>
          </p:nvSpPr>
          <p:spPr bwMode="auto">
            <a:xfrm>
              <a:off x="0" y="4247977"/>
              <a:ext cx="1514475" cy="47625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89" name="CaixaDeTexto 120"/>
            <p:cNvSpPr txBox="1">
              <a:spLocks noChangeArrowheads="1"/>
            </p:cNvSpPr>
            <p:nvPr/>
          </p:nvSpPr>
          <p:spPr bwMode="auto">
            <a:xfrm>
              <a:off x="7574932" y="2492896"/>
              <a:ext cx="81349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Conexão</a:t>
              </a:r>
              <a:endParaRPr lang="pt-BR" sz="1400" dirty="0"/>
            </a:p>
          </p:txBody>
        </p:sp>
        <p:sp>
          <p:nvSpPr>
            <p:cNvPr id="90" name="Forma livre 89"/>
            <p:cNvSpPr/>
            <p:nvPr/>
          </p:nvSpPr>
          <p:spPr bwMode="auto">
            <a:xfrm flipV="1">
              <a:off x="6804248" y="2636912"/>
              <a:ext cx="792088" cy="216024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</p:grpSp>
      <p:sp>
        <p:nvSpPr>
          <p:cNvPr id="92" name="Título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9145016" cy="1143000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rgbClr val="0000FF"/>
                </a:solidFill>
              </a:rPr>
              <a:t>Sistema de Transmissão e Isolamento para uso em </a:t>
            </a:r>
            <a:br>
              <a:rPr lang="pt-BR" sz="2800" dirty="0" smtClean="0">
                <a:solidFill>
                  <a:srgbClr val="0000FF"/>
                </a:solidFill>
              </a:rPr>
            </a:br>
            <a:r>
              <a:rPr lang="pt-BR" sz="2800" dirty="0" smtClean="0">
                <a:solidFill>
                  <a:srgbClr val="0000FF"/>
                </a:solidFill>
              </a:rPr>
              <a:t>barramentos de subestações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ítulo 1"/>
          <p:cNvSpPr>
            <a:spLocks noGrp="1"/>
          </p:cNvSpPr>
          <p:nvPr>
            <p:ph type="title"/>
          </p:nvPr>
        </p:nvSpPr>
        <p:spPr>
          <a:xfrm>
            <a:off x="-828600" y="980728"/>
            <a:ext cx="9145016" cy="1143000"/>
          </a:xfrm>
        </p:spPr>
        <p:txBody>
          <a:bodyPr>
            <a:normAutofit/>
          </a:bodyPr>
          <a:lstStyle/>
          <a:p>
            <a:r>
              <a:rPr lang="pt-BR" sz="2800" dirty="0" smtClean="0">
                <a:solidFill>
                  <a:srgbClr val="0000FF"/>
                </a:solidFill>
              </a:rPr>
              <a:t>Sistema de Transmissão e Isolamento para uso em </a:t>
            </a:r>
            <a:br>
              <a:rPr lang="pt-BR" sz="2800" dirty="0" smtClean="0">
                <a:solidFill>
                  <a:srgbClr val="0000FF"/>
                </a:solidFill>
              </a:rPr>
            </a:br>
            <a:r>
              <a:rPr lang="pt-BR" sz="2800" dirty="0" smtClean="0">
                <a:solidFill>
                  <a:srgbClr val="0000FF"/>
                </a:solidFill>
              </a:rPr>
              <a:t>Linhas de Transmissão</a:t>
            </a:r>
          </a:p>
        </p:txBody>
      </p:sp>
      <p:grpSp>
        <p:nvGrpSpPr>
          <p:cNvPr id="159" name="Grupo 158"/>
          <p:cNvGrpSpPr/>
          <p:nvPr/>
        </p:nvGrpSpPr>
        <p:grpSpPr>
          <a:xfrm>
            <a:off x="179512" y="1401936"/>
            <a:ext cx="8928993" cy="5411440"/>
            <a:chOff x="179512" y="1401936"/>
            <a:chExt cx="8928993" cy="5411440"/>
          </a:xfrm>
        </p:grpSpPr>
        <p:pic>
          <p:nvPicPr>
            <p:cNvPr id="296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512" y="2132856"/>
              <a:ext cx="4157731" cy="2869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3" name="Forma livre 92"/>
            <p:cNvSpPr/>
            <p:nvPr/>
          </p:nvSpPr>
          <p:spPr bwMode="auto">
            <a:xfrm>
              <a:off x="5020515" y="2792118"/>
              <a:ext cx="3960510" cy="1383335"/>
            </a:xfrm>
            <a:custGeom>
              <a:avLst/>
              <a:gdLst>
                <a:gd name="connsiteX0" fmla="*/ 0 w 4389120"/>
                <a:gd name="connsiteY0" fmla="*/ 1603717 h 1603717"/>
                <a:gd name="connsiteX1" fmla="*/ 1828800 w 4389120"/>
                <a:gd name="connsiteY1" fmla="*/ 942536 h 1603717"/>
                <a:gd name="connsiteX2" fmla="*/ 4389120 w 4389120"/>
                <a:gd name="connsiteY2" fmla="*/ 0 h 160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9120" h="1603717">
                  <a:moveTo>
                    <a:pt x="0" y="1603717"/>
                  </a:moveTo>
                  <a:lnTo>
                    <a:pt x="1828800" y="942536"/>
                  </a:lnTo>
                  <a:lnTo>
                    <a:pt x="4389120" y="0"/>
                  </a:lnTo>
                </a:path>
              </a:pathLst>
            </a:custGeom>
            <a:ln w="508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94" name="Line 4"/>
            <p:cNvSpPr>
              <a:spLocks noChangeShapeType="1"/>
            </p:cNvSpPr>
            <p:nvPr/>
          </p:nvSpPr>
          <p:spPr bwMode="auto">
            <a:xfrm flipV="1">
              <a:off x="2871849" y="6004828"/>
              <a:ext cx="2353429" cy="9587"/>
            </a:xfrm>
            <a:prstGeom prst="lin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95" name="Oval 9"/>
            <p:cNvSpPr>
              <a:spLocks noChangeArrowheads="1"/>
            </p:cNvSpPr>
            <p:nvPr/>
          </p:nvSpPr>
          <p:spPr bwMode="auto">
            <a:xfrm>
              <a:off x="4212572" y="5529563"/>
              <a:ext cx="547176" cy="468416"/>
            </a:xfrm>
            <a:prstGeom prst="ellipse">
              <a:avLst/>
            </a:prstGeom>
            <a:noFill/>
            <a:ln w="38100" cmpd="dbl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96" name="Conector de seta reta 95"/>
            <p:cNvCxnSpPr/>
            <p:nvPr/>
          </p:nvCxnSpPr>
          <p:spPr bwMode="auto">
            <a:xfrm>
              <a:off x="3394773" y="5854168"/>
              <a:ext cx="593002" cy="136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ector de seta reta 96"/>
            <p:cNvCxnSpPr/>
            <p:nvPr/>
          </p:nvCxnSpPr>
          <p:spPr bwMode="auto">
            <a:xfrm rot="10800000" flipV="1">
              <a:off x="3218590" y="6162336"/>
              <a:ext cx="651730" cy="0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6911208" y="1401936"/>
              <a:ext cx="1730335" cy="5411440"/>
            </a:xfrm>
            <a:custGeom>
              <a:avLst/>
              <a:gdLst>
                <a:gd name="T0" fmla="*/ 0 w 960"/>
                <a:gd name="T1" fmla="*/ 2147483647 h 3511"/>
                <a:gd name="T2" fmla="*/ 2147483647 w 960"/>
                <a:gd name="T3" fmla="*/ 0 h 3511"/>
                <a:gd name="T4" fmla="*/ 2147483647 w 960"/>
                <a:gd name="T5" fmla="*/ 2147483647 h 3511"/>
                <a:gd name="T6" fmla="*/ 0 60000 65536"/>
                <a:gd name="T7" fmla="*/ 0 60000 65536"/>
                <a:gd name="T8" fmla="*/ 0 60000 65536"/>
                <a:gd name="T9" fmla="*/ 0 w 960"/>
                <a:gd name="T10" fmla="*/ 0 h 3511"/>
                <a:gd name="T11" fmla="*/ 960 w 960"/>
                <a:gd name="T12" fmla="*/ 3511 h 35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60" h="3511">
                  <a:moveTo>
                    <a:pt x="0" y="3511"/>
                  </a:moveTo>
                  <a:lnTo>
                    <a:pt x="466" y="0"/>
                  </a:lnTo>
                  <a:lnTo>
                    <a:pt x="960" y="3511"/>
                  </a:lnTo>
                </a:path>
              </a:pathLst>
            </a:custGeom>
            <a:noFill/>
            <a:ln w="7620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99" name="Line 34"/>
            <p:cNvSpPr>
              <a:spLocks noChangeShapeType="1"/>
            </p:cNvSpPr>
            <p:nvPr/>
          </p:nvSpPr>
          <p:spPr bwMode="auto">
            <a:xfrm>
              <a:off x="7416845" y="3402977"/>
              <a:ext cx="691847" cy="43691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0" name="Line 35"/>
            <p:cNvSpPr>
              <a:spLocks noChangeShapeType="1"/>
            </p:cNvSpPr>
            <p:nvPr/>
          </p:nvSpPr>
          <p:spPr bwMode="auto">
            <a:xfrm flipH="1">
              <a:off x="7319442" y="3418043"/>
              <a:ext cx="693280" cy="49307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1" name="Line 36"/>
            <p:cNvSpPr>
              <a:spLocks noChangeShapeType="1"/>
            </p:cNvSpPr>
            <p:nvPr/>
          </p:nvSpPr>
          <p:spPr bwMode="auto">
            <a:xfrm>
              <a:off x="7561516" y="2514082"/>
              <a:ext cx="401071" cy="395825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2" name="Line 37"/>
            <p:cNvSpPr>
              <a:spLocks noChangeShapeType="1"/>
            </p:cNvSpPr>
            <p:nvPr/>
          </p:nvSpPr>
          <p:spPr bwMode="auto">
            <a:xfrm flipH="1">
              <a:off x="7479870" y="2544214"/>
              <a:ext cx="388179" cy="38075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3" name="Freeform 38"/>
            <p:cNvSpPr>
              <a:spLocks/>
            </p:cNvSpPr>
            <p:nvPr/>
          </p:nvSpPr>
          <p:spPr bwMode="auto">
            <a:xfrm>
              <a:off x="6707808" y="2924974"/>
              <a:ext cx="2205891" cy="493070"/>
            </a:xfrm>
            <a:custGeom>
              <a:avLst/>
              <a:gdLst>
                <a:gd name="T0" fmla="*/ 2147483647 w 1188"/>
                <a:gd name="T1" fmla="*/ 2147483647 h 320"/>
                <a:gd name="T2" fmla="*/ 0 w 1188"/>
                <a:gd name="T3" fmla="*/ 0 h 320"/>
                <a:gd name="T4" fmla="*/ 2147483647 w 1188"/>
                <a:gd name="T5" fmla="*/ 2147483647 h 320"/>
                <a:gd name="T6" fmla="*/ 2147483647 w 1188"/>
                <a:gd name="T7" fmla="*/ 2147483647 h 320"/>
                <a:gd name="T8" fmla="*/ 2147483647 w 1188"/>
                <a:gd name="T9" fmla="*/ 2147483647 h 3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8"/>
                <a:gd name="T16" fmla="*/ 0 h 320"/>
                <a:gd name="T17" fmla="*/ 1188 w 1188"/>
                <a:gd name="T18" fmla="*/ 320 h 3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8" h="320">
                  <a:moveTo>
                    <a:pt x="402" y="310"/>
                  </a:moveTo>
                  <a:lnTo>
                    <a:pt x="0" y="0"/>
                  </a:lnTo>
                  <a:lnTo>
                    <a:pt x="1188" y="9"/>
                  </a:lnTo>
                  <a:lnTo>
                    <a:pt x="740" y="320"/>
                  </a:lnTo>
                  <a:lnTo>
                    <a:pt x="402" y="310"/>
                  </a:lnTo>
                  <a:close/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17032" y="3812499"/>
              <a:ext cx="2691473" cy="534159"/>
            </a:xfrm>
            <a:custGeom>
              <a:avLst/>
              <a:gdLst>
                <a:gd name="T0" fmla="*/ 2147483647 w 1527"/>
                <a:gd name="T1" fmla="*/ 2147483647 h 347"/>
                <a:gd name="T2" fmla="*/ 0 w 1527"/>
                <a:gd name="T3" fmla="*/ 2147483647 h 347"/>
                <a:gd name="T4" fmla="*/ 2147483647 w 1527"/>
                <a:gd name="T5" fmla="*/ 0 h 347"/>
                <a:gd name="T6" fmla="*/ 2147483647 w 1527"/>
                <a:gd name="T7" fmla="*/ 2147483647 h 347"/>
                <a:gd name="T8" fmla="*/ 2147483647 w 1527"/>
                <a:gd name="T9" fmla="*/ 2147483647 h 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7"/>
                <a:gd name="T16" fmla="*/ 0 h 347"/>
                <a:gd name="T17" fmla="*/ 1527 w 1527"/>
                <a:gd name="T18" fmla="*/ 347 h 3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7" h="347">
                  <a:moveTo>
                    <a:pt x="475" y="338"/>
                  </a:moveTo>
                  <a:lnTo>
                    <a:pt x="0" y="27"/>
                  </a:lnTo>
                  <a:lnTo>
                    <a:pt x="1527" y="0"/>
                  </a:lnTo>
                  <a:lnTo>
                    <a:pt x="1006" y="347"/>
                  </a:lnTo>
                  <a:lnTo>
                    <a:pt x="475" y="338"/>
                  </a:lnTo>
                  <a:close/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5" name="Freeform 40"/>
            <p:cNvSpPr>
              <a:spLocks/>
            </p:cNvSpPr>
            <p:nvPr/>
          </p:nvSpPr>
          <p:spPr bwMode="auto">
            <a:xfrm>
              <a:off x="6997152" y="4334331"/>
              <a:ext cx="1562745" cy="2113352"/>
            </a:xfrm>
            <a:custGeom>
              <a:avLst/>
              <a:gdLst>
                <a:gd name="T0" fmla="*/ 0 w 887"/>
                <a:gd name="T1" fmla="*/ 2147483647 h 1371"/>
                <a:gd name="T2" fmla="*/ 2147483647 w 887"/>
                <a:gd name="T3" fmla="*/ 2147483647 h 1371"/>
                <a:gd name="T4" fmla="*/ 2147483647 w 887"/>
                <a:gd name="T5" fmla="*/ 0 h 1371"/>
                <a:gd name="T6" fmla="*/ 2147483647 w 887"/>
                <a:gd name="T7" fmla="*/ 0 h 1371"/>
                <a:gd name="T8" fmla="*/ 2147483647 w 887"/>
                <a:gd name="T9" fmla="*/ 2147483647 h 1371"/>
                <a:gd name="T10" fmla="*/ 2147483647 w 887"/>
                <a:gd name="T11" fmla="*/ 2147483647 h 1371"/>
                <a:gd name="T12" fmla="*/ 0 w 887"/>
                <a:gd name="T13" fmla="*/ 2147483647 h 13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87"/>
                <a:gd name="T22" fmla="*/ 0 h 1371"/>
                <a:gd name="T23" fmla="*/ 887 w 887"/>
                <a:gd name="T24" fmla="*/ 1371 h 13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87" h="1371">
                  <a:moveTo>
                    <a:pt x="0" y="1371"/>
                  </a:moveTo>
                  <a:lnTo>
                    <a:pt x="787" y="667"/>
                  </a:lnTo>
                  <a:lnTo>
                    <a:pt x="128" y="0"/>
                  </a:lnTo>
                  <a:lnTo>
                    <a:pt x="695" y="0"/>
                  </a:lnTo>
                  <a:lnTo>
                    <a:pt x="83" y="676"/>
                  </a:lnTo>
                  <a:lnTo>
                    <a:pt x="887" y="1362"/>
                  </a:lnTo>
                  <a:lnTo>
                    <a:pt x="0" y="1371"/>
                  </a:lnTo>
                  <a:close/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6" name="Freeform 41"/>
            <p:cNvSpPr>
              <a:spLocks/>
            </p:cNvSpPr>
            <p:nvPr/>
          </p:nvSpPr>
          <p:spPr bwMode="auto">
            <a:xfrm>
              <a:off x="6981396" y="2119626"/>
              <a:ext cx="1418073" cy="410891"/>
            </a:xfrm>
            <a:custGeom>
              <a:avLst/>
              <a:gdLst>
                <a:gd name="T0" fmla="*/ 0 w 805"/>
                <a:gd name="T1" fmla="*/ 0 h 266"/>
                <a:gd name="T2" fmla="*/ 2147483647 w 805"/>
                <a:gd name="T3" fmla="*/ 0 h 266"/>
                <a:gd name="T4" fmla="*/ 2147483647 w 805"/>
                <a:gd name="T5" fmla="*/ 2147483647 h 266"/>
                <a:gd name="T6" fmla="*/ 2147483647 w 805"/>
                <a:gd name="T7" fmla="*/ 2147483647 h 266"/>
                <a:gd name="T8" fmla="*/ 0 w 805"/>
                <a:gd name="T9" fmla="*/ 0 h 2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5"/>
                <a:gd name="T16" fmla="*/ 0 h 266"/>
                <a:gd name="T17" fmla="*/ 805 w 805"/>
                <a:gd name="T18" fmla="*/ 266 h 2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5" h="266">
                  <a:moveTo>
                    <a:pt x="0" y="0"/>
                  </a:moveTo>
                  <a:lnTo>
                    <a:pt x="805" y="0"/>
                  </a:lnTo>
                  <a:lnTo>
                    <a:pt x="503" y="266"/>
                  </a:lnTo>
                  <a:lnTo>
                    <a:pt x="311" y="25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7150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07" name="Line 42"/>
            <p:cNvSpPr>
              <a:spLocks noChangeShapeType="1"/>
            </p:cNvSpPr>
            <p:nvPr/>
          </p:nvSpPr>
          <p:spPr bwMode="auto">
            <a:xfrm>
              <a:off x="7118906" y="5361560"/>
              <a:ext cx="1240456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33" name="Retângulo 132"/>
            <p:cNvSpPr/>
            <p:nvPr/>
          </p:nvSpPr>
          <p:spPr bwMode="auto">
            <a:xfrm>
              <a:off x="6547449" y="3011260"/>
              <a:ext cx="48701" cy="512244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4" name="Trapezóide 133"/>
            <p:cNvSpPr/>
            <p:nvPr/>
          </p:nvSpPr>
          <p:spPr bwMode="auto">
            <a:xfrm rot="10800000">
              <a:off x="6538855" y="3530353"/>
              <a:ext cx="67322" cy="75330"/>
            </a:xfrm>
            <a:prstGeom prst="trapezoid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5" name="Trapezóide 134"/>
            <p:cNvSpPr/>
            <p:nvPr/>
          </p:nvSpPr>
          <p:spPr bwMode="auto">
            <a:xfrm>
              <a:off x="6537423" y="2937300"/>
              <a:ext cx="68754" cy="67113"/>
            </a:xfrm>
            <a:prstGeom prst="trapezoid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6" name="Triângulo isósceles 135"/>
            <p:cNvSpPr/>
            <p:nvPr/>
          </p:nvSpPr>
          <p:spPr bwMode="auto">
            <a:xfrm>
              <a:off x="6656310" y="2987977"/>
              <a:ext cx="143238" cy="369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7" name="Triângulo isósceles 136"/>
            <p:cNvSpPr/>
            <p:nvPr/>
          </p:nvSpPr>
          <p:spPr bwMode="auto">
            <a:xfrm>
              <a:off x="6653445" y="3034545"/>
              <a:ext cx="141806" cy="369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8" name="Triângulo isósceles 137"/>
            <p:cNvSpPr/>
            <p:nvPr/>
          </p:nvSpPr>
          <p:spPr bwMode="auto">
            <a:xfrm>
              <a:off x="6652013" y="3082481"/>
              <a:ext cx="143238" cy="3698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9" name="Triângulo isósceles 138"/>
            <p:cNvSpPr/>
            <p:nvPr/>
          </p:nvSpPr>
          <p:spPr bwMode="auto">
            <a:xfrm>
              <a:off x="6654878" y="3130419"/>
              <a:ext cx="141805" cy="383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0" name="Triângulo isósceles 139"/>
            <p:cNvSpPr/>
            <p:nvPr/>
          </p:nvSpPr>
          <p:spPr bwMode="auto">
            <a:xfrm>
              <a:off x="6653445" y="3178356"/>
              <a:ext cx="143238" cy="383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1" name="Triângulo isósceles 140"/>
            <p:cNvSpPr/>
            <p:nvPr/>
          </p:nvSpPr>
          <p:spPr bwMode="auto">
            <a:xfrm>
              <a:off x="6650581" y="3226294"/>
              <a:ext cx="143238" cy="383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2" name="Triângulo isósceles 141"/>
            <p:cNvSpPr/>
            <p:nvPr/>
          </p:nvSpPr>
          <p:spPr bwMode="auto">
            <a:xfrm>
              <a:off x="6650581" y="3274231"/>
              <a:ext cx="141806" cy="3698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3" name="Triângulo isósceles 142"/>
            <p:cNvSpPr/>
            <p:nvPr/>
          </p:nvSpPr>
          <p:spPr bwMode="auto">
            <a:xfrm>
              <a:off x="6652013" y="3323538"/>
              <a:ext cx="143238" cy="3698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4" name="Triângulo isósceles 143"/>
            <p:cNvSpPr/>
            <p:nvPr/>
          </p:nvSpPr>
          <p:spPr bwMode="auto">
            <a:xfrm>
              <a:off x="6656310" y="3371476"/>
              <a:ext cx="141806" cy="369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5" name="Triângulo isósceles 144"/>
            <p:cNvSpPr/>
            <p:nvPr/>
          </p:nvSpPr>
          <p:spPr bwMode="auto">
            <a:xfrm>
              <a:off x="6652013" y="3418043"/>
              <a:ext cx="143238" cy="369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6" name="Triângulo isósceles 145"/>
            <p:cNvSpPr/>
            <p:nvPr/>
          </p:nvSpPr>
          <p:spPr bwMode="auto">
            <a:xfrm>
              <a:off x="6652013" y="3464611"/>
              <a:ext cx="141805" cy="383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7" name="Triângulo isósceles 146"/>
            <p:cNvSpPr/>
            <p:nvPr/>
          </p:nvSpPr>
          <p:spPr bwMode="auto">
            <a:xfrm>
              <a:off x="6653445" y="3513918"/>
              <a:ext cx="143238" cy="3835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8" name="Retângulo de cantos arredondados 147"/>
            <p:cNvSpPr/>
            <p:nvPr/>
          </p:nvSpPr>
          <p:spPr bwMode="auto">
            <a:xfrm>
              <a:off x="6600448" y="3560485"/>
              <a:ext cx="157562" cy="24653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49" name="Retângulo de cantos arredondados 148"/>
            <p:cNvSpPr/>
            <p:nvPr/>
          </p:nvSpPr>
          <p:spPr bwMode="auto">
            <a:xfrm>
              <a:off x="6597583" y="2956475"/>
              <a:ext cx="157562" cy="24653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09" name="Forma livre 108"/>
            <p:cNvSpPr/>
            <p:nvPr/>
          </p:nvSpPr>
          <p:spPr bwMode="auto">
            <a:xfrm>
              <a:off x="4973247" y="3590618"/>
              <a:ext cx="1572745" cy="541007"/>
            </a:xfrm>
            <a:custGeom>
              <a:avLst/>
              <a:gdLst>
                <a:gd name="connsiteX0" fmla="*/ 0 w 1222745"/>
                <a:gd name="connsiteY0" fmla="*/ 446567 h 446567"/>
                <a:gd name="connsiteX1" fmla="*/ 956931 w 1222745"/>
                <a:gd name="connsiteY1" fmla="*/ 95693 h 446567"/>
                <a:gd name="connsiteX2" fmla="*/ 1222745 w 1222745"/>
                <a:gd name="connsiteY2" fmla="*/ 0 h 44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2745" h="446567">
                  <a:moveTo>
                    <a:pt x="0" y="446567"/>
                  </a:moveTo>
                  <a:lnTo>
                    <a:pt x="956931" y="95693"/>
                  </a:lnTo>
                  <a:lnTo>
                    <a:pt x="1222745" y="0"/>
                  </a:lnTo>
                </a:path>
              </a:pathLst>
            </a:custGeom>
            <a:ln w="3810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11" name="Elipse 110"/>
            <p:cNvSpPr/>
            <p:nvPr/>
          </p:nvSpPr>
          <p:spPr bwMode="auto">
            <a:xfrm>
              <a:off x="6147792" y="3672796"/>
              <a:ext cx="101698" cy="84918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12" name="Elipse 111"/>
            <p:cNvSpPr/>
            <p:nvPr/>
          </p:nvSpPr>
          <p:spPr bwMode="auto">
            <a:xfrm>
              <a:off x="5536168" y="3886460"/>
              <a:ext cx="101699" cy="84918"/>
            </a:xfrm>
            <a:prstGeom prst="ellipse">
              <a:avLst/>
            </a:prstGeom>
            <a:solidFill>
              <a:schemeClr val="bg1"/>
            </a:solidFill>
            <a:ln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14" name="Freeform 214"/>
            <p:cNvSpPr>
              <a:spLocks/>
            </p:cNvSpPr>
            <p:nvPr/>
          </p:nvSpPr>
          <p:spPr bwMode="auto">
            <a:xfrm>
              <a:off x="5198061" y="5829514"/>
              <a:ext cx="140375" cy="328713"/>
            </a:xfrm>
            <a:custGeom>
              <a:avLst/>
              <a:gdLst>
                <a:gd name="T0" fmla="*/ 2147483647 w 215"/>
                <a:gd name="T1" fmla="*/ 2147483647 h 408"/>
                <a:gd name="T2" fmla="*/ 2147483647 w 215"/>
                <a:gd name="T3" fmla="*/ 2147483647 h 408"/>
                <a:gd name="T4" fmla="*/ 2147483647 w 215"/>
                <a:gd name="T5" fmla="*/ 2147483647 h 408"/>
                <a:gd name="T6" fmla="*/ 0 w 215"/>
                <a:gd name="T7" fmla="*/ 0 h 4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408"/>
                <a:gd name="T14" fmla="*/ 215 w 215"/>
                <a:gd name="T15" fmla="*/ 408 h 4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408">
                  <a:moveTo>
                    <a:pt x="175" y="408"/>
                  </a:moveTo>
                  <a:cubicBezTo>
                    <a:pt x="114" y="354"/>
                    <a:pt x="54" y="301"/>
                    <a:pt x="59" y="270"/>
                  </a:cubicBezTo>
                  <a:cubicBezTo>
                    <a:pt x="64" y="239"/>
                    <a:pt x="215" y="264"/>
                    <a:pt x="205" y="219"/>
                  </a:cubicBezTo>
                  <a:cubicBezTo>
                    <a:pt x="195" y="174"/>
                    <a:pt x="97" y="8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lg" len="lg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5" name="Freeform 214"/>
            <p:cNvSpPr>
              <a:spLocks/>
            </p:cNvSpPr>
            <p:nvPr/>
          </p:nvSpPr>
          <p:spPr bwMode="auto">
            <a:xfrm>
              <a:off x="5298329" y="5840471"/>
              <a:ext cx="138943" cy="327343"/>
            </a:xfrm>
            <a:custGeom>
              <a:avLst/>
              <a:gdLst>
                <a:gd name="T0" fmla="*/ 2147483647 w 215"/>
                <a:gd name="T1" fmla="*/ 2147483647 h 408"/>
                <a:gd name="T2" fmla="*/ 2147483647 w 215"/>
                <a:gd name="T3" fmla="*/ 2147483647 h 408"/>
                <a:gd name="T4" fmla="*/ 2147483647 w 215"/>
                <a:gd name="T5" fmla="*/ 2147483647 h 408"/>
                <a:gd name="T6" fmla="*/ 0 w 215"/>
                <a:gd name="T7" fmla="*/ 0 h 40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"/>
                <a:gd name="T13" fmla="*/ 0 h 408"/>
                <a:gd name="T14" fmla="*/ 215 w 215"/>
                <a:gd name="T15" fmla="*/ 408 h 40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" h="408">
                  <a:moveTo>
                    <a:pt x="175" y="408"/>
                  </a:moveTo>
                  <a:cubicBezTo>
                    <a:pt x="114" y="354"/>
                    <a:pt x="54" y="301"/>
                    <a:pt x="59" y="270"/>
                  </a:cubicBezTo>
                  <a:cubicBezTo>
                    <a:pt x="64" y="239"/>
                    <a:pt x="215" y="264"/>
                    <a:pt x="205" y="219"/>
                  </a:cubicBezTo>
                  <a:cubicBezTo>
                    <a:pt x="195" y="174"/>
                    <a:pt x="97" y="87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lg" len="lg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6" name="Oval 211"/>
            <p:cNvSpPr>
              <a:spLocks noChangeArrowheads="1"/>
            </p:cNvSpPr>
            <p:nvPr/>
          </p:nvSpPr>
          <p:spPr bwMode="auto">
            <a:xfrm>
              <a:off x="4902988" y="3833043"/>
              <a:ext cx="376721" cy="320495"/>
            </a:xfrm>
            <a:prstGeom prst="ellipse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117" name="CaixaDeTexto 85"/>
            <p:cNvSpPr txBox="1">
              <a:spLocks noChangeArrowheads="1"/>
            </p:cNvSpPr>
            <p:nvPr/>
          </p:nvSpPr>
          <p:spPr bwMode="auto">
            <a:xfrm>
              <a:off x="3728602" y="5259470"/>
              <a:ext cx="15810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Cabo óptico OPGW</a:t>
              </a:r>
              <a:endParaRPr lang="pt-BR" sz="1400" dirty="0"/>
            </a:p>
          </p:txBody>
        </p:sp>
        <p:sp>
          <p:nvSpPr>
            <p:cNvPr id="118" name="CaixaDeTexto 86"/>
            <p:cNvSpPr txBox="1">
              <a:spLocks noChangeArrowheads="1"/>
            </p:cNvSpPr>
            <p:nvPr/>
          </p:nvSpPr>
          <p:spPr bwMode="auto">
            <a:xfrm>
              <a:off x="4469865" y="2566402"/>
              <a:ext cx="173034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Abrigo do Colimador </a:t>
              </a:r>
              <a:endParaRPr lang="pt-BR" sz="1400" dirty="0"/>
            </a:p>
          </p:txBody>
        </p:sp>
        <p:sp>
          <p:nvSpPr>
            <p:cNvPr id="119" name="Forma livre 118"/>
            <p:cNvSpPr/>
            <p:nvPr/>
          </p:nvSpPr>
          <p:spPr bwMode="auto">
            <a:xfrm flipH="1" flipV="1">
              <a:off x="6028905" y="2723636"/>
              <a:ext cx="494169" cy="236948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0" name="CaixaDeTexto 89"/>
            <p:cNvSpPr txBox="1">
              <a:spLocks noChangeArrowheads="1"/>
            </p:cNvSpPr>
            <p:nvPr/>
          </p:nvSpPr>
          <p:spPr bwMode="auto">
            <a:xfrm>
              <a:off x="4427985" y="3490168"/>
              <a:ext cx="101181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Sensor FBG</a:t>
              </a:r>
              <a:endParaRPr lang="pt-BR" sz="1400" dirty="0"/>
            </a:p>
          </p:txBody>
        </p:sp>
        <p:sp>
          <p:nvSpPr>
            <p:cNvPr id="121" name="CaixaDeTexto 90"/>
            <p:cNvSpPr txBox="1">
              <a:spLocks noChangeArrowheads="1"/>
            </p:cNvSpPr>
            <p:nvPr/>
          </p:nvSpPr>
          <p:spPr bwMode="auto">
            <a:xfrm>
              <a:off x="6597870" y="3565690"/>
              <a:ext cx="77457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Isolador</a:t>
              </a:r>
              <a:endParaRPr lang="pt-BR" sz="1400" dirty="0"/>
            </a:p>
          </p:txBody>
        </p:sp>
        <p:sp>
          <p:nvSpPr>
            <p:cNvPr id="122" name="Forma livre 121"/>
            <p:cNvSpPr/>
            <p:nvPr/>
          </p:nvSpPr>
          <p:spPr bwMode="auto">
            <a:xfrm>
              <a:off x="6862545" y="3293406"/>
              <a:ext cx="146102" cy="316387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3" name="Forma livre 122"/>
            <p:cNvSpPr/>
            <p:nvPr/>
          </p:nvSpPr>
          <p:spPr bwMode="auto">
            <a:xfrm>
              <a:off x="5185238" y="3749496"/>
              <a:ext cx="366687" cy="131485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4" name="CaixaDeTexto 93"/>
            <p:cNvSpPr txBox="1">
              <a:spLocks noChangeArrowheads="1"/>
            </p:cNvSpPr>
            <p:nvPr/>
          </p:nvSpPr>
          <p:spPr bwMode="auto">
            <a:xfrm>
              <a:off x="5677133" y="4262511"/>
              <a:ext cx="33502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 smtClean="0"/>
                <a:t>LT</a:t>
              </a:r>
              <a:endParaRPr lang="pt-BR" sz="1400" dirty="0"/>
            </a:p>
          </p:txBody>
        </p:sp>
        <p:sp>
          <p:nvSpPr>
            <p:cNvPr id="125" name="Forma livre 124"/>
            <p:cNvSpPr/>
            <p:nvPr/>
          </p:nvSpPr>
          <p:spPr bwMode="auto">
            <a:xfrm flipH="1">
              <a:off x="5799725" y="3924810"/>
              <a:ext cx="118888" cy="360214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6" name="CaixaDeTexto 95"/>
            <p:cNvSpPr txBox="1">
              <a:spLocks noChangeArrowheads="1"/>
            </p:cNvSpPr>
            <p:nvPr/>
          </p:nvSpPr>
          <p:spPr bwMode="auto">
            <a:xfrm>
              <a:off x="8004983" y="2636527"/>
              <a:ext cx="56387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Torre</a:t>
              </a:r>
              <a:endParaRPr lang="pt-BR" sz="1400" dirty="0"/>
            </a:p>
          </p:txBody>
        </p:sp>
        <p:sp>
          <p:nvSpPr>
            <p:cNvPr id="127" name="Retângulo 126"/>
            <p:cNvSpPr/>
            <p:nvPr/>
          </p:nvSpPr>
          <p:spPr bwMode="auto">
            <a:xfrm>
              <a:off x="1793380" y="5698029"/>
              <a:ext cx="1173113" cy="60401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28" name="CaixaDeTexto 97"/>
            <p:cNvSpPr txBox="1">
              <a:spLocks noChangeArrowheads="1"/>
            </p:cNvSpPr>
            <p:nvPr/>
          </p:nvSpPr>
          <p:spPr bwMode="auto">
            <a:xfrm>
              <a:off x="1814598" y="5759114"/>
              <a:ext cx="1107804" cy="5232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Interrogador</a:t>
              </a:r>
            </a:p>
            <a:p>
              <a:pPr algn="ctr"/>
              <a:r>
                <a:rPr lang="pt-BR" sz="1400" dirty="0" smtClean="0"/>
                <a:t>FBG</a:t>
              </a:r>
              <a:endParaRPr lang="pt-BR" sz="1400" dirty="0"/>
            </a:p>
          </p:txBody>
        </p:sp>
        <p:sp>
          <p:nvSpPr>
            <p:cNvPr id="129" name="Triângulo isósceles 128"/>
            <p:cNvSpPr/>
            <p:nvPr/>
          </p:nvSpPr>
          <p:spPr bwMode="auto">
            <a:xfrm>
              <a:off x="1691681" y="5285767"/>
              <a:ext cx="1366483" cy="412262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0" name="CaixaDeTexto 101"/>
            <p:cNvSpPr txBox="1">
              <a:spLocks noChangeArrowheads="1"/>
            </p:cNvSpPr>
            <p:nvPr/>
          </p:nvSpPr>
          <p:spPr bwMode="auto">
            <a:xfrm>
              <a:off x="5763955" y="3182391"/>
              <a:ext cx="46423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FSO</a:t>
              </a:r>
              <a:endParaRPr lang="pt-BR" sz="1400" dirty="0"/>
            </a:p>
          </p:txBody>
        </p:sp>
        <p:sp>
          <p:nvSpPr>
            <p:cNvPr id="131" name="Forma livre 130"/>
            <p:cNvSpPr/>
            <p:nvPr/>
          </p:nvSpPr>
          <p:spPr bwMode="auto">
            <a:xfrm flipH="1">
              <a:off x="6175007" y="3255056"/>
              <a:ext cx="358093" cy="38350"/>
            </a:xfrm>
            <a:custGeom>
              <a:avLst/>
              <a:gdLst>
                <a:gd name="connsiteX0" fmla="*/ 264160 w 264160"/>
                <a:gd name="connsiteY0" fmla="*/ 802640 h 802640"/>
                <a:gd name="connsiteX1" fmla="*/ 0 w 264160"/>
                <a:gd name="connsiteY1" fmla="*/ 0 h 80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160" h="802640">
                  <a:moveTo>
                    <a:pt x="264160" y="802640"/>
                  </a:moveTo>
                  <a:lnTo>
                    <a:pt x="0" y="0"/>
                  </a:lnTo>
                </a:path>
              </a:pathLst>
            </a:custGeom>
            <a:ln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32" name="CaixaDeTexto 105"/>
            <p:cNvSpPr txBox="1">
              <a:spLocks noChangeArrowheads="1"/>
            </p:cNvSpPr>
            <p:nvPr/>
          </p:nvSpPr>
          <p:spPr bwMode="auto">
            <a:xfrm>
              <a:off x="1475657" y="6433204"/>
              <a:ext cx="3704051" cy="369332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pt-BR" dirty="0" smtClean="0">
                  <a:latin typeface="Arial" pitchFamily="34" charset="0"/>
                  <a:cs typeface="Arial" pitchFamily="34" charset="0"/>
                </a:rPr>
                <a:t>Casa de controle SE</a:t>
              </a:r>
              <a:endParaRPr lang="pt-BR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1" name="Forma livre 150"/>
            <p:cNvSpPr/>
            <p:nvPr/>
          </p:nvSpPr>
          <p:spPr bwMode="auto">
            <a:xfrm>
              <a:off x="5508105" y="1617960"/>
              <a:ext cx="3096344" cy="879279"/>
            </a:xfrm>
            <a:custGeom>
              <a:avLst/>
              <a:gdLst>
                <a:gd name="connsiteX0" fmla="*/ 0 w 4389120"/>
                <a:gd name="connsiteY0" fmla="*/ 1603717 h 1603717"/>
                <a:gd name="connsiteX1" fmla="*/ 1828800 w 4389120"/>
                <a:gd name="connsiteY1" fmla="*/ 942536 h 1603717"/>
                <a:gd name="connsiteX2" fmla="*/ 4389120 w 4389120"/>
                <a:gd name="connsiteY2" fmla="*/ 0 h 1603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89120" h="1603717">
                  <a:moveTo>
                    <a:pt x="0" y="1603717"/>
                  </a:moveTo>
                  <a:lnTo>
                    <a:pt x="1828800" y="942536"/>
                  </a:lnTo>
                  <a:lnTo>
                    <a:pt x="4389120" y="0"/>
                  </a:lnTo>
                </a:path>
              </a:pathLst>
            </a:custGeom>
            <a:ln w="50800" cmpd="dbl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52" name="Retângulo de cantos arredondados 151"/>
            <p:cNvSpPr/>
            <p:nvPr/>
          </p:nvSpPr>
          <p:spPr>
            <a:xfrm>
              <a:off x="7596337" y="4066232"/>
              <a:ext cx="288032" cy="216024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53" name="Forma livre 152"/>
            <p:cNvSpPr/>
            <p:nvPr/>
          </p:nvSpPr>
          <p:spPr>
            <a:xfrm>
              <a:off x="6561585" y="2714299"/>
              <a:ext cx="1190172" cy="1453848"/>
            </a:xfrm>
            <a:custGeom>
              <a:avLst/>
              <a:gdLst>
                <a:gd name="connsiteX0" fmla="*/ 0 w 1190172"/>
                <a:gd name="connsiteY0" fmla="*/ 220134 h 1453848"/>
                <a:gd name="connsiteX1" fmla="*/ 72571 w 1190172"/>
                <a:gd name="connsiteY1" fmla="*/ 31448 h 1453848"/>
                <a:gd name="connsiteX2" fmla="*/ 232229 w 1190172"/>
                <a:gd name="connsiteY2" fmla="*/ 31448 h 1453848"/>
                <a:gd name="connsiteX3" fmla="*/ 348343 w 1190172"/>
                <a:gd name="connsiteY3" fmla="*/ 220134 h 1453848"/>
                <a:gd name="connsiteX4" fmla="*/ 508000 w 1190172"/>
                <a:gd name="connsiteY4" fmla="*/ 191106 h 1453848"/>
                <a:gd name="connsiteX5" fmla="*/ 1103086 w 1190172"/>
                <a:gd name="connsiteY5" fmla="*/ 249163 h 1453848"/>
                <a:gd name="connsiteX6" fmla="*/ 1030514 w 1190172"/>
                <a:gd name="connsiteY6" fmla="*/ 844248 h 1453848"/>
                <a:gd name="connsiteX7" fmla="*/ 885371 w 1190172"/>
                <a:gd name="connsiteY7" fmla="*/ 1323220 h 1453848"/>
                <a:gd name="connsiteX8" fmla="*/ 1016000 w 1190172"/>
                <a:gd name="connsiteY8" fmla="*/ 1453848 h 145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0172" h="1453848">
                  <a:moveTo>
                    <a:pt x="0" y="220134"/>
                  </a:moveTo>
                  <a:cubicBezTo>
                    <a:pt x="16933" y="141515"/>
                    <a:pt x="33866" y="62896"/>
                    <a:pt x="72571" y="31448"/>
                  </a:cubicBezTo>
                  <a:cubicBezTo>
                    <a:pt x="111276" y="0"/>
                    <a:pt x="186267" y="0"/>
                    <a:pt x="232229" y="31448"/>
                  </a:cubicBezTo>
                  <a:cubicBezTo>
                    <a:pt x="278191" y="62896"/>
                    <a:pt x="302381" y="193524"/>
                    <a:pt x="348343" y="220134"/>
                  </a:cubicBezTo>
                  <a:cubicBezTo>
                    <a:pt x="394305" y="246744"/>
                    <a:pt x="382210" y="186268"/>
                    <a:pt x="508000" y="191106"/>
                  </a:cubicBezTo>
                  <a:cubicBezTo>
                    <a:pt x="633790" y="195944"/>
                    <a:pt x="1016000" y="140306"/>
                    <a:pt x="1103086" y="249163"/>
                  </a:cubicBezTo>
                  <a:cubicBezTo>
                    <a:pt x="1190172" y="358020"/>
                    <a:pt x="1066800" y="665239"/>
                    <a:pt x="1030514" y="844248"/>
                  </a:cubicBezTo>
                  <a:cubicBezTo>
                    <a:pt x="994228" y="1023258"/>
                    <a:pt x="887790" y="1221620"/>
                    <a:pt x="885371" y="1323220"/>
                  </a:cubicBezTo>
                  <a:cubicBezTo>
                    <a:pt x="882952" y="1424820"/>
                    <a:pt x="949476" y="1439334"/>
                    <a:pt x="1016000" y="1453848"/>
                  </a:cubicBezTo>
                </a:path>
              </a:pathLst>
            </a:custGeom>
            <a:ln w="3810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54" name="Forma livre 153"/>
            <p:cNvSpPr/>
            <p:nvPr/>
          </p:nvSpPr>
          <p:spPr>
            <a:xfrm>
              <a:off x="7330842" y="1976490"/>
              <a:ext cx="800704" cy="2191657"/>
            </a:xfrm>
            <a:custGeom>
              <a:avLst/>
              <a:gdLst>
                <a:gd name="connsiteX0" fmla="*/ 551543 w 800704"/>
                <a:gd name="connsiteY0" fmla="*/ 2191657 h 2191657"/>
                <a:gd name="connsiteX1" fmla="*/ 696686 w 800704"/>
                <a:gd name="connsiteY1" fmla="*/ 2162629 h 2191657"/>
                <a:gd name="connsiteX2" fmla="*/ 769257 w 800704"/>
                <a:gd name="connsiteY2" fmla="*/ 2046515 h 2191657"/>
                <a:gd name="connsiteX3" fmla="*/ 769257 w 800704"/>
                <a:gd name="connsiteY3" fmla="*/ 1930400 h 2191657"/>
                <a:gd name="connsiteX4" fmla="*/ 580572 w 800704"/>
                <a:gd name="connsiteY4" fmla="*/ 1190172 h 2191657"/>
                <a:gd name="connsiteX5" fmla="*/ 435429 w 800704"/>
                <a:gd name="connsiteY5" fmla="*/ 333829 h 2191657"/>
                <a:gd name="connsiteX6" fmla="*/ 0 w 800704"/>
                <a:gd name="connsiteY6" fmla="*/ 0 h 2191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0704" h="2191657">
                  <a:moveTo>
                    <a:pt x="551543" y="2191657"/>
                  </a:moveTo>
                  <a:cubicBezTo>
                    <a:pt x="605971" y="2189238"/>
                    <a:pt x="660400" y="2186819"/>
                    <a:pt x="696686" y="2162629"/>
                  </a:cubicBezTo>
                  <a:cubicBezTo>
                    <a:pt x="732972" y="2138439"/>
                    <a:pt x="757162" y="2085220"/>
                    <a:pt x="769257" y="2046515"/>
                  </a:cubicBezTo>
                  <a:cubicBezTo>
                    <a:pt x="781352" y="2007810"/>
                    <a:pt x="800704" y="2073124"/>
                    <a:pt x="769257" y="1930400"/>
                  </a:cubicBezTo>
                  <a:cubicBezTo>
                    <a:pt x="737810" y="1787676"/>
                    <a:pt x="636210" y="1456267"/>
                    <a:pt x="580572" y="1190172"/>
                  </a:cubicBezTo>
                  <a:cubicBezTo>
                    <a:pt x="524934" y="924077"/>
                    <a:pt x="532191" y="532191"/>
                    <a:pt x="435429" y="333829"/>
                  </a:cubicBezTo>
                  <a:cubicBezTo>
                    <a:pt x="338667" y="135467"/>
                    <a:pt x="169333" y="67733"/>
                    <a:pt x="0" y="0"/>
                  </a:cubicBezTo>
                </a:path>
              </a:pathLst>
            </a:custGeom>
            <a:ln w="38100" cmpd="dbl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155" name="CaixaDeTexto 101"/>
            <p:cNvSpPr txBox="1">
              <a:spLocks noChangeArrowheads="1"/>
            </p:cNvSpPr>
            <p:nvPr/>
          </p:nvSpPr>
          <p:spPr bwMode="auto">
            <a:xfrm>
              <a:off x="6206650" y="1886247"/>
              <a:ext cx="66960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OPGW</a:t>
              </a:r>
              <a:endParaRPr lang="pt-BR" sz="1400" dirty="0"/>
            </a:p>
          </p:txBody>
        </p:sp>
        <p:sp>
          <p:nvSpPr>
            <p:cNvPr id="156" name="CaixaDeTexto 101"/>
            <p:cNvSpPr txBox="1">
              <a:spLocks noChangeArrowheads="1"/>
            </p:cNvSpPr>
            <p:nvPr/>
          </p:nvSpPr>
          <p:spPr bwMode="auto">
            <a:xfrm>
              <a:off x="7571938" y="3830463"/>
              <a:ext cx="369011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1400" dirty="0" smtClean="0"/>
                <a:t>CE</a:t>
              </a:r>
              <a:endParaRPr lang="pt-BR" sz="14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grpSp>
        <p:nvGrpSpPr>
          <p:cNvPr id="7" name="Grupo 64"/>
          <p:cNvGrpSpPr/>
          <p:nvPr/>
        </p:nvGrpSpPr>
        <p:grpSpPr>
          <a:xfrm>
            <a:off x="950568" y="1782627"/>
            <a:ext cx="6800430" cy="1595194"/>
            <a:chOff x="1179168" y="1353066"/>
            <a:chExt cx="6800430" cy="1595194"/>
          </a:xfrm>
        </p:grpSpPr>
        <p:sp>
          <p:nvSpPr>
            <p:cNvPr id="6" name="Triângulo isósceles 5"/>
            <p:cNvSpPr/>
            <p:nvPr/>
          </p:nvSpPr>
          <p:spPr bwMode="auto">
            <a:xfrm rot="5400000">
              <a:off x="6024508" y="1626896"/>
              <a:ext cx="504056" cy="111612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endParaRPr lang="pt-BR" sz="1400" smtClean="0"/>
            </a:p>
          </p:txBody>
        </p:sp>
        <p:sp>
          <p:nvSpPr>
            <p:cNvPr id="3" name="Retângulo 2"/>
            <p:cNvSpPr/>
            <p:nvPr/>
          </p:nvSpPr>
          <p:spPr bwMode="auto">
            <a:xfrm rot="10800000">
              <a:off x="5706899" y="1920077"/>
              <a:ext cx="1116124" cy="540060"/>
            </a:xfrm>
            <a:prstGeom prst="rect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5" name="Forma livre 4"/>
            <p:cNvSpPr/>
            <p:nvPr/>
          </p:nvSpPr>
          <p:spPr bwMode="auto">
            <a:xfrm rot="10800000">
              <a:off x="6833704" y="2184124"/>
              <a:ext cx="1145894" cy="0"/>
            </a:xfrm>
            <a:custGeom>
              <a:avLst/>
              <a:gdLst>
                <a:gd name="connsiteX0" fmla="*/ 1145894 w 1145894"/>
                <a:gd name="connsiteY0" fmla="*/ 0 h 0"/>
                <a:gd name="connsiteX1" fmla="*/ 0 w 114589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5894">
                  <a:moveTo>
                    <a:pt x="1145894" y="0"/>
                  </a:moveTo>
                  <a:lnTo>
                    <a:pt x="0" y="0"/>
                  </a:lnTo>
                </a:path>
              </a:pathLst>
            </a:custGeom>
            <a:noFill/>
            <a:ln w="152400" cap="flat" cmpd="tri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tângulo 11"/>
            <p:cNvSpPr/>
            <p:nvPr/>
          </p:nvSpPr>
          <p:spPr bwMode="auto">
            <a:xfrm>
              <a:off x="3461406" y="1686799"/>
              <a:ext cx="2233914" cy="52086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dirty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Triângulo isósceles 19"/>
            <p:cNvSpPr/>
            <p:nvPr/>
          </p:nvSpPr>
          <p:spPr bwMode="auto">
            <a:xfrm rot="16200000">
              <a:off x="2622582" y="1396051"/>
              <a:ext cx="504056" cy="111612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Retângulo 20"/>
            <p:cNvSpPr/>
            <p:nvPr/>
          </p:nvSpPr>
          <p:spPr bwMode="auto">
            <a:xfrm>
              <a:off x="2328123" y="1678934"/>
              <a:ext cx="1116124" cy="540060"/>
            </a:xfrm>
            <a:prstGeom prst="rect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Forma livre 21"/>
            <p:cNvSpPr/>
            <p:nvPr/>
          </p:nvSpPr>
          <p:spPr bwMode="auto">
            <a:xfrm>
              <a:off x="1179168" y="1954947"/>
              <a:ext cx="1145894" cy="0"/>
            </a:xfrm>
            <a:custGeom>
              <a:avLst/>
              <a:gdLst>
                <a:gd name="connsiteX0" fmla="*/ 1145894 w 1145894"/>
                <a:gd name="connsiteY0" fmla="*/ 0 h 0"/>
                <a:gd name="connsiteX1" fmla="*/ 0 w 114589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5894">
                  <a:moveTo>
                    <a:pt x="1145894" y="0"/>
                  </a:moveTo>
                  <a:lnTo>
                    <a:pt x="0" y="0"/>
                  </a:lnTo>
                </a:path>
              </a:pathLst>
            </a:custGeom>
            <a:noFill/>
            <a:ln w="152400" cap="flat" cmpd="tri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1435842" y="1582631"/>
              <a:ext cx="5480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Fibra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24" name="CaixaDeTexto 23"/>
            <p:cNvSpPr txBox="1"/>
            <p:nvPr/>
          </p:nvSpPr>
          <p:spPr>
            <a:xfrm>
              <a:off x="2492767" y="1353066"/>
              <a:ext cx="939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Colimador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25" name="CaixaDeTexto 24"/>
            <p:cNvSpPr txBox="1"/>
            <p:nvPr/>
          </p:nvSpPr>
          <p:spPr>
            <a:xfrm>
              <a:off x="7086216" y="1839189"/>
              <a:ext cx="5480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Fibra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5791783" y="1586488"/>
              <a:ext cx="939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Colimador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3360440" y="2548150"/>
              <a:ext cx="23970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000" b="0" dirty="0" smtClean="0">
                  <a:solidFill>
                    <a:srgbClr val="FF0000"/>
                  </a:solidFill>
                </a:rPr>
                <a:t>Deslocamento lateral</a:t>
              </a:r>
              <a:endParaRPr lang="pt-BR" sz="2000" b="0" dirty="0">
                <a:solidFill>
                  <a:srgbClr val="FF0000"/>
                </a:solidFill>
              </a:endParaRPr>
            </a:p>
          </p:txBody>
        </p:sp>
        <p:sp>
          <p:nvSpPr>
            <p:cNvPr id="38" name="Forma livre 37"/>
            <p:cNvSpPr/>
            <p:nvPr/>
          </p:nvSpPr>
          <p:spPr bwMode="auto">
            <a:xfrm>
              <a:off x="5654040" y="1691640"/>
              <a:ext cx="0" cy="228600"/>
            </a:xfrm>
            <a:custGeom>
              <a:avLst/>
              <a:gdLst>
                <a:gd name="connsiteX0" fmla="*/ 0 w 0"/>
                <a:gd name="connsiteY0" fmla="*/ 0 h 228600"/>
                <a:gd name="connsiteX1" fmla="*/ 0 w 0"/>
                <a:gd name="connsiteY1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stealth" w="sm" len="med"/>
              <a:tailEnd type="stealth" w="sm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CaixaDeTexto 38"/>
            <p:cNvSpPr txBox="1"/>
            <p:nvPr/>
          </p:nvSpPr>
          <p:spPr>
            <a:xfrm>
              <a:off x="5372100" y="1684020"/>
              <a:ext cx="2792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0" dirty="0" smtClean="0">
                  <a:solidFill>
                    <a:schemeClr val="tx1"/>
                  </a:solidFill>
                </a:rPr>
                <a:t>Z</a:t>
              </a:r>
              <a:endParaRPr lang="pt-BR" sz="1200" b="0" dirty="0">
                <a:solidFill>
                  <a:schemeClr val="tx1"/>
                </a:solidFill>
              </a:endParaRPr>
            </a:p>
          </p:txBody>
        </p:sp>
        <p:sp>
          <p:nvSpPr>
            <p:cNvPr id="41" name="Forma livre 40"/>
            <p:cNvSpPr/>
            <p:nvPr/>
          </p:nvSpPr>
          <p:spPr bwMode="auto">
            <a:xfrm>
              <a:off x="3543300" y="1676400"/>
              <a:ext cx="53340" cy="556260"/>
            </a:xfrm>
            <a:custGeom>
              <a:avLst/>
              <a:gdLst>
                <a:gd name="connsiteX0" fmla="*/ 0 w 0"/>
                <a:gd name="connsiteY0" fmla="*/ 0 h 228600"/>
                <a:gd name="connsiteX1" fmla="*/ 0 w 0"/>
                <a:gd name="connsiteY1" fmla="*/ 2286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stealth" w="sm" len="med"/>
              <a:tailEnd type="stealth" w="sm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CaixaDeTexto 41"/>
            <p:cNvSpPr txBox="1"/>
            <p:nvPr/>
          </p:nvSpPr>
          <p:spPr>
            <a:xfrm>
              <a:off x="3535680" y="1821180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0" dirty="0" smtClean="0">
                  <a:solidFill>
                    <a:schemeClr val="tx1"/>
                  </a:solidFill>
                </a:rPr>
                <a:t>d1</a:t>
              </a:r>
              <a:endParaRPr lang="pt-BR" sz="12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upo 63"/>
          <p:cNvGrpSpPr/>
          <p:nvPr/>
        </p:nvGrpSpPr>
        <p:grpSpPr>
          <a:xfrm>
            <a:off x="997923" y="3641965"/>
            <a:ext cx="6796475" cy="1341704"/>
            <a:chOff x="1226523" y="3044764"/>
            <a:chExt cx="6796475" cy="1341704"/>
          </a:xfrm>
        </p:grpSpPr>
        <p:sp>
          <p:nvSpPr>
            <p:cNvPr id="82" name="Forma livre 81"/>
            <p:cNvSpPr/>
            <p:nvPr/>
          </p:nvSpPr>
          <p:spPr bwMode="auto">
            <a:xfrm rot="10800000">
              <a:off x="6877104" y="3771647"/>
              <a:ext cx="1145894" cy="0"/>
            </a:xfrm>
            <a:custGeom>
              <a:avLst/>
              <a:gdLst>
                <a:gd name="connsiteX0" fmla="*/ 1145894 w 1145894"/>
                <a:gd name="connsiteY0" fmla="*/ 0 h 0"/>
                <a:gd name="connsiteX1" fmla="*/ 0 w 114589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5894">
                  <a:moveTo>
                    <a:pt x="1145894" y="0"/>
                  </a:moveTo>
                  <a:lnTo>
                    <a:pt x="0" y="0"/>
                  </a:lnTo>
                </a:path>
              </a:pathLst>
            </a:custGeom>
            <a:noFill/>
            <a:ln w="152400" cap="flat" cmpd="tri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Retângulo 82"/>
            <p:cNvSpPr/>
            <p:nvPr/>
          </p:nvSpPr>
          <p:spPr bwMode="auto">
            <a:xfrm>
              <a:off x="3516381" y="3378497"/>
              <a:ext cx="2289866" cy="520860"/>
            </a:xfrm>
            <a:prstGeom prst="rect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4" name="Triângulo isósceles 83"/>
            <p:cNvSpPr/>
            <p:nvPr/>
          </p:nvSpPr>
          <p:spPr bwMode="auto">
            <a:xfrm rot="16200000">
              <a:off x="2677557" y="3087749"/>
              <a:ext cx="504056" cy="1116124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5" name="Retângulo 84"/>
            <p:cNvSpPr/>
            <p:nvPr/>
          </p:nvSpPr>
          <p:spPr bwMode="auto">
            <a:xfrm>
              <a:off x="2383098" y="3370632"/>
              <a:ext cx="1116124" cy="540060"/>
            </a:xfrm>
            <a:prstGeom prst="rect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Forma livre 85"/>
            <p:cNvSpPr/>
            <p:nvPr/>
          </p:nvSpPr>
          <p:spPr bwMode="auto">
            <a:xfrm>
              <a:off x="1226523" y="3646645"/>
              <a:ext cx="1145894" cy="0"/>
            </a:xfrm>
            <a:custGeom>
              <a:avLst/>
              <a:gdLst>
                <a:gd name="connsiteX0" fmla="*/ 1145894 w 1145894"/>
                <a:gd name="connsiteY0" fmla="*/ 0 h 0"/>
                <a:gd name="connsiteX1" fmla="*/ 0 w 1145894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5894">
                  <a:moveTo>
                    <a:pt x="1145894" y="0"/>
                  </a:moveTo>
                  <a:lnTo>
                    <a:pt x="0" y="0"/>
                  </a:lnTo>
                </a:path>
              </a:pathLst>
            </a:custGeom>
            <a:noFill/>
            <a:ln w="152400" cap="flat" cmpd="tri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14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7" name="CaixaDeTexto 86"/>
            <p:cNvSpPr txBox="1"/>
            <p:nvPr/>
          </p:nvSpPr>
          <p:spPr>
            <a:xfrm>
              <a:off x="1490817" y="3274329"/>
              <a:ext cx="5480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Fibra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88" name="CaixaDeTexto 87"/>
            <p:cNvSpPr txBox="1"/>
            <p:nvPr/>
          </p:nvSpPr>
          <p:spPr>
            <a:xfrm>
              <a:off x="2564775" y="3044764"/>
              <a:ext cx="939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Colimador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89" name="CaixaDeTexto 88"/>
            <p:cNvSpPr txBox="1"/>
            <p:nvPr/>
          </p:nvSpPr>
          <p:spPr>
            <a:xfrm>
              <a:off x="7135815" y="3368839"/>
              <a:ext cx="5480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Fibra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90" name="CaixaDeTexto 89"/>
            <p:cNvSpPr txBox="1"/>
            <p:nvPr/>
          </p:nvSpPr>
          <p:spPr>
            <a:xfrm>
              <a:off x="5922407" y="3081413"/>
              <a:ext cx="9396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400" b="0" dirty="0" smtClean="0">
                  <a:solidFill>
                    <a:schemeClr val="tx1"/>
                  </a:solidFill>
                </a:rPr>
                <a:t>Colimador</a:t>
              </a:r>
              <a:endParaRPr lang="pt-BR" sz="1400" b="0" dirty="0">
                <a:solidFill>
                  <a:schemeClr val="tx1"/>
                </a:solidFill>
              </a:endParaRPr>
            </a:p>
          </p:txBody>
        </p:sp>
        <p:sp>
          <p:nvSpPr>
            <p:cNvPr id="91" name="CaixaDeTexto 90"/>
            <p:cNvSpPr txBox="1"/>
            <p:nvPr/>
          </p:nvSpPr>
          <p:spPr>
            <a:xfrm>
              <a:off x="3255189" y="3986358"/>
              <a:ext cx="27333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000" b="0" dirty="0" smtClean="0">
                  <a:solidFill>
                    <a:srgbClr val="FF0000"/>
                  </a:solidFill>
                </a:rPr>
                <a:t>Desalinhamento angular</a:t>
              </a:r>
              <a:endParaRPr lang="pt-BR" sz="2400" b="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Grupo 54"/>
            <p:cNvGrpSpPr/>
            <p:nvPr/>
          </p:nvGrpSpPr>
          <p:grpSpPr>
            <a:xfrm rot="443877">
              <a:off x="5761874" y="3449725"/>
              <a:ext cx="1127699" cy="540060"/>
              <a:chOff x="5708245" y="4876706"/>
              <a:chExt cx="1127699" cy="540060"/>
            </a:xfrm>
          </p:grpSpPr>
          <p:sp>
            <p:nvSpPr>
              <p:cNvPr id="93" name="Triângulo isósceles 92"/>
              <p:cNvSpPr/>
              <p:nvPr/>
            </p:nvSpPr>
            <p:spPr bwMode="auto">
              <a:xfrm rot="5400000">
                <a:off x="6025854" y="4583525"/>
                <a:ext cx="504056" cy="1116124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pt-BR" sz="1400" smtClean="0"/>
              </a:p>
            </p:txBody>
          </p:sp>
          <p:sp>
            <p:nvSpPr>
              <p:cNvPr id="94" name="Retângulo 93"/>
              <p:cNvSpPr/>
              <p:nvPr/>
            </p:nvSpPr>
            <p:spPr bwMode="auto">
              <a:xfrm rot="10800000">
                <a:off x="5708245" y="4876706"/>
                <a:ext cx="1116124" cy="540060"/>
              </a:xfrm>
              <a:prstGeom prst="rect">
                <a:avLst/>
              </a:prstGeom>
              <a:noFill/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1" u="none" strike="noStrike" cap="none" normalizeH="0" baseline="0" dirty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9" name="Forma livre 78"/>
            <p:cNvSpPr/>
            <p:nvPr/>
          </p:nvSpPr>
          <p:spPr bwMode="auto">
            <a:xfrm>
              <a:off x="5029200" y="3383280"/>
              <a:ext cx="784860" cy="251460"/>
            </a:xfrm>
            <a:custGeom>
              <a:avLst/>
              <a:gdLst>
                <a:gd name="connsiteX0" fmla="*/ 731520 w 784860"/>
                <a:gd name="connsiteY0" fmla="*/ 251460 h 251460"/>
                <a:gd name="connsiteX1" fmla="*/ 0 w 784860"/>
                <a:gd name="connsiteY1" fmla="*/ 0 h 251460"/>
                <a:gd name="connsiteX2" fmla="*/ 784860 w 784860"/>
                <a:gd name="connsiteY2" fmla="*/ 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4860" h="251460">
                  <a:moveTo>
                    <a:pt x="731520" y="251460"/>
                  </a:moveTo>
                  <a:lnTo>
                    <a:pt x="0" y="0"/>
                  </a:lnTo>
                  <a:lnTo>
                    <a:pt x="784860" y="0"/>
                  </a:ln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0" name="Forma livre 79"/>
            <p:cNvSpPr/>
            <p:nvPr/>
          </p:nvSpPr>
          <p:spPr bwMode="auto">
            <a:xfrm>
              <a:off x="5356860" y="3383280"/>
              <a:ext cx="121920" cy="114300"/>
            </a:xfrm>
            <a:custGeom>
              <a:avLst/>
              <a:gdLst>
                <a:gd name="connsiteX0" fmla="*/ 0 w 121920"/>
                <a:gd name="connsiteY0" fmla="*/ 114300 h 114300"/>
                <a:gd name="connsiteX1" fmla="*/ 76200 w 121920"/>
                <a:gd name="connsiteY1" fmla="*/ 53340 h 114300"/>
                <a:gd name="connsiteX2" fmla="*/ 121920 w 121920"/>
                <a:gd name="connsiteY2" fmla="*/ 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" h="114300">
                  <a:moveTo>
                    <a:pt x="0" y="114300"/>
                  </a:moveTo>
                  <a:cubicBezTo>
                    <a:pt x="27940" y="93345"/>
                    <a:pt x="55880" y="72390"/>
                    <a:pt x="76200" y="53340"/>
                  </a:cubicBezTo>
                  <a:cubicBezTo>
                    <a:pt x="96520" y="34290"/>
                    <a:pt x="109220" y="17145"/>
                    <a:pt x="121920" y="0"/>
                  </a:cubicBezTo>
                </a:path>
              </a:pathLst>
            </a:cu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08" tIns="45703" rIns="91408" bIns="4570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BR" sz="2800" b="1" i="0" u="none" strike="noStrike" cap="none" normalizeH="0" baseline="0" smtClean="0">
                <a:ln>
                  <a:noFill/>
                </a:ln>
                <a:solidFill>
                  <a:srgbClr val="0077A9"/>
                </a:solidFill>
                <a:effectLst/>
                <a:latin typeface="Arial" charset="0"/>
              </a:endParaRPr>
            </a:p>
          </p:txBody>
        </p:sp>
        <p:sp>
          <p:nvSpPr>
            <p:cNvPr id="81" name="CaixaDeTexto 80"/>
            <p:cNvSpPr txBox="1"/>
            <p:nvPr/>
          </p:nvSpPr>
          <p:spPr>
            <a:xfrm>
              <a:off x="5394960" y="3337560"/>
              <a:ext cx="2648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1200" b="0" dirty="0" smtClean="0">
                  <a:solidFill>
                    <a:schemeClr val="tx1"/>
                  </a:solidFill>
                  <a:sym typeface="Symbol"/>
                </a:rPr>
                <a:t></a:t>
              </a:r>
              <a:endParaRPr lang="pt-BR" sz="1200" b="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Grupo 62"/>
          <p:cNvGrpSpPr/>
          <p:nvPr/>
        </p:nvGrpSpPr>
        <p:grpSpPr>
          <a:xfrm>
            <a:off x="1026768" y="5327262"/>
            <a:ext cx="6800430" cy="1332807"/>
            <a:chOff x="1255368" y="4775781"/>
            <a:chExt cx="6800430" cy="1332807"/>
          </a:xfrm>
        </p:grpSpPr>
        <p:grpSp>
          <p:nvGrpSpPr>
            <p:cNvPr id="11" name="Grupo 61"/>
            <p:cNvGrpSpPr/>
            <p:nvPr/>
          </p:nvGrpSpPr>
          <p:grpSpPr>
            <a:xfrm>
              <a:off x="1255368" y="4775781"/>
              <a:ext cx="6800430" cy="876346"/>
              <a:chOff x="1255368" y="4638621"/>
              <a:chExt cx="6800430" cy="876346"/>
            </a:xfrm>
          </p:grpSpPr>
          <p:sp>
            <p:nvSpPr>
              <p:cNvPr id="43" name="Triângulo isósceles 42"/>
              <p:cNvSpPr/>
              <p:nvPr/>
            </p:nvSpPr>
            <p:spPr bwMode="auto">
              <a:xfrm rot="5400000">
                <a:off x="6100708" y="4679029"/>
                <a:ext cx="504056" cy="1116124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pt-BR" sz="1400" smtClean="0"/>
              </a:p>
            </p:txBody>
          </p:sp>
          <p:sp>
            <p:nvSpPr>
              <p:cNvPr id="44" name="Retângulo 43"/>
              <p:cNvSpPr/>
              <p:nvPr/>
            </p:nvSpPr>
            <p:spPr bwMode="auto">
              <a:xfrm rot="10800000">
                <a:off x="5783099" y="4972210"/>
                <a:ext cx="1116124" cy="540060"/>
              </a:xfrm>
              <a:prstGeom prst="rect">
                <a:avLst/>
              </a:prstGeom>
              <a:noFill/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5" name="Forma livre 44"/>
              <p:cNvSpPr/>
              <p:nvPr/>
            </p:nvSpPr>
            <p:spPr bwMode="auto">
              <a:xfrm rot="10800000">
                <a:off x="6909904" y="5236257"/>
                <a:ext cx="1145894" cy="0"/>
              </a:xfrm>
              <a:custGeom>
                <a:avLst/>
                <a:gdLst>
                  <a:gd name="connsiteX0" fmla="*/ 1145894 w 1145894"/>
                  <a:gd name="connsiteY0" fmla="*/ 0 h 0"/>
                  <a:gd name="connsiteX1" fmla="*/ 0 w 1145894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5894">
                    <a:moveTo>
                      <a:pt x="1145894" y="0"/>
                    </a:moveTo>
                    <a:lnTo>
                      <a:pt x="0" y="0"/>
                    </a:lnTo>
                  </a:path>
                </a:pathLst>
              </a:custGeom>
              <a:noFill/>
              <a:ln w="152400" cap="flat" cmpd="tri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6" name="Retângulo 45"/>
              <p:cNvSpPr/>
              <p:nvPr/>
            </p:nvSpPr>
            <p:spPr bwMode="auto">
              <a:xfrm>
                <a:off x="3537606" y="4982772"/>
                <a:ext cx="2233914" cy="520860"/>
              </a:xfrm>
              <a:prstGeom prst="rect">
                <a:avLst/>
              </a:prstGeom>
              <a:blipFill>
                <a:blip r:embed="rId2" cstate="print"/>
                <a:tile tx="0" ty="0" sx="100000" sy="100000" flip="none" algn="tl"/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dirty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7" name="Triângulo isósceles 46"/>
              <p:cNvSpPr/>
              <p:nvPr/>
            </p:nvSpPr>
            <p:spPr bwMode="auto">
              <a:xfrm rot="16200000">
                <a:off x="2698782" y="4692024"/>
                <a:ext cx="504056" cy="1116124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8" name="Retângulo 47"/>
              <p:cNvSpPr/>
              <p:nvPr/>
            </p:nvSpPr>
            <p:spPr bwMode="auto">
              <a:xfrm>
                <a:off x="2404323" y="4974907"/>
                <a:ext cx="1116124" cy="540060"/>
              </a:xfrm>
              <a:prstGeom prst="rect">
                <a:avLst/>
              </a:prstGeom>
              <a:noFill/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Forma livre 48"/>
              <p:cNvSpPr/>
              <p:nvPr/>
            </p:nvSpPr>
            <p:spPr bwMode="auto">
              <a:xfrm>
                <a:off x="1255368" y="5250920"/>
                <a:ext cx="1145894" cy="0"/>
              </a:xfrm>
              <a:custGeom>
                <a:avLst/>
                <a:gdLst>
                  <a:gd name="connsiteX0" fmla="*/ 1145894 w 1145894"/>
                  <a:gd name="connsiteY0" fmla="*/ 0 h 0"/>
                  <a:gd name="connsiteX1" fmla="*/ 0 w 1145894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5894">
                    <a:moveTo>
                      <a:pt x="1145894" y="0"/>
                    </a:moveTo>
                    <a:lnTo>
                      <a:pt x="0" y="0"/>
                    </a:lnTo>
                  </a:path>
                </a:pathLst>
              </a:custGeom>
              <a:noFill/>
              <a:ln w="152400" cap="flat" cmpd="tri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08" tIns="45703" rIns="91408" bIns="45703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t-BR" sz="1400" b="1" i="0" u="none" strike="noStrike" cap="none" normalizeH="0" baseline="0" smtClean="0">
                  <a:ln>
                    <a:noFill/>
                  </a:ln>
                  <a:solidFill>
                    <a:srgbClr val="0077A9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0" name="CaixaDeTexto 49"/>
              <p:cNvSpPr txBox="1"/>
              <p:nvPr/>
            </p:nvSpPr>
            <p:spPr>
              <a:xfrm>
                <a:off x="1512042" y="4878604"/>
                <a:ext cx="548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b="0" dirty="0" smtClean="0">
                    <a:solidFill>
                      <a:schemeClr val="tx1"/>
                    </a:solidFill>
                  </a:rPr>
                  <a:t>Fibra</a:t>
                </a:r>
                <a:endParaRPr lang="pt-BR" sz="1400" b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CaixaDeTexto 50"/>
              <p:cNvSpPr txBox="1"/>
              <p:nvPr/>
            </p:nvSpPr>
            <p:spPr>
              <a:xfrm>
                <a:off x="2564775" y="4649039"/>
                <a:ext cx="9396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b="0" dirty="0" smtClean="0">
                    <a:solidFill>
                      <a:schemeClr val="tx1"/>
                    </a:solidFill>
                  </a:rPr>
                  <a:t>Colimador</a:t>
                </a:r>
                <a:endParaRPr lang="pt-BR" sz="1400" b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CaixaDeTexto 51"/>
              <p:cNvSpPr txBox="1"/>
              <p:nvPr/>
            </p:nvSpPr>
            <p:spPr>
              <a:xfrm>
                <a:off x="7162416" y="4891322"/>
                <a:ext cx="5480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b="0" dirty="0" smtClean="0">
                    <a:solidFill>
                      <a:schemeClr val="tx1"/>
                    </a:solidFill>
                  </a:rPr>
                  <a:t>Fibra</a:t>
                </a:r>
                <a:endParaRPr lang="pt-BR" sz="1400" b="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CaixaDeTexto 52"/>
              <p:cNvSpPr txBox="1"/>
              <p:nvPr/>
            </p:nvSpPr>
            <p:spPr>
              <a:xfrm>
                <a:off x="5867983" y="4638621"/>
                <a:ext cx="9396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t-BR" sz="1400" b="0" dirty="0" smtClean="0">
                    <a:solidFill>
                      <a:schemeClr val="tx1"/>
                    </a:solidFill>
                  </a:rPr>
                  <a:t>Colimador</a:t>
                </a:r>
                <a:endParaRPr lang="pt-BR" sz="1400" b="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9" name="CaixaDeTexto 58"/>
            <p:cNvSpPr txBox="1"/>
            <p:nvPr/>
          </p:nvSpPr>
          <p:spPr>
            <a:xfrm>
              <a:off x="1774953" y="5708478"/>
              <a:ext cx="59068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2000" b="0" dirty="0" smtClean="0">
                  <a:solidFill>
                    <a:srgbClr val="FF0000"/>
                  </a:solidFill>
                </a:rPr>
                <a:t>Atenuação por efeitos ambientais: chuvas e nevoeiros</a:t>
              </a:r>
              <a:endParaRPr lang="pt-BR" sz="2400" b="0" dirty="0">
                <a:solidFill>
                  <a:schemeClr val="tx1"/>
                </a:solidFill>
              </a:endParaRPr>
            </a:p>
          </p:txBody>
        </p:sp>
      </p:grpSp>
      <p:sp>
        <p:nvSpPr>
          <p:cNvPr id="54" name="Título 1"/>
          <p:cNvSpPr txBox="1">
            <a:spLocks/>
          </p:cNvSpPr>
          <p:nvPr/>
        </p:nvSpPr>
        <p:spPr>
          <a:xfrm>
            <a:off x="-252536" y="908720"/>
            <a:ext cx="9145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Desafios a serem vencidos para uso da tecnologia FSO</a:t>
            </a:r>
            <a:endParaRPr kumimoji="0" lang="pt-BR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/>
          <p:cNvGrpSpPr/>
          <p:nvPr/>
        </p:nvGrpSpPr>
        <p:grpSpPr>
          <a:xfrm>
            <a:off x="1475656" y="4005064"/>
            <a:ext cx="5688632" cy="1670680"/>
            <a:chOff x="1475656" y="3702536"/>
            <a:chExt cx="5688632" cy="167068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75656" y="3702536"/>
              <a:ext cx="1670680" cy="1670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868144" y="3861048"/>
              <a:ext cx="1296144" cy="1296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3" name="Tabela 12"/>
          <p:cNvGraphicFramePr>
            <a:graphicFrameLocks noGrp="1"/>
          </p:cNvGraphicFramePr>
          <p:nvPr/>
        </p:nvGraphicFramePr>
        <p:xfrm>
          <a:off x="251520" y="2060848"/>
          <a:ext cx="8676456" cy="3456384"/>
        </p:xfrm>
        <a:graphic>
          <a:graphicData uri="http://schemas.openxmlformats.org/drawingml/2006/table">
            <a:tbl>
              <a:tblPr/>
              <a:tblGrid>
                <a:gridCol w="4338228"/>
                <a:gridCol w="4338228"/>
              </a:tblGrid>
              <a:tr h="344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F810APC-1550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F260APC-1550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2180"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Foco fixo, f = 37,13 mm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Comprimento de onda: 1550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nm</a:t>
                      </a:r>
                      <a:endParaRPr lang="pt-BR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NA (abertura numérica): 0.24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Camada anti-reflexiva (AR): 1050-1620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nm</a:t>
                      </a:r>
                      <a:endParaRPr lang="pt-BR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Diâmetro do feixe colimado: 7 mm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Ângulo de divergência: 0.016 ° (0.28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mrad</a:t>
                      </a: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Foco fixo, f = 15,58 mm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Comprimento de onda: 1550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nm</a:t>
                      </a:r>
                      <a:endParaRPr lang="pt-BR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NA (abertura numérica): 0.16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Camada anti-reflexiva (AR): 1050-1620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nm</a:t>
                      </a:r>
                      <a:endParaRPr lang="pt-BR" sz="16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Diâmetro do feixe colimado: 3 mm</a:t>
                      </a:r>
                    </a:p>
                    <a:p>
                      <a:pPr algn="just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• Ângulo de divergência: 0.038 ° (0.66 </a:t>
                      </a:r>
                      <a:r>
                        <a:rPr lang="pt-BR" sz="1600" dirty="0" err="1">
                          <a:latin typeface="Arial"/>
                          <a:ea typeface="Times New Roman"/>
                          <a:cs typeface="Times New Roman"/>
                        </a:rPr>
                        <a:t>mrad</a:t>
                      </a:r>
                      <a:r>
                        <a:rPr lang="pt-BR" sz="1600" dirty="0">
                          <a:latin typeface="Arial"/>
                          <a:ea typeface="Times New Roman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ítulo 1"/>
          <p:cNvSpPr txBox="1">
            <a:spLocks/>
          </p:cNvSpPr>
          <p:nvPr/>
        </p:nvSpPr>
        <p:spPr>
          <a:xfrm>
            <a:off x="-252536" y="908720"/>
            <a:ext cx="9145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pt-BR" sz="2800" dirty="0" smtClean="0">
                <a:solidFill>
                  <a:srgbClr val="0000FF"/>
                </a:solidFill>
                <a:latin typeface="+mj-lt"/>
                <a:ea typeface="+mj-ea"/>
                <a:cs typeface="+mj-cs"/>
              </a:rPr>
              <a:t>Escolha dos colimadores para o sistema FSO</a:t>
            </a:r>
            <a:endParaRPr kumimoji="0" lang="pt-BR" sz="2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Espaço Reservado para Conteúdo 4"/>
          <p:cNvSpPr txBox="1">
            <a:spLocks/>
          </p:cNvSpPr>
          <p:nvPr/>
        </p:nvSpPr>
        <p:spPr>
          <a:xfrm>
            <a:off x="1259632" y="5661248"/>
            <a:ext cx="6264696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kumimoji="0" lang="pt-B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Fibras ópticas a serem conectadas aos</a:t>
            </a:r>
            <a:r>
              <a:rPr kumimoji="0" lang="pt-BR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colimadores</a:t>
            </a:r>
            <a:r>
              <a:rPr lang="pt-BR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:  </a:t>
            </a:r>
          </a:p>
          <a:p>
            <a:pPr lvl="0" algn="ctr">
              <a:spcBef>
                <a:spcPct val="20000"/>
              </a:spcBef>
            </a:pPr>
            <a:r>
              <a:rPr lang="pt-BR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monomodo 9/125 </a:t>
            </a:r>
            <a:r>
              <a:rPr lang="pt-BR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µm</a:t>
            </a:r>
            <a:r>
              <a:rPr lang="pt-BR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e </a:t>
            </a:r>
            <a:r>
              <a:rPr lang="pt-BR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multimodo</a:t>
            </a:r>
            <a:r>
              <a:rPr lang="pt-BR" dirty="0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 62.5/125 </a:t>
            </a:r>
            <a:r>
              <a:rPr lang="pt-BR" dirty="0" err="1" smtClean="0">
                <a:latin typeface="Arial" pitchFamily="34" charset="0"/>
                <a:ea typeface="Verdana" panose="020B0604030504040204" pitchFamily="34" charset="0"/>
                <a:cs typeface="Arial" pitchFamily="34" charset="0"/>
              </a:rPr>
              <a:t>µm</a:t>
            </a:r>
            <a:endParaRPr lang="pt-BR" dirty="0" smtClean="0"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pt-BR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828</Words>
  <Application>Microsoft Office PowerPoint</Application>
  <PresentationFormat>Apresentação na tela (4:3)</PresentationFormat>
  <Paragraphs>117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de slides</vt:lpstr>
      </vt:variant>
      <vt:variant>
        <vt:i4>19</vt:i4>
      </vt:variant>
    </vt:vector>
  </HeadingPairs>
  <TitlesOfParts>
    <vt:vector size="22" baseType="lpstr">
      <vt:lpstr>Tema do Office</vt:lpstr>
      <vt:lpstr>Equação</vt:lpstr>
      <vt:lpstr>Equation</vt:lpstr>
      <vt:lpstr>Slide 1</vt:lpstr>
      <vt:lpstr>Motivação do projeto</vt:lpstr>
      <vt:lpstr>Motivação do projeto</vt:lpstr>
      <vt:lpstr>Slide 4</vt:lpstr>
      <vt:lpstr>Problema a ser resolvido</vt:lpstr>
      <vt:lpstr>Sistema de Transmissão e Isolamento para uso em  barramentos de subestações</vt:lpstr>
      <vt:lpstr>Sistema de Transmissão e Isolamento para uso em  Linhas de Transmissão</vt:lpstr>
      <vt:lpstr>Slide 8</vt:lpstr>
      <vt:lpstr>Slide 9</vt:lpstr>
      <vt:lpstr>Slide 10</vt:lpstr>
      <vt:lpstr>Resultados dos testes de laboratório – deslocamento lateral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CHESF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rosolem</cp:lastModifiedBy>
  <cp:revision>98</cp:revision>
  <cp:lastPrinted>2013-03-20T14:48:23Z</cp:lastPrinted>
  <dcterms:created xsi:type="dcterms:W3CDTF">2013-03-20T14:44:51Z</dcterms:created>
  <dcterms:modified xsi:type="dcterms:W3CDTF">2013-10-12T18:50:45Z</dcterms:modified>
</cp:coreProperties>
</file>