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9"/>
  </p:handoutMasterIdLst>
  <p:sldIdLst>
    <p:sldId id="257" r:id="rId2"/>
    <p:sldId id="258" r:id="rId3"/>
    <p:sldId id="259" r:id="rId4"/>
    <p:sldId id="265" r:id="rId5"/>
    <p:sldId id="280" r:id="rId6"/>
    <p:sldId id="266" r:id="rId7"/>
    <p:sldId id="267" r:id="rId8"/>
    <p:sldId id="269" r:id="rId9"/>
    <p:sldId id="270" r:id="rId10"/>
    <p:sldId id="271" r:id="rId11"/>
    <p:sldId id="272" r:id="rId12"/>
    <p:sldId id="273" r:id="rId13"/>
    <p:sldId id="274" r:id="rId14"/>
    <p:sldId id="275" r:id="rId15"/>
    <p:sldId id="277" r:id="rId16"/>
    <p:sldId id="278" r:id="rId17"/>
    <p:sldId id="279" r:id="rId18"/>
  </p:sldIdLst>
  <p:sldSz cx="9144000" cy="6858000" type="screen4x3"/>
  <p:notesSz cx="6858000" cy="9686925"/>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76" d="100"/>
          <a:sy n="76" d="100"/>
        </p:scale>
        <p:origin x="-1206"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841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sz="quarter" idx="1"/>
          </p:nvPr>
        </p:nvSpPr>
        <p:spPr>
          <a:xfrm>
            <a:off x="3884613" y="0"/>
            <a:ext cx="2971800" cy="484188"/>
          </a:xfrm>
          <a:prstGeom prst="rect">
            <a:avLst/>
          </a:prstGeom>
        </p:spPr>
        <p:txBody>
          <a:bodyPr vert="horz" lIns="91440" tIns="45720" rIns="91440" bIns="45720" rtlCol="0"/>
          <a:lstStyle>
            <a:lvl1pPr algn="r">
              <a:defRPr sz="1200"/>
            </a:lvl1pPr>
          </a:lstStyle>
          <a:p>
            <a:fld id="{2D37345F-6926-4CE7-919D-7972AFD2F4C9}" type="datetimeFigureOut">
              <a:rPr lang="pt-BR" smtClean="0"/>
              <a:pPr/>
              <a:t>14/10/2013</a:t>
            </a:fld>
            <a:endParaRPr lang="pt-BR"/>
          </a:p>
        </p:txBody>
      </p:sp>
      <p:sp>
        <p:nvSpPr>
          <p:cNvPr id="4" name="Espaço Reservado para Rodapé 3"/>
          <p:cNvSpPr>
            <a:spLocks noGrp="1"/>
          </p:cNvSpPr>
          <p:nvPr>
            <p:ph type="ftr" sz="quarter" idx="2"/>
          </p:nvPr>
        </p:nvSpPr>
        <p:spPr>
          <a:xfrm>
            <a:off x="0" y="9201150"/>
            <a:ext cx="2971800" cy="484188"/>
          </a:xfrm>
          <a:prstGeom prst="rect">
            <a:avLst/>
          </a:prstGeom>
        </p:spPr>
        <p:txBody>
          <a:bodyPr vert="horz" lIns="91440" tIns="45720" rIns="91440" bIns="45720" rtlCol="0" anchor="b"/>
          <a:lstStyle>
            <a:lvl1pPr algn="l">
              <a:defRPr sz="1200"/>
            </a:lvl1pPr>
          </a:lstStyle>
          <a:p>
            <a:endParaRPr lang="pt-BR"/>
          </a:p>
        </p:txBody>
      </p:sp>
      <p:sp>
        <p:nvSpPr>
          <p:cNvPr id="5" name="Espaço Reservado para Número de Slide 4"/>
          <p:cNvSpPr>
            <a:spLocks noGrp="1"/>
          </p:cNvSpPr>
          <p:nvPr>
            <p:ph type="sldNum" sz="quarter" idx="3"/>
          </p:nvPr>
        </p:nvSpPr>
        <p:spPr>
          <a:xfrm>
            <a:off x="3884613" y="9201150"/>
            <a:ext cx="2971800" cy="484188"/>
          </a:xfrm>
          <a:prstGeom prst="rect">
            <a:avLst/>
          </a:prstGeom>
        </p:spPr>
        <p:txBody>
          <a:bodyPr vert="horz" lIns="91440" tIns="45720" rIns="91440" bIns="45720" rtlCol="0" anchor="b"/>
          <a:lstStyle>
            <a:lvl1pPr algn="r">
              <a:defRPr sz="1200"/>
            </a:lvl1pPr>
          </a:lstStyle>
          <a:p>
            <a:fld id="{FB90F315-AB26-423C-A0FA-ED31A8A8F06F}" type="slidenum">
              <a:rPr lang="pt-BR" smtClean="0"/>
              <a:pPr/>
              <a:t>‹nº›</a:t>
            </a:fld>
            <a:endParaRPr lang="pt-BR"/>
          </a:p>
        </p:txBody>
      </p:sp>
    </p:spTree>
    <p:extLst>
      <p:ext uri="{BB962C8B-B14F-4D97-AF65-F5344CB8AC3E}">
        <p14:creationId xmlns:p14="http://schemas.microsoft.com/office/powerpoint/2010/main" xmlns="" val="113305837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fld id="{8B1FDCE0-0BA7-439B-A3B2-CBE2B1A96AA7}" type="datetimeFigureOut">
              <a:rPr lang="pt-BR" smtClean="0"/>
              <a:pPr/>
              <a:t>14/10/2013</a:t>
            </a:fld>
            <a:endParaRPr lang="pt-BR" dirty="0"/>
          </a:p>
        </p:txBody>
      </p:sp>
      <p:sp>
        <p:nvSpPr>
          <p:cNvPr id="5" name="Espaço Reservado para Rodapé 4"/>
          <p:cNvSpPr>
            <a:spLocks noGrp="1"/>
          </p:cNvSpPr>
          <p:nvPr>
            <p:ph type="ftr" sz="quarter" idx="11"/>
          </p:nvPr>
        </p:nvSpPr>
        <p:spPr/>
        <p:txBody>
          <a:bodyPr/>
          <a:lstStyle/>
          <a:p>
            <a:endParaRPr lang="pt-BR" dirty="0"/>
          </a:p>
        </p:txBody>
      </p:sp>
      <p:sp>
        <p:nvSpPr>
          <p:cNvPr id="6" name="Espaço Reservado para Número de Slide 5"/>
          <p:cNvSpPr>
            <a:spLocks noGrp="1"/>
          </p:cNvSpPr>
          <p:nvPr>
            <p:ph type="sldNum" sz="quarter" idx="12"/>
          </p:nvPr>
        </p:nvSpPr>
        <p:spPr/>
        <p:txBody>
          <a:bodyPr/>
          <a:lstStyle/>
          <a:p>
            <a:fld id="{9DEBCA63-36AD-41A1-8928-727F5B9E9EC6}" type="slidenum">
              <a:rPr lang="pt-BR" smtClean="0"/>
              <a:pPr/>
              <a:t>‹nº›</a:t>
            </a:fld>
            <a:endParaRPr lang="pt-BR" dirty="0"/>
          </a:p>
        </p:txBody>
      </p:sp>
    </p:spTree>
    <p:extLst>
      <p:ext uri="{BB962C8B-B14F-4D97-AF65-F5344CB8AC3E}">
        <p14:creationId xmlns:p14="http://schemas.microsoft.com/office/powerpoint/2010/main" xmlns="" val="3140202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8B1FDCE0-0BA7-439B-A3B2-CBE2B1A96AA7}" type="datetimeFigureOut">
              <a:rPr lang="pt-BR" smtClean="0"/>
              <a:pPr/>
              <a:t>14/10/2013</a:t>
            </a:fld>
            <a:endParaRPr lang="pt-BR" dirty="0"/>
          </a:p>
        </p:txBody>
      </p:sp>
      <p:sp>
        <p:nvSpPr>
          <p:cNvPr id="5" name="Espaço Reservado para Rodapé 4"/>
          <p:cNvSpPr>
            <a:spLocks noGrp="1"/>
          </p:cNvSpPr>
          <p:nvPr>
            <p:ph type="ftr" sz="quarter" idx="11"/>
          </p:nvPr>
        </p:nvSpPr>
        <p:spPr/>
        <p:txBody>
          <a:bodyPr/>
          <a:lstStyle/>
          <a:p>
            <a:endParaRPr lang="pt-BR" dirty="0"/>
          </a:p>
        </p:txBody>
      </p:sp>
      <p:sp>
        <p:nvSpPr>
          <p:cNvPr id="6" name="Espaço Reservado para Número de Slide 5"/>
          <p:cNvSpPr>
            <a:spLocks noGrp="1"/>
          </p:cNvSpPr>
          <p:nvPr>
            <p:ph type="sldNum" sz="quarter" idx="12"/>
          </p:nvPr>
        </p:nvSpPr>
        <p:spPr/>
        <p:txBody>
          <a:bodyPr/>
          <a:lstStyle/>
          <a:p>
            <a:fld id="{9DEBCA63-36AD-41A1-8928-727F5B9E9EC6}" type="slidenum">
              <a:rPr lang="pt-BR" smtClean="0"/>
              <a:pPr/>
              <a:t>‹nº›</a:t>
            </a:fld>
            <a:endParaRPr lang="pt-BR" dirty="0"/>
          </a:p>
        </p:txBody>
      </p:sp>
    </p:spTree>
    <p:extLst>
      <p:ext uri="{BB962C8B-B14F-4D97-AF65-F5344CB8AC3E}">
        <p14:creationId xmlns:p14="http://schemas.microsoft.com/office/powerpoint/2010/main" xmlns="" val="16651499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8B1FDCE0-0BA7-439B-A3B2-CBE2B1A96AA7}" type="datetimeFigureOut">
              <a:rPr lang="pt-BR" smtClean="0"/>
              <a:pPr/>
              <a:t>14/10/2013</a:t>
            </a:fld>
            <a:endParaRPr lang="pt-BR" dirty="0"/>
          </a:p>
        </p:txBody>
      </p:sp>
      <p:sp>
        <p:nvSpPr>
          <p:cNvPr id="5" name="Espaço Reservado para Rodapé 4"/>
          <p:cNvSpPr>
            <a:spLocks noGrp="1"/>
          </p:cNvSpPr>
          <p:nvPr>
            <p:ph type="ftr" sz="quarter" idx="11"/>
          </p:nvPr>
        </p:nvSpPr>
        <p:spPr/>
        <p:txBody>
          <a:bodyPr/>
          <a:lstStyle/>
          <a:p>
            <a:endParaRPr lang="pt-BR" dirty="0"/>
          </a:p>
        </p:txBody>
      </p:sp>
      <p:sp>
        <p:nvSpPr>
          <p:cNvPr id="6" name="Espaço Reservado para Número de Slide 5"/>
          <p:cNvSpPr>
            <a:spLocks noGrp="1"/>
          </p:cNvSpPr>
          <p:nvPr>
            <p:ph type="sldNum" sz="quarter" idx="12"/>
          </p:nvPr>
        </p:nvSpPr>
        <p:spPr/>
        <p:txBody>
          <a:bodyPr/>
          <a:lstStyle/>
          <a:p>
            <a:fld id="{9DEBCA63-36AD-41A1-8928-727F5B9E9EC6}" type="slidenum">
              <a:rPr lang="pt-BR" smtClean="0"/>
              <a:pPr/>
              <a:t>‹nº›</a:t>
            </a:fld>
            <a:endParaRPr lang="pt-BR" dirty="0"/>
          </a:p>
        </p:txBody>
      </p:sp>
    </p:spTree>
    <p:extLst>
      <p:ext uri="{BB962C8B-B14F-4D97-AF65-F5344CB8AC3E}">
        <p14:creationId xmlns:p14="http://schemas.microsoft.com/office/powerpoint/2010/main" xmlns="" val="1171978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8B1FDCE0-0BA7-439B-A3B2-CBE2B1A96AA7}" type="datetimeFigureOut">
              <a:rPr lang="pt-BR" smtClean="0"/>
              <a:pPr/>
              <a:t>14/10/2013</a:t>
            </a:fld>
            <a:endParaRPr lang="pt-BR" dirty="0"/>
          </a:p>
        </p:txBody>
      </p:sp>
      <p:sp>
        <p:nvSpPr>
          <p:cNvPr id="5" name="Espaço Reservado para Rodapé 4"/>
          <p:cNvSpPr>
            <a:spLocks noGrp="1"/>
          </p:cNvSpPr>
          <p:nvPr>
            <p:ph type="ftr" sz="quarter" idx="11"/>
          </p:nvPr>
        </p:nvSpPr>
        <p:spPr/>
        <p:txBody>
          <a:bodyPr/>
          <a:lstStyle/>
          <a:p>
            <a:endParaRPr lang="pt-BR" dirty="0"/>
          </a:p>
        </p:txBody>
      </p:sp>
      <p:sp>
        <p:nvSpPr>
          <p:cNvPr id="6" name="Espaço Reservado para Número de Slide 5"/>
          <p:cNvSpPr>
            <a:spLocks noGrp="1"/>
          </p:cNvSpPr>
          <p:nvPr>
            <p:ph type="sldNum" sz="quarter" idx="12"/>
          </p:nvPr>
        </p:nvSpPr>
        <p:spPr/>
        <p:txBody>
          <a:bodyPr/>
          <a:lstStyle/>
          <a:p>
            <a:fld id="{9DEBCA63-36AD-41A1-8928-727F5B9E9EC6}" type="slidenum">
              <a:rPr lang="pt-BR" smtClean="0"/>
              <a:pPr/>
              <a:t>‹nº›</a:t>
            </a:fld>
            <a:endParaRPr lang="pt-BR" dirty="0"/>
          </a:p>
        </p:txBody>
      </p:sp>
    </p:spTree>
    <p:extLst>
      <p:ext uri="{BB962C8B-B14F-4D97-AF65-F5344CB8AC3E}">
        <p14:creationId xmlns:p14="http://schemas.microsoft.com/office/powerpoint/2010/main" xmlns="" val="3132524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 texto mestre</a:t>
            </a:r>
          </a:p>
        </p:txBody>
      </p:sp>
      <p:sp>
        <p:nvSpPr>
          <p:cNvPr id="4" name="Espaço Reservado para Data 3"/>
          <p:cNvSpPr>
            <a:spLocks noGrp="1"/>
          </p:cNvSpPr>
          <p:nvPr>
            <p:ph type="dt" sz="half" idx="10"/>
          </p:nvPr>
        </p:nvSpPr>
        <p:spPr/>
        <p:txBody>
          <a:bodyPr/>
          <a:lstStyle/>
          <a:p>
            <a:fld id="{8B1FDCE0-0BA7-439B-A3B2-CBE2B1A96AA7}" type="datetimeFigureOut">
              <a:rPr lang="pt-BR" smtClean="0"/>
              <a:pPr/>
              <a:t>14/10/2013</a:t>
            </a:fld>
            <a:endParaRPr lang="pt-BR" dirty="0"/>
          </a:p>
        </p:txBody>
      </p:sp>
      <p:sp>
        <p:nvSpPr>
          <p:cNvPr id="5" name="Espaço Reservado para Rodapé 4"/>
          <p:cNvSpPr>
            <a:spLocks noGrp="1"/>
          </p:cNvSpPr>
          <p:nvPr>
            <p:ph type="ftr" sz="quarter" idx="11"/>
          </p:nvPr>
        </p:nvSpPr>
        <p:spPr/>
        <p:txBody>
          <a:bodyPr/>
          <a:lstStyle/>
          <a:p>
            <a:endParaRPr lang="pt-BR" dirty="0"/>
          </a:p>
        </p:txBody>
      </p:sp>
      <p:sp>
        <p:nvSpPr>
          <p:cNvPr id="6" name="Espaço Reservado para Número de Slide 5"/>
          <p:cNvSpPr>
            <a:spLocks noGrp="1"/>
          </p:cNvSpPr>
          <p:nvPr>
            <p:ph type="sldNum" sz="quarter" idx="12"/>
          </p:nvPr>
        </p:nvSpPr>
        <p:spPr/>
        <p:txBody>
          <a:bodyPr/>
          <a:lstStyle/>
          <a:p>
            <a:fld id="{9DEBCA63-36AD-41A1-8928-727F5B9E9EC6}" type="slidenum">
              <a:rPr lang="pt-BR" smtClean="0"/>
              <a:pPr/>
              <a:t>‹nº›</a:t>
            </a:fld>
            <a:endParaRPr lang="pt-BR" dirty="0"/>
          </a:p>
        </p:txBody>
      </p:sp>
    </p:spTree>
    <p:extLst>
      <p:ext uri="{BB962C8B-B14F-4D97-AF65-F5344CB8AC3E}">
        <p14:creationId xmlns:p14="http://schemas.microsoft.com/office/powerpoint/2010/main" xmlns="" val="55217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fld id="{8B1FDCE0-0BA7-439B-A3B2-CBE2B1A96AA7}" type="datetimeFigureOut">
              <a:rPr lang="pt-BR" smtClean="0"/>
              <a:pPr/>
              <a:t>14/10/2013</a:t>
            </a:fld>
            <a:endParaRPr lang="pt-BR" dirty="0"/>
          </a:p>
        </p:txBody>
      </p:sp>
      <p:sp>
        <p:nvSpPr>
          <p:cNvPr id="6" name="Espaço Reservado para Rodapé 5"/>
          <p:cNvSpPr>
            <a:spLocks noGrp="1"/>
          </p:cNvSpPr>
          <p:nvPr>
            <p:ph type="ftr" sz="quarter" idx="11"/>
          </p:nvPr>
        </p:nvSpPr>
        <p:spPr/>
        <p:txBody>
          <a:bodyPr/>
          <a:lstStyle/>
          <a:p>
            <a:endParaRPr lang="pt-BR" dirty="0"/>
          </a:p>
        </p:txBody>
      </p:sp>
      <p:sp>
        <p:nvSpPr>
          <p:cNvPr id="7" name="Espaço Reservado para Número de Slide 6"/>
          <p:cNvSpPr>
            <a:spLocks noGrp="1"/>
          </p:cNvSpPr>
          <p:nvPr>
            <p:ph type="sldNum" sz="quarter" idx="12"/>
          </p:nvPr>
        </p:nvSpPr>
        <p:spPr/>
        <p:txBody>
          <a:bodyPr/>
          <a:lstStyle/>
          <a:p>
            <a:fld id="{9DEBCA63-36AD-41A1-8928-727F5B9E9EC6}" type="slidenum">
              <a:rPr lang="pt-BR" smtClean="0"/>
              <a:pPr/>
              <a:t>‹nº›</a:t>
            </a:fld>
            <a:endParaRPr lang="pt-BR" dirty="0"/>
          </a:p>
        </p:txBody>
      </p:sp>
    </p:spTree>
    <p:extLst>
      <p:ext uri="{BB962C8B-B14F-4D97-AF65-F5344CB8AC3E}">
        <p14:creationId xmlns:p14="http://schemas.microsoft.com/office/powerpoint/2010/main" xmlns="" val="23126552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fld id="{8B1FDCE0-0BA7-439B-A3B2-CBE2B1A96AA7}" type="datetimeFigureOut">
              <a:rPr lang="pt-BR" smtClean="0"/>
              <a:pPr/>
              <a:t>14/10/2013</a:t>
            </a:fld>
            <a:endParaRPr lang="pt-BR" dirty="0"/>
          </a:p>
        </p:txBody>
      </p:sp>
      <p:sp>
        <p:nvSpPr>
          <p:cNvPr id="8" name="Espaço Reservado para Rodapé 7"/>
          <p:cNvSpPr>
            <a:spLocks noGrp="1"/>
          </p:cNvSpPr>
          <p:nvPr>
            <p:ph type="ftr" sz="quarter" idx="11"/>
          </p:nvPr>
        </p:nvSpPr>
        <p:spPr/>
        <p:txBody>
          <a:bodyPr/>
          <a:lstStyle/>
          <a:p>
            <a:endParaRPr lang="pt-BR" dirty="0"/>
          </a:p>
        </p:txBody>
      </p:sp>
      <p:sp>
        <p:nvSpPr>
          <p:cNvPr id="9" name="Espaço Reservado para Número de Slide 8"/>
          <p:cNvSpPr>
            <a:spLocks noGrp="1"/>
          </p:cNvSpPr>
          <p:nvPr>
            <p:ph type="sldNum" sz="quarter" idx="12"/>
          </p:nvPr>
        </p:nvSpPr>
        <p:spPr/>
        <p:txBody>
          <a:bodyPr/>
          <a:lstStyle/>
          <a:p>
            <a:fld id="{9DEBCA63-36AD-41A1-8928-727F5B9E9EC6}" type="slidenum">
              <a:rPr lang="pt-BR" smtClean="0"/>
              <a:pPr/>
              <a:t>‹nº›</a:t>
            </a:fld>
            <a:endParaRPr lang="pt-BR" dirty="0"/>
          </a:p>
        </p:txBody>
      </p:sp>
    </p:spTree>
    <p:extLst>
      <p:ext uri="{BB962C8B-B14F-4D97-AF65-F5344CB8AC3E}">
        <p14:creationId xmlns:p14="http://schemas.microsoft.com/office/powerpoint/2010/main" xmlns="" val="1991467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Data 2"/>
          <p:cNvSpPr>
            <a:spLocks noGrp="1"/>
          </p:cNvSpPr>
          <p:nvPr>
            <p:ph type="dt" sz="half" idx="10"/>
          </p:nvPr>
        </p:nvSpPr>
        <p:spPr/>
        <p:txBody>
          <a:bodyPr/>
          <a:lstStyle/>
          <a:p>
            <a:fld id="{8B1FDCE0-0BA7-439B-A3B2-CBE2B1A96AA7}" type="datetimeFigureOut">
              <a:rPr lang="pt-BR" smtClean="0"/>
              <a:pPr/>
              <a:t>14/10/2013</a:t>
            </a:fld>
            <a:endParaRPr lang="pt-BR" dirty="0"/>
          </a:p>
        </p:txBody>
      </p:sp>
      <p:sp>
        <p:nvSpPr>
          <p:cNvPr id="4" name="Espaço Reservado para Rodapé 3"/>
          <p:cNvSpPr>
            <a:spLocks noGrp="1"/>
          </p:cNvSpPr>
          <p:nvPr>
            <p:ph type="ftr" sz="quarter" idx="11"/>
          </p:nvPr>
        </p:nvSpPr>
        <p:spPr/>
        <p:txBody>
          <a:bodyPr/>
          <a:lstStyle/>
          <a:p>
            <a:endParaRPr lang="pt-BR" dirty="0"/>
          </a:p>
        </p:txBody>
      </p:sp>
      <p:sp>
        <p:nvSpPr>
          <p:cNvPr id="5" name="Espaço Reservado para Número de Slide 4"/>
          <p:cNvSpPr>
            <a:spLocks noGrp="1"/>
          </p:cNvSpPr>
          <p:nvPr>
            <p:ph type="sldNum" sz="quarter" idx="12"/>
          </p:nvPr>
        </p:nvSpPr>
        <p:spPr/>
        <p:txBody>
          <a:bodyPr/>
          <a:lstStyle/>
          <a:p>
            <a:fld id="{9DEBCA63-36AD-41A1-8928-727F5B9E9EC6}" type="slidenum">
              <a:rPr lang="pt-BR" smtClean="0"/>
              <a:pPr/>
              <a:t>‹nº›</a:t>
            </a:fld>
            <a:endParaRPr lang="pt-BR" dirty="0"/>
          </a:p>
        </p:txBody>
      </p:sp>
    </p:spTree>
    <p:extLst>
      <p:ext uri="{BB962C8B-B14F-4D97-AF65-F5344CB8AC3E}">
        <p14:creationId xmlns:p14="http://schemas.microsoft.com/office/powerpoint/2010/main" xmlns="" val="1544084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8B1FDCE0-0BA7-439B-A3B2-CBE2B1A96AA7}" type="datetimeFigureOut">
              <a:rPr lang="pt-BR" smtClean="0"/>
              <a:pPr/>
              <a:t>14/10/2013</a:t>
            </a:fld>
            <a:endParaRPr lang="pt-BR" dirty="0"/>
          </a:p>
        </p:txBody>
      </p:sp>
      <p:sp>
        <p:nvSpPr>
          <p:cNvPr id="3" name="Espaço Reservado para Rodapé 2"/>
          <p:cNvSpPr>
            <a:spLocks noGrp="1"/>
          </p:cNvSpPr>
          <p:nvPr>
            <p:ph type="ftr" sz="quarter" idx="11"/>
          </p:nvPr>
        </p:nvSpPr>
        <p:spPr/>
        <p:txBody>
          <a:bodyPr/>
          <a:lstStyle/>
          <a:p>
            <a:endParaRPr lang="pt-BR" dirty="0"/>
          </a:p>
        </p:txBody>
      </p:sp>
      <p:sp>
        <p:nvSpPr>
          <p:cNvPr id="4" name="Espaço Reservado para Número de Slide 3"/>
          <p:cNvSpPr>
            <a:spLocks noGrp="1"/>
          </p:cNvSpPr>
          <p:nvPr>
            <p:ph type="sldNum" sz="quarter" idx="12"/>
          </p:nvPr>
        </p:nvSpPr>
        <p:spPr/>
        <p:txBody>
          <a:bodyPr/>
          <a:lstStyle/>
          <a:p>
            <a:fld id="{9DEBCA63-36AD-41A1-8928-727F5B9E9EC6}" type="slidenum">
              <a:rPr lang="pt-BR" smtClean="0"/>
              <a:pPr/>
              <a:t>‹nº›</a:t>
            </a:fld>
            <a:endParaRPr lang="pt-BR" dirty="0"/>
          </a:p>
        </p:txBody>
      </p:sp>
    </p:spTree>
    <p:extLst>
      <p:ext uri="{BB962C8B-B14F-4D97-AF65-F5344CB8AC3E}">
        <p14:creationId xmlns:p14="http://schemas.microsoft.com/office/powerpoint/2010/main" xmlns="" val="29556026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8B1FDCE0-0BA7-439B-A3B2-CBE2B1A96AA7}" type="datetimeFigureOut">
              <a:rPr lang="pt-BR" smtClean="0"/>
              <a:pPr/>
              <a:t>14/10/2013</a:t>
            </a:fld>
            <a:endParaRPr lang="pt-BR" dirty="0"/>
          </a:p>
        </p:txBody>
      </p:sp>
      <p:sp>
        <p:nvSpPr>
          <p:cNvPr id="6" name="Espaço Reservado para Rodapé 5"/>
          <p:cNvSpPr>
            <a:spLocks noGrp="1"/>
          </p:cNvSpPr>
          <p:nvPr>
            <p:ph type="ftr" sz="quarter" idx="11"/>
          </p:nvPr>
        </p:nvSpPr>
        <p:spPr/>
        <p:txBody>
          <a:bodyPr/>
          <a:lstStyle/>
          <a:p>
            <a:endParaRPr lang="pt-BR" dirty="0"/>
          </a:p>
        </p:txBody>
      </p:sp>
      <p:sp>
        <p:nvSpPr>
          <p:cNvPr id="7" name="Espaço Reservado para Número de Slide 6"/>
          <p:cNvSpPr>
            <a:spLocks noGrp="1"/>
          </p:cNvSpPr>
          <p:nvPr>
            <p:ph type="sldNum" sz="quarter" idx="12"/>
          </p:nvPr>
        </p:nvSpPr>
        <p:spPr/>
        <p:txBody>
          <a:bodyPr/>
          <a:lstStyle/>
          <a:p>
            <a:fld id="{9DEBCA63-36AD-41A1-8928-727F5B9E9EC6}" type="slidenum">
              <a:rPr lang="pt-BR" smtClean="0"/>
              <a:pPr/>
              <a:t>‹nº›</a:t>
            </a:fld>
            <a:endParaRPr lang="pt-BR" dirty="0"/>
          </a:p>
        </p:txBody>
      </p:sp>
    </p:spTree>
    <p:extLst>
      <p:ext uri="{BB962C8B-B14F-4D97-AF65-F5344CB8AC3E}">
        <p14:creationId xmlns:p14="http://schemas.microsoft.com/office/powerpoint/2010/main" xmlns="" val="31650521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dirty="0"/>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8B1FDCE0-0BA7-439B-A3B2-CBE2B1A96AA7}" type="datetimeFigureOut">
              <a:rPr lang="pt-BR" smtClean="0"/>
              <a:pPr/>
              <a:t>14/10/2013</a:t>
            </a:fld>
            <a:endParaRPr lang="pt-BR" dirty="0"/>
          </a:p>
        </p:txBody>
      </p:sp>
      <p:sp>
        <p:nvSpPr>
          <p:cNvPr id="6" name="Espaço Reservado para Rodapé 5"/>
          <p:cNvSpPr>
            <a:spLocks noGrp="1"/>
          </p:cNvSpPr>
          <p:nvPr>
            <p:ph type="ftr" sz="quarter" idx="11"/>
          </p:nvPr>
        </p:nvSpPr>
        <p:spPr/>
        <p:txBody>
          <a:bodyPr/>
          <a:lstStyle/>
          <a:p>
            <a:endParaRPr lang="pt-BR" dirty="0"/>
          </a:p>
        </p:txBody>
      </p:sp>
      <p:sp>
        <p:nvSpPr>
          <p:cNvPr id="7" name="Espaço Reservado para Número de Slide 6"/>
          <p:cNvSpPr>
            <a:spLocks noGrp="1"/>
          </p:cNvSpPr>
          <p:nvPr>
            <p:ph type="sldNum" sz="quarter" idx="12"/>
          </p:nvPr>
        </p:nvSpPr>
        <p:spPr/>
        <p:txBody>
          <a:bodyPr/>
          <a:lstStyle/>
          <a:p>
            <a:fld id="{9DEBCA63-36AD-41A1-8928-727F5B9E9EC6}" type="slidenum">
              <a:rPr lang="pt-BR" smtClean="0"/>
              <a:pPr/>
              <a:t>‹nº›</a:t>
            </a:fld>
            <a:endParaRPr lang="pt-BR" dirty="0"/>
          </a:p>
        </p:txBody>
      </p:sp>
    </p:spTree>
    <p:extLst>
      <p:ext uri="{BB962C8B-B14F-4D97-AF65-F5344CB8AC3E}">
        <p14:creationId xmlns:p14="http://schemas.microsoft.com/office/powerpoint/2010/main" xmlns="" val="5500883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BR" smtClean="0"/>
              <a:t>Clique para editar o título mestre</a:t>
            </a:r>
            <a:endParaRPr lang="pt-BR"/>
          </a:p>
        </p:txBody>
      </p:sp>
      <p:sp>
        <p:nvSpPr>
          <p:cNvPr id="3" name="Espaço Reservado para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1FDCE0-0BA7-439B-A3B2-CBE2B1A96AA7}" type="datetimeFigureOut">
              <a:rPr lang="pt-BR" smtClean="0"/>
              <a:pPr/>
              <a:t>14/10/2013</a:t>
            </a:fld>
            <a:endParaRPr lang="pt-BR" dirty="0"/>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dirty="0"/>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EBCA63-36AD-41A1-8928-727F5B9E9EC6}" type="slidenum">
              <a:rPr lang="pt-BR" smtClean="0"/>
              <a:pPr/>
              <a:t>‹nº›</a:t>
            </a:fld>
            <a:endParaRPr lang="pt-BR" dirty="0"/>
          </a:p>
        </p:txBody>
      </p:sp>
    </p:spTree>
    <p:extLst>
      <p:ext uri="{BB962C8B-B14F-4D97-AF65-F5344CB8AC3E}">
        <p14:creationId xmlns:p14="http://schemas.microsoft.com/office/powerpoint/2010/main" xmlns="" val="38080807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emf"/><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8.emf"/><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178" y="0"/>
            <a:ext cx="9144000" cy="1133475"/>
          </a:xfrm>
          <a:prstGeom prst="rect">
            <a:avLst/>
          </a:prstGeom>
          <a:noFill/>
          <a:ln w="9525">
            <a:noFill/>
            <a:miter lim="800000"/>
            <a:headEnd/>
            <a:tailEnd/>
          </a:ln>
        </p:spPr>
      </p:pic>
      <p:sp>
        <p:nvSpPr>
          <p:cNvPr id="8" name="CaixaDeTexto 7"/>
          <p:cNvSpPr txBox="1"/>
          <p:nvPr/>
        </p:nvSpPr>
        <p:spPr>
          <a:xfrm>
            <a:off x="0" y="1143000"/>
            <a:ext cx="9144000" cy="5715000"/>
          </a:xfrm>
          <a:prstGeom prst="rect">
            <a:avLst/>
          </a:prstGeom>
          <a:noFill/>
        </p:spPr>
        <p:txBody>
          <a:bodyPr/>
          <a:lstStyle/>
          <a:p>
            <a:pPr algn="ctr" eaLnBrk="0" fontAlgn="base" hangingPunct="0">
              <a:spcBef>
                <a:spcPts val="600"/>
              </a:spcBef>
              <a:spcAft>
                <a:spcPts val="600"/>
              </a:spcAft>
              <a:defRPr/>
            </a:pPr>
            <a:endParaRPr kumimoji="1" lang="pt-BR" sz="1600" b="1" dirty="0" smtClean="0">
              <a:solidFill>
                <a:srgbClr val="CCECFF">
                  <a:lumMod val="25000"/>
                </a:srgbClr>
              </a:solidFill>
              <a:latin typeface="Arial" pitchFamily="34" charset="0"/>
              <a:cs typeface="Arial" pitchFamily="34" charset="0"/>
            </a:endParaRPr>
          </a:p>
          <a:p>
            <a:pPr algn="ctr" eaLnBrk="0" fontAlgn="base" hangingPunct="0">
              <a:spcBef>
                <a:spcPts val="600"/>
              </a:spcBef>
              <a:spcAft>
                <a:spcPts val="600"/>
              </a:spcAft>
              <a:defRPr/>
            </a:pPr>
            <a:r>
              <a:rPr kumimoji="1" lang="pt-BR" sz="3200" b="1" dirty="0">
                <a:solidFill>
                  <a:srgbClr val="CCECFF">
                    <a:lumMod val="25000"/>
                  </a:srgbClr>
                </a:solidFill>
                <a:latin typeface="Arial" pitchFamily="34" charset="0"/>
                <a:cs typeface="Arial" pitchFamily="34" charset="0"/>
              </a:rPr>
              <a:t>SIMULAÇÃO DE CAMPO ELÉTRICO EM SUBESTAÇÕES PARA ATENDIMENTO A RN 398 ANEEL DE MARÇO DE </a:t>
            </a:r>
            <a:r>
              <a:rPr kumimoji="1" lang="pt-BR" sz="3200" b="1" dirty="0" smtClean="0">
                <a:solidFill>
                  <a:srgbClr val="CCECFF">
                    <a:lumMod val="25000"/>
                  </a:srgbClr>
                </a:solidFill>
                <a:latin typeface="Arial" pitchFamily="34" charset="0"/>
                <a:cs typeface="Arial" pitchFamily="34" charset="0"/>
              </a:rPr>
              <a:t>2010</a:t>
            </a:r>
          </a:p>
          <a:p>
            <a:pPr algn="ctr" eaLnBrk="0" fontAlgn="base" hangingPunct="0">
              <a:spcBef>
                <a:spcPts val="600"/>
              </a:spcBef>
              <a:spcAft>
                <a:spcPts val="600"/>
              </a:spcAft>
              <a:defRPr/>
            </a:pPr>
            <a:r>
              <a:rPr kumimoji="1" lang="pt-BR" sz="2800" b="1" dirty="0" smtClean="0">
                <a:solidFill>
                  <a:srgbClr val="CCECFF">
                    <a:lumMod val="25000"/>
                  </a:srgbClr>
                </a:solidFill>
                <a:latin typeface="Arial" pitchFamily="34" charset="0"/>
                <a:cs typeface="Arial" pitchFamily="34" charset="0"/>
              </a:rPr>
              <a:t>ANÁLISE </a:t>
            </a:r>
            <a:r>
              <a:rPr kumimoji="1" lang="pt-BR" sz="2800" b="1" dirty="0">
                <a:solidFill>
                  <a:srgbClr val="CCECFF">
                    <a:lumMod val="25000"/>
                  </a:srgbClr>
                </a:solidFill>
                <a:latin typeface="Arial" pitchFamily="34" charset="0"/>
                <a:cs typeface="Arial" pitchFamily="34" charset="0"/>
              </a:rPr>
              <a:t>PARAMÉTRICA DA INFLUENCIA DO NÍVEL DE REPRESENTAÇÃO NO RESULTADO FINAL</a:t>
            </a:r>
            <a:endParaRPr kumimoji="1" lang="pt-BR" sz="2800" b="1" dirty="0" smtClean="0">
              <a:solidFill>
                <a:srgbClr val="CCECFF">
                  <a:lumMod val="25000"/>
                </a:srgbClr>
              </a:solidFill>
              <a:latin typeface="Arial" pitchFamily="34" charset="0"/>
              <a:cs typeface="Arial" pitchFamily="34" charset="0"/>
            </a:endParaRPr>
          </a:p>
          <a:p>
            <a:pPr algn="ctr" eaLnBrk="0" fontAlgn="base" hangingPunct="0">
              <a:spcBef>
                <a:spcPts val="600"/>
              </a:spcBef>
              <a:spcAft>
                <a:spcPts val="600"/>
              </a:spcAft>
              <a:defRPr/>
            </a:pPr>
            <a:endParaRPr kumimoji="1" lang="pt-BR" sz="2400" b="1" dirty="0">
              <a:solidFill>
                <a:srgbClr val="CCECFF">
                  <a:lumMod val="25000"/>
                </a:srgbClr>
              </a:solidFill>
              <a:latin typeface="Arial" pitchFamily="34" charset="0"/>
              <a:cs typeface="Arial" pitchFamily="34" charset="0"/>
            </a:endParaRPr>
          </a:p>
          <a:p>
            <a:pPr algn="ctr" eaLnBrk="0" fontAlgn="base" hangingPunct="0">
              <a:spcBef>
                <a:spcPts val="600"/>
              </a:spcBef>
              <a:spcAft>
                <a:spcPts val="600"/>
              </a:spcAft>
              <a:defRPr/>
            </a:pPr>
            <a:r>
              <a:rPr kumimoji="1" lang="pt-BR" sz="2400" b="1" dirty="0" smtClean="0">
                <a:solidFill>
                  <a:srgbClr val="CCECFF">
                    <a:lumMod val="25000"/>
                  </a:srgbClr>
                </a:solidFill>
                <a:latin typeface="Arial" pitchFamily="34" charset="0"/>
                <a:cs typeface="Arial" pitchFamily="34" charset="0"/>
              </a:rPr>
              <a:t>Autores:</a:t>
            </a:r>
          </a:p>
          <a:p>
            <a:pPr algn="ctr" eaLnBrk="0" fontAlgn="base" hangingPunct="0">
              <a:spcBef>
                <a:spcPts val="600"/>
              </a:spcBef>
              <a:spcAft>
                <a:spcPts val="600"/>
              </a:spcAft>
              <a:defRPr/>
            </a:pPr>
            <a:r>
              <a:rPr kumimoji="1" lang="pt-BR" b="1" dirty="0" smtClean="0">
                <a:solidFill>
                  <a:srgbClr val="CCECFF">
                    <a:lumMod val="25000"/>
                  </a:srgbClr>
                </a:solidFill>
                <a:latin typeface="Arial" pitchFamily="34" charset="0"/>
                <a:cs typeface="Arial" pitchFamily="34" charset="0"/>
              </a:rPr>
              <a:t>Rogério </a:t>
            </a:r>
            <a:r>
              <a:rPr kumimoji="1" lang="pt-BR" b="1" dirty="0">
                <a:solidFill>
                  <a:srgbClr val="CCECFF">
                    <a:lumMod val="25000"/>
                  </a:srgbClr>
                </a:solidFill>
                <a:latin typeface="Arial" pitchFamily="34" charset="0"/>
                <a:cs typeface="Arial" pitchFamily="34" charset="0"/>
              </a:rPr>
              <a:t>Regis da </a:t>
            </a:r>
            <a:r>
              <a:rPr kumimoji="1" lang="pt-BR" b="1" dirty="0" smtClean="0">
                <a:solidFill>
                  <a:srgbClr val="CCECFF">
                    <a:lumMod val="25000"/>
                  </a:srgbClr>
                </a:solidFill>
                <a:latin typeface="Arial" pitchFamily="34" charset="0"/>
                <a:cs typeface="Arial" pitchFamily="34" charset="0"/>
              </a:rPr>
              <a:t>Silva</a:t>
            </a:r>
          </a:p>
          <a:p>
            <a:pPr algn="ctr" eaLnBrk="0" fontAlgn="base" hangingPunct="0">
              <a:spcBef>
                <a:spcPts val="600"/>
              </a:spcBef>
              <a:spcAft>
                <a:spcPts val="600"/>
              </a:spcAft>
              <a:defRPr/>
            </a:pPr>
            <a:r>
              <a:rPr kumimoji="1" lang="pt-BR" b="1" dirty="0">
                <a:solidFill>
                  <a:srgbClr val="CCECFF">
                    <a:lumMod val="25000"/>
                  </a:srgbClr>
                </a:solidFill>
                <a:latin typeface="Arial" pitchFamily="34" charset="0"/>
                <a:cs typeface="Arial" pitchFamily="34" charset="0"/>
              </a:rPr>
              <a:t>Manuel Luís Barreira Martinez</a:t>
            </a:r>
            <a:endParaRPr kumimoji="1" lang="pt-BR" b="1" dirty="0" smtClean="0">
              <a:solidFill>
                <a:srgbClr val="CCECFF">
                  <a:lumMod val="25000"/>
                </a:srgbClr>
              </a:solidFill>
              <a:latin typeface="Arial" pitchFamily="34" charset="0"/>
              <a:cs typeface="Arial" pitchFamily="34" charset="0"/>
            </a:endParaRPr>
          </a:p>
          <a:p>
            <a:pPr algn="ctr" eaLnBrk="0" fontAlgn="base" hangingPunct="0">
              <a:spcBef>
                <a:spcPts val="600"/>
              </a:spcBef>
              <a:spcAft>
                <a:spcPts val="600"/>
              </a:spcAft>
              <a:defRPr/>
            </a:pPr>
            <a:r>
              <a:rPr kumimoji="1" lang="pt-BR" b="1" dirty="0" smtClean="0">
                <a:solidFill>
                  <a:srgbClr val="CCECFF">
                    <a:lumMod val="25000"/>
                  </a:srgbClr>
                </a:solidFill>
                <a:latin typeface="Arial" pitchFamily="34" charset="0"/>
                <a:cs typeface="Arial" pitchFamily="34" charset="0"/>
              </a:rPr>
              <a:t>Livia Maria Alburguetti</a:t>
            </a:r>
            <a:endParaRPr kumimoji="1" lang="pt-BR" b="1" dirty="0">
              <a:solidFill>
                <a:srgbClr val="CCECFF">
                  <a:lumMod val="25000"/>
                </a:srgbClr>
              </a:solidFill>
              <a:latin typeface="Arial" pitchFamily="34" charset="0"/>
              <a:cs typeface="Arial" pitchFamily="34" charset="0"/>
            </a:endParaRPr>
          </a:p>
          <a:p>
            <a:pPr algn="ctr" eaLnBrk="0" fontAlgn="base" hangingPunct="0">
              <a:spcBef>
                <a:spcPts val="600"/>
              </a:spcBef>
              <a:spcAft>
                <a:spcPts val="600"/>
              </a:spcAft>
              <a:defRPr/>
            </a:pPr>
            <a:endParaRPr kumimoji="1" lang="pt-BR" sz="2400" b="1" dirty="0">
              <a:solidFill>
                <a:srgbClr val="CCECFF">
                  <a:lumMod val="25000"/>
                </a:srgbClr>
              </a:solidFill>
              <a:latin typeface="Arial" pitchFamily="34" charset="0"/>
              <a:cs typeface="Arial" pitchFamily="34" charset="0"/>
            </a:endParaRPr>
          </a:p>
        </p:txBody>
      </p:sp>
    </p:spTree>
    <p:extLst>
      <p:ext uri="{BB962C8B-B14F-4D97-AF65-F5344CB8AC3E}">
        <p14:creationId xmlns:p14="http://schemas.microsoft.com/office/powerpoint/2010/main" xmlns="" val="23194533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178" y="0"/>
            <a:ext cx="9144000" cy="1133475"/>
          </a:xfrm>
          <a:prstGeom prst="rect">
            <a:avLst/>
          </a:prstGeom>
          <a:noFill/>
          <a:ln w="9525">
            <a:noFill/>
            <a:miter lim="800000"/>
            <a:headEnd/>
            <a:tailEnd/>
          </a:ln>
        </p:spPr>
      </p:pic>
      <p:sp>
        <p:nvSpPr>
          <p:cNvPr id="8" name="CaixaDeTexto 7"/>
          <p:cNvSpPr txBox="1"/>
          <p:nvPr/>
        </p:nvSpPr>
        <p:spPr>
          <a:xfrm>
            <a:off x="0" y="1143000"/>
            <a:ext cx="9144000" cy="1862336"/>
          </a:xfrm>
          <a:prstGeom prst="rect">
            <a:avLst/>
          </a:prstGeom>
          <a:noFill/>
        </p:spPr>
        <p:txBody>
          <a:bodyPr/>
          <a:lstStyle/>
          <a:p>
            <a:pPr eaLnBrk="0" fontAlgn="base" hangingPunct="0">
              <a:spcBef>
                <a:spcPts val="600"/>
              </a:spcBef>
              <a:spcAft>
                <a:spcPts val="600"/>
              </a:spcAft>
              <a:defRPr/>
            </a:pPr>
            <a:r>
              <a:rPr lang="pt-BR" sz="2000" b="1" dirty="0" smtClean="0"/>
              <a:t>ANÁLISE PARAMÉTRICA DO CAMPO ELÉTRICO</a:t>
            </a:r>
          </a:p>
          <a:p>
            <a:pPr eaLnBrk="0" fontAlgn="base" hangingPunct="0">
              <a:spcBef>
                <a:spcPts val="600"/>
              </a:spcBef>
              <a:spcAft>
                <a:spcPts val="600"/>
              </a:spcAft>
              <a:defRPr/>
            </a:pPr>
            <a:r>
              <a:rPr kumimoji="1" lang="pt-BR" sz="2000" b="1" dirty="0">
                <a:latin typeface="Arial" pitchFamily="34" charset="0"/>
                <a:cs typeface="Arial" pitchFamily="34" charset="0"/>
              </a:rPr>
              <a:t>Parâmetros de </a:t>
            </a:r>
            <a:r>
              <a:rPr kumimoji="1" lang="pt-BR" sz="2000" b="1" dirty="0" smtClean="0">
                <a:latin typeface="Arial" pitchFamily="34" charset="0"/>
                <a:cs typeface="Arial" pitchFamily="34" charset="0"/>
              </a:rPr>
              <a:t>modelagem – Influência da representação de elementos metálicos aterrados:</a:t>
            </a:r>
          </a:p>
          <a:p>
            <a:pPr marL="342900" indent="-342900">
              <a:buFont typeface="Arial" panose="020B0604020202020204" pitchFamily="34" charset="0"/>
              <a:buChar char="•"/>
            </a:pPr>
            <a:r>
              <a:rPr lang="pt-BR" sz="2000" dirty="0">
                <a:latin typeface="Arial" panose="020B0604020202020204" pitchFamily="34" charset="0"/>
                <a:cs typeface="Arial" panose="020B0604020202020204" pitchFamily="34" charset="0"/>
              </a:rPr>
              <a:t>É analisada a diferença do resultado com e sem as estruturas metálicas;</a:t>
            </a:r>
          </a:p>
          <a:p>
            <a:pPr marL="342900" indent="-342900">
              <a:lnSpc>
                <a:spcPct val="150000"/>
              </a:lnSpc>
              <a:buFont typeface="Arial" panose="020B0604020202020204" pitchFamily="34" charset="0"/>
              <a:buChar char="•"/>
            </a:pPr>
            <a:r>
              <a:rPr lang="pt-BR" sz="2000" dirty="0">
                <a:latin typeface="Arial" panose="020B0604020202020204" pitchFamily="34" charset="0"/>
                <a:cs typeface="Arial" panose="020B0604020202020204" pitchFamily="34" charset="0"/>
              </a:rPr>
              <a:t>Maior diferença: 5,490 </a:t>
            </a:r>
            <a:r>
              <a:rPr lang="pt-BR" sz="2000" dirty="0" smtClean="0">
                <a:latin typeface="Arial" panose="020B0604020202020204" pitchFamily="34" charset="0"/>
                <a:cs typeface="Arial" panose="020B0604020202020204" pitchFamily="34" charset="0"/>
              </a:rPr>
              <a:t>kV/m </a:t>
            </a:r>
            <a:r>
              <a:rPr lang="pt-BR" sz="2000" dirty="0">
                <a:latin typeface="Arial" panose="020B0604020202020204" pitchFamily="34" charset="0"/>
                <a:cs typeface="Arial" panose="020B0604020202020204" pitchFamily="34" charset="0"/>
              </a:rPr>
              <a:t>(no interior de estruturas);</a:t>
            </a:r>
          </a:p>
          <a:p>
            <a:pPr eaLnBrk="0" fontAlgn="base" hangingPunct="0">
              <a:spcBef>
                <a:spcPts val="600"/>
              </a:spcBef>
              <a:spcAft>
                <a:spcPts val="600"/>
              </a:spcAft>
              <a:defRPr/>
            </a:pPr>
            <a:endParaRPr kumimoji="1" lang="pt-BR" b="1" dirty="0" smtClean="0">
              <a:latin typeface="Arial" pitchFamily="34" charset="0"/>
              <a:cs typeface="Arial" pitchFamily="34" charset="0"/>
            </a:endParaRPr>
          </a:p>
          <a:p>
            <a:pPr eaLnBrk="0" fontAlgn="base" hangingPunct="0">
              <a:spcBef>
                <a:spcPts val="600"/>
              </a:spcBef>
              <a:spcAft>
                <a:spcPts val="600"/>
              </a:spcAft>
              <a:defRPr/>
            </a:pPr>
            <a:endParaRPr kumimoji="1" lang="pt-BR" sz="2000" b="1" dirty="0">
              <a:latin typeface="Arial" pitchFamily="34" charset="0"/>
              <a:cs typeface="Arial" pitchFamily="34" charset="0"/>
            </a:endParaRPr>
          </a:p>
        </p:txBody>
      </p:sp>
      <p:pic>
        <p:nvPicPr>
          <p:cNvPr id="7" name="Imagem 6"/>
          <p:cNvPicPr/>
          <p:nvPr/>
        </p:nvPicPr>
        <p:blipFill>
          <a:blip r:embed="rId3">
            <a:extLst>
              <a:ext uri="{28A0092B-C50C-407E-A947-70E740481C1C}">
                <a14:useLocalDpi xmlns:a14="http://schemas.microsoft.com/office/drawing/2010/main" xmlns="" val="0"/>
              </a:ext>
            </a:extLst>
          </a:blip>
          <a:srcRect l="6764" t="6815" r="9348" b="2141"/>
          <a:stretch>
            <a:fillRect/>
          </a:stretch>
        </p:blipFill>
        <p:spPr bwMode="auto">
          <a:xfrm>
            <a:off x="4097020" y="3369945"/>
            <a:ext cx="5046980" cy="3488055"/>
          </a:xfrm>
          <a:prstGeom prst="rect">
            <a:avLst/>
          </a:prstGeom>
          <a:noFill/>
          <a:ln>
            <a:noFill/>
          </a:ln>
        </p:spPr>
      </p:pic>
      <p:sp>
        <p:nvSpPr>
          <p:cNvPr id="9" name="CaixaDeTexto 8"/>
          <p:cNvSpPr txBox="1"/>
          <p:nvPr/>
        </p:nvSpPr>
        <p:spPr>
          <a:xfrm>
            <a:off x="0" y="3140968"/>
            <a:ext cx="4097020" cy="3717032"/>
          </a:xfrm>
          <a:prstGeom prst="rect">
            <a:avLst/>
          </a:prstGeom>
          <a:noFill/>
        </p:spPr>
        <p:txBody>
          <a:bodyPr/>
          <a:lstStyle/>
          <a:p>
            <a:pPr marL="342900" indent="-342900" eaLnBrk="0" fontAlgn="base" hangingPunct="0">
              <a:spcBef>
                <a:spcPts val="600"/>
              </a:spcBef>
              <a:spcAft>
                <a:spcPts val="600"/>
              </a:spcAft>
              <a:buFont typeface="Arial" panose="020B0604020202020204" pitchFamily="34" charset="0"/>
              <a:buChar char="•"/>
              <a:defRPr/>
            </a:pPr>
            <a:r>
              <a:rPr kumimoji="1" lang="pt-BR" sz="2000" dirty="0">
                <a:latin typeface="Arial" pitchFamily="34" charset="0"/>
                <a:cs typeface="Arial" pitchFamily="34" charset="0"/>
              </a:rPr>
              <a:t>Diferença no ponto de máximo campo elétrico:  18,25 %;</a:t>
            </a:r>
          </a:p>
          <a:p>
            <a:pPr marL="342900" indent="-342900" eaLnBrk="0" fontAlgn="base" hangingPunct="0">
              <a:spcBef>
                <a:spcPts val="600"/>
              </a:spcBef>
              <a:spcAft>
                <a:spcPts val="600"/>
              </a:spcAft>
              <a:buFont typeface="Arial" panose="020B0604020202020204" pitchFamily="34" charset="0"/>
              <a:buChar char="•"/>
              <a:defRPr/>
            </a:pPr>
            <a:r>
              <a:rPr kumimoji="1" lang="pt-BR" sz="2000" dirty="0">
                <a:latin typeface="Arial" pitchFamily="34" charset="0"/>
                <a:cs typeface="Arial" pitchFamily="34" charset="0"/>
              </a:rPr>
              <a:t>Consideração apenas dos condutores de fase leva a resultados muito conservadores;</a:t>
            </a:r>
          </a:p>
          <a:p>
            <a:pPr marL="342900" indent="-342900" eaLnBrk="0" fontAlgn="base" hangingPunct="0">
              <a:spcBef>
                <a:spcPts val="600"/>
              </a:spcBef>
              <a:spcAft>
                <a:spcPts val="600"/>
              </a:spcAft>
              <a:buFont typeface="Arial" panose="020B0604020202020204" pitchFamily="34" charset="0"/>
              <a:buChar char="•"/>
              <a:defRPr/>
            </a:pPr>
            <a:r>
              <a:rPr kumimoji="1" lang="pt-BR" sz="2000" dirty="0">
                <a:latin typeface="Arial" pitchFamily="34" charset="0"/>
                <a:cs typeface="Arial" pitchFamily="34" charset="0"/>
              </a:rPr>
              <a:t>Diferença considerável;</a:t>
            </a:r>
          </a:p>
          <a:p>
            <a:pPr eaLnBrk="0" fontAlgn="base" hangingPunct="0">
              <a:spcBef>
                <a:spcPts val="600"/>
              </a:spcBef>
              <a:spcAft>
                <a:spcPts val="600"/>
              </a:spcAft>
              <a:defRPr/>
            </a:pPr>
            <a:endParaRPr kumimoji="1" lang="pt-BR" sz="2000" b="1" dirty="0" smtClean="0">
              <a:latin typeface="Arial" pitchFamily="34" charset="0"/>
              <a:cs typeface="Arial" pitchFamily="34" charset="0"/>
            </a:endParaRPr>
          </a:p>
          <a:p>
            <a:pPr eaLnBrk="0" fontAlgn="base" hangingPunct="0">
              <a:spcBef>
                <a:spcPts val="600"/>
              </a:spcBef>
              <a:spcAft>
                <a:spcPts val="600"/>
              </a:spcAft>
              <a:defRPr/>
            </a:pPr>
            <a:endParaRPr kumimoji="1" lang="pt-BR" sz="2000" b="1" dirty="0">
              <a:latin typeface="Arial" pitchFamily="34" charset="0"/>
              <a:cs typeface="Arial" pitchFamily="34" charset="0"/>
            </a:endParaRPr>
          </a:p>
        </p:txBody>
      </p:sp>
    </p:spTree>
    <p:extLst>
      <p:ext uri="{BB962C8B-B14F-4D97-AF65-F5344CB8AC3E}">
        <p14:creationId xmlns:p14="http://schemas.microsoft.com/office/powerpoint/2010/main" xmlns="" val="30024385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178" y="0"/>
            <a:ext cx="9144000" cy="1133475"/>
          </a:xfrm>
          <a:prstGeom prst="rect">
            <a:avLst/>
          </a:prstGeom>
          <a:noFill/>
          <a:ln w="9525">
            <a:noFill/>
            <a:miter lim="800000"/>
            <a:headEnd/>
            <a:tailEnd/>
          </a:ln>
        </p:spPr>
      </p:pic>
      <p:sp>
        <p:nvSpPr>
          <p:cNvPr id="8" name="CaixaDeTexto 7"/>
          <p:cNvSpPr txBox="1"/>
          <p:nvPr/>
        </p:nvSpPr>
        <p:spPr>
          <a:xfrm>
            <a:off x="0" y="1143000"/>
            <a:ext cx="9144000" cy="1862336"/>
          </a:xfrm>
          <a:prstGeom prst="rect">
            <a:avLst/>
          </a:prstGeom>
          <a:noFill/>
        </p:spPr>
        <p:txBody>
          <a:bodyPr/>
          <a:lstStyle/>
          <a:p>
            <a:pPr eaLnBrk="0" fontAlgn="base" hangingPunct="0">
              <a:spcBef>
                <a:spcPts val="600"/>
              </a:spcBef>
              <a:spcAft>
                <a:spcPts val="600"/>
              </a:spcAft>
              <a:defRPr/>
            </a:pPr>
            <a:r>
              <a:rPr lang="pt-BR" sz="2000" b="1" dirty="0" smtClean="0"/>
              <a:t>ANÁLISE PARAMÉTRICA DO CAMPO ELÉTRICO</a:t>
            </a:r>
          </a:p>
          <a:p>
            <a:pPr eaLnBrk="0" fontAlgn="base" hangingPunct="0">
              <a:spcBef>
                <a:spcPts val="600"/>
              </a:spcBef>
              <a:spcAft>
                <a:spcPts val="600"/>
              </a:spcAft>
              <a:defRPr/>
            </a:pPr>
            <a:r>
              <a:rPr kumimoji="1" lang="pt-BR" sz="2000" b="1" dirty="0">
                <a:latin typeface="Arial" pitchFamily="34" charset="0"/>
                <a:cs typeface="Arial" pitchFamily="34" charset="0"/>
              </a:rPr>
              <a:t>Parâmetros de </a:t>
            </a:r>
            <a:r>
              <a:rPr kumimoji="1" lang="pt-BR" sz="2000" b="1" dirty="0" smtClean="0">
                <a:latin typeface="Arial" pitchFamily="34" charset="0"/>
                <a:cs typeface="Arial" pitchFamily="34" charset="0"/>
              </a:rPr>
              <a:t>modelagem </a:t>
            </a:r>
            <a:r>
              <a:rPr kumimoji="1" lang="pt-BR" sz="2000" b="1" dirty="0">
                <a:latin typeface="Arial" pitchFamily="34" charset="0"/>
                <a:cs typeface="Arial" pitchFamily="34" charset="0"/>
              </a:rPr>
              <a:t>– Influência da representação dos condutores de potencial </a:t>
            </a:r>
            <a:r>
              <a:rPr kumimoji="1" lang="pt-BR" sz="2000" b="1" dirty="0" smtClean="0">
                <a:latin typeface="Arial" pitchFamily="34" charset="0"/>
                <a:cs typeface="Arial" pitchFamily="34" charset="0"/>
              </a:rPr>
              <a:t>flutuante:</a:t>
            </a:r>
          </a:p>
          <a:p>
            <a:pPr marL="342900" indent="-342900">
              <a:buFont typeface="Arial" panose="020B0604020202020204" pitchFamily="34" charset="0"/>
              <a:buChar char="•"/>
            </a:pPr>
            <a:r>
              <a:rPr lang="pt-BR" sz="2000" dirty="0">
                <a:latin typeface="Arial" panose="020B0604020202020204" pitchFamily="34" charset="0"/>
                <a:cs typeface="Arial" panose="020B0604020202020204" pitchFamily="34" charset="0"/>
              </a:rPr>
              <a:t>É analisada a diferença do resultado com e sem os condutores de potencial </a:t>
            </a:r>
            <a:r>
              <a:rPr lang="pt-BR" sz="2000" dirty="0" smtClean="0">
                <a:latin typeface="Arial" panose="020B0604020202020204" pitchFamily="34" charset="0"/>
                <a:cs typeface="Arial" panose="020B0604020202020204" pitchFamily="34" charset="0"/>
              </a:rPr>
              <a:t>flutuante;</a:t>
            </a:r>
          </a:p>
          <a:p>
            <a:pPr eaLnBrk="0" fontAlgn="base" hangingPunct="0">
              <a:spcBef>
                <a:spcPts val="600"/>
              </a:spcBef>
              <a:spcAft>
                <a:spcPts val="600"/>
              </a:spcAft>
              <a:defRPr/>
            </a:pPr>
            <a:endParaRPr kumimoji="1" lang="pt-BR" sz="2000" b="1" dirty="0">
              <a:latin typeface="Arial" pitchFamily="34" charset="0"/>
              <a:cs typeface="Arial" pitchFamily="34" charset="0"/>
            </a:endParaRPr>
          </a:p>
        </p:txBody>
      </p:sp>
      <p:sp>
        <p:nvSpPr>
          <p:cNvPr id="9" name="CaixaDeTexto 8"/>
          <p:cNvSpPr txBox="1"/>
          <p:nvPr/>
        </p:nvSpPr>
        <p:spPr>
          <a:xfrm>
            <a:off x="0" y="3000372"/>
            <a:ext cx="4097020" cy="3857628"/>
          </a:xfrm>
          <a:prstGeom prst="rect">
            <a:avLst/>
          </a:prstGeom>
          <a:noFill/>
        </p:spPr>
        <p:txBody>
          <a:bodyPr/>
          <a:lstStyle/>
          <a:p>
            <a:pPr marL="342900" indent="-342900" eaLnBrk="0" fontAlgn="base" hangingPunct="0">
              <a:spcBef>
                <a:spcPts val="600"/>
              </a:spcBef>
              <a:spcAft>
                <a:spcPts val="600"/>
              </a:spcAft>
              <a:buFont typeface="Arial" panose="020B0604020202020204" pitchFamily="34" charset="0"/>
              <a:buChar char="•"/>
              <a:defRPr/>
            </a:pPr>
            <a:r>
              <a:rPr kumimoji="1" lang="pt-BR" sz="2000" dirty="0">
                <a:latin typeface="Arial" pitchFamily="34" charset="0"/>
                <a:cs typeface="Arial" pitchFamily="34" charset="0"/>
              </a:rPr>
              <a:t>Diferença no ponto de máximo campo </a:t>
            </a:r>
            <a:r>
              <a:rPr kumimoji="1" lang="pt-BR" sz="2000" dirty="0" smtClean="0">
                <a:latin typeface="Arial" pitchFamily="34" charset="0"/>
                <a:cs typeface="Arial" pitchFamily="34" charset="0"/>
              </a:rPr>
              <a:t>elétrico: 0,04 </a:t>
            </a:r>
            <a:r>
              <a:rPr lang="pt-BR" sz="2000" dirty="0" smtClean="0">
                <a:latin typeface="Arial" panose="020B0604020202020204" pitchFamily="34" charset="0"/>
                <a:cs typeface="Arial" panose="020B0604020202020204" pitchFamily="34" charset="0"/>
              </a:rPr>
              <a:t>kV/m</a:t>
            </a:r>
            <a:r>
              <a:rPr kumimoji="1" lang="pt-BR" sz="2000" dirty="0" smtClean="0">
                <a:latin typeface="Arial" pitchFamily="34" charset="0"/>
                <a:cs typeface="Arial" pitchFamily="34" charset="0"/>
              </a:rPr>
              <a:t>;</a:t>
            </a:r>
            <a:endParaRPr kumimoji="1" lang="pt-BR" sz="2000" dirty="0">
              <a:latin typeface="Arial" pitchFamily="34" charset="0"/>
              <a:cs typeface="Arial" pitchFamily="34" charset="0"/>
            </a:endParaRPr>
          </a:p>
          <a:p>
            <a:pPr marL="342900" indent="-342900" eaLnBrk="0" fontAlgn="base" hangingPunct="0">
              <a:spcBef>
                <a:spcPts val="600"/>
              </a:spcBef>
              <a:spcAft>
                <a:spcPts val="600"/>
              </a:spcAft>
              <a:buFont typeface="Arial" panose="020B0604020202020204" pitchFamily="34" charset="0"/>
              <a:buChar char="•"/>
              <a:defRPr/>
            </a:pPr>
            <a:r>
              <a:rPr kumimoji="1" lang="pt-BR" sz="2000" dirty="0">
                <a:latin typeface="Arial" pitchFamily="34" charset="0"/>
                <a:cs typeface="Arial" pitchFamily="34" charset="0"/>
              </a:rPr>
              <a:t>Diferença desprezável;</a:t>
            </a:r>
          </a:p>
          <a:p>
            <a:pPr eaLnBrk="0" fontAlgn="base" hangingPunct="0">
              <a:spcBef>
                <a:spcPts val="600"/>
              </a:spcBef>
              <a:spcAft>
                <a:spcPts val="600"/>
              </a:spcAft>
              <a:defRPr/>
            </a:pPr>
            <a:endParaRPr kumimoji="1" lang="pt-BR" sz="2000" dirty="0">
              <a:latin typeface="Arial" pitchFamily="34" charset="0"/>
              <a:cs typeface="Arial" pitchFamily="34" charset="0"/>
            </a:endParaRPr>
          </a:p>
          <a:p>
            <a:pPr eaLnBrk="0" fontAlgn="base" hangingPunct="0">
              <a:spcBef>
                <a:spcPts val="600"/>
              </a:spcBef>
              <a:spcAft>
                <a:spcPts val="600"/>
              </a:spcAft>
              <a:defRPr/>
            </a:pPr>
            <a:endParaRPr kumimoji="1" lang="pt-BR" sz="2000" b="1" dirty="0" smtClean="0">
              <a:latin typeface="Arial" pitchFamily="34" charset="0"/>
              <a:cs typeface="Arial" pitchFamily="34" charset="0"/>
            </a:endParaRPr>
          </a:p>
          <a:p>
            <a:pPr eaLnBrk="0" fontAlgn="base" hangingPunct="0">
              <a:spcBef>
                <a:spcPts val="600"/>
              </a:spcBef>
              <a:spcAft>
                <a:spcPts val="600"/>
              </a:spcAft>
              <a:defRPr/>
            </a:pPr>
            <a:endParaRPr kumimoji="1" lang="pt-BR" sz="2000" b="1" dirty="0">
              <a:latin typeface="Arial" pitchFamily="34" charset="0"/>
              <a:cs typeface="Arial" pitchFamily="34" charset="0"/>
            </a:endParaRPr>
          </a:p>
        </p:txBody>
      </p:sp>
      <p:pic>
        <p:nvPicPr>
          <p:cNvPr id="6" name="Imagem 5"/>
          <p:cNvPicPr/>
          <p:nvPr/>
        </p:nvPicPr>
        <p:blipFill>
          <a:blip r:embed="rId3">
            <a:extLst>
              <a:ext uri="{28A0092B-C50C-407E-A947-70E740481C1C}">
                <a14:useLocalDpi xmlns:a14="http://schemas.microsoft.com/office/drawing/2010/main" xmlns="" val="0"/>
              </a:ext>
            </a:extLst>
          </a:blip>
          <a:srcRect l="6364" t="6978" r="7175" b="1799"/>
          <a:stretch>
            <a:fillRect/>
          </a:stretch>
        </p:blipFill>
        <p:spPr bwMode="auto">
          <a:xfrm>
            <a:off x="3949700" y="3580584"/>
            <a:ext cx="5194300" cy="3282950"/>
          </a:xfrm>
          <a:prstGeom prst="rect">
            <a:avLst/>
          </a:prstGeom>
          <a:noFill/>
          <a:ln>
            <a:noFill/>
          </a:ln>
        </p:spPr>
      </p:pic>
    </p:spTree>
    <p:extLst>
      <p:ext uri="{BB962C8B-B14F-4D97-AF65-F5344CB8AC3E}">
        <p14:creationId xmlns:p14="http://schemas.microsoft.com/office/powerpoint/2010/main" xmlns="" val="6333188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178" y="0"/>
            <a:ext cx="9144000" cy="1133475"/>
          </a:xfrm>
          <a:prstGeom prst="rect">
            <a:avLst/>
          </a:prstGeom>
          <a:noFill/>
          <a:ln w="9525">
            <a:noFill/>
            <a:miter lim="800000"/>
            <a:headEnd/>
            <a:tailEnd/>
          </a:ln>
        </p:spPr>
      </p:pic>
      <p:sp>
        <p:nvSpPr>
          <p:cNvPr id="8" name="CaixaDeTexto 7"/>
          <p:cNvSpPr txBox="1"/>
          <p:nvPr/>
        </p:nvSpPr>
        <p:spPr>
          <a:xfrm>
            <a:off x="0" y="1143000"/>
            <a:ext cx="9144000" cy="2141984"/>
          </a:xfrm>
          <a:prstGeom prst="rect">
            <a:avLst/>
          </a:prstGeom>
          <a:noFill/>
        </p:spPr>
        <p:txBody>
          <a:bodyPr/>
          <a:lstStyle/>
          <a:p>
            <a:pPr eaLnBrk="0" fontAlgn="base" hangingPunct="0">
              <a:spcBef>
                <a:spcPts val="600"/>
              </a:spcBef>
              <a:spcAft>
                <a:spcPts val="600"/>
              </a:spcAft>
              <a:defRPr/>
            </a:pPr>
            <a:r>
              <a:rPr lang="pt-BR" sz="2000" b="1" dirty="0" smtClean="0"/>
              <a:t>ANÁLISE PARAMÉTRICA DO CAMPO ELÉTRICO</a:t>
            </a:r>
          </a:p>
          <a:p>
            <a:pPr eaLnBrk="0" fontAlgn="base" hangingPunct="0">
              <a:spcBef>
                <a:spcPts val="600"/>
              </a:spcBef>
              <a:spcAft>
                <a:spcPts val="600"/>
              </a:spcAft>
              <a:defRPr/>
            </a:pPr>
            <a:r>
              <a:rPr kumimoji="1" lang="pt-BR" sz="2000" b="1" dirty="0">
                <a:latin typeface="Arial" pitchFamily="34" charset="0"/>
                <a:cs typeface="Arial" pitchFamily="34" charset="0"/>
              </a:rPr>
              <a:t>Parâmetros de </a:t>
            </a:r>
            <a:r>
              <a:rPr kumimoji="1" lang="pt-BR" sz="2000" b="1" dirty="0" smtClean="0">
                <a:latin typeface="Arial" pitchFamily="34" charset="0"/>
                <a:cs typeface="Arial" pitchFamily="34" charset="0"/>
              </a:rPr>
              <a:t>modelagem </a:t>
            </a:r>
            <a:r>
              <a:rPr kumimoji="1" lang="pt-BR" sz="2000" b="1" dirty="0">
                <a:latin typeface="Arial" pitchFamily="34" charset="0"/>
                <a:cs typeface="Arial" pitchFamily="34" charset="0"/>
              </a:rPr>
              <a:t>– Influência da representação dos condutores de fase por meio de um condutor de raio </a:t>
            </a:r>
            <a:r>
              <a:rPr kumimoji="1" lang="pt-BR" sz="2000" b="1" dirty="0" smtClean="0">
                <a:latin typeface="Arial" pitchFamily="34" charset="0"/>
                <a:cs typeface="Arial" pitchFamily="34" charset="0"/>
              </a:rPr>
              <a:t>equivalente:</a:t>
            </a:r>
          </a:p>
          <a:p>
            <a:pPr marL="342900" indent="-342900">
              <a:buFont typeface="Arial" panose="020B0604020202020204" pitchFamily="34" charset="0"/>
              <a:buChar char="•"/>
            </a:pPr>
            <a:r>
              <a:rPr lang="pt-BR" sz="2000" dirty="0">
                <a:latin typeface="Arial" panose="020B0604020202020204" pitchFamily="34" charset="0"/>
                <a:cs typeface="Arial" panose="020B0604020202020204" pitchFamily="34" charset="0"/>
              </a:rPr>
              <a:t>Influência da representação dos condutores de fase por meio de um condutor de raio equivalente;</a:t>
            </a:r>
            <a:endParaRPr lang="pt-BR" sz="2000"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pt-BR" sz="2000" dirty="0">
                <a:latin typeface="Arial" panose="020B0604020202020204" pitchFamily="34" charset="0"/>
                <a:cs typeface="Arial" panose="020B0604020202020204" pitchFamily="34" charset="0"/>
              </a:rPr>
              <a:t>Facilita a </a:t>
            </a:r>
            <a:r>
              <a:rPr lang="pt-BR" sz="2000" dirty="0" smtClean="0">
                <a:latin typeface="Arial" panose="020B0604020202020204" pitchFamily="34" charset="0"/>
                <a:cs typeface="Arial" panose="020B0604020202020204" pitchFamily="34" charset="0"/>
              </a:rPr>
              <a:t>modelagem;</a:t>
            </a:r>
            <a:endParaRPr lang="pt-BR" sz="2000" dirty="0">
              <a:latin typeface="Arial" panose="020B0604020202020204" pitchFamily="34" charset="0"/>
              <a:cs typeface="Arial" panose="020B0604020202020204" pitchFamily="34" charset="0"/>
            </a:endParaRPr>
          </a:p>
          <a:p>
            <a:pPr eaLnBrk="0" fontAlgn="base" hangingPunct="0">
              <a:spcBef>
                <a:spcPts val="600"/>
              </a:spcBef>
              <a:spcAft>
                <a:spcPts val="600"/>
              </a:spcAft>
              <a:defRPr/>
            </a:pPr>
            <a:endParaRPr kumimoji="1" lang="pt-BR" b="1" dirty="0" smtClean="0">
              <a:latin typeface="Arial" pitchFamily="34" charset="0"/>
              <a:cs typeface="Arial" pitchFamily="34" charset="0"/>
            </a:endParaRPr>
          </a:p>
          <a:p>
            <a:pPr eaLnBrk="0" fontAlgn="base" hangingPunct="0">
              <a:spcBef>
                <a:spcPts val="600"/>
              </a:spcBef>
              <a:spcAft>
                <a:spcPts val="600"/>
              </a:spcAft>
              <a:defRPr/>
            </a:pPr>
            <a:endParaRPr kumimoji="1" lang="pt-BR" sz="2000" b="1" dirty="0">
              <a:latin typeface="Arial" pitchFamily="34" charset="0"/>
              <a:cs typeface="Arial" pitchFamily="34" charset="0"/>
            </a:endParaRPr>
          </a:p>
        </p:txBody>
      </p:sp>
      <p:sp>
        <p:nvSpPr>
          <p:cNvPr id="9" name="CaixaDeTexto 8"/>
          <p:cNvSpPr txBox="1"/>
          <p:nvPr/>
        </p:nvSpPr>
        <p:spPr>
          <a:xfrm>
            <a:off x="0" y="3356992"/>
            <a:ext cx="4097020" cy="3501008"/>
          </a:xfrm>
          <a:prstGeom prst="rect">
            <a:avLst/>
          </a:prstGeom>
          <a:noFill/>
        </p:spPr>
        <p:txBody>
          <a:bodyPr/>
          <a:lstStyle/>
          <a:p>
            <a:pPr marL="342900" indent="-342900" eaLnBrk="0" fontAlgn="base" hangingPunct="0">
              <a:spcBef>
                <a:spcPts val="600"/>
              </a:spcBef>
              <a:spcAft>
                <a:spcPts val="600"/>
              </a:spcAft>
              <a:buFont typeface="Arial" panose="020B0604020202020204" pitchFamily="34" charset="0"/>
              <a:buChar char="•"/>
              <a:defRPr/>
            </a:pPr>
            <a:r>
              <a:rPr kumimoji="1" lang="pt-BR" sz="2000" dirty="0">
                <a:latin typeface="Arial" pitchFamily="34" charset="0"/>
                <a:cs typeface="Arial" pitchFamily="34" charset="0"/>
              </a:rPr>
              <a:t>2xCAA Hawk (d=2,18 [cm]) – deq = 14,12 [cm</a:t>
            </a:r>
            <a:r>
              <a:rPr kumimoji="1" lang="pt-BR" sz="2000" dirty="0" smtClean="0">
                <a:latin typeface="Arial" pitchFamily="34" charset="0"/>
                <a:cs typeface="Arial" pitchFamily="34" charset="0"/>
              </a:rPr>
              <a:t>];</a:t>
            </a:r>
            <a:endParaRPr kumimoji="1" lang="pt-BR" sz="2000" dirty="0">
              <a:latin typeface="Arial" pitchFamily="34" charset="0"/>
              <a:cs typeface="Arial" pitchFamily="34" charset="0"/>
            </a:endParaRPr>
          </a:p>
          <a:p>
            <a:pPr marL="342900" indent="-342900" eaLnBrk="0" fontAlgn="base" hangingPunct="0">
              <a:spcBef>
                <a:spcPts val="600"/>
              </a:spcBef>
              <a:spcAft>
                <a:spcPts val="600"/>
              </a:spcAft>
              <a:buFont typeface="Arial" panose="020B0604020202020204" pitchFamily="34" charset="0"/>
              <a:buChar char="•"/>
              <a:defRPr/>
            </a:pPr>
            <a:r>
              <a:rPr kumimoji="1" lang="pt-BR" sz="2000" dirty="0">
                <a:latin typeface="Arial" pitchFamily="34" charset="0"/>
                <a:cs typeface="Arial" pitchFamily="34" charset="0"/>
              </a:rPr>
              <a:t>Maior diferença: 0,67 [kV/m];</a:t>
            </a:r>
          </a:p>
          <a:p>
            <a:pPr marL="342900" indent="-342900" eaLnBrk="0" fontAlgn="base" hangingPunct="0">
              <a:spcBef>
                <a:spcPts val="600"/>
              </a:spcBef>
              <a:spcAft>
                <a:spcPts val="600"/>
              </a:spcAft>
              <a:buFont typeface="Arial" panose="020B0604020202020204" pitchFamily="34" charset="0"/>
              <a:buChar char="•"/>
              <a:defRPr/>
            </a:pPr>
            <a:r>
              <a:rPr kumimoji="1" lang="pt-BR" sz="2000" dirty="0">
                <a:latin typeface="Arial" pitchFamily="34" charset="0"/>
                <a:cs typeface="Arial" pitchFamily="34" charset="0"/>
              </a:rPr>
              <a:t>Diferença no ponto de máximo campo elétrico:      0,883 %;</a:t>
            </a:r>
          </a:p>
          <a:p>
            <a:pPr marL="342900" indent="-342900" eaLnBrk="0" fontAlgn="base" hangingPunct="0">
              <a:spcBef>
                <a:spcPts val="600"/>
              </a:spcBef>
              <a:spcAft>
                <a:spcPts val="600"/>
              </a:spcAft>
              <a:buFont typeface="Arial" panose="020B0604020202020204" pitchFamily="34" charset="0"/>
              <a:buChar char="•"/>
              <a:defRPr/>
            </a:pPr>
            <a:r>
              <a:rPr kumimoji="1" lang="pt-BR" sz="2000" dirty="0">
                <a:latin typeface="Arial" pitchFamily="34" charset="0"/>
                <a:cs typeface="Arial" pitchFamily="34" charset="0"/>
              </a:rPr>
              <a:t>Conceito deve ser utilizado com cuidado;</a:t>
            </a:r>
          </a:p>
          <a:p>
            <a:pPr eaLnBrk="0" fontAlgn="base" hangingPunct="0">
              <a:spcBef>
                <a:spcPts val="600"/>
              </a:spcBef>
              <a:spcAft>
                <a:spcPts val="600"/>
              </a:spcAft>
              <a:defRPr/>
            </a:pPr>
            <a:endParaRPr kumimoji="1" lang="pt-BR" sz="2000" dirty="0">
              <a:latin typeface="Arial" pitchFamily="34" charset="0"/>
              <a:cs typeface="Arial" pitchFamily="34" charset="0"/>
            </a:endParaRPr>
          </a:p>
          <a:p>
            <a:pPr eaLnBrk="0" fontAlgn="base" hangingPunct="0">
              <a:spcBef>
                <a:spcPts val="600"/>
              </a:spcBef>
              <a:spcAft>
                <a:spcPts val="600"/>
              </a:spcAft>
              <a:defRPr/>
            </a:pPr>
            <a:endParaRPr kumimoji="1" lang="pt-BR" sz="2000" b="1" dirty="0" smtClean="0">
              <a:latin typeface="Arial" pitchFamily="34" charset="0"/>
              <a:cs typeface="Arial" pitchFamily="34" charset="0"/>
            </a:endParaRPr>
          </a:p>
          <a:p>
            <a:pPr eaLnBrk="0" fontAlgn="base" hangingPunct="0">
              <a:spcBef>
                <a:spcPts val="600"/>
              </a:spcBef>
              <a:spcAft>
                <a:spcPts val="600"/>
              </a:spcAft>
              <a:defRPr/>
            </a:pPr>
            <a:endParaRPr kumimoji="1" lang="pt-BR" sz="2000" b="1" dirty="0">
              <a:latin typeface="Arial" pitchFamily="34" charset="0"/>
              <a:cs typeface="Arial" pitchFamily="34" charset="0"/>
            </a:endParaRPr>
          </a:p>
        </p:txBody>
      </p:sp>
      <p:pic>
        <p:nvPicPr>
          <p:cNvPr id="7" name="Imagem 6"/>
          <p:cNvPicPr/>
          <p:nvPr/>
        </p:nvPicPr>
        <p:blipFill>
          <a:blip r:embed="rId3">
            <a:extLst>
              <a:ext uri="{28A0092B-C50C-407E-A947-70E740481C1C}">
                <a14:useLocalDpi xmlns:a14="http://schemas.microsoft.com/office/drawing/2010/main" xmlns="" val="0"/>
              </a:ext>
            </a:extLst>
          </a:blip>
          <a:srcRect l="6494" t="6554" r="8127" b="2071"/>
          <a:stretch>
            <a:fillRect/>
          </a:stretch>
        </p:blipFill>
        <p:spPr bwMode="auto">
          <a:xfrm>
            <a:off x="4142792" y="3508928"/>
            <a:ext cx="5001208" cy="3349071"/>
          </a:xfrm>
          <a:prstGeom prst="rect">
            <a:avLst/>
          </a:prstGeom>
          <a:noFill/>
          <a:ln>
            <a:noFill/>
          </a:ln>
        </p:spPr>
      </p:pic>
    </p:spTree>
    <p:extLst>
      <p:ext uri="{BB962C8B-B14F-4D97-AF65-F5344CB8AC3E}">
        <p14:creationId xmlns:p14="http://schemas.microsoft.com/office/powerpoint/2010/main" xmlns="" val="17466466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178" y="0"/>
            <a:ext cx="9144000" cy="1133475"/>
          </a:xfrm>
          <a:prstGeom prst="rect">
            <a:avLst/>
          </a:prstGeom>
          <a:noFill/>
          <a:ln w="9525">
            <a:noFill/>
            <a:miter lim="800000"/>
            <a:headEnd/>
            <a:tailEnd/>
          </a:ln>
        </p:spPr>
      </p:pic>
      <p:sp>
        <p:nvSpPr>
          <p:cNvPr id="8" name="CaixaDeTexto 7"/>
          <p:cNvSpPr txBox="1"/>
          <p:nvPr/>
        </p:nvSpPr>
        <p:spPr>
          <a:xfrm>
            <a:off x="0" y="1143000"/>
            <a:ext cx="9144000" cy="1925960"/>
          </a:xfrm>
          <a:prstGeom prst="rect">
            <a:avLst/>
          </a:prstGeom>
          <a:noFill/>
        </p:spPr>
        <p:txBody>
          <a:bodyPr/>
          <a:lstStyle/>
          <a:p>
            <a:pPr eaLnBrk="0" fontAlgn="base" hangingPunct="0">
              <a:spcBef>
                <a:spcPts val="600"/>
              </a:spcBef>
              <a:spcAft>
                <a:spcPts val="600"/>
              </a:spcAft>
              <a:defRPr/>
            </a:pPr>
            <a:r>
              <a:rPr lang="pt-BR" sz="2000" b="1" dirty="0" smtClean="0"/>
              <a:t>ANÁLISE PARAMÉTRICA DO CAMPO ELÉTRICO</a:t>
            </a:r>
          </a:p>
          <a:p>
            <a:pPr eaLnBrk="0" fontAlgn="base" hangingPunct="0">
              <a:spcBef>
                <a:spcPts val="600"/>
              </a:spcBef>
              <a:spcAft>
                <a:spcPts val="600"/>
              </a:spcAft>
              <a:defRPr/>
            </a:pPr>
            <a:r>
              <a:rPr kumimoji="1" lang="pt-BR" sz="2000" b="1" dirty="0">
                <a:latin typeface="Arial" pitchFamily="34" charset="0"/>
                <a:cs typeface="Arial" pitchFamily="34" charset="0"/>
              </a:rPr>
              <a:t>Parâmetros de </a:t>
            </a:r>
            <a:r>
              <a:rPr kumimoji="1" lang="pt-BR" sz="2000" b="1" dirty="0" smtClean="0">
                <a:latin typeface="Arial" pitchFamily="34" charset="0"/>
                <a:cs typeface="Arial" pitchFamily="34" charset="0"/>
              </a:rPr>
              <a:t>modelagem </a:t>
            </a:r>
            <a:r>
              <a:rPr kumimoji="1" lang="pt-BR" sz="2000" b="1" dirty="0">
                <a:latin typeface="Arial" pitchFamily="34" charset="0"/>
                <a:cs typeface="Arial" pitchFamily="34" charset="0"/>
              </a:rPr>
              <a:t>– Influência da representação das colunas de </a:t>
            </a:r>
            <a:r>
              <a:rPr kumimoji="1" lang="pt-BR" sz="2000" b="1" dirty="0" smtClean="0">
                <a:latin typeface="Arial" pitchFamily="34" charset="0"/>
                <a:cs typeface="Arial" pitchFamily="34" charset="0"/>
              </a:rPr>
              <a:t>isoladores:</a:t>
            </a:r>
          </a:p>
          <a:p>
            <a:pPr marL="342900" indent="-342900">
              <a:buFont typeface="Arial" panose="020B0604020202020204" pitchFamily="34" charset="0"/>
              <a:buChar char="•"/>
            </a:pPr>
            <a:r>
              <a:rPr lang="pt-BR" sz="2000" dirty="0">
                <a:latin typeface="Arial" panose="020B0604020202020204" pitchFamily="34" charset="0"/>
                <a:cs typeface="Arial" panose="020B0604020202020204" pitchFamily="34" charset="0"/>
              </a:rPr>
              <a:t>É analisada a diferença do resultado com e sem a utilização dos isoladores;</a:t>
            </a:r>
            <a:endParaRPr lang="pt-BR" sz="2000"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pt-BR" sz="2000" dirty="0">
                <a:latin typeface="Arial" panose="020B0604020202020204" pitchFamily="34" charset="0"/>
                <a:cs typeface="Arial" panose="020B0604020202020204" pitchFamily="34" charset="0"/>
              </a:rPr>
              <a:t>Maiores diferenças encontradas nas proximidades dos disjuntores;</a:t>
            </a:r>
          </a:p>
          <a:p>
            <a:pPr eaLnBrk="0" fontAlgn="base" hangingPunct="0">
              <a:spcBef>
                <a:spcPts val="600"/>
              </a:spcBef>
              <a:spcAft>
                <a:spcPts val="600"/>
              </a:spcAft>
              <a:defRPr/>
            </a:pPr>
            <a:endParaRPr kumimoji="1" lang="pt-BR" b="1" dirty="0" smtClean="0">
              <a:latin typeface="Arial" pitchFamily="34" charset="0"/>
              <a:cs typeface="Arial" pitchFamily="34" charset="0"/>
            </a:endParaRPr>
          </a:p>
          <a:p>
            <a:pPr eaLnBrk="0" fontAlgn="base" hangingPunct="0">
              <a:spcBef>
                <a:spcPts val="600"/>
              </a:spcBef>
              <a:spcAft>
                <a:spcPts val="600"/>
              </a:spcAft>
              <a:defRPr/>
            </a:pPr>
            <a:endParaRPr kumimoji="1" lang="pt-BR" sz="2000" b="1" dirty="0">
              <a:latin typeface="Arial" pitchFamily="34" charset="0"/>
              <a:cs typeface="Arial" pitchFamily="34" charset="0"/>
            </a:endParaRPr>
          </a:p>
        </p:txBody>
      </p:sp>
      <p:sp>
        <p:nvSpPr>
          <p:cNvPr id="9" name="CaixaDeTexto 8"/>
          <p:cNvSpPr txBox="1"/>
          <p:nvPr/>
        </p:nvSpPr>
        <p:spPr>
          <a:xfrm>
            <a:off x="0" y="3068960"/>
            <a:ext cx="4097020" cy="3789040"/>
          </a:xfrm>
          <a:prstGeom prst="rect">
            <a:avLst/>
          </a:prstGeom>
          <a:noFill/>
        </p:spPr>
        <p:txBody>
          <a:bodyPr/>
          <a:lstStyle/>
          <a:p>
            <a:pPr marL="342900" indent="-342900" eaLnBrk="0" fontAlgn="base" hangingPunct="0">
              <a:spcBef>
                <a:spcPts val="600"/>
              </a:spcBef>
              <a:spcAft>
                <a:spcPts val="600"/>
              </a:spcAft>
              <a:buFont typeface="Arial" panose="020B0604020202020204" pitchFamily="34" charset="0"/>
              <a:buChar char="•"/>
              <a:defRPr/>
            </a:pPr>
            <a:r>
              <a:rPr kumimoji="1" lang="pt-BR" sz="2000" dirty="0">
                <a:latin typeface="Arial" pitchFamily="34" charset="0"/>
                <a:cs typeface="Arial" pitchFamily="34" charset="0"/>
              </a:rPr>
              <a:t>Variação abrupta do CE nas proximidades dos isoladores;</a:t>
            </a:r>
          </a:p>
          <a:p>
            <a:pPr marL="342900" indent="-342900" eaLnBrk="0" fontAlgn="base" hangingPunct="0">
              <a:spcBef>
                <a:spcPts val="600"/>
              </a:spcBef>
              <a:spcAft>
                <a:spcPts val="600"/>
              </a:spcAft>
              <a:buFont typeface="Arial" panose="020B0604020202020204" pitchFamily="34" charset="0"/>
              <a:buChar char="•"/>
              <a:defRPr/>
            </a:pPr>
            <a:r>
              <a:rPr kumimoji="1" lang="pt-BR" sz="2000" dirty="0">
                <a:latin typeface="Arial" pitchFamily="34" charset="0"/>
                <a:cs typeface="Arial" pitchFamily="34" charset="0"/>
              </a:rPr>
              <a:t>Maior diferença: 2,4039 [kV/m];</a:t>
            </a:r>
          </a:p>
          <a:p>
            <a:pPr marL="342900" indent="-342900" eaLnBrk="0" fontAlgn="base" hangingPunct="0">
              <a:spcBef>
                <a:spcPts val="600"/>
              </a:spcBef>
              <a:spcAft>
                <a:spcPts val="600"/>
              </a:spcAft>
              <a:buFont typeface="Arial" panose="020B0604020202020204" pitchFamily="34" charset="0"/>
              <a:buChar char="•"/>
              <a:defRPr/>
            </a:pPr>
            <a:r>
              <a:rPr kumimoji="1" lang="pt-BR" sz="2000" dirty="0">
                <a:latin typeface="Arial" pitchFamily="34" charset="0"/>
                <a:cs typeface="Arial" pitchFamily="34" charset="0"/>
              </a:rPr>
              <a:t>Diferença no ponto de máximo campo elétrico:      6,7 %;</a:t>
            </a:r>
          </a:p>
          <a:p>
            <a:pPr marL="342900" indent="-342900" eaLnBrk="0" fontAlgn="base" hangingPunct="0">
              <a:spcBef>
                <a:spcPts val="600"/>
              </a:spcBef>
              <a:spcAft>
                <a:spcPts val="600"/>
              </a:spcAft>
              <a:buFont typeface="Arial" panose="020B0604020202020204" pitchFamily="34" charset="0"/>
              <a:buChar char="•"/>
              <a:defRPr/>
            </a:pPr>
            <a:r>
              <a:rPr kumimoji="1" lang="pt-BR" sz="2000" dirty="0">
                <a:latin typeface="Arial" pitchFamily="34" charset="0"/>
                <a:cs typeface="Arial" pitchFamily="34" charset="0"/>
              </a:rPr>
              <a:t>A maior diferença ocorre em uma área pequena;</a:t>
            </a:r>
          </a:p>
          <a:p>
            <a:pPr eaLnBrk="0" fontAlgn="base" hangingPunct="0">
              <a:spcBef>
                <a:spcPts val="600"/>
              </a:spcBef>
              <a:spcAft>
                <a:spcPts val="600"/>
              </a:spcAft>
              <a:defRPr/>
            </a:pPr>
            <a:endParaRPr kumimoji="1" lang="pt-BR" sz="2000" dirty="0">
              <a:latin typeface="Arial" pitchFamily="34" charset="0"/>
              <a:cs typeface="Arial" pitchFamily="34" charset="0"/>
            </a:endParaRPr>
          </a:p>
          <a:p>
            <a:pPr eaLnBrk="0" fontAlgn="base" hangingPunct="0">
              <a:spcBef>
                <a:spcPts val="600"/>
              </a:spcBef>
              <a:spcAft>
                <a:spcPts val="600"/>
              </a:spcAft>
              <a:defRPr/>
            </a:pPr>
            <a:endParaRPr kumimoji="1" lang="pt-BR" sz="2000" b="1" dirty="0" smtClean="0">
              <a:latin typeface="Arial" pitchFamily="34" charset="0"/>
              <a:cs typeface="Arial" pitchFamily="34" charset="0"/>
            </a:endParaRPr>
          </a:p>
          <a:p>
            <a:pPr eaLnBrk="0" fontAlgn="base" hangingPunct="0">
              <a:spcBef>
                <a:spcPts val="600"/>
              </a:spcBef>
              <a:spcAft>
                <a:spcPts val="600"/>
              </a:spcAft>
              <a:defRPr/>
            </a:pPr>
            <a:endParaRPr kumimoji="1" lang="pt-BR" sz="2000" b="1" dirty="0">
              <a:latin typeface="Arial" pitchFamily="34" charset="0"/>
              <a:cs typeface="Arial" pitchFamily="34" charset="0"/>
            </a:endParaRPr>
          </a:p>
        </p:txBody>
      </p:sp>
      <p:pic>
        <p:nvPicPr>
          <p:cNvPr id="6" name="Imagem 5"/>
          <p:cNvPicPr/>
          <p:nvPr/>
        </p:nvPicPr>
        <p:blipFill>
          <a:blip r:embed="rId3">
            <a:extLst>
              <a:ext uri="{28A0092B-C50C-407E-A947-70E740481C1C}">
                <a14:useLocalDpi xmlns:a14="http://schemas.microsoft.com/office/drawing/2010/main" xmlns="" val="0"/>
              </a:ext>
            </a:extLst>
          </a:blip>
          <a:srcRect l="6726" t="6749" r="9166" b="1117"/>
          <a:stretch>
            <a:fillRect/>
          </a:stretch>
        </p:blipFill>
        <p:spPr bwMode="auto">
          <a:xfrm>
            <a:off x="4152122" y="3219060"/>
            <a:ext cx="4976437" cy="3638939"/>
          </a:xfrm>
          <a:prstGeom prst="rect">
            <a:avLst/>
          </a:prstGeom>
          <a:noFill/>
          <a:ln>
            <a:noFill/>
          </a:ln>
        </p:spPr>
      </p:pic>
    </p:spTree>
    <p:extLst>
      <p:ext uri="{BB962C8B-B14F-4D97-AF65-F5344CB8AC3E}">
        <p14:creationId xmlns:p14="http://schemas.microsoft.com/office/powerpoint/2010/main" xmlns="" val="23075548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178" y="0"/>
            <a:ext cx="9144000" cy="1133475"/>
          </a:xfrm>
          <a:prstGeom prst="rect">
            <a:avLst/>
          </a:prstGeom>
          <a:noFill/>
          <a:ln w="9525">
            <a:noFill/>
            <a:miter lim="800000"/>
            <a:headEnd/>
            <a:tailEnd/>
          </a:ln>
        </p:spPr>
      </p:pic>
      <p:sp>
        <p:nvSpPr>
          <p:cNvPr id="8" name="CaixaDeTexto 7"/>
          <p:cNvSpPr txBox="1"/>
          <p:nvPr/>
        </p:nvSpPr>
        <p:spPr>
          <a:xfrm>
            <a:off x="0" y="1143000"/>
            <a:ext cx="9144000" cy="2284730"/>
          </a:xfrm>
          <a:prstGeom prst="rect">
            <a:avLst/>
          </a:prstGeom>
          <a:noFill/>
        </p:spPr>
        <p:txBody>
          <a:bodyPr/>
          <a:lstStyle/>
          <a:p>
            <a:pPr eaLnBrk="0" fontAlgn="base" hangingPunct="0">
              <a:spcBef>
                <a:spcPts val="600"/>
              </a:spcBef>
              <a:spcAft>
                <a:spcPts val="600"/>
              </a:spcAft>
              <a:defRPr/>
            </a:pPr>
            <a:r>
              <a:rPr lang="pt-BR" sz="2000" b="1" dirty="0" smtClean="0"/>
              <a:t>ANÁLISE PARAMÉTRICA DO CAMPO ELÉTRICO</a:t>
            </a:r>
          </a:p>
          <a:p>
            <a:pPr eaLnBrk="0" fontAlgn="base" hangingPunct="0">
              <a:spcBef>
                <a:spcPts val="600"/>
              </a:spcBef>
              <a:spcAft>
                <a:spcPts val="600"/>
              </a:spcAft>
              <a:defRPr/>
            </a:pPr>
            <a:r>
              <a:rPr kumimoji="1" lang="pt-BR" sz="2000" b="1" dirty="0">
                <a:latin typeface="Arial" pitchFamily="34" charset="0"/>
                <a:cs typeface="Arial" pitchFamily="34" charset="0"/>
              </a:rPr>
              <a:t>Parâmetros de </a:t>
            </a:r>
            <a:r>
              <a:rPr kumimoji="1" lang="pt-BR" sz="2000" b="1" dirty="0" smtClean="0">
                <a:latin typeface="Arial" pitchFamily="34" charset="0"/>
                <a:cs typeface="Arial" pitchFamily="34" charset="0"/>
              </a:rPr>
              <a:t>modelagem </a:t>
            </a:r>
            <a:r>
              <a:rPr kumimoji="1" lang="pt-BR" sz="2000" b="1" dirty="0">
                <a:latin typeface="Arial" pitchFamily="34" charset="0"/>
                <a:cs typeface="Arial" pitchFamily="34" charset="0"/>
              </a:rPr>
              <a:t>– Influência da representação das flechas dos condutores:</a:t>
            </a:r>
            <a:endParaRPr kumimoji="1" lang="pt-BR" sz="2000" b="1" dirty="0" smtClean="0">
              <a:latin typeface="Arial" pitchFamily="34" charset="0"/>
              <a:cs typeface="Arial" pitchFamily="34" charset="0"/>
            </a:endParaRPr>
          </a:p>
          <a:p>
            <a:pPr marL="342900" indent="-342900">
              <a:buFont typeface="Arial" panose="020B0604020202020204" pitchFamily="34" charset="0"/>
              <a:buChar char="•"/>
            </a:pPr>
            <a:r>
              <a:rPr lang="pt-BR" sz="2000" dirty="0">
                <a:latin typeface="Arial" panose="020B0604020202020204" pitchFamily="34" charset="0"/>
                <a:cs typeface="Arial" panose="020B0604020202020204" pitchFamily="34" charset="0"/>
              </a:rPr>
              <a:t>Difícil representação – depende de condições de carregamento;</a:t>
            </a:r>
          </a:p>
          <a:p>
            <a:pPr marL="342900" indent="-342900">
              <a:buFont typeface="Arial" panose="020B0604020202020204" pitchFamily="34" charset="0"/>
              <a:buChar char="•"/>
            </a:pPr>
            <a:r>
              <a:rPr lang="pt-BR" sz="2000" dirty="0">
                <a:latin typeface="Arial" panose="020B0604020202020204" pitchFamily="34" charset="0"/>
                <a:cs typeface="Arial" panose="020B0604020202020204" pitchFamily="34" charset="0"/>
              </a:rPr>
              <a:t>Considera-se o pior caso (5% do vão – critério de projeto);</a:t>
            </a:r>
          </a:p>
          <a:p>
            <a:pPr marL="342900" indent="-342900">
              <a:buFont typeface="Arial" panose="020B0604020202020204" pitchFamily="34" charset="0"/>
              <a:buChar char="•"/>
            </a:pPr>
            <a:r>
              <a:rPr lang="pt-BR" sz="2000" dirty="0">
                <a:latin typeface="Arial" panose="020B0604020202020204" pitchFamily="34" charset="0"/>
                <a:cs typeface="Arial" panose="020B0604020202020204" pitchFamily="34" charset="0"/>
              </a:rPr>
              <a:t>Modelo tradicional – Mínima distância do solo;</a:t>
            </a:r>
          </a:p>
          <a:p>
            <a:pPr eaLnBrk="0" fontAlgn="base" hangingPunct="0">
              <a:spcBef>
                <a:spcPts val="600"/>
              </a:spcBef>
              <a:spcAft>
                <a:spcPts val="600"/>
              </a:spcAft>
              <a:defRPr/>
            </a:pPr>
            <a:endParaRPr kumimoji="1" lang="pt-BR" b="1" dirty="0" smtClean="0">
              <a:latin typeface="Arial" pitchFamily="34" charset="0"/>
              <a:cs typeface="Arial" pitchFamily="34" charset="0"/>
            </a:endParaRPr>
          </a:p>
          <a:p>
            <a:pPr eaLnBrk="0" fontAlgn="base" hangingPunct="0">
              <a:spcBef>
                <a:spcPts val="600"/>
              </a:spcBef>
              <a:spcAft>
                <a:spcPts val="600"/>
              </a:spcAft>
              <a:defRPr/>
            </a:pPr>
            <a:endParaRPr kumimoji="1" lang="pt-BR" sz="2000" b="1" dirty="0">
              <a:latin typeface="Arial" pitchFamily="34" charset="0"/>
              <a:cs typeface="Arial" pitchFamily="34" charset="0"/>
            </a:endParaRPr>
          </a:p>
        </p:txBody>
      </p:sp>
      <p:sp>
        <p:nvSpPr>
          <p:cNvPr id="9" name="CaixaDeTexto 8"/>
          <p:cNvSpPr txBox="1"/>
          <p:nvPr/>
        </p:nvSpPr>
        <p:spPr>
          <a:xfrm>
            <a:off x="0" y="3284984"/>
            <a:ext cx="4097020" cy="3573016"/>
          </a:xfrm>
          <a:prstGeom prst="rect">
            <a:avLst/>
          </a:prstGeom>
          <a:noFill/>
        </p:spPr>
        <p:txBody>
          <a:bodyPr/>
          <a:lstStyle/>
          <a:p>
            <a:pPr marL="342900" indent="-342900" eaLnBrk="0" fontAlgn="base" hangingPunct="0">
              <a:spcBef>
                <a:spcPts val="600"/>
              </a:spcBef>
              <a:spcAft>
                <a:spcPts val="600"/>
              </a:spcAft>
              <a:buFont typeface="Arial" panose="020B0604020202020204" pitchFamily="34" charset="0"/>
              <a:buChar char="•"/>
              <a:defRPr/>
            </a:pPr>
            <a:r>
              <a:rPr kumimoji="1" lang="pt-BR" sz="2000" dirty="0">
                <a:latin typeface="Arial" pitchFamily="34" charset="0"/>
                <a:cs typeface="Arial" pitchFamily="34" charset="0"/>
              </a:rPr>
              <a:t>Maior diferença: 0,524 [kV/m];</a:t>
            </a:r>
          </a:p>
          <a:p>
            <a:pPr marL="342900" indent="-342900" eaLnBrk="0" fontAlgn="base" hangingPunct="0">
              <a:spcBef>
                <a:spcPts val="600"/>
              </a:spcBef>
              <a:spcAft>
                <a:spcPts val="600"/>
              </a:spcAft>
              <a:buFont typeface="Arial" panose="020B0604020202020204" pitchFamily="34" charset="0"/>
              <a:buChar char="•"/>
              <a:defRPr/>
            </a:pPr>
            <a:r>
              <a:rPr kumimoji="1" lang="pt-BR" sz="2000" dirty="0">
                <a:latin typeface="Arial" pitchFamily="34" charset="0"/>
                <a:cs typeface="Arial" pitchFamily="34" charset="0"/>
              </a:rPr>
              <a:t>Diferença no ponto de máximo campo elétrico:      0,17 %;</a:t>
            </a:r>
          </a:p>
          <a:p>
            <a:pPr marL="342900" indent="-342900" eaLnBrk="0" fontAlgn="base" hangingPunct="0">
              <a:spcBef>
                <a:spcPts val="600"/>
              </a:spcBef>
              <a:spcAft>
                <a:spcPts val="600"/>
              </a:spcAft>
              <a:buFont typeface="Arial" panose="020B0604020202020204" pitchFamily="34" charset="0"/>
              <a:buChar char="•"/>
              <a:defRPr/>
            </a:pPr>
            <a:r>
              <a:rPr kumimoji="1" lang="pt-BR" sz="2000" dirty="0">
                <a:latin typeface="Arial" pitchFamily="34" charset="0"/>
                <a:cs typeface="Arial" pitchFamily="34" charset="0"/>
              </a:rPr>
              <a:t>A diferença depende do tamanho do vão;</a:t>
            </a:r>
          </a:p>
          <a:p>
            <a:pPr eaLnBrk="0" fontAlgn="base" hangingPunct="0">
              <a:spcBef>
                <a:spcPts val="600"/>
              </a:spcBef>
              <a:spcAft>
                <a:spcPts val="600"/>
              </a:spcAft>
              <a:defRPr/>
            </a:pPr>
            <a:endParaRPr kumimoji="1" lang="pt-BR" sz="2000" dirty="0">
              <a:latin typeface="Arial" pitchFamily="34" charset="0"/>
              <a:cs typeface="Arial" pitchFamily="34" charset="0"/>
            </a:endParaRPr>
          </a:p>
          <a:p>
            <a:pPr eaLnBrk="0" fontAlgn="base" hangingPunct="0">
              <a:spcBef>
                <a:spcPts val="600"/>
              </a:spcBef>
              <a:spcAft>
                <a:spcPts val="600"/>
              </a:spcAft>
              <a:defRPr/>
            </a:pPr>
            <a:endParaRPr kumimoji="1" lang="pt-BR" sz="2000" b="1" dirty="0" smtClean="0">
              <a:latin typeface="Arial" pitchFamily="34" charset="0"/>
              <a:cs typeface="Arial" pitchFamily="34" charset="0"/>
            </a:endParaRPr>
          </a:p>
          <a:p>
            <a:pPr eaLnBrk="0" fontAlgn="base" hangingPunct="0">
              <a:spcBef>
                <a:spcPts val="600"/>
              </a:spcBef>
              <a:spcAft>
                <a:spcPts val="600"/>
              </a:spcAft>
              <a:defRPr/>
            </a:pPr>
            <a:endParaRPr kumimoji="1" lang="pt-BR" sz="2000" b="1" dirty="0">
              <a:latin typeface="Arial" pitchFamily="34" charset="0"/>
              <a:cs typeface="Arial" pitchFamily="34" charset="0"/>
            </a:endParaRPr>
          </a:p>
        </p:txBody>
      </p:sp>
      <p:pic>
        <p:nvPicPr>
          <p:cNvPr id="7" name="Imagem 6"/>
          <p:cNvPicPr/>
          <p:nvPr/>
        </p:nvPicPr>
        <p:blipFill>
          <a:blip r:embed="rId3">
            <a:extLst>
              <a:ext uri="{28A0092B-C50C-407E-A947-70E740481C1C}">
                <a14:useLocalDpi xmlns:a14="http://schemas.microsoft.com/office/drawing/2010/main" xmlns="" val="0"/>
              </a:ext>
            </a:extLst>
          </a:blip>
          <a:srcRect l="6624" t="6161" r="8257" b="1984"/>
          <a:stretch>
            <a:fillRect/>
          </a:stretch>
        </p:blipFill>
        <p:spPr bwMode="auto">
          <a:xfrm>
            <a:off x="3989070" y="3427730"/>
            <a:ext cx="5154930" cy="3430270"/>
          </a:xfrm>
          <a:prstGeom prst="rect">
            <a:avLst/>
          </a:prstGeom>
          <a:noFill/>
          <a:ln>
            <a:noFill/>
          </a:ln>
        </p:spPr>
      </p:pic>
    </p:spTree>
    <p:extLst>
      <p:ext uri="{BB962C8B-B14F-4D97-AF65-F5344CB8AC3E}">
        <p14:creationId xmlns:p14="http://schemas.microsoft.com/office/powerpoint/2010/main" xmlns="" val="17177563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178" y="0"/>
            <a:ext cx="9144000" cy="1133475"/>
          </a:xfrm>
          <a:prstGeom prst="rect">
            <a:avLst/>
          </a:prstGeom>
          <a:noFill/>
          <a:ln w="9525">
            <a:noFill/>
            <a:miter lim="800000"/>
            <a:headEnd/>
            <a:tailEnd/>
          </a:ln>
        </p:spPr>
      </p:pic>
      <p:sp>
        <p:nvSpPr>
          <p:cNvPr id="8" name="CaixaDeTexto 7"/>
          <p:cNvSpPr txBox="1"/>
          <p:nvPr/>
        </p:nvSpPr>
        <p:spPr>
          <a:xfrm>
            <a:off x="0" y="1143000"/>
            <a:ext cx="9144000" cy="5715000"/>
          </a:xfrm>
          <a:prstGeom prst="rect">
            <a:avLst/>
          </a:prstGeom>
          <a:noFill/>
        </p:spPr>
        <p:txBody>
          <a:bodyPr/>
          <a:lstStyle/>
          <a:p>
            <a:pPr eaLnBrk="0" fontAlgn="base" hangingPunct="0">
              <a:spcBef>
                <a:spcPts val="600"/>
              </a:spcBef>
              <a:spcAft>
                <a:spcPts val="600"/>
              </a:spcAft>
              <a:defRPr/>
            </a:pPr>
            <a:r>
              <a:rPr lang="pt-BR" sz="2000" b="1" dirty="0" smtClean="0"/>
              <a:t>ANÁLISE PARAMÊTRICA DO CAMPO ELÉTRICO</a:t>
            </a:r>
          </a:p>
          <a:p>
            <a:pPr eaLnBrk="0" fontAlgn="base" hangingPunct="0">
              <a:spcBef>
                <a:spcPts val="600"/>
              </a:spcBef>
              <a:spcAft>
                <a:spcPts val="600"/>
              </a:spcAft>
              <a:defRPr/>
            </a:pPr>
            <a:r>
              <a:rPr kumimoji="1" lang="pt-BR" sz="2000" b="1" dirty="0" smtClean="0">
                <a:latin typeface="Arial" pitchFamily="34" charset="0"/>
                <a:cs typeface="Arial" pitchFamily="34" charset="0"/>
              </a:rPr>
              <a:t>Tempo Computacional</a:t>
            </a:r>
          </a:p>
          <a:p>
            <a:pPr marL="342900" indent="-342900">
              <a:buFont typeface="Arial" panose="020B0604020202020204" pitchFamily="34" charset="0"/>
              <a:buChar char="•"/>
            </a:pPr>
            <a:r>
              <a:rPr lang="pt-BR" sz="2000" dirty="0">
                <a:latin typeface="Arial" panose="020B0604020202020204" pitchFamily="34" charset="0"/>
                <a:cs typeface="Arial" panose="020B0604020202020204" pitchFamily="34" charset="0"/>
              </a:rPr>
              <a:t>(PC Intel i5 2,3GHz, 64bits, 8GB de RAM)</a:t>
            </a:r>
          </a:p>
          <a:p>
            <a:pPr marL="342900" indent="-342900">
              <a:buFont typeface="Arial" panose="020B0604020202020204" pitchFamily="34" charset="0"/>
              <a:buChar char="•"/>
            </a:pPr>
            <a:endParaRPr lang="pt-BR" sz="2000" dirty="0">
              <a:latin typeface="Arial" panose="020B0604020202020204" pitchFamily="34" charset="0"/>
              <a:cs typeface="Arial" panose="020B0604020202020204" pitchFamily="34" charset="0"/>
            </a:endParaRPr>
          </a:p>
          <a:p>
            <a:r>
              <a:rPr lang="pt-BR" sz="2000" dirty="0">
                <a:latin typeface="Arial" panose="020B0604020202020204" pitchFamily="34" charset="0"/>
                <a:cs typeface="Arial" panose="020B0604020202020204" pitchFamily="34" charset="0"/>
              </a:rPr>
              <a:t>Simulação sem isoladores:</a:t>
            </a:r>
          </a:p>
          <a:p>
            <a:pPr marL="342900" indent="-342900">
              <a:buFont typeface="Arial" panose="020B0604020202020204" pitchFamily="34" charset="0"/>
              <a:buChar char="•"/>
            </a:pPr>
            <a:r>
              <a:rPr lang="pt-BR" sz="2000" dirty="0">
                <a:latin typeface="Arial" panose="020B0604020202020204" pitchFamily="34" charset="0"/>
                <a:cs typeface="Arial" panose="020B0604020202020204" pitchFamily="34" charset="0"/>
              </a:rPr>
              <a:t>1247 condutores;</a:t>
            </a:r>
          </a:p>
          <a:p>
            <a:pPr marL="342900" indent="-342900">
              <a:buFont typeface="Arial" panose="020B0604020202020204" pitchFamily="34" charset="0"/>
              <a:buChar char="•"/>
            </a:pPr>
            <a:r>
              <a:rPr lang="pt-BR" sz="2000" dirty="0">
                <a:latin typeface="Arial" panose="020B0604020202020204" pitchFamily="34" charset="0"/>
                <a:cs typeface="Arial" panose="020B0604020202020204" pitchFamily="34" charset="0"/>
              </a:rPr>
              <a:t>6 segmentos de carga por condutor;</a:t>
            </a:r>
          </a:p>
          <a:p>
            <a:pPr marL="342900" indent="-342900">
              <a:buFont typeface="Arial" panose="020B0604020202020204" pitchFamily="34" charset="0"/>
              <a:buChar char="•"/>
            </a:pPr>
            <a:r>
              <a:rPr lang="pt-BR" sz="2000" dirty="0">
                <a:latin typeface="Arial" panose="020B0604020202020204" pitchFamily="34" charset="0"/>
                <a:cs typeface="Arial" panose="020B0604020202020204" pitchFamily="34" charset="0"/>
              </a:rPr>
              <a:t>Ordem do sistema linear: 7482;</a:t>
            </a:r>
          </a:p>
          <a:p>
            <a:pPr marL="342900" indent="-342900">
              <a:buFont typeface="Arial" panose="020B0604020202020204" pitchFamily="34" charset="0"/>
              <a:buChar char="•"/>
            </a:pPr>
            <a:r>
              <a:rPr lang="pt-BR" sz="2000" dirty="0">
                <a:latin typeface="Arial" panose="020B0604020202020204" pitchFamily="34" charset="0"/>
                <a:cs typeface="Arial" panose="020B0604020202020204" pitchFamily="34" charset="0"/>
              </a:rPr>
              <a:t>Tempo aproximado: 30 min;</a:t>
            </a:r>
          </a:p>
          <a:p>
            <a:pPr marL="342900" indent="-342900">
              <a:buFont typeface="Arial" panose="020B0604020202020204" pitchFamily="34" charset="0"/>
              <a:buChar char="•"/>
            </a:pPr>
            <a:endParaRPr lang="pt-BR" sz="2000" dirty="0">
              <a:latin typeface="Arial" panose="020B0604020202020204" pitchFamily="34" charset="0"/>
              <a:cs typeface="Arial" panose="020B0604020202020204" pitchFamily="34" charset="0"/>
            </a:endParaRPr>
          </a:p>
          <a:p>
            <a:r>
              <a:rPr lang="pt-BR" sz="2000" dirty="0">
                <a:latin typeface="Arial" panose="020B0604020202020204" pitchFamily="34" charset="0"/>
                <a:cs typeface="Arial" panose="020B0604020202020204" pitchFamily="34" charset="0"/>
              </a:rPr>
              <a:t>Simulação com isoladores:</a:t>
            </a:r>
          </a:p>
          <a:p>
            <a:pPr marL="342900" indent="-342900">
              <a:buFont typeface="Arial" panose="020B0604020202020204" pitchFamily="34" charset="0"/>
              <a:buChar char="•"/>
            </a:pPr>
            <a:r>
              <a:rPr lang="pt-BR" sz="2000" dirty="0">
                <a:latin typeface="Arial" panose="020B0604020202020204" pitchFamily="34" charset="0"/>
                <a:cs typeface="Arial" panose="020B0604020202020204" pitchFamily="34" charset="0"/>
              </a:rPr>
              <a:t>1247 condutores;</a:t>
            </a:r>
          </a:p>
          <a:p>
            <a:pPr marL="342900" indent="-342900">
              <a:buFont typeface="Arial" panose="020B0604020202020204" pitchFamily="34" charset="0"/>
              <a:buChar char="•"/>
            </a:pPr>
            <a:r>
              <a:rPr lang="pt-BR" sz="2000" dirty="0">
                <a:latin typeface="Arial" panose="020B0604020202020204" pitchFamily="34" charset="0"/>
                <a:cs typeface="Arial" panose="020B0604020202020204" pitchFamily="34" charset="0"/>
              </a:rPr>
              <a:t>6 segmentos de carga por condutor;</a:t>
            </a:r>
          </a:p>
          <a:p>
            <a:pPr marL="342900" indent="-342900">
              <a:buFont typeface="Arial" panose="020B0604020202020204" pitchFamily="34" charset="0"/>
              <a:buChar char="•"/>
            </a:pPr>
            <a:r>
              <a:rPr lang="pt-BR" sz="2000" dirty="0">
                <a:latin typeface="Arial" panose="020B0604020202020204" pitchFamily="34" charset="0"/>
                <a:cs typeface="Arial" panose="020B0604020202020204" pitchFamily="34" charset="0"/>
              </a:rPr>
              <a:t>150 isoladores;</a:t>
            </a:r>
          </a:p>
          <a:p>
            <a:pPr marL="342900" indent="-342900">
              <a:buFont typeface="Arial" panose="020B0604020202020204" pitchFamily="34" charset="0"/>
              <a:buChar char="•"/>
            </a:pPr>
            <a:r>
              <a:rPr lang="pt-BR" sz="2000" dirty="0">
                <a:latin typeface="Arial" panose="020B0604020202020204" pitchFamily="34" charset="0"/>
                <a:cs typeface="Arial" panose="020B0604020202020204" pitchFamily="34" charset="0"/>
              </a:rPr>
              <a:t>50 anéis de carga por isolador;</a:t>
            </a:r>
          </a:p>
          <a:p>
            <a:pPr marL="342900" indent="-342900">
              <a:buFont typeface="Arial" panose="020B0604020202020204" pitchFamily="34" charset="0"/>
              <a:buChar char="•"/>
            </a:pPr>
            <a:r>
              <a:rPr lang="pt-BR" sz="2000" dirty="0">
                <a:latin typeface="Arial" panose="020B0604020202020204" pitchFamily="34" charset="0"/>
                <a:cs typeface="Arial" panose="020B0604020202020204" pitchFamily="34" charset="0"/>
              </a:rPr>
              <a:t>Ordem do sistema linear: 22482;</a:t>
            </a:r>
          </a:p>
          <a:p>
            <a:pPr marL="342900" indent="-342900">
              <a:buFont typeface="Arial" panose="020B0604020202020204" pitchFamily="34" charset="0"/>
              <a:buChar char="•"/>
            </a:pPr>
            <a:r>
              <a:rPr lang="pt-BR" sz="2000" dirty="0">
                <a:latin typeface="Arial" panose="020B0604020202020204" pitchFamily="34" charset="0"/>
                <a:cs typeface="Arial" panose="020B0604020202020204" pitchFamily="34" charset="0"/>
              </a:rPr>
              <a:t>Tempo aproximado: 12 h;</a:t>
            </a:r>
          </a:p>
          <a:p>
            <a:pPr eaLnBrk="0" fontAlgn="base" hangingPunct="0">
              <a:spcBef>
                <a:spcPts val="600"/>
              </a:spcBef>
              <a:spcAft>
                <a:spcPts val="600"/>
              </a:spcAft>
              <a:defRPr/>
            </a:pPr>
            <a:endParaRPr kumimoji="1" lang="pt-BR" b="1" dirty="0" smtClean="0">
              <a:latin typeface="Arial" pitchFamily="34" charset="0"/>
              <a:cs typeface="Arial" pitchFamily="34" charset="0"/>
            </a:endParaRPr>
          </a:p>
          <a:p>
            <a:pPr eaLnBrk="0" fontAlgn="base" hangingPunct="0">
              <a:spcBef>
                <a:spcPts val="600"/>
              </a:spcBef>
              <a:spcAft>
                <a:spcPts val="600"/>
              </a:spcAft>
              <a:defRPr/>
            </a:pPr>
            <a:endParaRPr kumimoji="1" lang="pt-BR" sz="2000" b="1" dirty="0">
              <a:latin typeface="Arial" pitchFamily="34" charset="0"/>
              <a:cs typeface="Arial" pitchFamily="34" charset="0"/>
            </a:endParaRPr>
          </a:p>
        </p:txBody>
      </p:sp>
    </p:spTree>
    <p:extLst>
      <p:ext uri="{BB962C8B-B14F-4D97-AF65-F5344CB8AC3E}">
        <p14:creationId xmlns:p14="http://schemas.microsoft.com/office/powerpoint/2010/main" xmlns="" val="24109710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178" y="0"/>
            <a:ext cx="9144000" cy="1133475"/>
          </a:xfrm>
          <a:prstGeom prst="rect">
            <a:avLst/>
          </a:prstGeom>
          <a:noFill/>
          <a:ln w="9525">
            <a:noFill/>
            <a:miter lim="800000"/>
            <a:headEnd/>
            <a:tailEnd/>
          </a:ln>
        </p:spPr>
      </p:pic>
      <p:sp>
        <p:nvSpPr>
          <p:cNvPr id="8" name="CaixaDeTexto 7"/>
          <p:cNvSpPr txBox="1"/>
          <p:nvPr/>
        </p:nvSpPr>
        <p:spPr>
          <a:xfrm>
            <a:off x="0" y="1143000"/>
            <a:ext cx="9144000" cy="5715000"/>
          </a:xfrm>
          <a:prstGeom prst="rect">
            <a:avLst/>
          </a:prstGeom>
          <a:noFill/>
        </p:spPr>
        <p:txBody>
          <a:bodyPr/>
          <a:lstStyle/>
          <a:p>
            <a:pPr eaLnBrk="0" fontAlgn="base" hangingPunct="0">
              <a:spcBef>
                <a:spcPts val="600"/>
              </a:spcBef>
              <a:spcAft>
                <a:spcPts val="600"/>
              </a:spcAft>
              <a:defRPr/>
            </a:pPr>
            <a:r>
              <a:rPr lang="pt-BR" sz="2000" b="1" dirty="0" smtClean="0"/>
              <a:t>CONCLUSÕES E RECOMENDAÇÕES</a:t>
            </a:r>
          </a:p>
          <a:p>
            <a:pPr marL="342900" indent="-342900" eaLnBrk="0" fontAlgn="base" hangingPunct="0">
              <a:spcBef>
                <a:spcPts val="600"/>
              </a:spcBef>
              <a:spcAft>
                <a:spcPts val="600"/>
              </a:spcAft>
              <a:buFont typeface="Arial" panose="020B0604020202020204" pitchFamily="34" charset="0"/>
              <a:buChar char="•"/>
              <a:defRPr/>
            </a:pPr>
            <a:r>
              <a:rPr kumimoji="1" lang="pt-BR" sz="2000" dirty="0">
                <a:latin typeface="Arial" pitchFamily="34" charset="0"/>
                <a:cs typeface="Arial" pitchFamily="34" charset="0"/>
              </a:rPr>
              <a:t>O</a:t>
            </a:r>
            <a:r>
              <a:rPr kumimoji="1" lang="pt-BR" sz="2000" dirty="0" smtClean="0">
                <a:latin typeface="Arial" pitchFamily="34" charset="0"/>
                <a:cs typeface="Arial" pitchFamily="34" charset="0"/>
              </a:rPr>
              <a:t> </a:t>
            </a:r>
            <a:r>
              <a:rPr kumimoji="1" lang="pt-BR" sz="2000" dirty="0">
                <a:latin typeface="Arial" pitchFamily="34" charset="0"/>
                <a:cs typeface="Arial" pitchFamily="34" charset="0"/>
              </a:rPr>
              <a:t>modelo base, na prática, apresenta resultados satisfatórios;</a:t>
            </a:r>
          </a:p>
          <a:p>
            <a:pPr marL="342900" indent="-342900" eaLnBrk="0" fontAlgn="base" hangingPunct="0">
              <a:spcBef>
                <a:spcPts val="600"/>
              </a:spcBef>
              <a:spcAft>
                <a:spcPts val="600"/>
              </a:spcAft>
              <a:buFont typeface="Arial" panose="020B0604020202020204" pitchFamily="34" charset="0"/>
              <a:buChar char="•"/>
              <a:defRPr/>
            </a:pPr>
            <a:r>
              <a:rPr kumimoji="1" lang="pt-BR" sz="2000" dirty="0" smtClean="0">
                <a:latin typeface="Arial" pitchFamily="34" charset="0"/>
                <a:cs typeface="Arial" pitchFamily="34" charset="0"/>
              </a:rPr>
              <a:t>Sua </a:t>
            </a:r>
            <a:r>
              <a:rPr kumimoji="1" lang="pt-BR" sz="2000" dirty="0">
                <a:latin typeface="Arial" pitchFamily="34" charset="0"/>
                <a:cs typeface="Arial" pitchFamily="34" charset="0"/>
              </a:rPr>
              <a:t>principal limitação é a não consideração dos isoladores da subestação;</a:t>
            </a:r>
          </a:p>
          <a:p>
            <a:pPr marL="342900" indent="-342900" eaLnBrk="0" fontAlgn="base" hangingPunct="0">
              <a:spcBef>
                <a:spcPts val="600"/>
              </a:spcBef>
              <a:spcAft>
                <a:spcPts val="600"/>
              </a:spcAft>
              <a:buFont typeface="Arial" panose="020B0604020202020204" pitchFamily="34" charset="0"/>
              <a:buChar char="•"/>
              <a:defRPr/>
            </a:pPr>
            <a:r>
              <a:rPr kumimoji="1" lang="pt-BR" sz="2000" dirty="0">
                <a:latin typeface="Arial" pitchFamily="34" charset="0"/>
                <a:cs typeface="Arial" pitchFamily="34" charset="0"/>
              </a:rPr>
              <a:t>O software CEMIEE se apresentou uma boa ferramenta na determinação dos valores de campo elétrico no interior de subestações, podendo auxiliar no desenvolvimento de projetos otimizados em relação ao campo elétrico, bem como no cálculo para subestações existentes</a:t>
            </a:r>
          </a:p>
          <a:p>
            <a:pPr eaLnBrk="0" fontAlgn="base" hangingPunct="0">
              <a:spcBef>
                <a:spcPts val="600"/>
              </a:spcBef>
              <a:spcAft>
                <a:spcPts val="600"/>
              </a:spcAft>
              <a:defRPr/>
            </a:pPr>
            <a:endParaRPr kumimoji="1" lang="pt-BR" b="1" dirty="0" smtClean="0">
              <a:latin typeface="Arial" pitchFamily="34" charset="0"/>
              <a:cs typeface="Arial" pitchFamily="34" charset="0"/>
            </a:endParaRPr>
          </a:p>
          <a:p>
            <a:pPr eaLnBrk="0" fontAlgn="base" hangingPunct="0">
              <a:spcBef>
                <a:spcPts val="600"/>
              </a:spcBef>
              <a:spcAft>
                <a:spcPts val="600"/>
              </a:spcAft>
              <a:defRPr/>
            </a:pPr>
            <a:endParaRPr kumimoji="1" lang="pt-BR" sz="2000" b="1" dirty="0">
              <a:latin typeface="Arial" pitchFamily="34" charset="0"/>
              <a:cs typeface="Arial" pitchFamily="34" charset="0"/>
            </a:endParaRPr>
          </a:p>
        </p:txBody>
      </p:sp>
    </p:spTree>
    <p:extLst>
      <p:ext uri="{BB962C8B-B14F-4D97-AF65-F5344CB8AC3E}">
        <p14:creationId xmlns:p14="http://schemas.microsoft.com/office/powerpoint/2010/main" xmlns="" val="3152565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178" y="0"/>
            <a:ext cx="9144000" cy="1133475"/>
          </a:xfrm>
          <a:prstGeom prst="rect">
            <a:avLst/>
          </a:prstGeom>
          <a:noFill/>
          <a:ln w="9525">
            <a:noFill/>
            <a:miter lim="800000"/>
            <a:headEnd/>
            <a:tailEnd/>
          </a:ln>
        </p:spPr>
      </p:pic>
      <p:sp>
        <p:nvSpPr>
          <p:cNvPr id="8" name="CaixaDeTexto 7"/>
          <p:cNvSpPr txBox="1"/>
          <p:nvPr/>
        </p:nvSpPr>
        <p:spPr>
          <a:xfrm>
            <a:off x="0" y="1143000"/>
            <a:ext cx="9144000" cy="5715000"/>
          </a:xfrm>
          <a:prstGeom prst="rect">
            <a:avLst/>
          </a:prstGeom>
          <a:noFill/>
        </p:spPr>
        <p:txBody>
          <a:bodyPr/>
          <a:lstStyle/>
          <a:p>
            <a:pPr algn="ctr" eaLnBrk="0" fontAlgn="base" hangingPunct="0">
              <a:spcBef>
                <a:spcPts val="600"/>
              </a:spcBef>
              <a:spcAft>
                <a:spcPts val="600"/>
              </a:spcAft>
              <a:defRPr/>
            </a:pPr>
            <a:endParaRPr lang="pt-BR" sz="2000" b="1" dirty="0" smtClean="0"/>
          </a:p>
          <a:p>
            <a:pPr algn="ctr" eaLnBrk="0" fontAlgn="base" hangingPunct="0">
              <a:spcBef>
                <a:spcPts val="600"/>
              </a:spcBef>
              <a:spcAft>
                <a:spcPts val="600"/>
              </a:spcAft>
              <a:defRPr/>
            </a:pPr>
            <a:endParaRPr lang="pt-BR" sz="2000" b="1" dirty="0"/>
          </a:p>
          <a:p>
            <a:pPr algn="ctr" eaLnBrk="0" fontAlgn="base" hangingPunct="0">
              <a:spcBef>
                <a:spcPts val="600"/>
              </a:spcBef>
              <a:spcAft>
                <a:spcPts val="600"/>
              </a:spcAft>
              <a:defRPr/>
            </a:pPr>
            <a:endParaRPr lang="pt-BR" sz="2000" b="1" dirty="0" smtClean="0"/>
          </a:p>
          <a:p>
            <a:pPr algn="ctr" eaLnBrk="0" fontAlgn="base" hangingPunct="0">
              <a:spcBef>
                <a:spcPts val="600"/>
              </a:spcBef>
              <a:spcAft>
                <a:spcPts val="600"/>
              </a:spcAft>
              <a:defRPr/>
            </a:pPr>
            <a:r>
              <a:rPr lang="pt-BR" sz="4800" dirty="0" smtClean="0">
                <a:latin typeface="Arial" panose="020B0604020202020204" pitchFamily="34" charset="0"/>
                <a:cs typeface="Arial" panose="020B0604020202020204" pitchFamily="34" charset="0"/>
              </a:rPr>
              <a:t>Muito </a:t>
            </a:r>
            <a:r>
              <a:rPr lang="pt-BR" sz="4800" dirty="0">
                <a:latin typeface="Arial" panose="020B0604020202020204" pitchFamily="34" charset="0"/>
                <a:cs typeface="Arial" panose="020B0604020202020204" pitchFamily="34" charset="0"/>
              </a:rPr>
              <a:t>Obrigado!</a:t>
            </a:r>
          </a:p>
          <a:p>
            <a:pPr algn="ctr" eaLnBrk="0" fontAlgn="base" hangingPunct="0">
              <a:spcBef>
                <a:spcPts val="600"/>
              </a:spcBef>
              <a:spcAft>
                <a:spcPts val="600"/>
              </a:spcAft>
              <a:defRPr/>
            </a:pPr>
            <a:endParaRPr lang="pt-BR" sz="2000" b="1" dirty="0">
              <a:latin typeface="Arial" panose="020B0604020202020204" pitchFamily="34" charset="0"/>
              <a:cs typeface="Arial" panose="020B0604020202020204" pitchFamily="34" charset="0"/>
            </a:endParaRPr>
          </a:p>
          <a:p>
            <a:pPr algn="ctr" eaLnBrk="0" fontAlgn="base" hangingPunct="0">
              <a:spcBef>
                <a:spcPts val="600"/>
              </a:spcBef>
              <a:spcAft>
                <a:spcPts val="600"/>
              </a:spcAft>
              <a:defRPr/>
            </a:pPr>
            <a:r>
              <a:rPr lang="pt-BR" sz="2000" b="1" dirty="0">
                <a:latin typeface="Arial" panose="020B0604020202020204" pitchFamily="34" charset="0"/>
                <a:cs typeface="Arial" panose="020B0604020202020204" pitchFamily="34" charset="0"/>
              </a:rPr>
              <a:t>Rogério Regis da Silva</a:t>
            </a:r>
          </a:p>
          <a:p>
            <a:pPr algn="ctr" eaLnBrk="0" fontAlgn="base" hangingPunct="0">
              <a:spcBef>
                <a:spcPts val="600"/>
              </a:spcBef>
              <a:spcAft>
                <a:spcPts val="600"/>
              </a:spcAft>
              <a:defRPr/>
            </a:pPr>
            <a:r>
              <a:rPr lang="pt-BR" sz="2000" b="1" dirty="0">
                <a:latin typeface="Arial" panose="020B0604020202020204" pitchFamily="34" charset="0"/>
                <a:cs typeface="Arial" panose="020B0604020202020204" pitchFamily="34" charset="0"/>
              </a:rPr>
              <a:t>Universidade Federal de </a:t>
            </a:r>
            <a:r>
              <a:rPr lang="pt-BR" sz="2000" b="1" dirty="0" smtClean="0">
                <a:latin typeface="Arial" panose="020B0604020202020204" pitchFamily="34" charset="0"/>
                <a:cs typeface="Arial" panose="020B0604020202020204" pitchFamily="34" charset="0"/>
              </a:rPr>
              <a:t>Itajubá</a:t>
            </a:r>
          </a:p>
          <a:p>
            <a:pPr algn="ctr" eaLnBrk="0" fontAlgn="base" hangingPunct="0">
              <a:spcBef>
                <a:spcPts val="600"/>
              </a:spcBef>
              <a:spcAft>
                <a:spcPts val="600"/>
              </a:spcAft>
              <a:defRPr/>
            </a:pPr>
            <a:r>
              <a:rPr lang="pt-BR" sz="2000" b="1" dirty="0" smtClean="0">
                <a:latin typeface="Arial" panose="020B0604020202020204" pitchFamily="34" charset="0"/>
                <a:cs typeface="Arial" panose="020B0604020202020204" pitchFamily="34" charset="0"/>
              </a:rPr>
              <a:t>TSE</a:t>
            </a:r>
            <a:endParaRPr lang="pt-BR" sz="2000" b="1" dirty="0">
              <a:latin typeface="Arial" panose="020B0604020202020204" pitchFamily="34" charset="0"/>
              <a:cs typeface="Arial" panose="020B0604020202020204" pitchFamily="34" charset="0"/>
            </a:endParaRPr>
          </a:p>
          <a:p>
            <a:pPr eaLnBrk="0" fontAlgn="base" hangingPunct="0">
              <a:spcBef>
                <a:spcPts val="600"/>
              </a:spcBef>
              <a:spcAft>
                <a:spcPts val="600"/>
              </a:spcAft>
              <a:defRPr/>
            </a:pPr>
            <a:endParaRPr kumimoji="1" lang="pt-BR" b="1" dirty="0" smtClean="0">
              <a:latin typeface="Arial" pitchFamily="34" charset="0"/>
              <a:cs typeface="Arial" pitchFamily="34" charset="0"/>
            </a:endParaRPr>
          </a:p>
          <a:p>
            <a:pPr eaLnBrk="0" fontAlgn="base" hangingPunct="0">
              <a:spcBef>
                <a:spcPts val="600"/>
              </a:spcBef>
              <a:spcAft>
                <a:spcPts val="600"/>
              </a:spcAft>
              <a:defRPr/>
            </a:pPr>
            <a:endParaRPr kumimoji="1" lang="pt-BR" sz="2000" b="1" dirty="0">
              <a:latin typeface="Arial" pitchFamily="34" charset="0"/>
              <a:cs typeface="Arial" pitchFamily="34" charset="0"/>
            </a:endParaRPr>
          </a:p>
        </p:txBody>
      </p:sp>
    </p:spTree>
    <p:extLst>
      <p:ext uri="{BB962C8B-B14F-4D97-AF65-F5344CB8AC3E}">
        <p14:creationId xmlns:p14="http://schemas.microsoft.com/office/powerpoint/2010/main" xmlns="" val="28102578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178" y="0"/>
            <a:ext cx="9144000" cy="1133475"/>
          </a:xfrm>
          <a:prstGeom prst="rect">
            <a:avLst/>
          </a:prstGeom>
          <a:noFill/>
          <a:ln w="9525">
            <a:noFill/>
            <a:miter lim="800000"/>
            <a:headEnd/>
            <a:tailEnd/>
          </a:ln>
        </p:spPr>
      </p:pic>
      <p:sp>
        <p:nvSpPr>
          <p:cNvPr id="8" name="CaixaDeTexto 7"/>
          <p:cNvSpPr txBox="1"/>
          <p:nvPr/>
        </p:nvSpPr>
        <p:spPr>
          <a:xfrm>
            <a:off x="0" y="1143000"/>
            <a:ext cx="9144000" cy="5715000"/>
          </a:xfrm>
          <a:prstGeom prst="rect">
            <a:avLst/>
          </a:prstGeom>
          <a:noFill/>
        </p:spPr>
        <p:txBody>
          <a:bodyPr/>
          <a:lstStyle/>
          <a:p>
            <a:pPr algn="just" eaLnBrk="0" fontAlgn="base" hangingPunct="0">
              <a:spcBef>
                <a:spcPts val="600"/>
              </a:spcBef>
              <a:spcAft>
                <a:spcPts val="600"/>
              </a:spcAft>
              <a:defRPr/>
            </a:pPr>
            <a:r>
              <a:rPr kumimoji="1" lang="pt-BR" sz="2000" b="1" dirty="0" smtClean="0">
                <a:latin typeface="Arial" pitchFamily="34" charset="0"/>
                <a:cs typeface="Arial" pitchFamily="34" charset="0"/>
              </a:rPr>
              <a:t>INTRODUÇÃO</a:t>
            </a:r>
          </a:p>
          <a:p>
            <a:pPr algn="just" eaLnBrk="0" fontAlgn="base" hangingPunct="0">
              <a:spcBef>
                <a:spcPts val="600"/>
              </a:spcBef>
              <a:spcAft>
                <a:spcPts val="600"/>
              </a:spcAft>
              <a:defRPr/>
            </a:pPr>
            <a:r>
              <a:rPr kumimoji="1" lang="pt-BR" sz="2000" b="1" dirty="0" smtClean="0">
                <a:latin typeface="Arial" pitchFamily="34" charset="0"/>
                <a:cs typeface="Arial" pitchFamily="34" charset="0"/>
              </a:rPr>
              <a:t>Motivação</a:t>
            </a:r>
            <a:r>
              <a:rPr kumimoji="1" lang="pt-BR" sz="2000" b="1" dirty="0">
                <a:latin typeface="Arial" pitchFamily="34" charset="0"/>
                <a:cs typeface="Arial" pitchFamily="34" charset="0"/>
              </a:rPr>
              <a:t>:</a:t>
            </a:r>
          </a:p>
          <a:p>
            <a:pPr marL="285750" indent="-285750" algn="just" eaLnBrk="0" fontAlgn="base" hangingPunct="0">
              <a:spcBef>
                <a:spcPts val="600"/>
              </a:spcBef>
              <a:spcAft>
                <a:spcPts val="600"/>
              </a:spcAft>
              <a:buFont typeface="Arial" panose="020B0604020202020204" pitchFamily="34" charset="0"/>
              <a:buChar char="•"/>
              <a:defRPr/>
            </a:pPr>
            <a:r>
              <a:rPr kumimoji="1" lang="pt-BR" sz="2000" b="1" dirty="0">
                <a:latin typeface="Arial" pitchFamily="34" charset="0"/>
                <a:cs typeface="Arial" pitchFamily="34" charset="0"/>
              </a:rPr>
              <a:t>Riscos à saúde humana dos CEM estudados a partir 70;</a:t>
            </a:r>
          </a:p>
          <a:p>
            <a:pPr marL="285750" indent="-285750" algn="just" eaLnBrk="0" fontAlgn="base" hangingPunct="0">
              <a:spcBef>
                <a:spcPts val="600"/>
              </a:spcBef>
              <a:spcAft>
                <a:spcPts val="600"/>
              </a:spcAft>
              <a:buFont typeface="Arial" panose="020B0604020202020204" pitchFamily="34" charset="0"/>
              <a:buChar char="•"/>
              <a:defRPr/>
            </a:pPr>
            <a:r>
              <a:rPr kumimoji="1" lang="pt-BR" sz="2000" b="1" dirty="0">
                <a:latin typeface="Arial" pitchFamily="34" charset="0"/>
                <a:cs typeface="Arial" pitchFamily="34" charset="0"/>
              </a:rPr>
              <a:t>Preocupação leva a criação ICNIRP*;</a:t>
            </a:r>
          </a:p>
          <a:p>
            <a:pPr marL="285750" indent="-285750" algn="just" eaLnBrk="0" fontAlgn="base" hangingPunct="0">
              <a:spcBef>
                <a:spcPts val="600"/>
              </a:spcBef>
              <a:spcAft>
                <a:spcPts val="600"/>
              </a:spcAft>
              <a:buFont typeface="Arial" panose="020B0604020202020204" pitchFamily="34" charset="0"/>
              <a:buChar char="•"/>
              <a:defRPr/>
            </a:pPr>
            <a:r>
              <a:rPr kumimoji="1" lang="pt-BR" sz="2000" b="1" dirty="0">
                <a:latin typeface="Arial" pitchFamily="34" charset="0"/>
                <a:cs typeface="Arial" pitchFamily="34" charset="0"/>
              </a:rPr>
              <a:t>RN Aneel Nº 398 de 23 de março de 2010;</a:t>
            </a:r>
          </a:p>
          <a:p>
            <a:pPr marL="285750" indent="-285750" algn="just" eaLnBrk="0" fontAlgn="base" hangingPunct="0">
              <a:spcBef>
                <a:spcPts val="600"/>
              </a:spcBef>
              <a:spcAft>
                <a:spcPts val="600"/>
              </a:spcAft>
              <a:buFont typeface="Arial" panose="020B0604020202020204" pitchFamily="34" charset="0"/>
              <a:buChar char="•"/>
              <a:defRPr/>
            </a:pPr>
            <a:r>
              <a:rPr kumimoji="1" lang="pt-BR" sz="2000" b="1" dirty="0">
                <a:latin typeface="Arial" pitchFamily="34" charset="0"/>
                <a:cs typeface="Arial" pitchFamily="34" charset="0"/>
              </a:rPr>
              <a:t>Limites estabelecidos</a:t>
            </a:r>
            <a:r>
              <a:rPr kumimoji="1" lang="pt-BR" sz="2000" b="1" dirty="0" smtClean="0">
                <a:latin typeface="Arial" pitchFamily="34" charset="0"/>
                <a:cs typeface="Arial" pitchFamily="34" charset="0"/>
              </a:rPr>
              <a:t>:</a:t>
            </a:r>
          </a:p>
          <a:p>
            <a:pPr marL="285750" indent="-285750" algn="just" eaLnBrk="0" fontAlgn="base" hangingPunct="0">
              <a:spcBef>
                <a:spcPts val="600"/>
              </a:spcBef>
              <a:spcAft>
                <a:spcPts val="600"/>
              </a:spcAft>
              <a:buFont typeface="Arial" panose="020B0604020202020204" pitchFamily="34" charset="0"/>
              <a:buChar char="•"/>
              <a:defRPr/>
            </a:pPr>
            <a:endParaRPr kumimoji="1" lang="pt-BR" sz="2000" b="1" dirty="0">
              <a:latin typeface="Arial" pitchFamily="34" charset="0"/>
              <a:cs typeface="Arial" pitchFamily="34" charset="0"/>
            </a:endParaRPr>
          </a:p>
          <a:p>
            <a:pPr marL="285750" indent="-285750" algn="just" eaLnBrk="0" fontAlgn="base" hangingPunct="0">
              <a:spcBef>
                <a:spcPts val="600"/>
              </a:spcBef>
              <a:spcAft>
                <a:spcPts val="600"/>
              </a:spcAft>
              <a:buFont typeface="Arial" panose="020B0604020202020204" pitchFamily="34" charset="0"/>
              <a:buChar char="•"/>
              <a:defRPr/>
            </a:pPr>
            <a:endParaRPr kumimoji="1" lang="pt-BR" sz="2000" b="1" dirty="0" smtClean="0">
              <a:latin typeface="Arial" pitchFamily="34" charset="0"/>
              <a:cs typeface="Arial" pitchFamily="34" charset="0"/>
            </a:endParaRPr>
          </a:p>
          <a:p>
            <a:pPr marL="285750" indent="-285750" algn="just" eaLnBrk="0" fontAlgn="base" hangingPunct="0">
              <a:spcBef>
                <a:spcPts val="600"/>
              </a:spcBef>
              <a:spcAft>
                <a:spcPts val="600"/>
              </a:spcAft>
              <a:buFont typeface="Arial" panose="020B0604020202020204" pitchFamily="34" charset="0"/>
              <a:buChar char="•"/>
              <a:defRPr/>
            </a:pPr>
            <a:endParaRPr kumimoji="1" lang="pt-BR" sz="2000" b="1" dirty="0">
              <a:latin typeface="Arial" pitchFamily="34" charset="0"/>
              <a:cs typeface="Arial" pitchFamily="34" charset="0"/>
            </a:endParaRPr>
          </a:p>
          <a:p>
            <a:pPr marL="285750" indent="-285750" algn="just" eaLnBrk="0" fontAlgn="base" hangingPunct="0">
              <a:spcBef>
                <a:spcPts val="600"/>
              </a:spcBef>
              <a:spcAft>
                <a:spcPts val="600"/>
              </a:spcAft>
              <a:buFont typeface="Arial" panose="020B0604020202020204" pitchFamily="34" charset="0"/>
              <a:buChar char="•"/>
              <a:defRPr/>
            </a:pPr>
            <a:r>
              <a:rPr kumimoji="1" lang="pt-BR" sz="2000" b="1" dirty="0" smtClean="0">
                <a:latin typeface="Arial" pitchFamily="34" charset="0"/>
                <a:cs typeface="Arial" pitchFamily="34" charset="0"/>
              </a:rPr>
              <a:t>Desenvolvimento do software CEMIEE;</a:t>
            </a:r>
          </a:p>
          <a:p>
            <a:pPr algn="just" eaLnBrk="0" fontAlgn="base" hangingPunct="0">
              <a:spcBef>
                <a:spcPts val="600"/>
              </a:spcBef>
              <a:spcAft>
                <a:spcPts val="600"/>
              </a:spcAft>
              <a:defRPr/>
            </a:pPr>
            <a:endParaRPr lang="pt-BR" sz="1600" dirty="0" smtClean="0"/>
          </a:p>
          <a:p>
            <a:pPr algn="just" eaLnBrk="0" fontAlgn="base" hangingPunct="0">
              <a:spcBef>
                <a:spcPts val="600"/>
              </a:spcBef>
              <a:spcAft>
                <a:spcPts val="600"/>
              </a:spcAft>
              <a:defRPr/>
            </a:pPr>
            <a:r>
              <a:rPr lang="pt-BR" dirty="0" smtClean="0"/>
              <a:t>*(</a:t>
            </a:r>
            <a:r>
              <a:rPr lang="pt-BR" dirty="0"/>
              <a:t>Comissão internacional de proteção contra radiação não ionizante - International Commission on Non-Ionizing Radiation Protection – ICNIRP)</a:t>
            </a:r>
            <a:endParaRPr kumimoji="1" lang="pt-BR" b="1" dirty="0">
              <a:solidFill>
                <a:srgbClr val="CCECFF">
                  <a:lumMod val="25000"/>
                </a:srgbClr>
              </a:solidFill>
              <a:latin typeface="Arial" pitchFamily="34" charset="0"/>
              <a:cs typeface="Arial" pitchFamily="34" charset="0"/>
            </a:endParaRPr>
          </a:p>
          <a:p>
            <a:pPr marL="285750" indent="-285750" algn="just" eaLnBrk="0" fontAlgn="base" hangingPunct="0">
              <a:spcBef>
                <a:spcPts val="600"/>
              </a:spcBef>
              <a:spcAft>
                <a:spcPts val="600"/>
              </a:spcAft>
              <a:buFont typeface="Arial" panose="020B0604020202020204" pitchFamily="34" charset="0"/>
              <a:buChar char="•"/>
              <a:defRPr/>
            </a:pPr>
            <a:endParaRPr kumimoji="1" lang="pt-BR" sz="1600" b="1" dirty="0" smtClean="0">
              <a:solidFill>
                <a:srgbClr val="CCECFF">
                  <a:lumMod val="25000"/>
                </a:srgbClr>
              </a:solidFill>
              <a:latin typeface="Arial" pitchFamily="34" charset="0"/>
              <a:cs typeface="Arial" pitchFamily="34" charset="0"/>
            </a:endParaRPr>
          </a:p>
          <a:p>
            <a:pPr fontAlgn="t"/>
            <a:r>
              <a:rPr lang="pt-BR" sz="1600" dirty="0"/>
              <a:t> </a:t>
            </a:r>
          </a:p>
          <a:p>
            <a:pPr marL="285750" indent="-285750" algn="just" eaLnBrk="0" fontAlgn="base" hangingPunct="0">
              <a:spcBef>
                <a:spcPts val="600"/>
              </a:spcBef>
              <a:spcAft>
                <a:spcPts val="600"/>
              </a:spcAft>
              <a:buFont typeface="Arial" panose="020B0604020202020204" pitchFamily="34" charset="0"/>
              <a:buChar char="•"/>
              <a:defRPr/>
            </a:pPr>
            <a:endParaRPr kumimoji="1" lang="pt-BR" sz="1600" b="1" dirty="0" smtClean="0">
              <a:solidFill>
                <a:srgbClr val="CCECFF">
                  <a:lumMod val="25000"/>
                </a:srgbClr>
              </a:solidFill>
              <a:latin typeface="Arial" pitchFamily="34" charset="0"/>
              <a:cs typeface="Arial" pitchFamily="34" charset="0"/>
            </a:endParaRPr>
          </a:p>
          <a:p>
            <a:pPr algn="just" eaLnBrk="0" fontAlgn="base" hangingPunct="0">
              <a:spcBef>
                <a:spcPts val="600"/>
              </a:spcBef>
              <a:spcAft>
                <a:spcPts val="600"/>
              </a:spcAft>
              <a:defRPr/>
            </a:pPr>
            <a:endParaRPr kumimoji="1" lang="pt-BR" sz="1600" b="1" dirty="0" smtClean="0">
              <a:solidFill>
                <a:srgbClr val="CCECFF">
                  <a:lumMod val="25000"/>
                </a:srgbClr>
              </a:solidFill>
              <a:latin typeface="Arial" pitchFamily="34" charset="0"/>
              <a:cs typeface="Arial" pitchFamily="34" charset="0"/>
            </a:endParaRPr>
          </a:p>
        </p:txBody>
      </p:sp>
      <p:graphicFrame>
        <p:nvGraphicFramePr>
          <p:cNvPr id="2" name="Tabela 1"/>
          <p:cNvGraphicFramePr>
            <a:graphicFrameLocks noGrp="1"/>
          </p:cNvGraphicFramePr>
          <p:nvPr>
            <p:extLst>
              <p:ext uri="{D42A27DB-BD31-4B8C-83A1-F6EECF244321}">
                <p14:modId xmlns:p14="http://schemas.microsoft.com/office/powerpoint/2010/main" xmlns="" val="3602238155"/>
              </p:ext>
            </p:extLst>
          </p:nvPr>
        </p:nvGraphicFramePr>
        <p:xfrm>
          <a:off x="1475656" y="3933056"/>
          <a:ext cx="7152456" cy="1112520"/>
        </p:xfrm>
        <a:graphic>
          <a:graphicData uri="http://schemas.openxmlformats.org/drawingml/2006/table">
            <a:tbl>
              <a:tblPr firstRow="1" bandRow="1"/>
              <a:tblGrid>
                <a:gridCol w="2399928"/>
                <a:gridCol w="2304256"/>
                <a:gridCol w="2448272"/>
              </a:tblGrid>
              <a:tr h="370840">
                <a:tc>
                  <a:txBody>
                    <a:bodyPr/>
                    <a:lstStyle/>
                    <a:p>
                      <a:endParaRPr lang="pt-BR" dirty="0"/>
                    </a:p>
                  </a:txBody>
                  <a:tcPr/>
                </a:tc>
                <a:tc>
                  <a:txBody>
                    <a:bodyPr/>
                    <a:lstStyle/>
                    <a:p>
                      <a:r>
                        <a:rPr lang="pt-BR" dirty="0" smtClean="0"/>
                        <a:t>Campo Elétrico [kV/m]</a:t>
                      </a:r>
                      <a:endParaRPr lang="pt-BR" dirty="0"/>
                    </a:p>
                  </a:txBody>
                  <a:tcPr/>
                </a:tc>
                <a:tc>
                  <a:txBody>
                    <a:bodyPr/>
                    <a:lstStyle/>
                    <a:p>
                      <a:r>
                        <a:rPr lang="pt-BR" dirty="0" smtClean="0"/>
                        <a:t>Campo Magnético [µT]</a:t>
                      </a:r>
                      <a:endParaRPr lang="pt-BR" dirty="0"/>
                    </a:p>
                  </a:txBody>
                  <a:tcPr/>
                </a:tc>
              </a:tr>
              <a:tr h="370840">
                <a:tc>
                  <a:txBody>
                    <a:bodyPr/>
                    <a:lstStyle/>
                    <a:p>
                      <a:r>
                        <a:rPr lang="pt-BR" dirty="0" smtClean="0"/>
                        <a:t>Público</a:t>
                      </a:r>
                      <a:r>
                        <a:rPr lang="pt-BR" baseline="0" dirty="0" smtClean="0"/>
                        <a:t> Geral</a:t>
                      </a:r>
                      <a:endParaRPr lang="pt-BR" dirty="0"/>
                    </a:p>
                  </a:txBody>
                  <a:tcPr/>
                </a:tc>
                <a:tc>
                  <a:txBody>
                    <a:bodyPr/>
                    <a:lstStyle/>
                    <a:p>
                      <a:pPr algn="ctr"/>
                      <a:r>
                        <a:rPr lang="pt-BR" dirty="0" smtClean="0"/>
                        <a:t>4,17</a:t>
                      </a:r>
                      <a:endParaRPr lang="pt-BR" dirty="0"/>
                    </a:p>
                  </a:txBody>
                  <a:tcPr/>
                </a:tc>
                <a:tc>
                  <a:txBody>
                    <a:bodyPr/>
                    <a:lstStyle/>
                    <a:p>
                      <a:pPr algn="ctr"/>
                      <a:r>
                        <a:rPr lang="pt-BR" dirty="0" smtClean="0"/>
                        <a:t>83,33</a:t>
                      </a:r>
                      <a:endParaRPr lang="pt-BR" dirty="0"/>
                    </a:p>
                  </a:txBody>
                  <a:tcPr/>
                </a:tc>
              </a:tr>
              <a:tr h="370840">
                <a:tc>
                  <a:txBody>
                    <a:bodyPr/>
                    <a:lstStyle/>
                    <a:p>
                      <a:r>
                        <a:rPr lang="pt-BR" dirty="0" smtClean="0"/>
                        <a:t>População ocupacional</a:t>
                      </a:r>
                      <a:endParaRPr lang="pt-BR" dirty="0"/>
                    </a:p>
                  </a:txBody>
                  <a:tcPr/>
                </a:tc>
                <a:tc>
                  <a:txBody>
                    <a:bodyPr/>
                    <a:lstStyle/>
                    <a:p>
                      <a:pPr algn="ctr"/>
                      <a:r>
                        <a:rPr lang="pt-BR" dirty="0" smtClean="0"/>
                        <a:t>8,33</a:t>
                      </a:r>
                      <a:endParaRPr lang="pt-BR" dirty="0"/>
                    </a:p>
                  </a:txBody>
                  <a:tcPr/>
                </a:tc>
                <a:tc>
                  <a:txBody>
                    <a:bodyPr/>
                    <a:lstStyle/>
                    <a:p>
                      <a:pPr algn="ctr"/>
                      <a:r>
                        <a:rPr lang="pt-BR" dirty="0" smtClean="0"/>
                        <a:t>416,67</a:t>
                      </a:r>
                      <a:endParaRPr lang="pt-BR" dirty="0"/>
                    </a:p>
                  </a:txBody>
                  <a:tcPr/>
                </a:tc>
              </a:tr>
            </a:tbl>
          </a:graphicData>
        </a:graphic>
      </p:graphicFrame>
    </p:spTree>
    <p:extLst>
      <p:ext uri="{BB962C8B-B14F-4D97-AF65-F5344CB8AC3E}">
        <p14:creationId xmlns:p14="http://schemas.microsoft.com/office/powerpoint/2010/main" xmlns="" val="42772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178" y="0"/>
            <a:ext cx="9144000" cy="1133475"/>
          </a:xfrm>
          <a:prstGeom prst="rect">
            <a:avLst/>
          </a:prstGeom>
          <a:noFill/>
          <a:ln w="9525">
            <a:noFill/>
            <a:miter lim="800000"/>
            <a:headEnd/>
            <a:tailEnd/>
          </a:ln>
        </p:spPr>
      </p:pic>
      <p:sp>
        <p:nvSpPr>
          <p:cNvPr id="8" name="CaixaDeTexto 7"/>
          <p:cNvSpPr txBox="1"/>
          <p:nvPr/>
        </p:nvSpPr>
        <p:spPr>
          <a:xfrm>
            <a:off x="0" y="1143000"/>
            <a:ext cx="9144000" cy="5715000"/>
          </a:xfrm>
          <a:prstGeom prst="rect">
            <a:avLst/>
          </a:prstGeom>
          <a:noFill/>
        </p:spPr>
        <p:txBody>
          <a:bodyPr/>
          <a:lstStyle/>
          <a:p>
            <a:pPr eaLnBrk="0" fontAlgn="base" hangingPunct="0">
              <a:spcBef>
                <a:spcPts val="600"/>
              </a:spcBef>
              <a:spcAft>
                <a:spcPts val="600"/>
              </a:spcAft>
              <a:defRPr/>
            </a:pPr>
            <a:r>
              <a:rPr lang="pt-BR" sz="2000" b="1" dirty="0"/>
              <a:t>DESENVOLVIMENTO DO SOFTWARE CEMIEE</a:t>
            </a:r>
            <a:r>
              <a:rPr lang="pt-BR" sz="2000" b="1" dirty="0" smtClean="0"/>
              <a:t>*</a:t>
            </a:r>
            <a:endParaRPr kumimoji="1" lang="pt-BR" sz="2000" b="1" dirty="0" smtClean="0">
              <a:latin typeface="Arial" pitchFamily="34" charset="0"/>
              <a:cs typeface="Arial" pitchFamily="34" charset="0"/>
            </a:endParaRPr>
          </a:p>
          <a:p>
            <a:pPr eaLnBrk="0" fontAlgn="base" hangingPunct="0">
              <a:spcBef>
                <a:spcPts val="600"/>
              </a:spcBef>
              <a:spcAft>
                <a:spcPts val="600"/>
              </a:spcAft>
              <a:defRPr/>
            </a:pPr>
            <a:r>
              <a:rPr kumimoji="1" lang="pt-BR" sz="2000" b="1" dirty="0" smtClean="0">
                <a:latin typeface="Arial" pitchFamily="34" charset="0"/>
                <a:cs typeface="Arial" pitchFamily="34" charset="0"/>
              </a:rPr>
              <a:t>Escolha </a:t>
            </a:r>
            <a:r>
              <a:rPr kumimoji="1" lang="pt-BR" sz="2000" b="1" dirty="0">
                <a:latin typeface="Arial" pitchFamily="34" charset="0"/>
                <a:cs typeface="Arial" pitchFamily="34" charset="0"/>
              </a:rPr>
              <a:t>do método de cálculo</a:t>
            </a:r>
            <a:r>
              <a:rPr kumimoji="1" lang="pt-BR" sz="2000" b="1" dirty="0" smtClean="0">
                <a:latin typeface="Arial" pitchFamily="34" charset="0"/>
                <a:cs typeface="Arial" pitchFamily="34" charset="0"/>
              </a:rPr>
              <a:t>:</a:t>
            </a:r>
          </a:p>
          <a:p>
            <a:pPr marL="342900" indent="-342900" eaLnBrk="0" fontAlgn="base" hangingPunct="0">
              <a:spcBef>
                <a:spcPts val="600"/>
              </a:spcBef>
              <a:spcAft>
                <a:spcPts val="600"/>
              </a:spcAft>
              <a:buFont typeface="Arial" panose="020B0604020202020204" pitchFamily="34" charset="0"/>
              <a:buChar char="•"/>
              <a:defRPr/>
            </a:pPr>
            <a:r>
              <a:rPr kumimoji="1" lang="pt-BR" sz="2000" b="1" dirty="0" smtClean="0">
                <a:latin typeface="Arial" pitchFamily="34" charset="0"/>
                <a:cs typeface="Arial" pitchFamily="34" charset="0"/>
              </a:rPr>
              <a:t>Método </a:t>
            </a:r>
            <a:r>
              <a:rPr kumimoji="1" lang="pt-BR" sz="2000" b="1" dirty="0">
                <a:latin typeface="Arial" pitchFamily="34" charset="0"/>
                <a:cs typeface="Arial" pitchFamily="34" charset="0"/>
              </a:rPr>
              <a:t>de simulação de cargas (MSC</a:t>
            </a:r>
            <a:r>
              <a:rPr kumimoji="1" lang="pt-BR" sz="2000" b="1" dirty="0" smtClean="0">
                <a:latin typeface="Arial" pitchFamily="34" charset="0"/>
                <a:cs typeface="Arial" pitchFamily="34" charset="0"/>
              </a:rPr>
              <a:t>);</a:t>
            </a:r>
          </a:p>
          <a:p>
            <a:pPr marL="342900" indent="-342900" eaLnBrk="0" fontAlgn="base" hangingPunct="0">
              <a:spcBef>
                <a:spcPts val="600"/>
              </a:spcBef>
              <a:spcAft>
                <a:spcPts val="600"/>
              </a:spcAft>
              <a:buFont typeface="Arial" panose="020B0604020202020204" pitchFamily="34" charset="0"/>
              <a:buChar char="•"/>
              <a:defRPr/>
            </a:pPr>
            <a:r>
              <a:rPr kumimoji="1" lang="pt-BR" sz="2000" b="1" dirty="0" smtClean="0">
                <a:latin typeface="Arial" pitchFamily="34" charset="0"/>
                <a:cs typeface="Arial" pitchFamily="34" charset="0"/>
              </a:rPr>
              <a:t>Método </a:t>
            </a:r>
            <a:r>
              <a:rPr kumimoji="1" lang="pt-BR" sz="2000" b="1" dirty="0">
                <a:latin typeface="Arial" pitchFamily="34" charset="0"/>
                <a:cs typeface="Arial" pitchFamily="34" charset="0"/>
              </a:rPr>
              <a:t>dos elementos finitos (MEF</a:t>
            </a:r>
            <a:r>
              <a:rPr kumimoji="1" lang="pt-BR" sz="2000" b="1" dirty="0" smtClean="0">
                <a:latin typeface="Arial" pitchFamily="34" charset="0"/>
                <a:cs typeface="Arial" pitchFamily="34" charset="0"/>
              </a:rPr>
              <a:t>);</a:t>
            </a:r>
          </a:p>
          <a:p>
            <a:pPr marL="342900" indent="-342900" eaLnBrk="0" fontAlgn="base" hangingPunct="0">
              <a:spcBef>
                <a:spcPts val="600"/>
              </a:spcBef>
              <a:spcAft>
                <a:spcPts val="600"/>
              </a:spcAft>
              <a:buFont typeface="Arial" panose="020B0604020202020204" pitchFamily="34" charset="0"/>
              <a:buChar char="•"/>
              <a:defRPr/>
            </a:pPr>
            <a:r>
              <a:rPr kumimoji="1" lang="pt-BR" sz="2000" b="1" dirty="0" smtClean="0">
                <a:latin typeface="Arial" pitchFamily="34" charset="0"/>
                <a:cs typeface="Arial" pitchFamily="34" charset="0"/>
              </a:rPr>
              <a:t>Método </a:t>
            </a:r>
            <a:r>
              <a:rPr kumimoji="1" lang="pt-BR" sz="2000" b="1" dirty="0">
                <a:latin typeface="Arial" pitchFamily="34" charset="0"/>
                <a:cs typeface="Arial" pitchFamily="34" charset="0"/>
              </a:rPr>
              <a:t>dos elementos de contorno (MEC</a:t>
            </a:r>
            <a:r>
              <a:rPr kumimoji="1" lang="pt-BR" sz="2000" b="1" dirty="0" smtClean="0">
                <a:latin typeface="Arial" pitchFamily="34" charset="0"/>
                <a:cs typeface="Arial" pitchFamily="34" charset="0"/>
              </a:rPr>
              <a:t>);</a:t>
            </a:r>
          </a:p>
          <a:p>
            <a:pPr marL="342900" indent="-342900" eaLnBrk="0" fontAlgn="base" hangingPunct="0">
              <a:spcBef>
                <a:spcPts val="600"/>
              </a:spcBef>
              <a:spcAft>
                <a:spcPts val="600"/>
              </a:spcAft>
              <a:buFont typeface="Arial" panose="020B0604020202020204" pitchFamily="34" charset="0"/>
              <a:buChar char="•"/>
              <a:defRPr/>
            </a:pPr>
            <a:r>
              <a:rPr kumimoji="1" lang="pt-BR" sz="2000" b="1" dirty="0" smtClean="0">
                <a:latin typeface="Arial" pitchFamily="34" charset="0"/>
                <a:cs typeface="Arial" pitchFamily="34" charset="0"/>
              </a:rPr>
              <a:t>Método </a:t>
            </a:r>
            <a:r>
              <a:rPr kumimoji="1" lang="pt-BR" sz="2000" b="1" dirty="0">
                <a:latin typeface="Arial" pitchFamily="34" charset="0"/>
                <a:cs typeface="Arial" pitchFamily="34" charset="0"/>
              </a:rPr>
              <a:t>das diferenças finitas (MDF</a:t>
            </a:r>
            <a:r>
              <a:rPr kumimoji="1" lang="pt-BR" sz="2000" b="1" dirty="0" smtClean="0">
                <a:latin typeface="Arial" pitchFamily="34" charset="0"/>
                <a:cs typeface="Arial" pitchFamily="34" charset="0"/>
              </a:rPr>
              <a:t>);</a:t>
            </a:r>
          </a:p>
          <a:p>
            <a:pPr marL="342900" indent="-342900" eaLnBrk="0" fontAlgn="base" hangingPunct="0">
              <a:spcBef>
                <a:spcPts val="600"/>
              </a:spcBef>
              <a:spcAft>
                <a:spcPts val="600"/>
              </a:spcAft>
              <a:buFont typeface="Arial" panose="020B0604020202020204" pitchFamily="34" charset="0"/>
              <a:buChar char="•"/>
              <a:defRPr/>
            </a:pPr>
            <a:r>
              <a:rPr kumimoji="1" lang="pt-BR" sz="2000" b="1" dirty="0" smtClean="0">
                <a:latin typeface="Arial" pitchFamily="34" charset="0"/>
                <a:cs typeface="Arial" pitchFamily="34" charset="0"/>
              </a:rPr>
              <a:t>Método </a:t>
            </a:r>
            <a:r>
              <a:rPr kumimoji="1" lang="pt-BR" sz="2000" b="1" dirty="0">
                <a:latin typeface="Arial" pitchFamily="34" charset="0"/>
                <a:cs typeface="Arial" pitchFamily="34" charset="0"/>
              </a:rPr>
              <a:t>de Monte Carlo (MMC</a:t>
            </a:r>
            <a:r>
              <a:rPr kumimoji="1" lang="pt-BR" sz="2000" b="1" dirty="0" smtClean="0">
                <a:latin typeface="Arial" pitchFamily="34" charset="0"/>
                <a:cs typeface="Arial" pitchFamily="34" charset="0"/>
              </a:rPr>
              <a:t>);</a:t>
            </a:r>
          </a:p>
          <a:p>
            <a:pPr eaLnBrk="0" fontAlgn="base" hangingPunct="0">
              <a:spcBef>
                <a:spcPts val="600"/>
              </a:spcBef>
              <a:spcAft>
                <a:spcPts val="600"/>
              </a:spcAft>
              <a:defRPr/>
            </a:pPr>
            <a:endParaRPr kumimoji="1" lang="pt-BR" sz="2000" b="1" dirty="0" smtClean="0">
              <a:latin typeface="Arial" pitchFamily="34" charset="0"/>
              <a:cs typeface="Arial" pitchFamily="34" charset="0"/>
            </a:endParaRPr>
          </a:p>
          <a:p>
            <a:pPr eaLnBrk="0" fontAlgn="base" hangingPunct="0">
              <a:spcBef>
                <a:spcPts val="600"/>
              </a:spcBef>
              <a:spcAft>
                <a:spcPts val="600"/>
              </a:spcAft>
              <a:defRPr/>
            </a:pPr>
            <a:r>
              <a:rPr kumimoji="1" lang="pt-BR" sz="2000" b="1" dirty="0" smtClean="0">
                <a:latin typeface="Arial" pitchFamily="34" charset="0"/>
                <a:cs typeface="Arial" pitchFamily="34" charset="0"/>
              </a:rPr>
              <a:t>Método </a:t>
            </a:r>
            <a:r>
              <a:rPr kumimoji="1" lang="pt-BR" sz="2000" b="1" dirty="0">
                <a:latin typeface="Arial" pitchFamily="34" charset="0"/>
                <a:cs typeface="Arial" pitchFamily="34" charset="0"/>
              </a:rPr>
              <a:t>Escolhido: MSC</a:t>
            </a:r>
            <a:br>
              <a:rPr kumimoji="1" lang="pt-BR" sz="2000" b="1" dirty="0">
                <a:latin typeface="Arial" pitchFamily="34" charset="0"/>
                <a:cs typeface="Arial" pitchFamily="34" charset="0"/>
              </a:rPr>
            </a:br>
            <a:r>
              <a:rPr kumimoji="1" lang="pt-BR" sz="2000" b="1" dirty="0">
                <a:latin typeface="Arial" pitchFamily="34" charset="0"/>
                <a:cs typeface="Arial" pitchFamily="34" charset="0"/>
              </a:rPr>
              <a:t/>
            </a:r>
            <a:br>
              <a:rPr kumimoji="1" lang="pt-BR" sz="2000" b="1" dirty="0">
                <a:latin typeface="Arial" pitchFamily="34" charset="0"/>
                <a:cs typeface="Arial" pitchFamily="34" charset="0"/>
              </a:rPr>
            </a:br>
            <a:r>
              <a:rPr kumimoji="1" lang="pt-BR" sz="2000" b="1" dirty="0">
                <a:latin typeface="Arial" pitchFamily="34" charset="0"/>
                <a:cs typeface="Arial" pitchFamily="34" charset="0"/>
              </a:rPr>
              <a:t/>
            </a:r>
            <a:br>
              <a:rPr kumimoji="1" lang="pt-BR" sz="2000" b="1" dirty="0">
                <a:latin typeface="Arial" pitchFamily="34" charset="0"/>
                <a:cs typeface="Arial" pitchFamily="34" charset="0"/>
              </a:rPr>
            </a:br>
            <a:r>
              <a:rPr kumimoji="1" lang="pt-BR" sz="2000" b="1" dirty="0">
                <a:latin typeface="Arial" pitchFamily="34" charset="0"/>
                <a:cs typeface="Arial" pitchFamily="34" charset="0"/>
              </a:rPr>
              <a:t/>
            </a:r>
            <a:br>
              <a:rPr kumimoji="1" lang="pt-BR" sz="2000" b="1" dirty="0">
                <a:latin typeface="Arial" pitchFamily="34" charset="0"/>
                <a:cs typeface="Arial" pitchFamily="34" charset="0"/>
              </a:rPr>
            </a:br>
            <a:r>
              <a:rPr kumimoji="1" lang="pt-BR" sz="2000" b="1" dirty="0">
                <a:latin typeface="Arial" pitchFamily="34" charset="0"/>
                <a:cs typeface="Arial" pitchFamily="34" charset="0"/>
              </a:rPr>
              <a:t/>
            </a:r>
            <a:br>
              <a:rPr kumimoji="1" lang="pt-BR" sz="2000" b="1" dirty="0">
                <a:latin typeface="Arial" pitchFamily="34" charset="0"/>
                <a:cs typeface="Arial" pitchFamily="34" charset="0"/>
              </a:rPr>
            </a:br>
            <a:r>
              <a:rPr kumimoji="1" lang="pt-BR" sz="2000" b="1" dirty="0">
                <a:latin typeface="Arial" pitchFamily="34" charset="0"/>
                <a:cs typeface="Arial" pitchFamily="34" charset="0"/>
              </a:rPr>
              <a:t>*(Campos Elétrico e Magnético em Instalações de Energia Elétrica)</a:t>
            </a:r>
            <a:endParaRPr kumimoji="1" lang="pt-BR" sz="2000" b="1" dirty="0" smtClean="0">
              <a:solidFill>
                <a:srgbClr val="CCECFF">
                  <a:lumMod val="25000"/>
                </a:srgbClr>
              </a:solidFill>
              <a:latin typeface="Arial" pitchFamily="34" charset="0"/>
              <a:cs typeface="Arial" pitchFamily="34" charset="0"/>
            </a:endParaRPr>
          </a:p>
          <a:p>
            <a:pPr fontAlgn="t"/>
            <a:r>
              <a:rPr lang="pt-BR" sz="1600" dirty="0"/>
              <a:t> </a:t>
            </a:r>
          </a:p>
          <a:p>
            <a:pPr marL="285750" indent="-285750" algn="just" eaLnBrk="0" fontAlgn="base" hangingPunct="0">
              <a:spcBef>
                <a:spcPts val="600"/>
              </a:spcBef>
              <a:spcAft>
                <a:spcPts val="600"/>
              </a:spcAft>
              <a:buFont typeface="Arial" panose="020B0604020202020204" pitchFamily="34" charset="0"/>
              <a:buChar char="•"/>
              <a:defRPr/>
            </a:pPr>
            <a:endParaRPr kumimoji="1" lang="pt-BR" sz="1600" b="1" dirty="0" smtClean="0">
              <a:solidFill>
                <a:srgbClr val="CCECFF">
                  <a:lumMod val="25000"/>
                </a:srgbClr>
              </a:solidFill>
              <a:latin typeface="Arial" pitchFamily="34" charset="0"/>
              <a:cs typeface="Arial" pitchFamily="34" charset="0"/>
            </a:endParaRPr>
          </a:p>
          <a:p>
            <a:pPr algn="just" eaLnBrk="0" fontAlgn="base" hangingPunct="0">
              <a:spcBef>
                <a:spcPts val="600"/>
              </a:spcBef>
              <a:spcAft>
                <a:spcPts val="600"/>
              </a:spcAft>
              <a:defRPr/>
            </a:pPr>
            <a:endParaRPr kumimoji="1" lang="pt-BR" sz="1600" b="1" dirty="0" smtClean="0">
              <a:solidFill>
                <a:srgbClr val="CCECFF">
                  <a:lumMod val="25000"/>
                </a:srgbClr>
              </a:solidFill>
              <a:latin typeface="Arial" pitchFamily="34" charset="0"/>
              <a:cs typeface="Arial" pitchFamily="34" charset="0"/>
            </a:endParaRPr>
          </a:p>
        </p:txBody>
      </p:sp>
    </p:spTree>
    <p:extLst>
      <p:ext uri="{BB962C8B-B14F-4D97-AF65-F5344CB8AC3E}">
        <p14:creationId xmlns:p14="http://schemas.microsoft.com/office/powerpoint/2010/main" xmlns="" val="28594773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178" y="0"/>
            <a:ext cx="9144000" cy="1133475"/>
          </a:xfrm>
          <a:prstGeom prst="rect">
            <a:avLst/>
          </a:prstGeom>
          <a:noFill/>
          <a:ln w="9525">
            <a:noFill/>
            <a:miter lim="800000"/>
            <a:headEnd/>
            <a:tailEnd/>
          </a:ln>
        </p:spPr>
      </p:pic>
      <p:sp>
        <p:nvSpPr>
          <p:cNvPr id="8" name="CaixaDeTexto 7"/>
          <p:cNvSpPr txBox="1"/>
          <p:nvPr/>
        </p:nvSpPr>
        <p:spPr>
          <a:xfrm>
            <a:off x="0" y="1143000"/>
            <a:ext cx="9144000" cy="5715000"/>
          </a:xfrm>
          <a:prstGeom prst="rect">
            <a:avLst/>
          </a:prstGeom>
          <a:noFill/>
        </p:spPr>
        <p:txBody>
          <a:bodyPr/>
          <a:lstStyle/>
          <a:p>
            <a:pPr eaLnBrk="0" fontAlgn="base" hangingPunct="0">
              <a:spcBef>
                <a:spcPts val="600"/>
              </a:spcBef>
              <a:spcAft>
                <a:spcPts val="600"/>
              </a:spcAft>
              <a:defRPr/>
            </a:pPr>
            <a:r>
              <a:rPr lang="pt-BR" sz="2000" b="1" dirty="0" smtClean="0"/>
              <a:t>ANÁLISE PARAMÉTRICA DO CAMPO ELÉTRICO</a:t>
            </a:r>
          </a:p>
          <a:p>
            <a:pPr marL="342900" indent="-342900" eaLnBrk="0" fontAlgn="base" hangingPunct="0">
              <a:spcBef>
                <a:spcPts val="600"/>
              </a:spcBef>
              <a:spcAft>
                <a:spcPts val="600"/>
              </a:spcAft>
              <a:buFont typeface="Arial" panose="020B0604020202020204" pitchFamily="34" charset="0"/>
              <a:buChar char="•"/>
              <a:defRPr/>
            </a:pPr>
            <a:r>
              <a:rPr kumimoji="1" lang="pt-BR" sz="2000" b="1" dirty="0">
                <a:latin typeface="Arial" pitchFamily="34" charset="0"/>
                <a:cs typeface="Arial" pitchFamily="34" charset="0"/>
              </a:rPr>
              <a:t>Parâmetros de simulação:</a:t>
            </a:r>
          </a:p>
          <a:p>
            <a:pPr marL="800100" lvl="1" indent="-342900" eaLnBrk="0" fontAlgn="base" hangingPunct="0">
              <a:spcBef>
                <a:spcPts val="600"/>
              </a:spcBef>
              <a:spcAft>
                <a:spcPts val="600"/>
              </a:spcAft>
              <a:buFont typeface="Arial" panose="020B0604020202020204" pitchFamily="34" charset="0"/>
              <a:buChar char="•"/>
              <a:defRPr/>
            </a:pPr>
            <a:r>
              <a:rPr kumimoji="1" lang="pt-BR" sz="2000" b="1" dirty="0">
                <a:latin typeface="Arial" pitchFamily="34" charset="0"/>
                <a:cs typeface="Arial" pitchFamily="34" charset="0"/>
              </a:rPr>
              <a:t>Número de cargas fictícias utilizadas;</a:t>
            </a:r>
          </a:p>
          <a:p>
            <a:pPr marL="800100" lvl="1" indent="-342900" eaLnBrk="0" fontAlgn="base" hangingPunct="0">
              <a:spcBef>
                <a:spcPts val="600"/>
              </a:spcBef>
              <a:spcAft>
                <a:spcPts val="600"/>
              </a:spcAft>
              <a:buFont typeface="Arial" panose="020B0604020202020204" pitchFamily="34" charset="0"/>
              <a:buChar char="•"/>
              <a:defRPr/>
            </a:pPr>
            <a:r>
              <a:rPr kumimoji="1" lang="pt-BR" sz="2000" b="1" dirty="0">
                <a:latin typeface="Arial" pitchFamily="34" charset="0"/>
                <a:cs typeface="Arial" pitchFamily="34" charset="0"/>
              </a:rPr>
              <a:t>Resolução da simulação;</a:t>
            </a:r>
          </a:p>
          <a:p>
            <a:pPr marL="342900" indent="-342900" eaLnBrk="0" fontAlgn="base" hangingPunct="0">
              <a:spcBef>
                <a:spcPts val="600"/>
              </a:spcBef>
              <a:spcAft>
                <a:spcPts val="600"/>
              </a:spcAft>
              <a:buFont typeface="Arial" panose="020B0604020202020204" pitchFamily="34" charset="0"/>
              <a:buChar char="•"/>
              <a:defRPr/>
            </a:pPr>
            <a:endParaRPr kumimoji="1" lang="pt-BR" sz="2000" b="1" dirty="0">
              <a:latin typeface="Arial" pitchFamily="34" charset="0"/>
              <a:cs typeface="Arial" pitchFamily="34" charset="0"/>
            </a:endParaRPr>
          </a:p>
          <a:p>
            <a:pPr marL="342900" indent="-342900" eaLnBrk="0" fontAlgn="base" hangingPunct="0">
              <a:spcBef>
                <a:spcPts val="600"/>
              </a:spcBef>
              <a:spcAft>
                <a:spcPts val="600"/>
              </a:spcAft>
              <a:buFont typeface="Arial" panose="020B0604020202020204" pitchFamily="34" charset="0"/>
              <a:buChar char="•"/>
              <a:defRPr/>
            </a:pPr>
            <a:r>
              <a:rPr kumimoji="1" lang="pt-BR" sz="2000" b="1" dirty="0">
                <a:latin typeface="Arial" pitchFamily="34" charset="0"/>
                <a:cs typeface="Arial" pitchFamily="34" charset="0"/>
              </a:rPr>
              <a:t>Parâmetros de modelagem:</a:t>
            </a:r>
          </a:p>
          <a:p>
            <a:pPr marL="800100" lvl="1" indent="-342900" eaLnBrk="0" fontAlgn="base" hangingPunct="0">
              <a:spcBef>
                <a:spcPts val="600"/>
              </a:spcBef>
              <a:spcAft>
                <a:spcPts val="600"/>
              </a:spcAft>
              <a:buFont typeface="Arial" panose="020B0604020202020204" pitchFamily="34" charset="0"/>
              <a:buChar char="•"/>
              <a:defRPr/>
            </a:pPr>
            <a:r>
              <a:rPr kumimoji="1" lang="pt-BR" sz="2000" b="1" dirty="0">
                <a:latin typeface="Arial" pitchFamily="34" charset="0"/>
                <a:cs typeface="Arial" pitchFamily="34" charset="0"/>
              </a:rPr>
              <a:t>Representação de condutores de potencial flutuante;</a:t>
            </a:r>
          </a:p>
          <a:p>
            <a:pPr marL="800100" lvl="1" indent="-342900" eaLnBrk="0" fontAlgn="base" hangingPunct="0">
              <a:spcBef>
                <a:spcPts val="600"/>
              </a:spcBef>
              <a:spcAft>
                <a:spcPts val="600"/>
              </a:spcAft>
              <a:buFont typeface="Arial" panose="020B0604020202020204" pitchFamily="34" charset="0"/>
              <a:buChar char="•"/>
              <a:defRPr/>
            </a:pPr>
            <a:r>
              <a:rPr kumimoji="1" lang="pt-BR" sz="2000" b="1" dirty="0">
                <a:latin typeface="Arial" pitchFamily="34" charset="0"/>
                <a:cs typeface="Arial" pitchFamily="34" charset="0"/>
              </a:rPr>
              <a:t>Representação das colunas de isoladores;</a:t>
            </a:r>
          </a:p>
          <a:p>
            <a:pPr marL="800100" lvl="1" indent="-342900" eaLnBrk="0" fontAlgn="base" hangingPunct="0">
              <a:spcBef>
                <a:spcPts val="600"/>
              </a:spcBef>
              <a:spcAft>
                <a:spcPts val="600"/>
              </a:spcAft>
              <a:buFont typeface="Arial" panose="020B0604020202020204" pitchFamily="34" charset="0"/>
              <a:buChar char="•"/>
              <a:defRPr/>
            </a:pPr>
            <a:r>
              <a:rPr kumimoji="1" lang="pt-BR" sz="2000" b="1" dirty="0">
                <a:latin typeface="Arial" pitchFamily="34" charset="0"/>
                <a:cs typeface="Arial" pitchFamily="34" charset="0"/>
              </a:rPr>
              <a:t>Representação das estruturas metálicas da SE;</a:t>
            </a:r>
          </a:p>
          <a:p>
            <a:pPr marL="800100" lvl="1" indent="-342900" eaLnBrk="0" fontAlgn="base" hangingPunct="0">
              <a:spcBef>
                <a:spcPts val="600"/>
              </a:spcBef>
              <a:spcAft>
                <a:spcPts val="600"/>
              </a:spcAft>
              <a:buFont typeface="Arial" panose="020B0604020202020204" pitchFamily="34" charset="0"/>
              <a:buChar char="•"/>
              <a:defRPr/>
            </a:pPr>
            <a:r>
              <a:rPr kumimoji="1" lang="pt-BR" sz="2000" b="1" dirty="0">
                <a:latin typeface="Arial" pitchFamily="34" charset="0"/>
                <a:cs typeface="Arial" pitchFamily="34" charset="0"/>
              </a:rPr>
              <a:t>Representação dos condutores geminados;</a:t>
            </a:r>
          </a:p>
          <a:p>
            <a:pPr marL="800100" lvl="1" indent="-342900" eaLnBrk="0" fontAlgn="base" hangingPunct="0">
              <a:spcBef>
                <a:spcPts val="600"/>
              </a:spcBef>
              <a:spcAft>
                <a:spcPts val="600"/>
              </a:spcAft>
              <a:buFont typeface="Arial" panose="020B0604020202020204" pitchFamily="34" charset="0"/>
              <a:buChar char="•"/>
              <a:defRPr/>
            </a:pPr>
            <a:r>
              <a:rPr kumimoji="1" lang="pt-BR" sz="2000" b="1" dirty="0">
                <a:latin typeface="Arial" pitchFamily="34" charset="0"/>
                <a:cs typeface="Arial" pitchFamily="34" charset="0"/>
              </a:rPr>
              <a:t>Representação das flechas dos condutores;</a:t>
            </a:r>
          </a:p>
          <a:p>
            <a:pPr eaLnBrk="0" fontAlgn="base" hangingPunct="0">
              <a:spcBef>
                <a:spcPts val="600"/>
              </a:spcBef>
              <a:spcAft>
                <a:spcPts val="600"/>
              </a:spcAft>
              <a:defRPr/>
            </a:pPr>
            <a:endParaRPr kumimoji="1" lang="pt-BR" sz="2000" b="1" dirty="0" smtClean="0">
              <a:latin typeface="Arial" pitchFamily="34" charset="0"/>
              <a:cs typeface="Arial" pitchFamily="34" charset="0"/>
            </a:endParaRPr>
          </a:p>
          <a:p>
            <a:pPr fontAlgn="t"/>
            <a:r>
              <a:rPr lang="pt-BR" sz="1600" dirty="0"/>
              <a:t> </a:t>
            </a:r>
          </a:p>
          <a:p>
            <a:pPr marL="285750" indent="-285750" algn="just" eaLnBrk="0" fontAlgn="base" hangingPunct="0">
              <a:spcBef>
                <a:spcPts val="600"/>
              </a:spcBef>
              <a:spcAft>
                <a:spcPts val="600"/>
              </a:spcAft>
              <a:buFont typeface="Arial" panose="020B0604020202020204" pitchFamily="34" charset="0"/>
              <a:buChar char="•"/>
              <a:defRPr/>
            </a:pPr>
            <a:endParaRPr kumimoji="1" lang="pt-BR" sz="1600" b="1" dirty="0" smtClean="0">
              <a:solidFill>
                <a:srgbClr val="CCECFF">
                  <a:lumMod val="25000"/>
                </a:srgbClr>
              </a:solidFill>
              <a:latin typeface="Arial" pitchFamily="34" charset="0"/>
              <a:cs typeface="Arial" pitchFamily="34" charset="0"/>
            </a:endParaRPr>
          </a:p>
          <a:p>
            <a:pPr algn="just" eaLnBrk="0" fontAlgn="base" hangingPunct="0">
              <a:spcBef>
                <a:spcPts val="600"/>
              </a:spcBef>
              <a:spcAft>
                <a:spcPts val="600"/>
              </a:spcAft>
              <a:defRPr/>
            </a:pPr>
            <a:endParaRPr kumimoji="1" lang="pt-BR" sz="1600" b="1" dirty="0" smtClean="0">
              <a:solidFill>
                <a:srgbClr val="CCECFF">
                  <a:lumMod val="25000"/>
                </a:srgbClr>
              </a:solidFill>
              <a:latin typeface="Arial" pitchFamily="34" charset="0"/>
              <a:cs typeface="Arial" pitchFamily="34" charset="0"/>
            </a:endParaRPr>
          </a:p>
        </p:txBody>
      </p:sp>
    </p:spTree>
    <p:extLst>
      <p:ext uri="{BB962C8B-B14F-4D97-AF65-F5344CB8AC3E}">
        <p14:creationId xmlns:p14="http://schemas.microsoft.com/office/powerpoint/2010/main" xmlns="" val="34452127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178" y="0"/>
            <a:ext cx="9144000" cy="1133475"/>
          </a:xfrm>
          <a:prstGeom prst="rect">
            <a:avLst/>
          </a:prstGeom>
          <a:noFill/>
          <a:ln w="9525">
            <a:noFill/>
            <a:miter lim="800000"/>
            <a:headEnd/>
            <a:tailEnd/>
          </a:ln>
        </p:spPr>
      </p:pic>
      <p:sp>
        <p:nvSpPr>
          <p:cNvPr id="8" name="CaixaDeTexto 7"/>
          <p:cNvSpPr txBox="1"/>
          <p:nvPr/>
        </p:nvSpPr>
        <p:spPr>
          <a:xfrm>
            <a:off x="0" y="1143000"/>
            <a:ext cx="9144000" cy="917848"/>
          </a:xfrm>
          <a:prstGeom prst="rect">
            <a:avLst/>
          </a:prstGeom>
          <a:noFill/>
        </p:spPr>
        <p:txBody>
          <a:bodyPr/>
          <a:lstStyle/>
          <a:p>
            <a:pPr eaLnBrk="0" fontAlgn="base" hangingPunct="0">
              <a:spcBef>
                <a:spcPts val="600"/>
              </a:spcBef>
              <a:spcAft>
                <a:spcPts val="600"/>
              </a:spcAft>
              <a:defRPr/>
            </a:pPr>
            <a:r>
              <a:rPr lang="pt-BR" sz="2000" b="1" dirty="0" smtClean="0"/>
              <a:t>ANÁLISE PARAMÉTRICA DO CAMPO ELÉTRICO</a:t>
            </a:r>
          </a:p>
          <a:p>
            <a:pPr eaLnBrk="0" fontAlgn="base" hangingPunct="0">
              <a:spcBef>
                <a:spcPts val="600"/>
              </a:spcBef>
              <a:spcAft>
                <a:spcPts val="600"/>
              </a:spcAft>
              <a:defRPr/>
            </a:pPr>
            <a:r>
              <a:rPr kumimoji="1" lang="pt-BR" sz="2000" b="1" dirty="0">
                <a:latin typeface="Arial" pitchFamily="34" charset="0"/>
                <a:cs typeface="Arial" pitchFamily="34" charset="0"/>
              </a:rPr>
              <a:t>Parâmetros de </a:t>
            </a:r>
            <a:r>
              <a:rPr kumimoji="1" lang="pt-BR" sz="2000" b="1" dirty="0" smtClean="0">
                <a:latin typeface="Arial" pitchFamily="34" charset="0"/>
                <a:cs typeface="Arial" pitchFamily="34" charset="0"/>
              </a:rPr>
              <a:t>modelagem – Modelo da subestação em estudo;</a:t>
            </a:r>
            <a:endParaRPr kumimoji="1" lang="pt-BR" sz="2000" b="1" dirty="0">
              <a:latin typeface="Arial" pitchFamily="34" charset="0"/>
              <a:cs typeface="Arial" pitchFamily="34" charset="0"/>
            </a:endParaRPr>
          </a:p>
          <a:p>
            <a:pPr eaLnBrk="0" fontAlgn="base" hangingPunct="0">
              <a:spcBef>
                <a:spcPts val="600"/>
              </a:spcBef>
              <a:spcAft>
                <a:spcPts val="600"/>
              </a:spcAft>
              <a:defRPr/>
            </a:pPr>
            <a:endParaRPr kumimoji="1" lang="pt-BR" sz="2000" b="1" dirty="0" smtClean="0">
              <a:latin typeface="Arial" pitchFamily="34" charset="0"/>
              <a:cs typeface="Arial" pitchFamily="34" charset="0"/>
            </a:endParaRPr>
          </a:p>
          <a:p>
            <a:pPr fontAlgn="t"/>
            <a:r>
              <a:rPr lang="pt-BR" sz="1600" dirty="0"/>
              <a:t> </a:t>
            </a:r>
          </a:p>
          <a:p>
            <a:pPr marL="285750" indent="-285750" algn="just" eaLnBrk="0" fontAlgn="base" hangingPunct="0">
              <a:spcBef>
                <a:spcPts val="600"/>
              </a:spcBef>
              <a:spcAft>
                <a:spcPts val="600"/>
              </a:spcAft>
              <a:buFont typeface="Arial" panose="020B0604020202020204" pitchFamily="34" charset="0"/>
              <a:buChar char="•"/>
              <a:defRPr/>
            </a:pPr>
            <a:endParaRPr kumimoji="1" lang="pt-BR" sz="1600" b="1" dirty="0" smtClean="0">
              <a:solidFill>
                <a:srgbClr val="CCECFF">
                  <a:lumMod val="25000"/>
                </a:srgbClr>
              </a:solidFill>
              <a:latin typeface="Arial" pitchFamily="34" charset="0"/>
              <a:cs typeface="Arial" pitchFamily="34" charset="0"/>
            </a:endParaRPr>
          </a:p>
          <a:p>
            <a:pPr algn="just" eaLnBrk="0" fontAlgn="base" hangingPunct="0">
              <a:spcBef>
                <a:spcPts val="600"/>
              </a:spcBef>
              <a:spcAft>
                <a:spcPts val="600"/>
              </a:spcAft>
              <a:defRPr/>
            </a:pPr>
            <a:endParaRPr kumimoji="1" lang="pt-BR" sz="1600" b="1" dirty="0" smtClean="0">
              <a:solidFill>
                <a:srgbClr val="CCECFF">
                  <a:lumMod val="25000"/>
                </a:srgbClr>
              </a:solidFill>
              <a:latin typeface="Arial" pitchFamily="34" charset="0"/>
              <a:cs typeface="Arial" pitchFamily="34" charset="0"/>
            </a:endParaRPr>
          </a:p>
        </p:txBody>
      </p:sp>
      <p:pic>
        <p:nvPicPr>
          <p:cNvPr id="15" name="Imagem 14"/>
          <p:cNvPicPr/>
          <p:nvPr/>
        </p:nvPicPr>
        <p:blipFill rotWithShape="1">
          <a:blip r:embed="rId3"/>
          <a:srcRect l="12721" t="18457" r="7774" b="7213"/>
          <a:stretch/>
        </p:blipFill>
        <p:spPr bwMode="auto">
          <a:xfrm>
            <a:off x="0" y="1988840"/>
            <a:ext cx="9144178" cy="4869160"/>
          </a:xfrm>
          <a:prstGeom prst="rect">
            <a:avLst/>
          </a:prstGeom>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37311974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178" y="0"/>
            <a:ext cx="9144000" cy="1133475"/>
          </a:xfrm>
          <a:prstGeom prst="rect">
            <a:avLst/>
          </a:prstGeom>
          <a:noFill/>
          <a:ln w="9525">
            <a:noFill/>
            <a:miter lim="800000"/>
            <a:headEnd/>
            <a:tailEnd/>
          </a:ln>
        </p:spPr>
      </p:pic>
      <p:sp>
        <p:nvSpPr>
          <p:cNvPr id="8" name="CaixaDeTexto 7"/>
          <p:cNvSpPr txBox="1"/>
          <p:nvPr/>
        </p:nvSpPr>
        <p:spPr>
          <a:xfrm>
            <a:off x="0" y="1143000"/>
            <a:ext cx="9144000" cy="917848"/>
          </a:xfrm>
          <a:prstGeom prst="rect">
            <a:avLst/>
          </a:prstGeom>
          <a:noFill/>
        </p:spPr>
        <p:txBody>
          <a:bodyPr/>
          <a:lstStyle/>
          <a:p>
            <a:pPr eaLnBrk="0" fontAlgn="base" hangingPunct="0">
              <a:spcBef>
                <a:spcPts val="600"/>
              </a:spcBef>
              <a:spcAft>
                <a:spcPts val="600"/>
              </a:spcAft>
              <a:defRPr/>
            </a:pPr>
            <a:r>
              <a:rPr lang="pt-BR" sz="2000" b="1" dirty="0" smtClean="0"/>
              <a:t>ANÁLISE PARAMÉTRICA DO CAMPO ELÉTRICO</a:t>
            </a:r>
          </a:p>
          <a:p>
            <a:pPr eaLnBrk="0" fontAlgn="base" hangingPunct="0">
              <a:spcBef>
                <a:spcPts val="600"/>
              </a:spcBef>
              <a:spcAft>
                <a:spcPts val="600"/>
              </a:spcAft>
              <a:defRPr/>
            </a:pPr>
            <a:r>
              <a:rPr kumimoji="1" lang="pt-BR" sz="2000" b="1" dirty="0">
                <a:latin typeface="Arial" pitchFamily="34" charset="0"/>
                <a:cs typeface="Arial" pitchFamily="34" charset="0"/>
              </a:rPr>
              <a:t>Parâmetros de simulação - Número de cargas fictícias utilizadas;</a:t>
            </a:r>
          </a:p>
          <a:p>
            <a:pPr eaLnBrk="0" fontAlgn="base" hangingPunct="0">
              <a:spcBef>
                <a:spcPts val="600"/>
              </a:spcBef>
              <a:spcAft>
                <a:spcPts val="600"/>
              </a:spcAft>
              <a:defRPr/>
            </a:pPr>
            <a:endParaRPr kumimoji="1" lang="pt-BR" sz="2000" b="1" dirty="0" smtClean="0">
              <a:latin typeface="Arial" pitchFamily="34" charset="0"/>
              <a:cs typeface="Arial" pitchFamily="34" charset="0"/>
            </a:endParaRPr>
          </a:p>
          <a:p>
            <a:pPr fontAlgn="t"/>
            <a:r>
              <a:rPr lang="pt-BR" sz="1600" dirty="0"/>
              <a:t> </a:t>
            </a:r>
          </a:p>
          <a:p>
            <a:pPr marL="285750" indent="-285750" algn="just" eaLnBrk="0" fontAlgn="base" hangingPunct="0">
              <a:spcBef>
                <a:spcPts val="600"/>
              </a:spcBef>
              <a:spcAft>
                <a:spcPts val="600"/>
              </a:spcAft>
              <a:buFont typeface="Arial" panose="020B0604020202020204" pitchFamily="34" charset="0"/>
              <a:buChar char="•"/>
              <a:defRPr/>
            </a:pPr>
            <a:endParaRPr kumimoji="1" lang="pt-BR" sz="1600" b="1" dirty="0" smtClean="0">
              <a:solidFill>
                <a:srgbClr val="CCECFF">
                  <a:lumMod val="25000"/>
                </a:srgbClr>
              </a:solidFill>
              <a:latin typeface="Arial" pitchFamily="34" charset="0"/>
              <a:cs typeface="Arial" pitchFamily="34" charset="0"/>
            </a:endParaRPr>
          </a:p>
          <a:p>
            <a:pPr algn="just" eaLnBrk="0" fontAlgn="base" hangingPunct="0">
              <a:spcBef>
                <a:spcPts val="600"/>
              </a:spcBef>
              <a:spcAft>
                <a:spcPts val="600"/>
              </a:spcAft>
              <a:defRPr/>
            </a:pPr>
            <a:endParaRPr kumimoji="1" lang="pt-BR" sz="1600" b="1" dirty="0" smtClean="0">
              <a:solidFill>
                <a:srgbClr val="CCECFF">
                  <a:lumMod val="25000"/>
                </a:srgbClr>
              </a:solidFill>
              <a:latin typeface="Arial" pitchFamily="34" charset="0"/>
              <a:cs typeface="Arial" pitchFamily="34" charset="0"/>
            </a:endParaRPr>
          </a:p>
        </p:txBody>
      </p:sp>
      <p:pic>
        <p:nvPicPr>
          <p:cNvPr id="5" name="Imagem 4"/>
          <p:cNvPicPr/>
          <p:nvPr/>
        </p:nvPicPr>
        <p:blipFill rotWithShape="1">
          <a:blip r:embed="rId3">
            <a:extLst>
              <a:ext uri="{28A0092B-C50C-407E-A947-70E740481C1C}">
                <a14:useLocalDpi xmlns:a14="http://schemas.microsoft.com/office/drawing/2010/main" xmlns="" val="0"/>
              </a:ext>
            </a:extLst>
          </a:blip>
          <a:srcRect t="7143"/>
          <a:stretch/>
        </p:blipFill>
        <p:spPr bwMode="auto">
          <a:xfrm>
            <a:off x="178" y="2457558"/>
            <a:ext cx="3704660" cy="2583605"/>
          </a:xfrm>
          <a:prstGeom prst="rect">
            <a:avLst/>
          </a:prstGeom>
          <a:noFill/>
          <a:ln>
            <a:noFill/>
          </a:ln>
          <a:extLst>
            <a:ext uri="{53640926-AAD7-44D8-BBD7-CCE9431645EC}">
              <a14:shadowObscured xmlns:a14="http://schemas.microsoft.com/office/drawing/2010/main" xmlns=""/>
            </a:ext>
          </a:extLst>
        </p:spPr>
      </p:pic>
      <p:pic>
        <p:nvPicPr>
          <p:cNvPr id="6" name="Imagem 5"/>
          <p:cNvPicPr/>
          <p:nvPr/>
        </p:nvPicPr>
        <p:blipFill rotWithShape="1">
          <a:blip r:embed="rId4">
            <a:extLst>
              <a:ext uri="{28A0092B-C50C-407E-A947-70E740481C1C}">
                <a14:useLocalDpi xmlns:a14="http://schemas.microsoft.com/office/drawing/2010/main" xmlns="" val="0"/>
              </a:ext>
            </a:extLst>
          </a:blip>
          <a:srcRect t="6191"/>
          <a:stretch/>
        </p:blipFill>
        <p:spPr bwMode="auto">
          <a:xfrm>
            <a:off x="5460756" y="2420888"/>
            <a:ext cx="3683422" cy="2595140"/>
          </a:xfrm>
          <a:prstGeom prst="rect">
            <a:avLst/>
          </a:prstGeom>
          <a:noFill/>
          <a:ln>
            <a:noFill/>
          </a:ln>
          <a:extLst>
            <a:ext uri="{53640926-AAD7-44D8-BBD7-CCE9431645EC}">
              <a14:shadowObscured xmlns:a14="http://schemas.microsoft.com/office/drawing/2010/main" xmlns=""/>
            </a:ext>
          </a:extLst>
        </p:spPr>
      </p:pic>
      <p:pic>
        <p:nvPicPr>
          <p:cNvPr id="7" name="Imagem 6"/>
          <p:cNvPicPr/>
          <p:nvPr/>
        </p:nvPicPr>
        <p:blipFill rotWithShape="1">
          <a:blip r:embed="rId5">
            <a:extLst>
              <a:ext uri="{28A0092B-C50C-407E-A947-70E740481C1C}">
                <a14:useLocalDpi xmlns:a14="http://schemas.microsoft.com/office/drawing/2010/main" xmlns="" val="0"/>
              </a:ext>
            </a:extLst>
          </a:blip>
          <a:srcRect t="5953"/>
          <a:stretch/>
        </p:blipFill>
        <p:spPr bwMode="auto">
          <a:xfrm>
            <a:off x="2656562" y="4215700"/>
            <a:ext cx="3898541" cy="2753673"/>
          </a:xfrm>
          <a:prstGeom prst="rect">
            <a:avLst/>
          </a:prstGeom>
          <a:noFill/>
          <a:ln>
            <a:noFill/>
          </a:ln>
          <a:extLst>
            <a:ext uri="{53640926-AAD7-44D8-BBD7-CCE9431645EC}">
              <a14:shadowObscured xmlns:a14="http://schemas.microsoft.com/office/drawing/2010/main" xmlns=""/>
            </a:ext>
          </a:extLst>
        </p:spPr>
      </p:pic>
      <p:sp>
        <p:nvSpPr>
          <p:cNvPr id="9" name="CaixaDeTexto 8"/>
          <p:cNvSpPr txBox="1"/>
          <p:nvPr/>
        </p:nvSpPr>
        <p:spPr>
          <a:xfrm>
            <a:off x="-21238" y="2060848"/>
            <a:ext cx="4161190" cy="396710"/>
          </a:xfrm>
          <a:prstGeom prst="rect">
            <a:avLst/>
          </a:prstGeom>
          <a:noFill/>
        </p:spPr>
        <p:txBody>
          <a:bodyPr/>
          <a:lstStyle/>
          <a:p>
            <a:pPr algn="ctr" eaLnBrk="0" fontAlgn="base" hangingPunct="0">
              <a:spcBef>
                <a:spcPts val="600"/>
              </a:spcBef>
              <a:spcAft>
                <a:spcPts val="600"/>
              </a:spcAft>
              <a:defRPr/>
            </a:pPr>
            <a:r>
              <a:rPr lang="pt-BR" b="1" dirty="0" smtClean="0"/>
              <a:t>12 x 6 segmentos de carga por condutor</a:t>
            </a:r>
            <a:endParaRPr kumimoji="1" lang="pt-BR" b="1" dirty="0" smtClean="0">
              <a:latin typeface="Arial" pitchFamily="34" charset="0"/>
              <a:cs typeface="Arial" pitchFamily="34" charset="0"/>
            </a:endParaRPr>
          </a:p>
          <a:p>
            <a:pPr algn="ctr" fontAlgn="t"/>
            <a:r>
              <a:rPr lang="pt-BR" sz="1600" dirty="0"/>
              <a:t> </a:t>
            </a:r>
          </a:p>
          <a:p>
            <a:pPr marL="285750" indent="-285750" algn="ctr" eaLnBrk="0" fontAlgn="base" hangingPunct="0">
              <a:spcBef>
                <a:spcPts val="600"/>
              </a:spcBef>
              <a:spcAft>
                <a:spcPts val="600"/>
              </a:spcAft>
              <a:buFont typeface="Arial" panose="020B0604020202020204" pitchFamily="34" charset="0"/>
              <a:buChar char="•"/>
              <a:defRPr/>
            </a:pPr>
            <a:endParaRPr kumimoji="1" lang="pt-BR" sz="1600" b="1" dirty="0" smtClean="0">
              <a:solidFill>
                <a:srgbClr val="CCECFF">
                  <a:lumMod val="25000"/>
                </a:srgbClr>
              </a:solidFill>
              <a:latin typeface="Arial" pitchFamily="34" charset="0"/>
              <a:cs typeface="Arial" pitchFamily="34" charset="0"/>
            </a:endParaRPr>
          </a:p>
          <a:p>
            <a:pPr algn="ctr" eaLnBrk="0" fontAlgn="base" hangingPunct="0">
              <a:spcBef>
                <a:spcPts val="600"/>
              </a:spcBef>
              <a:spcAft>
                <a:spcPts val="600"/>
              </a:spcAft>
              <a:defRPr/>
            </a:pPr>
            <a:endParaRPr kumimoji="1" lang="pt-BR" sz="1600" b="1" dirty="0" smtClean="0">
              <a:solidFill>
                <a:srgbClr val="CCECFF">
                  <a:lumMod val="25000"/>
                </a:srgbClr>
              </a:solidFill>
              <a:latin typeface="Arial" pitchFamily="34" charset="0"/>
              <a:cs typeface="Arial" pitchFamily="34" charset="0"/>
            </a:endParaRPr>
          </a:p>
        </p:txBody>
      </p:sp>
      <p:sp>
        <p:nvSpPr>
          <p:cNvPr id="10" name="CaixaDeTexto 9"/>
          <p:cNvSpPr txBox="1"/>
          <p:nvPr/>
        </p:nvSpPr>
        <p:spPr>
          <a:xfrm>
            <a:off x="5004048" y="2060848"/>
            <a:ext cx="4140130" cy="396710"/>
          </a:xfrm>
          <a:prstGeom prst="rect">
            <a:avLst/>
          </a:prstGeom>
          <a:noFill/>
        </p:spPr>
        <p:txBody>
          <a:bodyPr/>
          <a:lstStyle/>
          <a:p>
            <a:pPr algn="ctr" eaLnBrk="0" fontAlgn="base" hangingPunct="0">
              <a:spcBef>
                <a:spcPts val="600"/>
              </a:spcBef>
              <a:spcAft>
                <a:spcPts val="600"/>
              </a:spcAft>
              <a:defRPr/>
            </a:pPr>
            <a:r>
              <a:rPr lang="pt-BR" b="1" dirty="0" smtClean="0"/>
              <a:t>12 x 4 segmentos de carga por condutor</a:t>
            </a:r>
            <a:endParaRPr kumimoji="1" lang="pt-BR" b="1" dirty="0" smtClean="0">
              <a:latin typeface="Arial" pitchFamily="34" charset="0"/>
              <a:cs typeface="Arial" pitchFamily="34" charset="0"/>
            </a:endParaRPr>
          </a:p>
          <a:p>
            <a:pPr algn="ctr" fontAlgn="t"/>
            <a:r>
              <a:rPr lang="pt-BR" sz="1600" dirty="0"/>
              <a:t> </a:t>
            </a:r>
          </a:p>
          <a:p>
            <a:pPr marL="285750" indent="-285750" algn="ctr" eaLnBrk="0" fontAlgn="base" hangingPunct="0">
              <a:spcBef>
                <a:spcPts val="600"/>
              </a:spcBef>
              <a:spcAft>
                <a:spcPts val="600"/>
              </a:spcAft>
              <a:buFont typeface="Arial" panose="020B0604020202020204" pitchFamily="34" charset="0"/>
              <a:buChar char="•"/>
              <a:defRPr/>
            </a:pPr>
            <a:endParaRPr kumimoji="1" lang="pt-BR" sz="1600" b="1" dirty="0" smtClean="0">
              <a:solidFill>
                <a:srgbClr val="CCECFF">
                  <a:lumMod val="25000"/>
                </a:srgbClr>
              </a:solidFill>
              <a:latin typeface="Arial" pitchFamily="34" charset="0"/>
              <a:cs typeface="Arial" pitchFamily="34" charset="0"/>
            </a:endParaRPr>
          </a:p>
          <a:p>
            <a:pPr algn="ctr" eaLnBrk="0" fontAlgn="base" hangingPunct="0">
              <a:spcBef>
                <a:spcPts val="600"/>
              </a:spcBef>
              <a:spcAft>
                <a:spcPts val="600"/>
              </a:spcAft>
              <a:defRPr/>
            </a:pPr>
            <a:endParaRPr kumimoji="1" lang="pt-BR" sz="1600" b="1" dirty="0" smtClean="0">
              <a:solidFill>
                <a:srgbClr val="CCECFF">
                  <a:lumMod val="25000"/>
                </a:srgbClr>
              </a:solidFill>
              <a:latin typeface="Arial" pitchFamily="34" charset="0"/>
              <a:cs typeface="Arial" pitchFamily="34" charset="0"/>
            </a:endParaRPr>
          </a:p>
        </p:txBody>
      </p:sp>
      <p:sp>
        <p:nvSpPr>
          <p:cNvPr id="11" name="CaixaDeTexto 10"/>
          <p:cNvSpPr txBox="1"/>
          <p:nvPr/>
        </p:nvSpPr>
        <p:spPr>
          <a:xfrm>
            <a:off x="-21238" y="5805264"/>
            <a:ext cx="2937054" cy="1052736"/>
          </a:xfrm>
          <a:prstGeom prst="rect">
            <a:avLst/>
          </a:prstGeom>
          <a:noFill/>
        </p:spPr>
        <p:txBody>
          <a:bodyPr/>
          <a:lstStyle/>
          <a:p>
            <a:pPr algn="ctr" eaLnBrk="0" fontAlgn="base" hangingPunct="0">
              <a:spcBef>
                <a:spcPts val="600"/>
              </a:spcBef>
              <a:spcAft>
                <a:spcPts val="600"/>
              </a:spcAft>
              <a:defRPr/>
            </a:pPr>
            <a:r>
              <a:rPr lang="pt-BR" b="1" dirty="0" smtClean="0"/>
              <a:t>12 x 2 segmentos de carga por condutor</a:t>
            </a:r>
            <a:endParaRPr kumimoji="1" lang="pt-BR" b="1" dirty="0" smtClean="0">
              <a:latin typeface="Arial" pitchFamily="34" charset="0"/>
              <a:cs typeface="Arial" pitchFamily="34" charset="0"/>
            </a:endParaRPr>
          </a:p>
          <a:p>
            <a:pPr algn="ctr" fontAlgn="t"/>
            <a:r>
              <a:rPr lang="pt-BR" sz="1600" dirty="0"/>
              <a:t> </a:t>
            </a:r>
          </a:p>
          <a:p>
            <a:pPr marL="285750" indent="-285750" algn="ctr" eaLnBrk="0" fontAlgn="base" hangingPunct="0">
              <a:spcBef>
                <a:spcPts val="600"/>
              </a:spcBef>
              <a:spcAft>
                <a:spcPts val="600"/>
              </a:spcAft>
              <a:buFont typeface="Arial" panose="020B0604020202020204" pitchFamily="34" charset="0"/>
              <a:buChar char="•"/>
              <a:defRPr/>
            </a:pPr>
            <a:endParaRPr kumimoji="1" lang="pt-BR" sz="1600" b="1" dirty="0" smtClean="0">
              <a:solidFill>
                <a:srgbClr val="CCECFF">
                  <a:lumMod val="25000"/>
                </a:srgbClr>
              </a:solidFill>
              <a:latin typeface="Arial" pitchFamily="34" charset="0"/>
              <a:cs typeface="Arial" pitchFamily="34" charset="0"/>
            </a:endParaRPr>
          </a:p>
          <a:p>
            <a:pPr algn="ctr" eaLnBrk="0" fontAlgn="base" hangingPunct="0">
              <a:spcBef>
                <a:spcPts val="600"/>
              </a:spcBef>
              <a:spcAft>
                <a:spcPts val="600"/>
              </a:spcAft>
              <a:defRPr/>
            </a:pPr>
            <a:endParaRPr kumimoji="1" lang="pt-BR" sz="1600" b="1" dirty="0" smtClean="0">
              <a:solidFill>
                <a:srgbClr val="CCECFF">
                  <a:lumMod val="25000"/>
                </a:srgbClr>
              </a:solidFill>
              <a:latin typeface="Arial" pitchFamily="34" charset="0"/>
              <a:cs typeface="Arial" pitchFamily="34" charset="0"/>
            </a:endParaRPr>
          </a:p>
        </p:txBody>
      </p:sp>
    </p:spTree>
    <p:extLst>
      <p:ext uri="{BB962C8B-B14F-4D97-AF65-F5344CB8AC3E}">
        <p14:creationId xmlns:p14="http://schemas.microsoft.com/office/powerpoint/2010/main" xmlns="" val="5579461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178" y="0"/>
            <a:ext cx="9144000" cy="1133475"/>
          </a:xfrm>
          <a:prstGeom prst="rect">
            <a:avLst/>
          </a:prstGeom>
          <a:noFill/>
          <a:ln w="9525">
            <a:noFill/>
            <a:miter lim="800000"/>
            <a:headEnd/>
            <a:tailEnd/>
          </a:ln>
        </p:spPr>
      </p:pic>
      <p:sp>
        <p:nvSpPr>
          <p:cNvPr id="8" name="CaixaDeTexto 7"/>
          <p:cNvSpPr txBox="1"/>
          <p:nvPr/>
        </p:nvSpPr>
        <p:spPr>
          <a:xfrm>
            <a:off x="0" y="1143000"/>
            <a:ext cx="9144000" cy="917848"/>
          </a:xfrm>
          <a:prstGeom prst="rect">
            <a:avLst/>
          </a:prstGeom>
          <a:noFill/>
        </p:spPr>
        <p:txBody>
          <a:bodyPr/>
          <a:lstStyle/>
          <a:p>
            <a:pPr eaLnBrk="0" fontAlgn="base" hangingPunct="0">
              <a:spcBef>
                <a:spcPts val="600"/>
              </a:spcBef>
              <a:spcAft>
                <a:spcPts val="600"/>
              </a:spcAft>
              <a:defRPr/>
            </a:pPr>
            <a:r>
              <a:rPr lang="pt-BR" sz="2000" b="1" dirty="0" smtClean="0"/>
              <a:t>ANÁLISE PARAMÉTRICA DO CAMPO ELÉTRICO</a:t>
            </a:r>
          </a:p>
          <a:p>
            <a:pPr eaLnBrk="0" fontAlgn="base" hangingPunct="0">
              <a:spcBef>
                <a:spcPts val="600"/>
              </a:spcBef>
              <a:spcAft>
                <a:spcPts val="600"/>
              </a:spcAft>
              <a:defRPr/>
            </a:pPr>
            <a:r>
              <a:rPr kumimoji="1" lang="pt-BR" sz="2000" b="1" dirty="0">
                <a:latin typeface="Arial" pitchFamily="34" charset="0"/>
                <a:cs typeface="Arial" pitchFamily="34" charset="0"/>
              </a:rPr>
              <a:t>Parâmetros de simulação </a:t>
            </a:r>
            <a:r>
              <a:rPr kumimoji="1" lang="pt-BR" sz="2000" b="1" dirty="0" smtClean="0">
                <a:latin typeface="Arial" pitchFamily="34" charset="0"/>
                <a:cs typeface="Arial" pitchFamily="34" charset="0"/>
              </a:rPr>
              <a:t>– Resolução da Simulação;</a:t>
            </a:r>
            <a:endParaRPr kumimoji="1" lang="pt-BR" sz="2000" b="1" dirty="0">
              <a:latin typeface="Arial" pitchFamily="34" charset="0"/>
              <a:cs typeface="Arial" pitchFamily="34" charset="0"/>
            </a:endParaRPr>
          </a:p>
          <a:p>
            <a:pPr eaLnBrk="0" fontAlgn="base" hangingPunct="0">
              <a:spcBef>
                <a:spcPts val="600"/>
              </a:spcBef>
              <a:spcAft>
                <a:spcPts val="600"/>
              </a:spcAft>
              <a:defRPr/>
            </a:pPr>
            <a:endParaRPr kumimoji="1" lang="pt-BR" sz="2000" b="1" dirty="0" smtClean="0">
              <a:latin typeface="Arial" pitchFamily="34" charset="0"/>
              <a:cs typeface="Arial" pitchFamily="34" charset="0"/>
            </a:endParaRPr>
          </a:p>
          <a:p>
            <a:pPr fontAlgn="t"/>
            <a:r>
              <a:rPr lang="pt-BR" sz="1600" dirty="0"/>
              <a:t> </a:t>
            </a:r>
          </a:p>
          <a:p>
            <a:pPr marL="285750" indent="-285750" algn="just" eaLnBrk="0" fontAlgn="base" hangingPunct="0">
              <a:spcBef>
                <a:spcPts val="600"/>
              </a:spcBef>
              <a:spcAft>
                <a:spcPts val="600"/>
              </a:spcAft>
              <a:buFont typeface="Arial" panose="020B0604020202020204" pitchFamily="34" charset="0"/>
              <a:buChar char="•"/>
              <a:defRPr/>
            </a:pPr>
            <a:endParaRPr kumimoji="1" lang="pt-BR" sz="1600" b="1" dirty="0" smtClean="0">
              <a:solidFill>
                <a:srgbClr val="CCECFF">
                  <a:lumMod val="25000"/>
                </a:srgbClr>
              </a:solidFill>
              <a:latin typeface="Arial" pitchFamily="34" charset="0"/>
              <a:cs typeface="Arial" pitchFamily="34" charset="0"/>
            </a:endParaRPr>
          </a:p>
          <a:p>
            <a:pPr algn="just" eaLnBrk="0" fontAlgn="base" hangingPunct="0">
              <a:spcBef>
                <a:spcPts val="600"/>
              </a:spcBef>
              <a:spcAft>
                <a:spcPts val="600"/>
              </a:spcAft>
              <a:defRPr/>
            </a:pPr>
            <a:endParaRPr kumimoji="1" lang="pt-BR" sz="1600" b="1" dirty="0" smtClean="0">
              <a:solidFill>
                <a:srgbClr val="CCECFF">
                  <a:lumMod val="25000"/>
                </a:srgbClr>
              </a:solidFill>
              <a:latin typeface="Arial" pitchFamily="34" charset="0"/>
              <a:cs typeface="Arial" pitchFamily="34" charset="0"/>
            </a:endParaRPr>
          </a:p>
        </p:txBody>
      </p:sp>
      <p:sp>
        <p:nvSpPr>
          <p:cNvPr id="9" name="CaixaDeTexto 8"/>
          <p:cNvSpPr txBox="1"/>
          <p:nvPr/>
        </p:nvSpPr>
        <p:spPr>
          <a:xfrm>
            <a:off x="-21238" y="2060848"/>
            <a:ext cx="4161190" cy="396710"/>
          </a:xfrm>
          <a:prstGeom prst="rect">
            <a:avLst/>
          </a:prstGeom>
          <a:noFill/>
        </p:spPr>
        <p:txBody>
          <a:bodyPr/>
          <a:lstStyle/>
          <a:p>
            <a:pPr algn="ctr" eaLnBrk="0" fontAlgn="base" hangingPunct="0">
              <a:spcBef>
                <a:spcPts val="600"/>
              </a:spcBef>
              <a:spcAft>
                <a:spcPts val="600"/>
              </a:spcAft>
              <a:defRPr/>
            </a:pPr>
            <a:r>
              <a:rPr lang="pt-BR" b="1" dirty="0" smtClean="0"/>
              <a:t>2 m entre pontos de cálculo</a:t>
            </a:r>
            <a:endParaRPr kumimoji="1" lang="pt-BR" b="1" dirty="0" smtClean="0">
              <a:latin typeface="Arial" pitchFamily="34" charset="0"/>
              <a:cs typeface="Arial" pitchFamily="34" charset="0"/>
            </a:endParaRPr>
          </a:p>
          <a:p>
            <a:pPr algn="ctr" fontAlgn="t"/>
            <a:r>
              <a:rPr lang="pt-BR" sz="1600" dirty="0"/>
              <a:t> </a:t>
            </a:r>
          </a:p>
          <a:p>
            <a:pPr marL="285750" indent="-285750" algn="ctr" eaLnBrk="0" fontAlgn="base" hangingPunct="0">
              <a:spcBef>
                <a:spcPts val="600"/>
              </a:spcBef>
              <a:spcAft>
                <a:spcPts val="600"/>
              </a:spcAft>
              <a:buFont typeface="Arial" panose="020B0604020202020204" pitchFamily="34" charset="0"/>
              <a:buChar char="•"/>
              <a:defRPr/>
            </a:pPr>
            <a:endParaRPr kumimoji="1" lang="pt-BR" sz="1600" b="1" dirty="0" smtClean="0">
              <a:solidFill>
                <a:srgbClr val="CCECFF">
                  <a:lumMod val="25000"/>
                </a:srgbClr>
              </a:solidFill>
              <a:latin typeface="Arial" pitchFamily="34" charset="0"/>
              <a:cs typeface="Arial" pitchFamily="34" charset="0"/>
            </a:endParaRPr>
          </a:p>
          <a:p>
            <a:pPr algn="ctr" eaLnBrk="0" fontAlgn="base" hangingPunct="0">
              <a:spcBef>
                <a:spcPts val="600"/>
              </a:spcBef>
              <a:spcAft>
                <a:spcPts val="600"/>
              </a:spcAft>
              <a:defRPr/>
            </a:pPr>
            <a:endParaRPr kumimoji="1" lang="pt-BR" sz="1600" b="1" dirty="0" smtClean="0">
              <a:solidFill>
                <a:srgbClr val="CCECFF">
                  <a:lumMod val="25000"/>
                </a:srgbClr>
              </a:solidFill>
              <a:latin typeface="Arial" pitchFamily="34" charset="0"/>
              <a:cs typeface="Arial" pitchFamily="34" charset="0"/>
            </a:endParaRPr>
          </a:p>
        </p:txBody>
      </p:sp>
      <p:sp>
        <p:nvSpPr>
          <p:cNvPr id="10" name="CaixaDeTexto 9"/>
          <p:cNvSpPr txBox="1"/>
          <p:nvPr/>
        </p:nvSpPr>
        <p:spPr>
          <a:xfrm>
            <a:off x="5004048" y="2060848"/>
            <a:ext cx="4140130" cy="396710"/>
          </a:xfrm>
          <a:prstGeom prst="rect">
            <a:avLst/>
          </a:prstGeom>
          <a:noFill/>
        </p:spPr>
        <p:txBody>
          <a:bodyPr/>
          <a:lstStyle/>
          <a:p>
            <a:pPr algn="ctr" eaLnBrk="0" fontAlgn="base" hangingPunct="0">
              <a:spcBef>
                <a:spcPts val="600"/>
              </a:spcBef>
              <a:spcAft>
                <a:spcPts val="600"/>
              </a:spcAft>
              <a:defRPr/>
            </a:pPr>
            <a:r>
              <a:rPr lang="pt-BR" b="1" dirty="0" smtClean="0"/>
              <a:t>1 m entre pontos de cálculo</a:t>
            </a:r>
            <a:endParaRPr kumimoji="1" lang="pt-BR" b="1" dirty="0" smtClean="0">
              <a:latin typeface="Arial" pitchFamily="34" charset="0"/>
              <a:cs typeface="Arial" pitchFamily="34" charset="0"/>
            </a:endParaRPr>
          </a:p>
          <a:p>
            <a:pPr algn="ctr" fontAlgn="t"/>
            <a:r>
              <a:rPr lang="pt-BR" sz="1600" dirty="0"/>
              <a:t> </a:t>
            </a:r>
          </a:p>
          <a:p>
            <a:pPr marL="285750" indent="-285750" algn="ctr" eaLnBrk="0" fontAlgn="base" hangingPunct="0">
              <a:spcBef>
                <a:spcPts val="600"/>
              </a:spcBef>
              <a:spcAft>
                <a:spcPts val="600"/>
              </a:spcAft>
              <a:buFont typeface="Arial" panose="020B0604020202020204" pitchFamily="34" charset="0"/>
              <a:buChar char="•"/>
              <a:defRPr/>
            </a:pPr>
            <a:endParaRPr kumimoji="1" lang="pt-BR" sz="1600" b="1" dirty="0" smtClean="0">
              <a:solidFill>
                <a:srgbClr val="CCECFF">
                  <a:lumMod val="25000"/>
                </a:srgbClr>
              </a:solidFill>
              <a:latin typeface="Arial" pitchFamily="34" charset="0"/>
              <a:cs typeface="Arial" pitchFamily="34" charset="0"/>
            </a:endParaRPr>
          </a:p>
          <a:p>
            <a:pPr algn="ctr" eaLnBrk="0" fontAlgn="base" hangingPunct="0">
              <a:spcBef>
                <a:spcPts val="600"/>
              </a:spcBef>
              <a:spcAft>
                <a:spcPts val="600"/>
              </a:spcAft>
              <a:defRPr/>
            </a:pPr>
            <a:endParaRPr kumimoji="1" lang="pt-BR" sz="1600" b="1" dirty="0" smtClean="0">
              <a:solidFill>
                <a:srgbClr val="CCECFF">
                  <a:lumMod val="25000"/>
                </a:srgbClr>
              </a:solidFill>
              <a:latin typeface="Arial" pitchFamily="34" charset="0"/>
              <a:cs typeface="Arial" pitchFamily="34" charset="0"/>
            </a:endParaRPr>
          </a:p>
        </p:txBody>
      </p:sp>
      <p:sp>
        <p:nvSpPr>
          <p:cNvPr id="11" name="CaixaDeTexto 10"/>
          <p:cNvSpPr txBox="1"/>
          <p:nvPr/>
        </p:nvSpPr>
        <p:spPr>
          <a:xfrm>
            <a:off x="-21238" y="5805264"/>
            <a:ext cx="2937054" cy="1052736"/>
          </a:xfrm>
          <a:prstGeom prst="rect">
            <a:avLst/>
          </a:prstGeom>
          <a:noFill/>
        </p:spPr>
        <p:txBody>
          <a:bodyPr/>
          <a:lstStyle/>
          <a:p>
            <a:pPr algn="ctr" eaLnBrk="0" fontAlgn="base" hangingPunct="0">
              <a:spcBef>
                <a:spcPts val="600"/>
              </a:spcBef>
              <a:spcAft>
                <a:spcPts val="600"/>
              </a:spcAft>
              <a:defRPr/>
            </a:pPr>
            <a:r>
              <a:rPr lang="pt-BR" b="1" dirty="0" smtClean="0"/>
              <a:t>0,5 m entre pontos de cálculo</a:t>
            </a:r>
            <a:endParaRPr kumimoji="1" lang="pt-BR" b="1" dirty="0" smtClean="0">
              <a:latin typeface="Arial" pitchFamily="34" charset="0"/>
              <a:cs typeface="Arial" pitchFamily="34" charset="0"/>
            </a:endParaRPr>
          </a:p>
          <a:p>
            <a:pPr algn="ctr" fontAlgn="t"/>
            <a:r>
              <a:rPr lang="pt-BR" sz="1600" dirty="0"/>
              <a:t> </a:t>
            </a:r>
          </a:p>
          <a:p>
            <a:pPr marL="285750" indent="-285750" algn="ctr" eaLnBrk="0" fontAlgn="base" hangingPunct="0">
              <a:spcBef>
                <a:spcPts val="600"/>
              </a:spcBef>
              <a:spcAft>
                <a:spcPts val="600"/>
              </a:spcAft>
              <a:buFont typeface="Arial" panose="020B0604020202020204" pitchFamily="34" charset="0"/>
              <a:buChar char="•"/>
              <a:defRPr/>
            </a:pPr>
            <a:endParaRPr kumimoji="1" lang="pt-BR" sz="1600" b="1" dirty="0" smtClean="0">
              <a:solidFill>
                <a:srgbClr val="CCECFF">
                  <a:lumMod val="25000"/>
                </a:srgbClr>
              </a:solidFill>
              <a:latin typeface="Arial" pitchFamily="34" charset="0"/>
              <a:cs typeface="Arial" pitchFamily="34" charset="0"/>
            </a:endParaRPr>
          </a:p>
          <a:p>
            <a:pPr algn="ctr" eaLnBrk="0" fontAlgn="base" hangingPunct="0">
              <a:spcBef>
                <a:spcPts val="600"/>
              </a:spcBef>
              <a:spcAft>
                <a:spcPts val="600"/>
              </a:spcAft>
              <a:defRPr/>
            </a:pPr>
            <a:endParaRPr kumimoji="1" lang="pt-BR" sz="1600" b="1" dirty="0" smtClean="0">
              <a:solidFill>
                <a:srgbClr val="CCECFF">
                  <a:lumMod val="25000"/>
                </a:srgbClr>
              </a:solidFill>
              <a:latin typeface="Arial" pitchFamily="34" charset="0"/>
              <a:cs typeface="Arial" pitchFamily="34" charset="0"/>
            </a:endParaRPr>
          </a:p>
        </p:txBody>
      </p:sp>
      <p:pic>
        <p:nvPicPr>
          <p:cNvPr id="12" name="Imagem 11"/>
          <p:cNvPicPr/>
          <p:nvPr/>
        </p:nvPicPr>
        <p:blipFill rotWithShape="1">
          <a:blip r:embed="rId3">
            <a:extLst>
              <a:ext uri="{28A0092B-C50C-407E-A947-70E740481C1C}">
                <a14:useLocalDpi xmlns:a14="http://schemas.microsoft.com/office/drawing/2010/main" xmlns="" val="0"/>
              </a:ext>
            </a:extLst>
          </a:blip>
          <a:srcRect t="7388" b="2902"/>
          <a:stretch/>
        </p:blipFill>
        <p:spPr bwMode="auto">
          <a:xfrm>
            <a:off x="251519" y="2400046"/>
            <a:ext cx="4115129" cy="2238203"/>
          </a:xfrm>
          <a:prstGeom prst="rect">
            <a:avLst/>
          </a:prstGeom>
          <a:noFill/>
          <a:ln>
            <a:noFill/>
          </a:ln>
          <a:extLst>
            <a:ext uri="{53640926-AAD7-44D8-BBD7-CCE9431645EC}">
              <a14:shadowObscured xmlns:a14="http://schemas.microsoft.com/office/drawing/2010/main" xmlns=""/>
            </a:ext>
          </a:extLst>
        </p:spPr>
      </p:pic>
      <p:pic>
        <p:nvPicPr>
          <p:cNvPr id="13" name="Imagem 12"/>
          <p:cNvPicPr/>
          <p:nvPr/>
        </p:nvPicPr>
        <p:blipFill rotWithShape="1">
          <a:blip r:embed="rId4">
            <a:extLst>
              <a:ext uri="{28A0092B-C50C-407E-A947-70E740481C1C}">
                <a14:useLocalDpi xmlns:a14="http://schemas.microsoft.com/office/drawing/2010/main" xmlns="" val="0"/>
              </a:ext>
            </a:extLst>
          </a:blip>
          <a:srcRect t="9733" b="2677"/>
          <a:stretch/>
        </p:blipFill>
        <p:spPr bwMode="auto">
          <a:xfrm>
            <a:off x="4870739" y="2400046"/>
            <a:ext cx="4273261" cy="2397713"/>
          </a:xfrm>
          <a:prstGeom prst="rect">
            <a:avLst/>
          </a:prstGeom>
          <a:noFill/>
          <a:ln>
            <a:noFill/>
          </a:ln>
          <a:extLst>
            <a:ext uri="{53640926-AAD7-44D8-BBD7-CCE9431645EC}">
              <a14:shadowObscured xmlns:a14="http://schemas.microsoft.com/office/drawing/2010/main" xmlns=""/>
            </a:ext>
          </a:extLst>
        </p:spPr>
      </p:pic>
      <p:pic>
        <p:nvPicPr>
          <p:cNvPr id="14" name="Imagem 13"/>
          <p:cNvPicPr/>
          <p:nvPr/>
        </p:nvPicPr>
        <p:blipFill rotWithShape="1">
          <a:blip r:embed="rId5">
            <a:extLst>
              <a:ext uri="{28A0092B-C50C-407E-A947-70E740481C1C}">
                <a14:useLocalDpi xmlns:a14="http://schemas.microsoft.com/office/drawing/2010/main" xmlns="" val="0"/>
              </a:ext>
            </a:extLst>
          </a:blip>
          <a:srcRect t="8154" b="2878"/>
          <a:stretch/>
        </p:blipFill>
        <p:spPr bwMode="auto">
          <a:xfrm>
            <a:off x="2382355" y="4318429"/>
            <a:ext cx="4229223" cy="2539571"/>
          </a:xfrm>
          <a:prstGeom prst="rect">
            <a:avLst/>
          </a:prstGeom>
          <a:noFill/>
          <a:ln>
            <a:noFill/>
          </a:ln>
          <a:extLst>
            <a:ext uri="{53640926-AAD7-44D8-BBD7-CCE9431645EC}">
              <a14:shadowObscured xmlns:a14="http://schemas.microsoft.com/office/drawing/2010/main" xmlns=""/>
            </a:ext>
          </a:extLst>
        </p:spPr>
      </p:pic>
    </p:spTree>
    <p:extLst>
      <p:ext uri="{BB962C8B-B14F-4D97-AF65-F5344CB8AC3E}">
        <p14:creationId xmlns:p14="http://schemas.microsoft.com/office/powerpoint/2010/main" xmlns="" val="20008984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178" y="0"/>
            <a:ext cx="9144000" cy="1133475"/>
          </a:xfrm>
          <a:prstGeom prst="rect">
            <a:avLst/>
          </a:prstGeom>
          <a:noFill/>
          <a:ln w="9525">
            <a:noFill/>
            <a:miter lim="800000"/>
            <a:headEnd/>
            <a:tailEnd/>
          </a:ln>
        </p:spPr>
      </p:pic>
      <p:sp>
        <p:nvSpPr>
          <p:cNvPr id="8" name="CaixaDeTexto 7"/>
          <p:cNvSpPr txBox="1"/>
          <p:nvPr/>
        </p:nvSpPr>
        <p:spPr>
          <a:xfrm>
            <a:off x="0" y="1143000"/>
            <a:ext cx="9144000" cy="5715000"/>
          </a:xfrm>
          <a:prstGeom prst="rect">
            <a:avLst/>
          </a:prstGeom>
          <a:noFill/>
        </p:spPr>
        <p:txBody>
          <a:bodyPr/>
          <a:lstStyle/>
          <a:p>
            <a:pPr eaLnBrk="0" fontAlgn="base" hangingPunct="0">
              <a:spcBef>
                <a:spcPts val="600"/>
              </a:spcBef>
              <a:spcAft>
                <a:spcPts val="600"/>
              </a:spcAft>
              <a:defRPr/>
            </a:pPr>
            <a:r>
              <a:rPr lang="pt-BR" sz="2000" b="1" dirty="0" smtClean="0"/>
              <a:t>ANÁLISE PARAMÉTRICA DO CAMPO ELÉTRICO</a:t>
            </a:r>
          </a:p>
          <a:p>
            <a:pPr eaLnBrk="0" fontAlgn="base" hangingPunct="0">
              <a:spcBef>
                <a:spcPts val="600"/>
              </a:spcBef>
              <a:spcAft>
                <a:spcPts val="600"/>
              </a:spcAft>
              <a:defRPr/>
            </a:pPr>
            <a:r>
              <a:rPr kumimoji="1" lang="pt-BR" sz="2000" b="1" dirty="0">
                <a:latin typeface="Arial" pitchFamily="34" charset="0"/>
                <a:cs typeface="Arial" pitchFamily="34" charset="0"/>
              </a:rPr>
              <a:t>Parâmetros de </a:t>
            </a:r>
            <a:r>
              <a:rPr kumimoji="1" lang="pt-BR" sz="2000" b="1" dirty="0" smtClean="0">
                <a:latin typeface="Arial" pitchFamily="34" charset="0"/>
                <a:cs typeface="Arial" pitchFamily="34" charset="0"/>
              </a:rPr>
              <a:t>modelagem – Metodologia;</a:t>
            </a:r>
          </a:p>
          <a:p>
            <a:pPr eaLnBrk="0" fontAlgn="base" hangingPunct="0">
              <a:spcBef>
                <a:spcPts val="600"/>
              </a:spcBef>
              <a:spcAft>
                <a:spcPts val="600"/>
              </a:spcAft>
              <a:defRPr/>
            </a:pPr>
            <a:endParaRPr kumimoji="1" lang="pt-BR" sz="2000" b="1" dirty="0">
              <a:latin typeface="Arial" pitchFamily="34" charset="0"/>
              <a:cs typeface="Arial" pitchFamily="34" charset="0"/>
            </a:endParaRPr>
          </a:p>
          <a:p>
            <a:pPr marL="342900" indent="-342900" eaLnBrk="0" fontAlgn="base" hangingPunct="0">
              <a:spcBef>
                <a:spcPts val="600"/>
              </a:spcBef>
              <a:spcAft>
                <a:spcPts val="600"/>
              </a:spcAft>
              <a:buFont typeface="Arial" panose="020B0604020202020204" pitchFamily="34" charset="0"/>
              <a:buChar char="•"/>
              <a:defRPr/>
            </a:pPr>
            <a:r>
              <a:rPr kumimoji="1" lang="pt-BR" sz="2000" b="1" dirty="0">
                <a:latin typeface="Arial" pitchFamily="34" charset="0"/>
                <a:cs typeface="Arial" pitchFamily="34" charset="0"/>
              </a:rPr>
              <a:t>Modelo base: modelo utilizado tradicionalmente, o qual considera apenas condutores de potencial conhecido;</a:t>
            </a:r>
          </a:p>
          <a:p>
            <a:pPr marL="342900" indent="-342900" eaLnBrk="0" fontAlgn="base" hangingPunct="0">
              <a:spcBef>
                <a:spcPts val="600"/>
              </a:spcBef>
              <a:spcAft>
                <a:spcPts val="600"/>
              </a:spcAft>
              <a:buFont typeface="Arial" panose="020B0604020202020204" pitchFamily="34" charset="0"/>
              <a:buChar char="•"/>
              <a:defRPr/>
            </a:pPr>
            <a:endParaRPr kumimoji="1" lang="pt-BR" sz="2000" b="1" dirty="0">
              <a:latin typeface="Arial" pitchFamily="34" charset="0"/>
              <a:cs typeface="Arial" pitchFamily="34" charset="0"/>
            </a:endParaRPr>
          </a:p>
          <a:p>
            <a:pPr marL="342900" indent="-342900" eaLnBrk="0" fontAlgn="base" hangingPunct="0">
              <a:spcBef>
                <a:spcPts val="600"/>
              </a:spcBef>
              <a:spcAft>
                <a:spcPts val="600"/>
              </a:spcAft>
              <a:buFont typeface="Arial" panose="020B0604020202020204" pitchFamily="34" charset="0"/>
              <a:buChar char="•"/>
              <a:defRPr/>
            </a:pPr>
            <a:r>
              <a:rPr kumimoji="1" lang="pt-BR" sz="2000" b="1" dirty="0">
                <a:latin typeface="Arial" pitchFamily="34" charset="0"/>
                <a:cs typeface="Arial" pitchFamily="34" charset="0"/>
              </a:rPr>
              <a:t>Catenárias dos condutores são modeladas por 4 segmentos de reta;</a:t>
            </a:r>
          </a:p>
          <a:p>
            <a:pPr marL="342900" indent="-342900" eaLnBrk="0" fontAlgn="base" hangingPunct="0">
              <a:spcBef>
                <a:spcPts val="600"/>
              </a:spcBef>
              <a:spcAft>
                <a:spcPts val="600"/>
              </a:spcAft>
              <a:buFont typeface="Arial" panose="020B0604020202020204" pitchFamily="34" charset="0"/>
              <a:buChar char="•"/>
              <a:defRPr/>
            </a:pPr>
            <a:endParaRPr kumimoji="1" lang="pt-BR" sz="2000" b="1" dirty="0">
              <a:latin typeface="Arial" pitchFamily="34" charset="0"/>
              <a:cs typeface="Arial" pitchFamily="34" charset="0"/>
            </a:endParaRPr>
          </a:p>
          <a:p>
            <a:pPr marL="342900" indent="-342900" eaLnBrk="0" fontAlgn="base" hangingPunct="0">
              <a:spcBef>
                <a:spcPts val="600"/>
              </a:spcBef>
              <a:spcAft>
                <a:spcPts val="600"/>
              </a:spcAft>
              <a:buFont typeface="Arial" panose="020B0604020202020204" pitchFamily="34" charset="0"/>
              <a:buChar char="•"/>
              <a:defRPr/>
            </a:pPr>
            <a:r>
              <a:rPr kumimoji="1" lang="pt-BR" sz="2000" b="1" dirty="0">
                <a:latin typeface="Arial" pitchFamily="34" charset="0"/>
                <a:cs typeface="Arial" pitchFamily="34" charset="0"/>
              </a:rPr>
              <a:t>O resultado da representação de cada Parâmetro de modelagem é avaliado com relação ao modelo base;</a:t>
            </a:r>
          </a:p>
          <a:p>
            <a:pPr marL="342900" indent="-342900" eaLnBrk="0" fontAlgn="base" hangingPunct="0">
              <a:spcBef>
                <a:spcPts val="600"/>
              </a:spcBef>
              <a:spcAft>
                <a:spcPts val="600"/>
              </a:spcAft>
              <a:buFont typeface="Arial" panose="020B0604020202020204" pitchFamily="34" charset="0"/>
              <a:buChar char="•"/>
              <a:defRPr/>
            </a:pPr>
            <a:endParaRPr kumimoji="1" lang="pt-BR" sz="2000" b="1" dirty="0">
              <a:latin typeface="Arial" pitchFamily="34" charset="0"/>
              <a:cs typeface="Arial" pitchFamily="34" charset="0"/>
            </a:endParaRPr>
          </a:p>
          <a:p>
            <a:pPr marL="342900" indent="-342900" eaLnBrk="0" fontAlgn="base" hangingPunct="0">
              <a:spcBef>
                <a:spcPts val="600"/>
              </a:spcBef>
              <a:spcAft>
                <a:spcPts val="600"/>
              </a:spcAft>
              <a:buFont typeface="Arial" panose="020B0604020202020204" pitchFamily="34" charset="0"/>
              <a:buChar char="•"/>
              <a:defRPr/>
            </a:pPr>
            <a:r>
              <a:rPr kumimoji="1" lang="pt-BR" sz="2000" b="1" dirty="0">
                <a:latin typeface="Arial" pitchFamily="34" charset="0"/>
                <a:cs typeface="Arial" pitchFamily="34" charset="0"/>
              </a:rPr>
              <a:t>As diferenças entre os modelos é apresentada em [kV/m] e não em %;</a:t>
            </a:r>
          </a:p>
          <a:p>
            <a:pPr eaLnBrk="0" fontAlgn="base" hangingPunct="0">
              <a:spcBef>
                <a:spcPts val="600"/>
              </a:spcBef>
              <a:spcAft>
                <a:spcPts val="600"/>
              </a:spcAft>
              <a:defRPr/>
            </a:pPr>
            <a:endParaRPr kumimoji="1" lang="pt-BR" sz="2000" b="1" dirty="0" smtClean="0">
              <a:latin typeface="Arial" pitchFamily="34" charset="0"/>
              <a:cs typeface="Arial" pitchFamily="34" charset="0"/>
            </a:endParaRPr>
          </a:p>
          <a:p>
            <a:pPr fontAlgn="t"/>
            <a:r>
              <a:rPr lang="pt-BR" sz="1600" dirty="0"/>
              <a:t> </a:t>
            </a:r>
          </a:p>
          <a:p>
            <a:pPr marL="285750" indent="-285750" algn="just" eaLnBrk="0" fontAlgn="base" hangingPunct="0">
              <a:spcBef>
                <a:spcPts val="600"/>
              </a:spcBef>
              <a:spcAft>
                <a:spcPts val="600"/>
              </a:spcAft>
              <a:buFont typeface="Arial" panose="020B0604020202020204" pitchFamily="34" charset="0"/>
              <a:buChar char="•"/>
              <a:defRPr/>
            </a:pPr>
            <a:endParaRPr kumimoji="1" lang="pt-BR" sz="1600" b="1" dirty="0" smtClean="0">
              <a:solidFill>
                <a:srgbClr val="CCECFF">
                  <a:lumMod val="25000"/>
                </a:srgbClr>
              </a:solidFill>
              <a:latin typeface="Arial" pitchFamily="34" charset="0"/>
              <a:cs typeface="Arial" pitchFamily="34" charset="0"/>
            </a:endParaRPr>
          </a:p>
          <a:p>
            <a:pPr algn="just" eaLnBrk="0" fontAlgn="base" hangingPunct="0">
              <a:spcBef>
                <a:spcPts val="600"/>
              </a:spcBef>
              <a:spcAft>
                <a:spcPts val="600"/>
              </a:spcAft>
              <a:defRPr/>
            </a:pPr>
            <a:endParaRPr kumimoji="1" lang="pt-BR" sz="1600" b="1" dirty="0" smtClean="0">
              <a:solidFill>
                <a:srgbClr val="CCECFF">
                  <a:lumMod val="25000"/>
                </a:srgbClr>
              </a:solidFill>
              <a:latin typeface="Arial" pitchFamily="34" charset="0"/>
              <a:cs typeface="Arial" pitchFamily="34" charset="0"/>
            </a:endParaRPr>
          </a:p>
        </p:txBody>
      </p:sp>
    </p:spTree>
    <p:extLst>
      <p:ext uri="{BB962C8B-B14F-4D97-AF65-F5344CB8AC3E}">
        <p14:creationId xmlns:p14="http://schemas.microsoft.com/office/powerpoint/2010/main" xmlns="" val="22840151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178" y="0"/>
            <a:ext cx="9144000" cy="1133475"/>
          </a:xfrm>
          <a:prstGeom prst="rect">
            <a:avLst/>
          </a:prstGeom>
          <a:noFill/>
          <a:ln w="9525">
            <a:noFill/>
            <a:miter lim="800000"/>
            <a:headEnd/>
            <a:tailEnd/>
          </a:ln>
        </p:spPr>
      </p:pic>
      <p:sp>
        <p:nvSpPr>
          <p:cNvPr id="8" name="CaixaDeTexto 7"/>
          <p:cNvSpPr txBox="1"/>
          <p:nvPr/>
        </p:nvSpPr>
        <p:spPr>
          <a:xfrm>
            <a:off x="0" y="1143000"/>
            <a:ext cx="9144000" cy="1349896"/>
          </a:xfrm>
          <a:prstGeom prst="rect">
            <a:avLst/>
          </a:prstGeom>
          <a:noFill/>
        </p:spPr>
        <p:txBody>
          <a:bodyPr/>
          <a:lstStyle/>
          <a:p>
            <a:pPr eaLnBrk="0" fontAlgn="base" hangingPunct="0">
              <a:spcBef>
                <a:spcPts val="600"/>
              </a:spcBef>
              <a:spcAft>
                <a:spcPts val="600"/>
              </a:spcAft>
              <a:defRPr/>
            </a:pPr>
            <a:r>
              <a:rPr lang="pt-BR" sz="2000" b="1" dirty="0" smtClean="0"/>
              <a:t>ANÁLISE PARAMÉTRICA DO CAMPO ELÉTRICO</a:t>
            </a:r>
          </a:p>
          <a:p>
            <a:pPr eaLnBrk="0" fontAlgn="base" hangingPunct="0">
              <a:spcBef>
                <a:spcPts val="600"/>
              </a:spcBef>
              <a:spcAft>
                <a:spcPts val="600"/>
              </a:spcAft>
              <a:defRPr/>
            </a:pPr>
            <a:r>
              <a:rPr kumimoji="1" lang="pt-BR" sz="2000" b="1" dirty="0">
                <a:latin typeface="Arial" pitchFamily="34" charset="0"/>
                <a:cs typeface="Arial" pitchFamily="34" charset="0"/>
              </a:rPr>
              <a:t>Parâmetros de </a:t>
            </a:r>
            <a:r>
              <a:rPr kumimoji="1" lang="pt-BR" sz="2000" b="1" dirty="0" smtClean="0">
                <a:latin typeface="Arial" pitchFamily="34" charset="0"/>
                <a:cs typeface="Arial" pitchFamily="34" charset="0"/>
              </a:rPr>
              <a:t>modelagem – Modelo Base;</a:t>
            </a:r>
          </a:p>
          <a:p>
            <a:pPr marL="342900" indent="-342900" eaLnBrk="0" fontAlgn="base" hangingPunct="0">
              <a:spcBef>
                <a:spcPts val="600"/>
              </a:spcBef>
              <a:spcAft>
                <a:spcPts val="600"/>
              </a:spcAft>
              <a:buFont typeface="Arial" panose="020B0604020202020204" pitchFamily="34" charset="0"/>
              <a:buChar char="•"/>
              <a:defRPr/>
            </a:pPr>
            <a:r>
              <a:rPr kumimoji="1" lang="pt-BR" sz="2000" dirty="0" smtClean="0">
                <a:latin typeface="Arial" pitchFamily="34" charset="0"/>
                <a:cs typeface="Arial" pitchFamily="34" charset="0"/>
              </a:rPr>
              <a:t>Máximo campo elétrico 7,044 [ kV/m];</a:t>
            </a:r>
            <a:endParaRPr kumimoji="1" lang="pt-BR" sz="2000" dirty="0">
              <a:latin typeface="Arial" pitchFamily="34" charset="0"/>
              <a:cs typeface="Arial" pitchFamily="34" charset="0"/>
            </a:endParaRPr>
          </a:p>
          <a:p>
            <a:pPr eaLnBrk="0" fontAlgn="base" hangingPunct="0">
              <a:spcBef>
                <a:spcPts val="600"/>
              </a:spcBef>
              <a:spcAft>
                <a:spcPts val="600"/>
              </a:spcAft>
              <a:defRPr/>
            </a:pPr>
            <a:endParaRPr kumimoji="1" lang="pt-BR" sz="2000" b="1" dirty="0" smtClean="0">
              <a:latin typeface="Arial" pitchFamily="34" charset="0"/>
              <a:cs typeface="Arial" pitchFamily="34" charset="0"/>
            </a:endParaRPr>
          </a:p>
          <a:p>
            <a:pPr eaLnBrk="0" fontAlgn="base" hangingPunct="0">
              <a:spcBef>
                <a:spcPts val="600"/>
              </a:spcBef>
              <a:spcAft>
                <a:spcPts val="600"/>
              </a:spcAft>
              <a:defRPr/>
            </a:pPr>
            <a:endParaRPr kumimoji="1" lang="pt-BR" sz="2000" b="1" dirty="0">
              <a:latin typeface="Arial" pitchFamily="34" charset="0"/>
              <a:cs typeface="Arial" pitchFamily="34" charset="0"/>
            </a:endParaRPr>
          </a:p>
        </p:txBody>
      </p:sp>
      <p:pic>
        <p:nvPicPr>
          <p:cNvPr id="5" name="Imagem 4"/>
          <p:cNvPicPr/>
          <p:nvPr/>
        </p:nvPicPr>
        <p:blipFill>
          <a:blip r:embed="rId3">
            <a:extLst>
              <a:ext uri="{28A0092B-C50C-407E-A947-70E740481C1C}">
                <a14:useLocalDpi xmlns:a14="http://schemas.microsoft.com/office/drawing/2010/main" xmlns="" val="0"/>
              </a:ext>
            </a:extLst>
          </a:blip>
          <a:srcRect l="6625" t="6168" r="10687" b="1920"/>
          <a:stretch>
            <a:fillRect/>
          </a:stretch>
        </p:blipFill>
        <p:spPr bwMode="auto">
          <a:xfrm>
            <a:off x="0" y="2660525"/>
            <a:ext cx="4100445" cy="2900519"/>
          </a:xfrm>
          <a:prstGeom prst="rect">
            <a:avLst/>
          </a:prstGeom>
          <a:noFill/>
          <a:ln>
            <a:noFill/>
          </a:ln>
        </p:spPr>
      </p:pic>
      <p:pic>
        <p:nvPicPr>
          <p:cNvPr id="6" name="Imagem 5"/>
          <p:cNvPicPr/>
          <p:nvPr/>
        </p:nvPicPr>
        <p:blipFill>
          <a:blip r:embed="rId4">
            <a:extLst>
              <a:ext uri="{28A0092B-C50C-407E-A947-70E740481C1C}">
                <a14:useLocalDpi xmlns:a14="http://schemas.microsoft.com/office/drawing/2010/main" xmlns="" val="0"/>
              </a:ext>
            </a:extLst>
          </a:blip>
          <a:srcRect l="5963" t="10918" r="8498" b="3375"/>
          <a:stretch>
            <a:fillRect/>
          </a:stretch>
        </p:blipFill>
        <p:spPr bwMode="auto">
          <a:xfrm>
            <a:off x="4121009" y="2333697"/>
            <a:ext cx="5022991" cy="3554174"/>
          </a:xfrm>
          <a:prstGeom prst="rect">
            <a:avLst/>
          </a:prstGeom>
          <a:noFill/>
          <a:ln>
            <a:noFill/>
          </a:ln>
        </p:spPr>
      </p:pic>
    </p:spTree>
    <p:extLst>
      <p:ext uri="{BB962C8B-B14F-4D97-AF65-F5344CB8AC3E}">
        <p14:creationId xmlns:p14="http://schemas.microsoft.com/office/powerpoint/2010/main" xmlns="" val="301995418"/>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TotalTime>
  <Words>900</Words>
  <Application>Microsoft Office PowerPoint</Application>
  <PresentationFormat>Apresentação na tela (4:3)</PresentationFormat>
  <Paragraphs>161</Paragraphs>
  <Slides>17</Slides>
  <Notes>0</Notes>
  <HiddenSlides>0</HiddenSlides>
  <MMClips>0</MMClips>
  <ScaleCrop>false</ScaleCrop>
  <HeadingPairs>
    <vt:vector size="4" baseType="variant">
      <vt:variant>
        <vt:lpstr>Tema</vt:lpstr>
      </vt:variant>
      <vt:variant>
        <vt:i4>1</vt:i4>
      </vt:variant>
      <vt:variant>
        <vt:lpstr>Títulos de slides</vt:lpstr>
      </vt:variant>
      <vt:variant>
        <vt:i4>17</vt:i4>
      </vt:variant>
    </vt:vector>
  </HeadingPairs>
  <TitlesOfParts>
    <vt:vector size="18" baseType="lpstr">
      <vt:lpstr>Tema do Office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Company>CHESF</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JOCILIO TAVARES DE OLIVEIRA</dc:creator>
  <cp:lastModifiedBy>ROGÉRIO</cp:lastModifiedBy>
  <cp:revision>13</cp:revision>
  <cp:lastPrinted>2013-10-11T19:44:31Z</cp:lastPrinted>
  <dcterms:created xsi:type="dcterms:W3CDTF">2013-03-20T14:44:51Z</dcterms:created>
  <dcterms:modified xsi:type="dcterms:W3CDTF">2013-10-15T00:48:41Z</dcterms:modified>
</cp:coreProperties>
</file>